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handoutMasterIdLst>
    <p:handoutMasterId r:id="rId40"/>
  </p:handoutMasterIdLst>
  <p:sldIdLst>
    <p:sldId id="901" r:id="rId2"/>
    <p:sldId id="956" r:id="rId3"/>
    <p:sldId id="957" r:id="rId4"/>
    <p:sldId id="787" r:id="rId5"/>
    <p:sldId id="672" r:id="rId6"/>
    <p:sldId id="415" r:id="rId7"/>
    <p:sldId id="902" r:id="rId8"/>
    <p:sldId id="903" r:id="rId9"/>
    <p:sldId id="796" r:id="rId10"/>
    <p:sldId id="793" r:id="rId11"/>
    <p:sldId id="958" r:id="rId12"/>
    <p:sldId id="959" r:id="rId13"/>
    <p:sldId id="962" r:id="rId14"/>
    <p:sldId id="885" r:id="rId15"/>
    <p:sldId id="904" r:id="rId16"/>
    <p:sldId id="976" r:id="rId17"/>
    <p:sldId id="977" r:id="rId18"/>
    <p:sldId id="978" r:id="rId19"/>
    <p:sldId id="979" r:id="rId20"/>
    <p:sldId id="967" r:id="rId21"/>
    <p:sldId id="908" r:id="rId22"/>
    <p:sldId id="909" r:id="rId23"/>
    <p:sldId id="910" r:id="rId24"/>
    <p:sldId id="905" r:id="rId25"/>
    <p:sldId id="788" r:id="rId26"/>
    <p:sldId id="548" r:id="rId27"/>
    <p:sldId id="911" r:id="rId28"/>
    <p:sldId id="912" r:id="rId29"/>
    <p:sldId id="968" r:id="rId30"/>
    <p:sldId id="969" r:id="rId31"/>
    <p:sldId id="913" r:id="rId32"/>
    <p:sldId id="914" r:id="rId33"/>
    <p:sldId id="947" r:id="rId34"/>
    <p:sldId id="921" r:id="rId35"/>
    <p:sldId id="922" r:id="rId36"/>
    <p:sldId id="980" r:id="rId37"/>
    <p:sldId id="981" r:id="rId38"/>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FF"/>
    <a:srgbClr val="FFFFFF"/>
    <a:srgbClr val="548235"/>
    <a:srgbClr val="6CA543"/>
    <a:srgbClr val="F08748"/>
    <a:srgbClr val="EE7D32"/>
    <a:srgbClr val="1E0DFF"/>
    <a:srgbClr val="002060"/>
    <a:srgbClr val="28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varScale="1">
        <p:scale>
          <a:sx n="31" d="100"/>
          <a:sy n="31" d="100"/>
        </p:scale>
        <p:origin x="190" y="24"/>
      </p:cViewPr>
      <p:guideLst>
        <p:guide orient="horz" pos="2167"/>
        <p:guide pos="3836"/>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2025/12/30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4C09D6B-C502-40C3-AA9A-AB716B98D0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slide" Target="../slides/slide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slide" Target="../slides/slide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slide" Target="../slides/slide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slide" Target="../slides/slide4.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 Target="../slides/slide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 Target="../slides/slide1.xml"/><Relationship Id="rId5" Type="http://schemas.openxmlformats.org/officeDocument/2006/relationships/tags" Target="../tags/tag14.xml"/><Relationship Id="rId10" Type="http://schemas.openxmlformats.org/officeDocument/2006/relationships/image" Target="../media/image1.jpeg"/><Relationship Id="rId4" Type="http://schemas.openxmlformats.org/officeDocument/2006/relationships/tags" Target="../tags/tag13.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情境</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探究</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长句</a:t>
            </a:r>
            <a:endParaRPr lang="zh-CN" altLang="en-US" sz="3200" dirty="0">
              <a:solidFill>
                <a:schemeClr val="bg1"/>
              </a:solidFill>
              <a:latin typeface="黑体" panose="02010609060101010101" charset="-122"/>
              <a:ea typeface="黑体" panose="02010609060101010101" charset="-122"/>
            </a:endParaRP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2" name="矩形 1"/>
          <p:cNvSpPr/>
          <p:nvPr userDrawn="1"/>
        </p:nvSpPr>
        <p:spPr>
          <a:xfrm>
            <a:off x="247863" y="49908"/>
            <a:ext cx="6186309"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生态系统的组成成分和营养结构</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7" name="矩形 16"/>
          <p:cNvSpPr/>
          <p:nvPr userDrawn="1"/>
        </p:nvSpPr>
        <p:spPr>
          <a:xfrm>
            <a:off x="247863" y="49908"/>
            <a:ext cx="6186309"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生态系统的组成成分和营养结构</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生态系统的稳定性</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生态系统的稳定性</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11" action="ppaction://hlinksldjump"/>
          </p:cNvPr>
          <p:cNvSpPr>
            <a:spLocks noChangeArrowheads="1"/>
          </p:cNvSpPr>
          <p:nvPr userDrawn="1">
            <p:custDataLst>
              <p:tags r:id="rId3"/>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p>
        </p:txBody>
      </p:sp>
      <p:sp>
        <p:nvSpPr>
          <p:cNvPr id="11" name="Rectangle 21">
            <a:hlinkClick r:id="rId11" action="ppaction://hlinksldjump"/>
          </p:cNvPr>
          <p:cNvSpPr>
            <a:spLocks noChangeArrowheads="1"/>
          </p:cNvSpPr>
          <p:nvPr userDrawn="1">
            <p:custDataLst>
              <p:tags r:id="rId4"/>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p>
        </p:txBody>
      </p:sp>
      <p:sp>
        <p:nvSpPr>
          <p:cNvPr id="12" name="Rectangle 21">
            <a:hlinkClick r:id="rId11" action="ppaction://hlinksldjump"/>
          </p:cNvPr>
          <p:cNvSpPr>
            <a:spLocks noChangeArrowheads="1"/>
          </p:cNvSpPr>
          <p:nvPr userDrawn="1">
            <p:custDataLst>
              <p:tags r:id="rId5"/>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p>
        </p:txBody>
      </p:sp>
      <p:sp>
        <p:nvSpPr>
          <p:cNvPr id="22" name="Rectangle 21">
            <a:hlinkClick r:id="rId11" action="ppaction://hlinksldjump"/>
          </p:cNvPr>
          <p:cNvSpPr>
            <a:spLocks noChangeArrowheads="1"/>
          </p:cNvSpPr>
          <p:nvPr userDrawn="1">
            <p:custDataLst>
              <p:tags r:id="rId6"/>
            </p:custDataLst>
          </p:nvPr>
        </p:nvSpPr>
        <p:spPr bwMode="auto">
          <a:xfrm>
            <a:off x="215694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04</a:t>
            </a:r>
          </a:p>
        </p:txBody>
      </p:sp>
      <p:sp>
        <p:nvSpPr>
          <p:cNvPr id="23" name="Rectangle 21">
            <a:hlinkClick r:id="rId11" action="ppaction://hlinksldjump"/>
          </p:cNvPr>
          <p:cNvSpPr>
            <a:spLocks noChangeArrowheads="1"/>
          </p:cNvSpPr>
          <p:nvPr userDrawn="1">
            <p:custDataLst>
              <p:tags r:id="rId7"/>
            </p:custDataLst>
          </p:nvPr>
        </p:nvSpPr>
        <p:spPr bwMode="auto">
          <a:xfrm>
            <a:off x="25696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05</a:t>
            </a:r>
          </a:p>
        </p:txBody>
      </p:sp>
      <p:sp>
        <p:nvSpPr>
          <p:cNvPr id="24" name="Rectangle 21">
            <a:hlinkClick r:id="rId11" action="ppaction://hlinksldjump"/>
          </p:cNvPr>
          <p:cNvSpPr>
            <a:spLocks noChangeArrowheads="1"/>
          </p:cNvSpPr>
          <p:nvPr userDrawn="1">
            <p:custDataLst>
              <p:tags r:id="rId8"/>
            </p:custDataLst>
          </p:nvPr>
        </p:nvSpPr>
        <p:spPr bwMode="auto">
          <a:xfrm>
            <a:off x="2982441" y="6221448"/>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smtClean="0">
                <a:solidFill>
                  <a:schemeClr val="accent6">
                    <a:lumMod val="50000"/>
                  </a:schemeClr>
                </a:solidFill>
                <a:latin typeface="微软雅黑" panose="020B0503020204020204" charset="-122"/>
                <a:ea typeface="微软雅黑" panose="020B0503020204020204" charset="-122"/>
                <a:cs typeface="经典繁仿黑" pitchFamily="49" charset="-122"/>
              </a:rPr>
              <a:t>06</a:t>
            </a: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2"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 Target="slide1.xml"/><Relationship Id="rId5" Type="http://schemas.openxmlformats.org/officeDocument/2006/relationships/slide" Target="slide2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__.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slide" Target="slide25.xml"/><Relationship Id="rId5" Type="http://schemas.openxmlformats.org/officeDocument/2006/relationships/slide" Target="slide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 Target="slide1.xml"/><Relationship Id="rId5" Type="http://schemas.openxmlformats.org/officeDocument/2006/relationships/slide" Target="slide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ropped-globe1920x1080.jpg"/>
          <p:cNvPicPr>
            <a:picLocks noChangeAspect="1" noChangeArrowheads="1"/>
          </p:cNvPicPr>
          <p:nvPr/>
        </p:nvPicPr>
        <p:blipFill rotWithShape="1">
          <a:blip r:embed="rId3">
            <a:extLst>
              <a:ext uri="{28A0092B-C50C-407E-A947-70E740481C1C}">
                <a14:useLocalDpi xmlns:a14="http://schemas.microsoft.com/office/drawing/2010/main" val="0"/>
              </a:ext>
            </a:extLst>
          </a:blip>
          <a:srcRect r="26563" b="31153"/>
          <a:stretch>
            <a:fillRect/>
          </a:stretch>
        </p:blipFill>
        <p:spPr bwMode="auto">
          <a:xfrm>
            <a:off x="-60960" y="-34290"/>
            <a:ext cx="12313920" cy="692658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12428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文本框 5"/>
          <p:cNvSpPr txBox="1"/>
          <p:nvPr/>
        </p:nvSpPr>
        <p:spPr>
          <a:xfrm>
            <a:off x="569547" y="1277888"/>
            <a:ext cx="9414939" cy="1338828"/>
          </a:xfrm>
          <a:prstGeom prst="rect">
            <a:avLst/>
          </a:prstGeom>
          <a:noFill/>
          <a:effectLst>
            <a:outerShdw blurRad="50800" dist="38100" dir="8100000" algn="tr" rotWithShape="0">
              <a:prstClr val="black">
                <a:alpha val="40000"/>
              </a:prstClr>
            </a:outerShdw>
          </a:effectLst>
        </p:spPr>
        <p:txBody>
          <a:bodyPr wrap="square" rtlCol="0" anchor="t">
            <a:spAutoFit/>
          </a:bodyPr>
          <a:lstStyle/>
          <a:p>
            <a:pPr>
              <a:lnSpc>
                <a:spcPct val="150000"/>
              </a:lnSpc>
            </a:pP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生态系统</a:t>
            </a:r>
            <a:r>
              <a:rPr lang="zh-CN" altLang="en-US" sz="5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的结构及其稳定性</a:t>
            </a:r>
          </a:p>
        </p:txBody>
      </p:sp>
      <p:sp>
        <p:nvSpPr>
          <p:cNvPr id="9" name="TextBox 10"/>
          <p:cNvSpPr txBox="1"/>
          <p:nvPr/>
        </p:nvSpPr>
        <p:spPr>
          <a:xfrm>
            <a:off x="569547" y="571960"/>
            <a:ext cx="2682145" cy="769441"/>
          </a:xfrm>
          <a:prstGeom prst="rect">
            <a:avLst/>
          </a:prstGeom>
          <a:noFill/>
        </p:spPr>
        <p:txBody>
          <a:bodyPr wrap="none" rtlCol="0">
            <a:spAutoFit/>
          </a:bodyPr>
          <a:lstStyle/>
          <a:p>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第 </a:t>
            </a:r>
            <a:r>
              <a:rPr lang="en-US" altLang="zh-CN" sz="4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45 </a:t>
            </a:r>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讲  </a:t>
            </a:r>
            <a:endParaRPr lang="en-US" altLang="zh-CN"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11" name="矩形 10"/>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6" name="图片 15"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18694"/>
            <a:ext cx="11656625" cy="647332"/>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结合生态系统的营养结构</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3838" y="1247503"/>
            <a:ext cx="7284324" cy="3866157"/>
          </a:xfrm>
          <a:prstGeom prst="rect">
            <a:avLst/>
          </a:prstGeom>
        </p:spPr>
      </p:pic>
      <p:sp>
        <p:nvSpPr>
          <p:cNvPr id="4" name="矩形 3"/>
          <p:cNvSpPr/>
          <p:nvPr/>
        </p:nvSpPr>
        <p:spPr>
          <a:xfrm>
            <a:off x="2421270" y="3718550"/>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初级</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5" name="矩形 4"/>
          <p:cNvSpPr/>
          <p:nvPr/>
        </p:nvSpPr>
        <p:spPr>
          <a:xfrm>
            <a:off x="7163622" y="1641408"/>
            <a:ext cx="518091" cy="492443"/>
          </a:xfrm>
          <a:prstGeom prst="rect">
            <a:avLst/>
          </a:prstGeom>
        </p:spPr>
        <p:txBody>
          <a:bodyPr wrap="none">
            <a:spAutoFit/>
          </a:bodyPr>
          <a:lstStyle/>
          <a:p>
            <a:r>
              <a:rPr lang="zh-CN" altLang="zh-CN" sz="2600">
                <a:solidFill>
                  <a:srgbClr val="C00000"/>
                </a:solidFill>
                <a:cs typeface="Times New Roman" panose="02020603050405020304" pitchFamily="18" charset="0"/>
              </a:rPr>
              <a:t>四</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(1)</a:t>
            </a:r>
            <a:r>
              <a:rPr lang="zh-CN" altLang="zh-CN" sz="2600" kern="100">
                <a:solidFill>
                  <a:srgbClr val="262626"/>
                </a:solidFill>
                <a:latin typeface="Times New Roman" panose="02020603050405020304" pitchFamily="18" charset="0"/>
                <a:cs typeface="Times New Roman" panose="02020603050405020304" pitchFamily="18" charset="0"/>
              </a:rPr>
              <a:t>食物链</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9605" y="744258"/>
            <a:ext cx="8252791" cy="5709120"/>
          </a:xfrm>
          <a:prstGeom prst="rect">
            <a:avLst/>
          </a:prstGeom>
        </p:spPr>
      </p:pic>
      <p:sp>
        <p:nvSpPr>
          <p:cNvPr id="4" name="矩形 3"/>
          <p:cNvSpPr/>
          <p:nvPr/>
        </p:nvSpPr>
        <p:spPr>
          <a:xfrm>
            <a:off x="7943687" y="705036"/>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捕食</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5" name="矩形 4"/>
          <p:cNvSpPr/>
          <p:nvPr/>
        </p:nvSpPr>
        <p:spPr>
          <a:xfrm>
            <a:off x="3686148" y="1854150"/>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生产者</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6579876" y="2346594"/>
            <a:ext cx="380232"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5</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4859213" y="3535876"/>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生产者</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7998443" y="5469506"/>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自然选择</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594944"/>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食物网</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7660" y="926086"/>
            <a:ext cx="7976680" cy="5631091"/>
          </a:xfrm>
          <a:prstGeom prst="rect">
            <a:avLst/>
          </a:prstGeom>
        </p:spPr>
      </p:pic>
      <p:sp>
        <p:nvSpPr>
          <p:cNvPr id="4" name="矩形 3"/>
          <p:cNvSpPr/>
          <p:nvPr/>
        </p:nvSpPr>
        <p:spPr>
          <a:xfrm>
            <a:off x="4597759" y="3681912"/>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营养级</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5" name="矩形 4"/>
          <p:cNvSpPr/>
          <p:nvPr/>
        </p:nvSpPr>
        <p:spPr>
          <a:xfrm>
            <a:off x="8161269" y="5552631"/>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营养结构</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71552"/>
            <a:ext cx="11656625" cy="2448723"/>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某一营养级的生物所代表的是该营养级的所有生物，不代表单个生物个体，也不一定是一个种群。</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食物链中只包括生产者和消费者，不存在非生物的物质和能量及分解者。</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食物网的复杂程度主要取决于有食物联系的生物种类，而非取决于生物数量。</a:t>
            </a:r>
            <a:r>
              <a:rPr lang="zh-CN" altLang="zh-CN" sz="2600" kern="100">
                <a:solidFill>
                  <a:srgbClr val="262626"/>
                </a:solidFill>
                <a:latin typeface="Times New Roman" panose="02020603050405020304" pitchFamily="18" charset="0"/>
                <a:cs typeface="Times New Roman" panose="02020603050405020304" pitchFamily="18" charset="0"/>
              </a:rPr>
              <a:t>　　　</a:t>
            </a:r>
            <a:r>
              <a:rPr lang="en-US" altLang="zh-CN" sz="2600" kern="100">
                <a:solidFill>
                  <a:srgbClr val="262626"/>
                </a:solidFill>
                <a:latin typeface="Times New Roman" panose="02020603050405020304" pitchFamily="18" charset="0"/>
                <a:cs typeface="Courier New" panose="02070309020205020404" pitchFamily="49" charset="0"/>
              </a:rPr>
              <a:t> </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6676"/>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1108221"/>
            <a:ext cx="11656625" cy="5404532"/>
          </a:xfrm>
          <a:prstGeom prst="rect">
            <a:avLst/>
          </a:prstGeom>
        </p:spPr>
        <p:txBody>
          <a:bodyPr wrap="square" lIns="121898" tIns="60948" rIns="121898" bIns="60948">
            <a:spAutoFit/>
          </a:bodyPr>
          <a:lstStyle/>
          <a:p>
            <a:pPr algn="just">
              <a:lnSpc>
                <a:spcPct val="12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与豆科植物共生的根瘤菌属于分解者。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贵州卷，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11D</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属于消费者。</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作为次级消费者的肉食性动物属于食物链的第二营养级。</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全国甲卷，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5</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属于第三营养级。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调查生物群落内各物种之间的取食与被取食关系，可构建食物链。</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浙江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月选考，</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农业生态系统中的蚯蚓和各种微生物均属于分解者。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江苏卷，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24A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该生态系统中的蚯蚓和部分微生物属于分解者，有少数微生物属于消费者</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如寄生细菌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或生产者</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如硝化细菌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48" y="645905"/>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9346009" y="1087900"/>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767607" y="2410513"/>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2875696" y="3862896"/>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9" name="矩形 8"/>
          <p:cNvSpPr/>
          <p:nvPr/>
        </p:nvSpPr>
        <p:spPr>
          <a:xfrm>
            <a:off x="1080908" y="4879541"/>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6" grpId="0" autoUpdateAnimBg="0"/>
      <p:bldP spid="8" grpId="0" autoUpdateAnimBg="0"/>
      <p:bldP spid="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76333"/>
            <a:ext cx="11656625" cy="1923579"/>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荷塘中的动物、植物和微生物共同构成完整的生态系统。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江苏卷，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15A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还应包括非生物环境</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7" name="矩形 6"/>
          <p:cNvSpPr/>
          <p:nvPr/>
        </p:nvSpPr>
        <p:spPr>
          <a:xfrm>
            <a:off x="1177152" y="1301656"/>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567" y="789176"/>
            <a:ext cx="1968947" cy="40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13034" y="1244980"/>
            <a:ext cx="11656625" cy="1248394"/>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zh-CN" altLang="zh-CN" sz="2600" kern="100">
                <a:solidFill>
                  <a:srgbClr val="262626"/>
                </a:solidFill>
                <a:latin typeface="Times New Roman" panose="02020603050405020304" pitchFamily="18" charset="0"/>
                <a:cs typeface="Times New Roman" panose="02020603050405020304" pitchFamily="18" charset="0"/>
              </a:rPr>
              <a:t>生态系统具有一定的结构，并决定生态系统的相应功能。如图</a:t>
            </a:r>
            <a:r>
              <a:rPr lang="en-US" altLang="zh-CN" sz="2600" kern="100">
                <a:solidFill>
                  <a:srgbClr val="262626"/>
                </a:solidFill>
                <a:latin typeface="Times New Roman" panose="02020603050405020304" pitchFamily="18" charset="0"/>
                <a:cs typeface="Courier New" panose="02070309020205020404" pitchFamily="49" charset="0"/>
              </a:rPr>
              <a:t>1</a:t>
            </a:r>
            <a:r>
              <a:rPr lang="zh-CN" altLang="zh-CN" sz="2600" kern="100">
                <a:solidFill>
                  <a:srgbClr val="262626"/>
                </a:solidFill>
                <a:latin typeface="Times New Roman" panose="02020603050405020304" pitchFamily="18" charset="0"/>
                <a:cs typeface="Times New Roman" panose="02020603050405020304" pitchFamily="18" charset="0"/>
              </a:rPr>
              <a:t>表示生态系统的组成成分，图</a:t>
            </a: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表示生态系统中某些生物之间的关系，请据图回答下列问题。</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075" name="Picture 3" descr="1S2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4269" y="2615207"/>
            <a:ext cx="5985443" cy="282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2837208"/>
            <a:ext cx="11656625" cy="3123908"/>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生态系统的结构包括</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a:t>
            </a:r>
            <a:r>
              <a:rPr lang="en-US" altLang="zh-CN" sz="2600" kern="100" dirty="0">
                <a:solidFill>
                  <a:srgbClr val="262626"/>
                </a:solidFill>
                <a:latin typeface="Times New Roman" panose="02020603050405020304" pitchFamily="18" charset="0"/>
                <a:cs typeface="Courier New" panose="02070309020205020404" pitchFamily="49" charset="0"/>
              </a:rPr>
              <a:t>___</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。未进入图</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中的生物成分为</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中符号</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。水深</a:t>
            </a:r>
            <a:r>
              <a:rPr lang="en-US" altLang="zh-CN" sz="2600" kern="100" dirty="0">
                <a:solidFill>
                  <a:srgbClr val="262626"/>
                </a:solidFill>
                <a:latin typeface="Times New Roman" panose="02020603050405020304" pitchFamily="18" charset="0"/>
                <a:cs typeface="Courier New" panose="02070309020205020404" pitchFamily="49" charset="0"/>
              </a:rPr>
              <a:t>100 m</a:t>
            </a:r>
            <a:r>
              <a:rPr lang="zh-CN" altLang="zh-CN" sz="2600" kern="100" dirty="0">
                <a:solidFill>
                  <a:srgbClr val="262626"/>
                </a:solidFill>
                <a:latin typeface="Times New Roman" panose="02020603050405020304" pitchFamily="18" charset="0"/>
                <a:cs typeface="Times New Roman" panose="02020603050405020304" pitchFamily="18" charset="0"/>
              </a:rPr>
              <a:t>以下的生物，主要是生态系统成分中的</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en-US" altLang="zh-CN" sz="2600" kern="100" dirty="0">
                <a:solidFill>
                  <a:srgbClr val="262626"/>
                </a:solidFill>
                <a:latin typeface="Times New Roman" panose="02020603050405020304" pitchFamily="18" charset="0"/>
                <a:cs typeface="Courier New" panose="02070309020205020404" pitchFamily="49" charset="0"/>
              </a:rPr>
              <a:t>____</a:t>
            </a:r>
            <a:r>
              <a:rPr lang="en-US" altLang="zh-CN" sz="2600" kern="100" dirty="0" smtClean="0">
                <a:solidFill>
                  <a:srgbClr val="262626"/>
                </a:solidFill>
                <a:latin typeface="Times New Roman" panose="02020603050405020304" pitchFamily="18" charset="0"/>
                <a:cs typeface="Courier New" panose="02070309020205020404" pitchFamily="49" charset="0"/>
              </a:rPr>
              <a:t>______(</a:t>
            </a:r>
            <a:r>
              <a:rPr lang="zh-CN" altLang="zh-CN" sz="2600" kern="100" dirty="0">
                <a:solidFill>
                  <a:srgbClr val="262626"/>
                </a:solidFill>
                <a:latin typeface="Times New Roman" panose="02020603050405020304" pitchFamily="18" charset="0"/>
                <a:cs typeface="Times New Roman" panose="02020603050405020304" pitchFamily="18" charset="0"/>
              </a:rPr>
              <a:t>填图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中符号</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甲一定是绿色植物吗？</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一定</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不一定</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。腐生生物一定是丙吗？</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一定</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不一定</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3" descr="1S21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3018" y="653707"/>
            <a:ext cx="4869553" cy="229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845485" y="2947441"/>
            <a:ext cx="5766322"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组成成分和食物链、食物网</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营养结构</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2663318" y="3541235"/>
            <a:ext cx="519694"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丙</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2313927" y="4111278"/>
            <a:ext cx="1189749"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乙和丙</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4177779" y="4740699"/>
            <a:ext cx="1189749"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不一定</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8" name="矩形 7"/>
          <p:cNvSpPr/>
          <p:nvPr/>
        </p:nvSpPr>
        <p:spPr>
          <a:xfrm>
            <a:off x="1799210" y="5298868"/>
            <a:ext cx="854721"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一定</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2837208"/>
            <a:ext cx="11656625" cy="3048887"/>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中乙的作用是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中有</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条食物链，彼此能形成食物网的原因是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3" descr="1S21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3018" y="653707"/>
            <a:ext cx="4869553" cy="229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72660" y="2828691"/>
            <a:ext cx="10799436" cy="1292662"/>
          </a:xfrm>
          <a:prstGeom prst="rect">
            <a:avLst/>
          </a:prstGeom>
        </p:spPr>
        <p:txBody>
          <a:bodyPr>
            <a:spAutoFit/>
          </a:bodyPr>
          <a:lstStyle/>
          <a:p>
            <a:pPr algn="just">
              <a:lnSpc>
                <a:spcPct val="150000"/>
              </a:lnSpc>
              <a:spcAft>
                <a:spcPts val="0"/>
              </a:spcAft>
              <a:tabLst>
                <a:tab pos="306070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加快</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生态系统的物质循环，对于植物的传粉和种子的传播等具有重要作用</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
        <p:nvSpPr>
          <p:cNvPr id="5" name="矩形 4"/>
          <p:cNvSpPr/>
          <p:nvPr/>
        </p:nvSpPr>
        <p:spPr>
          <a:xfrm>
            <a:off x="3152298" y="4127703"/>
            <a:ext cx="351378"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微软雅黑" panose="020B0503020204020204" charset="-122"/>
                <a:sym typeface="Times New Roman" panose="02020603050405020304" pitchFamily="18" charset="0"/>
              </a:rPr>
              <a:t>8</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371234" y="4590869"/>
            <a:ext cx="10799436" cy="1221681"/>
          </a:xfrm>
          <a:prstGeom prst="rect">
            <a:avLst/>
          </a:prstGeom>
        </p:spPr>
        <p:txBody>
          <a:bodyPr>
            <a:spAutoFit/>
          </a:bodyPr>
          <a:lstStyle/>
          <a:p>
            <a:pPr algn="just">
              <a:lnSpc>
                <a:spcPct val="150000"/>
              </a:lnSpc>
              <a:spcAft>
                <a:spcPts val="0"/>
              </a:spcAft>
              <a:tabLst>
                <a:tab pos="3060700" algn="l"/>
              </a:tabLst>
            </a:pPr>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一种绿色植物可能是多种植食性动物的食物，而一种植食性动物既可能吃多种植物，也可能被多种肉食性动物所食</a:t>
            </a:r>
            <a:endParaRPr lang="zh-CN" altLang="zh-CN" sz="2600" kern="10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2837208"/>
            <a:ext cx="11656625" cy="1248394"/>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中既有种间竞争关系又有捕食关系的生物</a:t>
            </a:r>
            <a:r>
              <a:rPr lang="zh-CN" altLang="zh-CN" sz="2600" kern="100" dirty="0" smtClean="0">
                <a:solidFill>
                  <a:srgbClr val="262626"/>
                </a:solidFill>
                <a:latin typeface="Times New Roman" panose="02020603050405020304" pitchFamily="18" charset="0"/>
                <a:cs typeface="Times New Roman" panose="02020603050405020304" pitchFamily="18" charset="0"/>
              </a:rPr>
              <a:t>有</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3" descr="1S21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3018" y="653707"/>
            <a:ext cx="4869553" cy="229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036024" y="3488375"/>
            <a:ext cx="7220246"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蛙和肉食性昆虫、肉食性昆虫和食虫鸟、蛇和鹰</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7882" y="243321"/>
          <a:ext cx="11473574" cy="4636008"/>
        </p:xfrm>
        <a:graphic>
          <a:graphicData uri="http://schemas.openxmlformats.org/drawingml/2006/table">
            <a:tbl>
              <a:tblPr/>
              <a:tblGrid>
                <a:gridCol w="878876">
                  <a:extLst>
                    <a:ext uri="{9D8B030D-6E8A-4147-A177-3AD203B41FA5}">
                      <a16:colId xmlns:a16="http://schemas.microsoft.com/office/drawing/2014/main" val="20000"/>
                    </a:ext>
                  </a:extLst>
                </a:gridCol>
                <a:gridCol w="10594698">
                  <a:extLst>
                    <a:ext uri="{9D8B030D-6E8A-4147-A177-3AD203B41FA5}">
                      <a16:colId xmlns:a16="http://schemas.microsoft.com/office/drawing/2014/main" val="20001"/>
                    </a:ext>
                  </a:extLst>
                </a:gridCol>
              </a:tblGrid>
              <a:tr h="3677234">
                <a:tc>
                  <a:txBody>
                    <a:bodyPr/>
                    <a:lstStyle/>
                    <a:p>
                      <a:pPr algn="ctr">
                        <a:lnSpc>
                          <a:spcPct val="130000"/>
                        </a:lnSpc>
                        <a:spcAft>
                          <a:spcPts val="0"/>
                        </a:spcAft>
                        <a:tabLst>
                          <a:tab pos="2790825" algn="l"/>
                        </a:tabLst>
                      </a:pPr>
                      <a:r>
                        <a:rPr lang="zh-CN" sz="2600" b="1" kern="100" dirty="0">
                          <a:effectLst/>
                          <a:latin typeface="Times New Roman" panose="02020603050405020304" pitchFamily="18" charset="0"/>
                          <a:ea typeface="黑体" panose="02010609060101010101" charset="-122"/>
                          <a:cs typeface="Times New Roman" panose="02020603050405020304" pitchFamily="18" charset="0"/>
                        </a:rPr>
                        <a:t>课标要求</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marL="45643" marR="45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2790825" algn="l"/>
                        </a:tabLst>
                      </a:pPr>
                      <a:r>
                        <a:rPr lang="en-US" altLang="zh-CN" sz="2600" kern="100" dirty="0" smtClean="0">
                          <a:solidFill>
                            <a:srgbClr val="262626"/>
                          </a:solidFill>
                          <a:effectLst/>
                          <a:latin typeface="Times New Roman" panose="02020603050405020304" pitchFamily="18" charset="0"/>
                          <a:ea typeface="+mn-ea"/>
                          <a:cs typeface="Courier New" panose="02070309020205020404" pitchFamily="49" charset="0"/>
                        </a:rPr>
                        <a:t>1.</a:t>
                      </a:r>
                      <a:r>
                        <a:rPr lang="zh-CN" altLang="en-US" sz="2600" kern="100" dirty="0" smtClean="0">
                          <a:solidFill>
                            <a:srgbClr val="262626"/>
                          </a:solidFill>
                          <a:effectLst/>
                          <a:latin typeface="Times New Roman" panose="02020603050405020304" pitchFamily="18" charset="0"/>
                          <a:ea typeface="+mn-ea"/>
                          <a:cs typeface="Courier New" panose="02070309020205020404" pitchFamily="49" charset="0"/>
                        </a:rPr>
                        <a:t>阐明生态系统由生产者、消费者和分解者等生物因素以及阳光、空气、水等非生物因素组成，各组分紧密联系使生态系统成为具有一定结构和功能的统一体。</a:t>
                      </a:r>
                    </a:p>
                    <a:p>
                      <a:pPr algn="just">
                        <a:lnSpc>
                          <a:spcPct val="130000"/>
                        </a:lnSpc>
                        <a:spcAft>
                          <a:spcPts val="0"/>
                        </a:spcAft>
                        <a:tabLst>
                          <a:tab pos="2790825" algn="l"/>
                        </a:tabLst>
                      </a:pPr>
                      <a:r>
                        <a:rPr lang="en-US" altLang="zh-CN" sz="2600" kern="100" dirty="0" smtClean="0">
                          <a:solidFill>
                            <a:srgbClr val="262626"/>
                          </a:solidFill>
                          <a:effectLst/>
                          <a:latin typeface="Times New Roman" panose="02020603050405020304" pitchFamily="18" charset="0"/>
                          <a:ea typeface="+mn-ea"/>
                          <a:cs typeface="Courier New" panose="02070309020205020404" pitchFamily="49" charset="0"/>
                        </a:rPr>
                        <a:t>2.</a:t>
                      </a:r>
                      <a:r>
                        <a:rPr lang="zh-CN" altLang="en-US" sz="2600" kern="100" dirty="0" smtClean="0">
                          <a:solidFill>
                            <a:srgbClr val="262626"/>
                          </a:solidFill>
                          <a:effectLst/>
                          <a:latin typeface="Times New Roman" panose="02020603050405020304" pitchFamily="18" charset="0"/>
                          <a:ea typeface="+mn-ea"/>
                          <a:cs typeface="Courier New" panose="02070309020205020404" pitchFamily="49" charset="0"/>
                        </a:rPr>
                        <a:t>讨论某一生态系统中生产者和消费者通过食物链和食物网联系在一起形成复杂的营养结构。</a:t>
                      </a:r>
                    </a:p>
                    <a:p>
                      <a:pPr algn="just">
                        <a:lnSpc>
                          <a:spcPct val="130000"/>
                        </a:lnSpc>
                        <a:spcAft>
                          <a:spcPts val="0"/>
                        </a:spcAft>
                        <a:tabLst>
                          <a:tab pos="2790825" algn="l"/>
                        </a:tabLst>
                      </a:pPr>
                      <a:r>
                        <a:rPr lang="en-US" altLang="zh-CN" sz="2600" kern="100" dirty="0" smtClean="0">
                          <a:solidFill>
                            <a:srgbClr val="262626"/>
                          </a:solidFill>
                          <a:effectLst/>
                          <a:latin typeface="Times New Roman" panose="02020603050405020304" pitchFamily="18" charset="0"/>
                          <a:ea typeface="+mn-ea"/>
                          <a:cs typeface="Courier New" panose="02070309020205020404" pitchFamily="49" charset="0"/>
                        </a:rPr>
                        <a:t>3.</a:t>
                      </a:r>
                      <a:r>
                        <a:rPr lang="zh-CN" altLang="en-US" sz="2600" kern="100" dirty="0" smtClean="0">
                          <a:solidFill>
                            <a:srgbClr val="262626"/>
                          </a:solidFill>
                          <a:effectLst/>
                          <a:latin typeface="Times New Roman" panose="02020603050405020304" pitchFamily="18" charset="0"/>
                          <a:ea typeface="+mn-ea"/>
                          <a:cs typeface="Courier New" panose="02070309020205020404" pitchFamily="49" charset="0"/>
                        </a:rPr>
                        <a:t>解释生态系统具有维持或恢复自身结构和功能相对稳定，并维持动态平衡的能力。</a:t>
                      </a:r>
                    </a:p>
                    <a:p>
                      <a:pPr algn="just">
                        <a:lnSpc>
                          <a:spcPct val="130000"/>
                        </a:lnSpc>
                        <a:spcAft>
                          <a:spcPts val="0"/>
                        </a:spcAft>
                        <a:tabLst>
                          <a:tab pos="2790825" algn="l"/>
                        </a:tabLst>
                      </a:pPr>
                      <a:r>
                        <a:rPr lang="en-US" altLang="zh-CN" sz="2600" kern="100" dirty="0" smtClean="0">
                          <a:solidFill>
                            <a:srgbClr val="262626"/>
                          </a:solidFill>
                          <a:effectLst/>
                          <a:latin typeface="Times New Roman" panose="02020603050405020304" pitchFamily="18" charset="0"/>
                          <a:ea typeface="+mn-ea"/>
                          <a:cs typeface="Courier New" panose="02070309020205020404" pitchFamily="49" charset="0"/>
                        </a:rPr>
                        <a:t>4.</a:t>
                      </a:r>
                      <a:r>
                        <a:rPr lang="zh-CN" altLang="en-US" sz="2600" kern="100" dirty="0" smtClean="0">
                          <a:solidFill>
                            <a:srgbClr val="262626"/>
                          </a:solidFill>
                          <a:effectLst/>
                          <a:latin typeface="Times New Roman" panose="02020603050405020304" pitchFamily="18" charset="0"/>
                          <a:ea typeface="+mn-ea"/>
                          <a:cs typeface="Courier New" panose="02070309020205020404" pitchFamily="49" charset="0"/>
                        </a:rPr>
                        <a:t>举例说明生态系统的稳定性会受到自然或人为因素的影响，如气候变化、自然事件、人类活动或外来物种入侵等。</a:t>
                      </a:r>
                    </a:p>
                  </a:txBody>
                  <a:tcPr marL="45643" marR="45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56855"/>
            <a:ext cx="11656625" cy="647332"/>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生态系统中各成分的判断</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X30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587" y="1955920"/>
            <a:ext cx="6901045" cy="43193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1247497"/>
          </a:xfrm>
          <a:prstGeom prst="rect">
            <a:avLst/>
          </a:prstGeom>
        </p:spPr>
        <p:txBody>
          <a:bodyPr wrap="square" lIns="121898" tIns="60948" rIns="121898" bIns="60948">
            <a:spAutoFit/>
          </a:bodyPr>
          <a:lstStyle/>
          <a:p>
            <a:pPr marL="252095" indent="-457200" algn="just">
              <a:lnSpc>
                <a:spcPct val="150000"/>
              </a:lnSpc>
              <a:spcAft>
                <a:spcPts val="0"/>
              </a:spcAft>
              <a:tabLst>
                <a:tab pos="3060700"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根据各类信息构建食物链</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网</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的方法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3060700" algn="l"/>
              </a:tabLst>
            </a:pP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根据种群数量变化曲线图构建</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X30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9173" y="1946029"/>
            <a:ext cx="6662972" cy="31518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55379" y="5121591"/>
            <a:ext cx="11656625" cy="647332"/>
          </a:xfrm>
          <a:prstGeom prst="rect">
            <a:avLst/>
          </a:prstGeom>
        </p:spPr>
        <p:txBody>
          <a:bodyPr wrap="square" lIns="121898" tIns="60948" rIns="121898" bIns="60948">
            <a:spAutoFit/>
          </a:bodyPr>
          <a:lstStyle/>
          <a:p>
            <a:pPr algn="ctr">
              <a:lnSpc>
                <a:spcPct val="150000"/>
              </a:lnSpc>
              <a:spcAft>
                <a:spcPts val="0"/>
              </a:spcAft>
              <a:tabLst>
                <a:tab pos="2790825" algn="l"/>
              </a:tabLst>
            </a:pP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根据所含能量</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生物量</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构建</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8194" name="Picture 2" descr="X3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715" y="1367029"/>
            <a:ext cx="7437151" cy="35056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94944"/>
            <a:ext cx="11656625" cy="3047990"/>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分析依据：根据相邻营养级间能量传递效率约为</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，可推测能量相差在</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倍以内，很可能为同一营养级。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分析结果：</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生物可形成一条食物链：丙</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甲</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乙</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zh-CN" altLang="zh-CN" sz="2600" b="1"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2600" b="1" dirty="0">
                <a:solidFill>
                  <a:srgbClr val="262626"/>
                </a:solidFill>
                <a:latin typeface="Times New Roman" panose="02020603050405020304" pitchFamily="18" charset="0"/>
                <a:ea typeface="宋体" panose="02010600030101010101" pitchFamily="2" charset="-122"/>
              </a:rPr>
              <a:t>3</a:t>
            </a:r>
            <a:r>
              <a:rPr lang="zh-CN" altLang="zh-CN" sz="2600" b="1"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生物可形成食物网：</a:t>
            </a:r>
            <a:endParaRPr lang="zh-CN" altLang="zh-CN" sz="1050" kern="100" dirty="0">
              <a:effectLst/>
              <a:latin typeface="宋体" panose="02010600030101010101" pitchFamily="2" charset="-122"/>
              <a:cs typeface="Courier New" panose="02070309020205020404"/>
            </a:endParaRPr>
          </a:p>
        </p:txBody>
      </p:sp>
      <p:pic>
        <p:nvPicPr>
          <p:cNvPr id="9218" name="Picture 2" descr="X3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4483" y="2942086"/>
            <a:ext cx="1416445" cy="14164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格 2"/>
          <p:cNvGraphicFramePr>
            <a:graphicFrameLocks noGrp="1"/>
          </p:cNvGraphicFramePr>
          <p:nvPr/>
        </p:nvGraphicFramePr>
        <p:xfrm>
          <a:off x="838200" y="4293108"/>
          <a:ext cx="10515600" cy="1188720"/>
        </p:xfrm>
        <a:graphic>
          <a:graphicData uri="http://schemas.openxmlformats.org/drawingml/2006/table">
            <a:tbl>
              <a:tblPr/>
              <a:tblGrid>
                <a:gridCol w="2576322">
                  <a:extLst>
                    <a:ext uri="{9D8B030D-6E8A-4147-A177-3AD203B41FA5}">
                      <a16:colId xmlns:a16="http://schemas.microsoft.com/office/drawing/2014/main" val="20000"/>
                    </a:ext>
                  </a:extLst>
                </a:gridCol>
                <a:gridCol w="1918045">
                  <a:extLst>
                    <a:ext uri="{9D8B030D-6E8A-4147-A177-3AD203B41FA5}">
                      <a16:colId xmlns:a16="http://schemas.microsoft.com/office/drawing/2014/main" val="20001"/>
                    </a:ext>
                  </a:extLst>
                </a:gridCol>
                <a:gridCol w="2183039">
                  <a:extLst>
                    <a:ext uri="{9D8B030D-6E8A-4147-A177-3AD203B41FA5}">
                      <a16:colId xmlns:a16="http://schemas.microsoft.com/office/drawing/2014/main" val="20002"/>
                    </a:ext>
                  </a:extLst>
                </a:gridCol>
                <a:gridCol w="1655155">
                  <a:extLst>
                    <a:ext uri="{9D8B030D-6E8A-4147-A177-3AD203B41FA5}">
                      <a16:colId xmlns:a16="http://schemas.microsoft.com/office/drawing/2014/main" val="20003"/>
                    </a:ext>
                  </a:extLst>
                </a:gridCol>
                <a:gridCol w="2183039">
                  <a:extLst>
                    <a:ext uri="{9D8B030D-6E8A-4147-A177-3AD203B41FA5}">
                      <a16:colId xmlns:a16="http://schemas.microsoft.com/office/drawing/2014/main" val="20004"/>
                    </a:ext>
                  </a:extLst>
                </a:gridCol>
              </a:tblGrid>
              <a:tr h="0">
                <a:tc>
                  <a:txBody>
                    <a:bodyPr/>
                    <a:lstStyle/>
                    <a:p>
                      <a:pPr algn="ctr">
                        <a:lnSpc>
                          <a:spcPct val="150000"/>
                        </a:lnSpc>
                        <a:spcAft>
                          <a:spcPts val="0"/>
                        </a:spcAft>
                        <a:tabLst>
                          <a:tab pos="2790825" algn="l"/>
                        </a:tabLst>
                      </a:pPr>
                      <a:r>
                        <a:rPr lang="zh-CN" sz="2600" b="1" kern="100">
                          <a:solidFill>
                            <a:srgbClr val="262626"/>
                          </a:solidFill>
                          <a:effectLst/>
                          <a:latin typeface="Times New Roman" panose="02020603050405020304" pitchFamily="18" charset="0"/>
                          <a:ea typeface="宋体" panose="02010600030101010101" pitchFamily="2" charset="-122"/>
                          <a:cs typeface="Times New Roman" panose="02020603050405020304" pitchFamily="18" charset="0"/>
                        </a:rPr>
                        <a:t>营养级</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A</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B</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C</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D</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Pg</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15.9</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870.7</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1.9</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dirty="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141.0</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9856" y="630569"/>
            <a:ext cx="11656625" cy="1847661"/>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表格中</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Pg</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表示生物同化作用固定能量的总量，根据能量多少和传递效率</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20%</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可以确定食物链为</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B</a:t>
            </a:r>
            <a:r>
              <a:rPr lang="en-US" altLang="zh-CN" sz="2600" kern="100">
                <a:solidFill>
                  <a:srgbClr val="262626"/>
                </a:solidFill>
                <a:latin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kern="100">
                <a:solidFill>
                  <a:srgbClr val="262626"/>
                </a:solidFill>
                <a:latin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a:t>
            </a:r>
            <a:r>
              <a:rPr lang="en-US" altLang="zh-CN" sz="2600" kern="100">
                <a:solidFill>
                  <a:srgbClr val="262626"/>
                </a:solidFill>
                <a:latin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根据生物体内有害物质的浓度</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由少到多</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构建食物链</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网</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2" name="表格 1"/>
          <p:cNvGraphicFramePr>
            <a:graphicFrameLocks noGrp="1"/>
          </p:cNvGraphicFramePr>
          <p:nvPr/>
        </p:nvGraphicFramePr>
        <p:xfrm>
          <a:off x="838201" y="2584663"/>
          <a:ext cx="10515597" cy="1188720"/>
        </p:xfrm>
        <a:graphic>
          <a:graphicData uri="http://schemas.openxmlformats.org/drawingml/2006/table">
            <a:tbl>
              <a:tblPr/>
              <a:tblGrid>
                <a:gridCol w="3716956">
                  <a:extLst>
                    <a:ext uri="{9D8B030D-6E8A-4147-A177-3AD203B41FA5}">
                      <a16:colId xmlns:a16="http://schemas.microsoft.com/office/drawing/2014/main" val="20000"/>
                    </a:ext>
                  </a:extLst>
                </a:gridCol>
                <a:gridCol w="1512445">
                  <a:extLst>
                    <a:ext uri="{9D8B030D-6E8A-4147-A177-3AD203B41FA5}">
                      <a16:colId xmlns:a16="http://schemas.microsoft.com/office/drawing/2014/main" val="20001"/>
                    </a:ext>
                  </a:extLst>
                </a:gridCol>
                <a:gridCol w="1062288">
                  <a:extLst>
                    <a:ext uri="{9D8B030D-6E8A-4147-A177-3AD203B41FA5}">
                      <a16:colId xmlns:a16="http://schemas.microsoft.com/office/drawing/2014/main" val="20002"/>
                    </a:ext>
                  </a:extLst>
                </a:gridCol>
                <a:gridCol w="1512445">
                  <a:extLst>
                    <a:ext uri="{9D8B030D-6E8A-4147-A177-3AD203B41FA5}">
                      <a16:colId xmlns:a16="http://schemas.microsoft.com/office/drawing/2014/main" val="20003"/>
                    </a:ext>
                  </a:extLst>
                </a:gridCol>
                <a:gridCol w="1199018">
                  <a:extLst>
                    <a:ext uri="{9D8B030D-6E8A-4147-A177-3AD203B41FA5}">
                      <a16:colId xmlns:a16="http://schemas.microsoft.com/office/drawing/2014/main" val="20004"/>
                    </a:ext>
                  </a:extLst>
                </a:gridCol>
                <a:gridCol w="1512445">
                  <a:extLst>
                    <a:ext uri="{9D8B030D-6E8A-4147-A177-3AD203B41FA5}">
                      <a16:colId xmlns:a16="http://schemas.microsoft.com/office/drawing/2014/main" val="20005"/>
                    </a:ext>
                  </a:extLst>
                </a:gridCol>
              </a:tblGrid>
              <a:tr h="0">
                <a:tc>
                  <a:txBody>
                    <a:bodyPr/>
                    <a:lstStyle/>
                    <a:p>
                      <a:pPr algn="ctr">
                        <a:lnSpc>
                          <a:spcPct val="150000"/>
                        </a:lnSpc>
                        <a:spcAft>
                          <a:spcPts val="0"/>
                        </a:spcAft>
                        <a:tabLst>
                          <a:tab pos="2790825" algn="l"/>
                        </a:tabLst>
                      </a:pPr>
                      <a:r>
                        <a:rPr lang="zh-CN" sz="2600" b="1" kern="100">
                          <a:solidFill>
                            <a:srgbClr val="262626"/>
                          </a:solidFill>
                          <a:effectLst/>
                          <a:latin typeface="Times New Roman" panose="02020603050405020304" pitchFamily="18" charset="0"/>
                          <a:ea typeface="宋体" panose="02010600030101010101" pitchFamily="2" charset="-122"/>
                          <a:cs typeface="Times New Roman" panose="02020603050405020304" pitchFamily="18" charset="0"/>
                        </a:rPr>
                        <a:t>生物体</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A</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B</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C</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D</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E</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tabLst>
                          <a:tab pos="2790825" algn="l"/>
                        </a:tabLst>
                      </a:pPr>
                      <a:r>
                        <a:rPr lang="zh-CN" sz="2600" b="1" kern="100">
                          <a:solidFill>
                            <a:srgbClr val="262626"/>
                          </a:solidFill>
                          <a:effectLst/>
                          <a:latin typeface="Times New Roman" panose="02020603050405020304" pitchFamily="18" charset="0"/>
                          <a:ea typeface="宋体" panose="02010600030101010101" pitchFamily="2" charset="-122"/>
                          <a:cs typeface="Times New Roman" panose="02020603050405020304" pitchFamily="18" charset="0"/>
                        </a:rPr>
                        <a:t>有机汞浓度</a:t>
                      </a: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/ppm</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0.06</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7</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0.51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68</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b="1" kern="100" dirty="0">
                          <a:solidFill>
                            <a:srgbClr val="262626"/>
                          </a:solidFill>
                          <a:effectLst/>
                          <a:latin typeface="Times New Roman" panose="02020603050405020304" pitchFamily="18" charset="0"/>
                          <a:ea typeface="宋体" panose="02010600030101010101" pitchFamily="2" charset="-122"/>
                          <a:cs typeface="Courier New" panose="02070309020205020404" pitchFamily="49" charset="0"/>
                        </a:rPr>
                        <a:t>0.39</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矩形 5"/>
          <p:cNvSpPr/>
          <p:nvPr/>
        </p:nvSpPr>
        <p:spPr>
          <a:xfrm>
            <a:off x="231628" y="3801678"/>
            <a:ext cx="11656625" cy="2448723"/>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分析依据：生物富集现象。重金属、农药等有害物质被生物体吸收后难以排出体外，所以此类物质会随着食物链逐级积累，即营养级越高的个体中含有有害物质的量越多，其含量往往是上一营养级个体含量的</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600" b="1" dirty="0">
                <a:solidFill>
                  <a:srgbClr val="262626"/>
                </a:solidFill>
                <a:latin typeface="宋体" panose="02010600030101010101" pitchFamily="2" charset="-122"/>
                <a:cs typeface="Times New Roman" panose="02020603050405020304" pitchFamily="18" charset="0"/>
              </a:rPr>
              <a:t>②</a:t>
            </a:r>
            <a:r>
              <a:rPr lang="zh-CN" altLang="zh-CN" sz="2600" b="1"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分析结果：</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4337" name="Picture 1" descr="X312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002" y="5666812"/>
            <a:ext cx="3079943" cy="8152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考点二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生态系统的稳定性</a:t>
            </a:r>
          </a:p>
        </p:txBody>
      </p:sp>
      <p:sp>
        <p:nvSpPr>
          <p:cNvPr id="3" name="文本框 2">
            <a:hlinkClick r:id="rId5"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559318"/>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u="wavy" kern="100" dirty="0">
                <a:solidFill>
                  <a:srgbClr val="0066FF"/>
                </a:solidFill>
                <a:latin typeface="Times New Roman" panose="02020603050405020304" pitchFamily="18" charset="0"/>
                <a:cs typeface="Times New Roman" panose="02020603050405020304" pitchFamily="18" charset="0"/>
              </a:rPr>
              <a:t>生态平衡</a:t>
            </a:r>
            <a:r>
              <a:rPr lang="en-US" altLang="zh-CN" sz="2600" kern="100" dirty="0">
                <a:solidFill>
                  <a:srgbClr val="0066FF"/>
                </a:solidFill>
                <a:latin typeface="Times New Roman" panose="02020603050405020304" pitchFamily="18" charset="0"/>
                <a:cs typeface="Courier New" panose="02070309020205020404" pitchFamily="49" charset="0"/>
              </a:rPr>
              <a:t>  </a:t>
            </a:r>
            <a:r>
              <a:rPr lang="zh-CN" altLang="zh-CN" sz="2600" kern="100" dirty="0">
                <a:solidFill>
                  <a:srgbClr val="0066FF"/>
                </a:solidFill>
                <a:latin typeface="Times New Roman" panose="02020603050405020304" pitchFamily="18" charset="0"/>
                <a:cs typeface="Times New Roman" panose="02020603050405020304" pitchFamily="18" charset="0"/>
              </a:rPr>
              <a:t>并不是一成不变，而是一种动态的平衡</a:t>
            </a:r>
            <a:endParaRPr lang="zh-CN" altLang="zh-CN" sz="1050" kern="100" dirty="0">
              <a:solidFill>
                <a:srgbClr val="0066FF"/>
              </a:solidFill>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5380" y="1152441"/>
            <a:ext cx="6161240" cy="5700619"/>
          </a:xfrm>
          <a:prstGeom prst="rect">
            <a:avLst/>
          </a:prstGeom>
        </p:spPr>
      </p:pic>
      <p:sp>
        <p:nvSpPr>
          <p:cNvPr id="5" name="矩形 4"/>
          <p:cNvSpPr/>
          <p:nvPr/>
        </p:nvSpPr>
        <p:spPr>
          <a:xfrm>
            <a:off x="5362748" y="1209354"/>
            <a:ext cx="697627" cy="400110"/>
          </a:xfrm>
          <a:prstGeom prst="rect">
            <a:avLst/>
          </a:prstGeom>
        </p:spPr>
        <p:txBody>
          <a:bodyPr wrap="none">
            <a:spAutoFit/>
          </a:bodyPr>
          <a:lstStyle/>
          <a:p>
            <a:r>
              <a:rPr lang="zh-CN" altLang="zh-CN" sz="2000">
                <a:solidFill>
                  <a:srgbClr val="C00000"/>
                </a:solidFill>
                <a:cs typeface="Times New Roman" panose="02020603050405020304" pitchFamily="18" charset="0"/>
              </a:rPr>
              <a:t>结构</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6143500" y="1197479"/>
            <a:ext cx="697627" cy="400110"/>
          </a:xfrm>
          <a:prstGeom prst="rect">
            <a:avLst/>
          </a:prstGeom>
        </p:spPr>
        <p:txBody>
          <a:bodyPr wrap="none">
            <a:spAutoFit/>
          </a:bodyPr>
          <a:lstStyle/>
          <a:p>
            <a:r>
              <a:rPr lang="zh-CN" altLang="zh-CN" sz="2000">
                <a:solidFill>
                  <a:srgbClr val="C00000"/>
                </a:solidFill>
                <a:cs typeface="Times New Roman" panose="02020603050405020304" pitchFamily="18" charset="0"/>
              </a:rPr>
              <a:t>功能</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6528054" y="2247908"/>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各组分</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4194659" y="5367290"/>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负反馈</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6171919" y="6033198"/>
            <a:ext cx="1723549" cy="400110"/>
          </a:xfrm>
          <a:prstGeom prst="rect">
            <a:avLst/>
          </a:prstGeom>
        </p:spPr>
        <p:txBody>
          <a:bodyPr wrap="none">
            <a:spAutoFit/>
          </a:bodyPr>
          <a:lstStyle/>
          <a:p>
            <a:r>
              <a:rPr lang="zh-CN" altLang="zh-CN" sz="2000">
                <a:solidFill>
                  <a:srgbClr val="C00000"/>
                </a:solidFill>
                <a:cs typeface="Times New Roman" panose="02020603050405020304" pitchFamily="18" charset="0"/>
              </a:rPr>
              <a:t>自我调节能力</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生态系统的稳定性</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6352" y="1268730"/>
            <a:ext cx="8059296" cy="3678100"/>
          </a:xfrm>
          <a:prstGeom prst="rect">
            <a:avLst/>
          </a:prstGeom>
        </p:spPr>
      </p:pic>
      <p:sp>
        <p:nvSpPr>
          <p:cNvPr id="5" name="矩形 4"/>
          <p:cNvSpPr/>
          <p:nvPr/>
        </p:nvSpPr>
        <p:spPr>
          <a:xfrm>
            <a:off x="5545193" y="1363732"/>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维持或恢复</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8629666" y="4185218"/>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有限</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生态系统稳定性的两种类型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5460" y="1264448"/>
            <a:ext cx="8218007" cy="4756876"/>
          </a:xfrm>
          <a:prstGeom prst="rect">
            <a:avLst/>
          </a:prstGeom>
        </p:spPr>
      </p:pic>
      <p:sp>
        <p:nvSpPr>
          <p:cNvPr id="5" name="矩形 4"/>
          <p:cNvSpPr/>
          <p:nvPr/>
        </p:nvSpPr>
        <p:spPr>
          <a:xfrm>
            <a:off x="1751710" y="2275342"/>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保持</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7008326" y="2275340"/>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恢复</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3179217" y="4593523"/>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越大</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2865915" y="5050337"/>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复杂</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8819670" y="4617272"/>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越小</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8807796" y="5061202"/>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简单</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P spid="1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W63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3012" y="1268730"/>
            <a:ext cx="7469268" cy="41752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nvGraphicFramePr>
        <p:xfrm>
          <a:off x="433388" y="404622"/>
          <a:ext cx="11326812" cy="4972050"/>
        </p:xfrm>
        <a:graphic>
          <a:graphicData uri="http://schemas.openxmlformats.org/presentationml/2006/ole">
            <mc:AlternateContent xmlns:mc="http://schemas.openxmlformats.org/markup-compatibility/2006">
              <mc:Choice xmlns:v="urn:schemas-microsoft-com:vml" Requires="v">
                <p:oleObj spid="_x0000_s2059" name="文档" r:id="rId3" imgW="11329670" imgH="4974590" progId="Word.Document.12">
                  <p:embed/>
                </p:oleObj>
              </mc:Choice>
              <mc:Fallback>
                <p:oleObj name="文档" r:id="rId3" imgW="11329670" imgH="4974590" progId="Word.Document.12">
                  <p:embed/>
                  <p:pic>
                    <p:nvPicPr>
                      <p:cNvPr id="0" name="图片 2055"/>
                      <p:cNvPicPr/>
                      <p:nvPr/>
                    </p:nvPicPr>
                    <p:blipFill>
                      <a:blip r:embed="rId4"/>
                      <a:stretch>
                        <a:fillRect/>
                      </a:stretch>
                    </p:blipFill>
                    <p:spPr>
                      <a:xfrm>
                        <a:off x="433388" y="404622"/>
                        <a:ext cx="11326812" cy="49720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1729" y="1197480"/>
            <a:ext cx="11656625" cy="4249216"/>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特例：冻原、荒漠等生态系统两种稳定性都比较低。</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生态系统的稳定性主要与生物种类有关，还要考虑生物的个体数量。食物链数量越多越稳定，若食物链数量相同，再看生产者，生产者种类和数量多的稳定程度更高。</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某一生态系统在彻底破坏之前，受到外界干扰，遭到一定程度的破坏而恢复的过程，应视为抵抗力稳定性，如河流轻度污染的净化；若遭到较大程度破坏，则其恢复过程应视为恢复力稳定性，如火灾后草原的恢复等。</a:t>
            </a:r>
            <a:r>
              <a:rPr lang="zh-CN" altLang="zh-CN" sz="2600" kern="100">
                <a:solidFill>
                  <a:srgbClr val="262626"/>
                </a:solidFill>
                <a:latin typeface="Times New Roman" panose="02020603050405020304" pitchFamily="18" charset="0"/>
                <a:cs typeface="Times New Roman" panose="02020603050405020304" pitchFamily="18" charset="0"/>
              </a:rPr>
              <a:t>　　　</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5"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139" y="81783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594944"/>
            <a:ext cx="11656625" cy="648230"/>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提高生态系统稳定性的措施</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9605" y="1268730"/>
            <a:ext cx="8252791" cy="3261111"/>
          </a:xfrm>
          <a:prstGeom prst="rect">
            <a:avLst/>
          </a:prstGeom>
        </p:spPr>
      </p:pic>
      <p:sp>
        <p:nvSpPr>
          <p:cNvPr id="5" name="矩形 4"/>
          <p:cNvSpPr/>
          <p:nvPr/>
        </p:nvSpPr>
        <p:spPr>
          <a:xfrm>
            <a:off x="7427787" y="1327094"/>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干扰</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6096000" y="1794775"/>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自我调节</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5540373" y="3475489"/>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物质、能量</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a:solidFill>
                  <a:srgbClr val="262626"/>
                </a:solidFill>
                <a:latin typeface="Times New Roman" panose="02020603050405020304" pitchFamily="18" charset="0"/>
                <a:cs typeface="Courier New" panose="02070309020205020404" pitchFamily="49" charset="0"/>
              </a:rPr>
              <a:t>5.</a:t>
            </a:r>
            <a:r>
              <a:rPr lang="zh-CN" altLang="zh-CN" sz="2600" kern="100">
                <a:solidFill>
                  <a:srgbClr val="262626"/>
                </a:solidFill>
                <a:latin typeface="Times New Roman" panose="02020603050405020304" pitchFamily="18" charset="0"/>
                <a:cs typeface="Times New Roman" panose="02020603050405020304" pitchFamily="18" charset="0"/>
              </a:rPr>
              <a:t>设计和制作生态缸</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5119" y="771526"/>
            <a:ext cx="6489262" cy="5823163"/>
          </a:xfrm>
          <a:prstGeom prst="rect">
            <a:avLst/>
          </a:prstGeom>
        </p:spPr>
      </p:pic>
      <p:sp>
        <p:nvSpPr>
          <p:cNvPr id="5" name="矩形 4"/>
          <p:cNvSpPr/>
          <p:nvPr/>
        </p:nvSpPr>
        <p:spPr>
          <a:xfrm>
            <a:off x="4954444" y="1613976"/>
            <a:ext cx="697627" cy="400110"/>
          </a:xfrm>
          <a:prstGeom prst="rect">
            <a:avLst/>
          </a:prstGeom>
        </p:spPr>
        <p:txBody>
          <a:bodyPr wrap="none">
            <a:spAutoFit/>
          </a:bodyPr>
          <a:lstStyle/>
          <a:p>
            <a:r>
              <a:rPr lang="zh-CN" altLang="zh-CN" sz="2000">
                <a:solidFill>
                  <a:srgbClr val="C00000"/>
                </a:solidFill>
                <a:cs typeface="Times New Roman" panose="02020603050405020304" pitchFamily="18" charset="0"/>
              </a:rPr>
              <a:t>封闭</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1729" y="1197480"/>
            <a:ext cx="11656625" cy="3048887"/>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观察稳定性，可通过观察生态缸内生物种类及数量的变化、水质变化、基质变化等判断生态系统的稳定性。</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由于生态缸中的生态系统极为简单，自我调节能力极差，所以抵抗力稳定性极低，生态系统的稳定性极易被破坏。因此，生态缸内的生物只能保持一定时间的活性。</a:t>
            </a:r>
            <a:r>
              <a:rPr lang="zh-CN" altLang="zh-CN" sz="2600" kern="100">
                <a:solidFill>
                  <a:srgbClr val="262626"/>
                </a:solidFill>
                <a:latin typeface="Times New Roman" panose="02020603050405020304" pitchFamily="18" charset="0"/>
                <a:cs typeface="Times New Roman" panose="02020603050405020304" pitchFamily="18" charset="0"/>
              </a:rPr>
              <a:t>　　　</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5"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139" y="81783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983722"/>
            <a:ext cx="11656625" cy="4249216"/>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珊瑚生态系统具有抵抗不良环境并保持原状的能力，这是恢复力稳定性的表现。</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海南卷，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5B</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这是抵抗力稳定性的表现。</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相对稳定的能量流动、物质循环和信息传递是生态系统平衡的特征。</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12C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与自然草地相比，物种比较单一的人工草坪自我维持结构和功能相对稳定的能力较低。</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辽宁卷，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11D</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48" y="645898"/>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851360" y="1619498"/>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3272125" y="3395216"/>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7" name="矩形 6"/>
          <p:cNvSpPr/>
          <p:nvPr/>
        </p:nvSpPr>
        <p:spPr>
          <a:xfrm>
            <a:off x="4940966" y="4596376"/>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8" name="矩形 7"/>
          <p:cNvSpPr/>
          <p:nvPr/>
        </p:nvSpPr>
        <p:spPr>
          <a:xfrm>
            <a:off x="213034" y="5122634"/>
            <a:ext cx="11656625" cy="1323415"/>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湿地生态系统稳定性是其自我调节能力的基础。</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12C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湿地生态系统自我调节能力是其稳定性的基础</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10692974" y="5145370"/>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linds(horizont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1241477"/>
            <a:ext cx="11656625" cy="1848559"/>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zh-CN" altLang="zh-CN" sz="2600" kern="100">
                <a:solidFill>
                  <a:srgbClr val="262626"/>
                </a:solidFill>
                <a:latin typeface="Times New Roman" panose="02020603050405020304" pitchFamily="18" charset="0"/>
                <a:cs typeface="Times New Roman" panose="02020603050405020304" pitchFamily="18" charset="0"/>
              </a:rPr>
              <a:t>松毛虫是马尾松林的害虫，能取食马尾松针叶，松毛虫种群的爆发引起马尾松林成片死亡，造成严重的经济损失和生态后果。通过向马尾松林引入灰喜鹊，可以有效控制虫害。据图回答下列问题：</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098"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317" y="860715"/>
            <a:ext cx="1968947" cy="40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1S2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9502" y="3136601"/>
            <a:ext cx="5621051" cy="292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633206"/>
            <a:ext cx="11656625" cy="4324236"/>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马尾松人工纯林稳定性</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高</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低</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，判断依据</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马尾松的针阔混交林中，不容易遭受松毛虫危害的原因是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_________</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，这说明了</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当马尾松的受害程度超过一定限度时，无法有效抑制松毛虫的生长发育，可能导致生态系统遭受破坏，这说明了</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5184392" y="753550"/>
            <a:ext cx="519694"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低</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911352" y="1287968"/>
            <a:ext cx="9817669" cy="492443"/>
          </a:xfrm>
          <a:prstGeom prst="rect">
            <a:avLst/>
          </a:prstGeom>
        </p:spPr>
        <p:txBody>
          <a:bodyPr>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马尾松人工纯林生物种类少，营养结构简单，自我调节能力弱</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455548" y="2496142"/>
            <a:ext cx="11463818" cy="477054"/>
          </a:xfrm>
          <a:prstGeom prst="rect">
            <a:avLst/>
          </a:prstGeom>
        </p:spPr>
        <p:txBody>
          <a:bodyPr>
            <a:spAutoFit/>
          </a:bodyPr>
          <a:lstStyle/>
          <a:p>
            <a:r>
              <a:rPr lang="zh-CN" altLang="zh-CN" sz="25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混交林中，松毛虫的天敌种类和数量随之增加，进而限制了松毛虫的扩张和蔓延</a:t>
            </a:r>
            <a:endParaRPr lang="zh-CN" altLang="en-US" sz="25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1716085" y="3074547"/>
            <a:ext cx="10799436" cy="492443"/>
          </a:xfrm>
          <a:prstGeom prst="rect">
            <a:avLst/>
          </a:prstGeom>
        </p:spPr>
        <p:txBody>
          <a:bodyPr>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生态系统的生物种类越多，营养结构越复杂，自我调节能力就越强</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5782697" y="4107685"/>
            <a:ext cx="5210081" cy="617477"/>
          </a:xfrm>
          <a:prstGeom prst="rect">
            <a:avLst/>
          </a:prstGeom>
        </p:spPr>
        <p:txBody>
          <a:bodyPr wrap="none">
            <a:spAutoFit/>
          </a:bodyPr>
          <a:lstStyle/>
          <a:p>
            <a:pPr algn="just">
              <a:lnSpc>
                <a:spcPct val="150000"/>
              </a:lnSpc>
              <a:spcAft>
                <a:spcPts val="0"/>
              </a:spcAft>
              <a:tabLst>
                <a:tab pos="3060700" algn="l"/>
              </a:tabLst>
            </a:pPr>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生态系统的自我调节能力是有限的</a:t>
            </a:r>
            <a:endParaRPr lang="zh-CN" altLang="zh-CN" sz="2600" kern="10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utoUpdateAnimBg="0"/>
      <p:bldP spid="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633206"/>
            <a:ext cx="11656625" cy="3630265"/>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据图分析松毛虫爆发有什么特点，在马尾松林生态系统中是否存在负反馈调节机制？尝试从营养结构角度分析。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松毛虫爆发有周期性特点；马尾松林生态系统存在负反馈调节机制，比如松毛虫爆发后，马尾松数量下降，鸟类等天敌增多，从而造成松毛虫食物不足，被鸟类捕食的量增多，因此松毛虫的数量会下降，这就是生态系统的负反馈调节机制。</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better.jpg"/>
          <p:cNvPicPr>
            <a:picLocks noChangeAspect="1" noChangeArrowheads="1"/>
          </p:cNvPicPr>
          <p:nvPr/>
        </p:nvPicPr>
        <p:blipFill rotWithShape="1">
          <a:blip r:embed="rId4">
            <a:extLst>
              <a:ext uri="{28A0092B-C50C-407E-A947-70E740481C1C}">
                <a14:useLocalDpi xmlns:a14="http://schemas.microsoft.com/office/drawing/2010/main" val="0"/>
              </a:ext>
            </a:extLst>
          </a:blip>
          <a:srcRect t="13462"/>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0" y="-8306"/>
            <a:ext cx="12192000" cy="6858000"/>
          </a:xfrm>
          <a:prstGeom prst="rect">
            <a:avLst/>
          </a:prstGeom>
          <a:solidFill>
            <a:schemeClr val="tx2">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3003962" y="2236074"/>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a:t>
            </a:r>
          </a:p>
        </p:txBody>
      </p:sp>
      <p:sp>
        <p:nvSpPr>
          <p:cNvPr id="26" name="文本框 10"/>
          <p:cNvSpPr txBox="1"/>
          <p:nvPr>
            <p:custDataLst>
              <p:tags r:id="rId1"/>
            </p:custDataLst>
          </p:nvPr>
        </p:nvSpPr>
        <p:spPr>
          <a:xfrm>
            <a:off x="3552825" y="38735"/>
            <a:ext cx="4926330" cy="1478097"/>
          </a:xfrm>
          <a:prstGeom prst="rect">
            <a:avLst/>
          </a:prstGeom>
          <a:noFill/>
        </p:spPr>
        <p:txBody>
          <a:bodyPr wrap="square" rtlCol="0">
            <a:spAutoFit/>
          </a:bodyPr>
          <a:lstStyle/>
          <a:p>
            <a:pPr algn="ctr">
              <a:lnSpc>
                <a:spcPct val="110000"/>
              </a:lnSpc>
              <a:buClrTx/>
              <a:buSzTx/>
              <a:buFontTx/>
            </a:pP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目</a:t>
            </a:r>
            <a:r>
              <a:rPr lang="en-US" altLang="zh-CN"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 </a:t>
            </a: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录</a:t>
            </a:r>
          </a:p>
        </p:txBody>
      </p:sp>
      <p:sp>
        <p:nvSpPr>
          <p:cNvPr id="27" name="文本框 4">
            <a:hlinkClick r:id="rId5" action="ppaction://hlinksldjump"/>
          </p:cNvPr>
          <p:cNvSpPr txBox="1"/>
          <p:nvPr/>
        </p:nvSpPr>
        <p:spPr>
          <a:xfrm>
            <a:off x="3881718" y="2132838"/>
            <a:ext cx="6534822" cy="584775"/>
          </a:xfrm>
          <a:prstGeom prst="rect">
            <a:avLst/>
          </a:prstGeom>
          <a:noFill/>
        </p:spPr>
        <p:txBody>
          <a:bodyPr wrap="square" rtlCol="0" anchor="t">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生态系统的组成成分和营养结构</a:t>
            </a:r>
          </a:p>
        </p:txBody>
      </p:sp>
      <p:sp>
        <p:nvSpPr>
          <p:cNvPr id="28" name="平行四边形 27"/>
          <p:cNvSpPr/>
          <p:nvPr/>
        </p:nvSpPr>
        <p:spPr>
          <a:xfrm>
            <a:off x="3003962" y="3054397"/>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2</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3" name="TextBox 32">
            <a:hlinkClick r:id="rId6" action="ppaction://hlinksldjump"/>
          </p:cNvPr>
          <p:cNvSpPr txBox="1"/>
          <p:nvPr/>
        </p:nvSpPr>
        <p:spPr>
          <a:xfrm>
            <a:off x="3881718" y="2981352"/>
            <a:ext cx="3467616" cy="584775"/>
          </a:xfrm>
          <a:prstGeom prst="rect">
            <a:avLst/>
          </a:prstGeom>
          <a:noFill/>
        </p:spPr>
        <p:txBody>
          <a:bodyPr wrap="none" rtlCol="0">
            <a:spAutoFit/>
          </a:bodyPr>
          <a:lstStyle/>
          <a:p>
            <a:pPr defTabSz="457200">
              <a:defRPr/>
            </a:pPr>
            <a:r>
              <a:rPr lang="zh-CN" altLang="en-US" sz="3200" b="1" smtClean="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生态系统</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的稳定性</a:t>
            </a:r>
          </a:p>
        </p:txBody>
      </p:sp>
      <p:sp>
        <p:nvSpPr>
          <p:cNvPr id="35" name="TextBox 34">
            <a:hlinkClick r:id="rId7" action="ppaction://hlinksldjump"/>
          </p:cNvPr>
          <p:cNvSpPr txBox="1"/>
          <p:nvPr/>
        </p:nvSpPr>
        <p:spPr>
          <a:xfrm>
            <a:off x="3942966" y="3872929"/>
            <a:ext cx="3071675" cy="584775"/>
          </a:xfrm>
          <a:prstGeom prst="rect">
            <a:avLst/>
          </a:prstGeom>
          <a:noFill/>
        </p:spPr>
        <p:txBody>
          <a:bodyPr wrap="none" rtlCol="0">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关键 </a:t>
            </a:r>
            <a:r>
              <a:rPr lang="en-US" altLang="zh-CN"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真题必刷</a:t>
            </a:r>
          </a:p>
        </p:txBody>
      </p:sp>
      <p:sp>
        <p:nvSpPr>
          <p:cNvPr id="11" name="平行四边形 10"/>
          <p:cNvSpPr/>
          <p:nvPr/>
        </p:nvSpPr>
        <p:spPr>
          <a:xfrm>
            <a:off x="3019072" y="3970389"/>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3</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2207895" y="2132429"/>
            <a:ext cx="8153400" cy="1631216"/>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考点一　生态系统的组成成分和营养结构</a:t>
            </a:r>
          </a:p>
        </p:txBody>
      </p:sp>
      <p:sp>
        <p:nvSpPr>
          <p:cNvPr id="3" name="文本框 2">
            <a:hlinkClick r:id="rId5" action="ppaction://hlinksldjump"/>
          </p:cNvPr>
          <p:cNvSpPr txBox="1"/>
          <p:nvPr/>
        </p:nvSpPr>
        <p:spPr>
          <a:xfrm>
            <a:off x="3114421"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28054"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0066FF"/>
                </a:solidFill>
                <a:latin typeface="Times New Roman" panose="02020603050405020304" pitchFamily="18" charset="0"/>
                <a:cs typeface="Times New Roman" panose="02020603050405020304" pitchFamily="18" charset="0"/>
              </a:rPr>
              <a:t>生态系统</a:t>
            </a:r>
            <a:r>
              <a:rPr lang="en-US" altLang="zh-CN" sz="2600" kern="100" dirty="0">
                <a:solidFill>
                  <a:srgbClr val="0066FF"/>
                </a:solidFill>
                <a:latin typeface="Times New Roman" panose="02020603050405020304" pitchFamily="18" charset="0"/>
                <a:cs typeface="Courier New" panose="02070309020205020404" pitchFamily="49" charset="0"/>
              </a:rPr>
              <a:t>    </a:t>
            </a:r>
            <a:r>
              <a:rPr lang="zh-CN" altLang="zh-CN" sz="2600" kern="100" dirty="0">
                <a:solidFill>
                  <a:srgbClr val="0066FF"/>
                </a:solidFill>
                <a:latin typeface="Times New Roman" panose="02020603050405020304" pitchFamily="18" charset="0"/>
                <a:cs typeface="Times New Roman" panose="02020603050405020304" pitchFamily="18" charset="0"/>
              </a:rPr>
              <a:t>判断标准：</a:t>
            </a:r>
            <a:r>
              <a:rPr lang="en-US" altLang="zh-CN" sz="2600" kern="100" dirty="0">
                <a:solidFill>
                  <a:srgbClr val="0066FF"/>
                </a:solidFill>
                <a:latin typeface="宋体" panose="02010600030101010101" pitchFamily="2" charset="-122"/>
                <a:cs typeface="Times New Roman" panose="02020603050405020304" pitchFamily="18" charset="0"/>
              </a:rPr>
              <a:t>①</a:t>
            </a:r>
            <a:r>
              <a:rPr lang="zh-CN" altLang="zh-CN" sz="2600" kern="100" dirty="0">
                <a:solidFill>
                  <a:srgbClr val="0066FF"/>
                </a:solidFill>
                <a:latin typeface="Times New Roman" panose="02020603050405020304" pitchFamily="18" charset="0"/>
                <a:cs typeface="Times New Roman" panose="02020603050405020304" pitchFamily="18" charset="0"/>
              </a:rPr>
              <a:t>是否包含所有的生物种群；</a:t>
            </a:r>
            <a:r>
              <a:rPr lang="en-US" altLang="zh-CN" sz="2600" kern="100" dirty="0">
                <a:solidFill>
                  <a:srgbClr val="0066FF"/>
                </a:solidFill>
                <a:latin typeface="宋体" panose="02010600030101010101" pitchFamily="2" charset="-122"/>
                <a:cs typeface="Times New Roman" panose="02020603050405020304" pitchFamily="18" charset="0"/>
              </a:rPr>
              <a:t>②</a:t>
            </a:r>
            <a:r>
              <a:rPr lang="zh-CN" altLang="zh-CN" sz="2600" kern="100" dirty="0">
                <a:solidFill>
                  <a:srgbClr val="0066FF"/>
                </a:solidFill>
                <a:latin typeface="Times New Roman" panose="02020603050405020304" pitchFamily="18" charset="0"/>
                <a:cs typeface="Times New Roman" panose="02020603050405020304" pitchFamily="18" charset="0"/>
              </a:rPr>
              <a:t>是否包含非生物环境</a:t>
            </a:r>
            <a:endParaRPr lang="zh-CN" altLang="zh-CN" sz="1050" kern="100" dirty="0">
              <a:solidFill>
                <a:srgbClr val="0066FF"/>
              </a:solidFill>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894839" y="1771024"/>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非生物环境</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8776" y="1292480"/>
            <a:ext cx="7870149" cy="4630778"/>
          </a:xfrm>
          <a:prstGeom prst="rect">
            <a:avLst/>
          </a:prstGeom>
        </p:spPr>
      </p:pic>
      <p:sp>
        <p:nvSpPr>
          <p:cNvPr id="6" name="矩形 5"/>
          <p:cNvSpPr/>
          <p:nvPr/>
        </p:nvSpPr>
        <p:spPr>
          <a:xfrm>
            <a:off x="2976620" y="3368611"/>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生物圈</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3281474" y="4086684"/>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组成成分</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2904174" y="4162479"/>
            <a:ext cx="6104556" cy="892552"/>
          </a:xfrm>
          <a:prstGeom prst="rect">
            <a:avLst/>
          </a:prstGeom>
        </p:spPr>
        <p:txBody>
          <a:bodyPr wrap="none">
            <a:spAutoFit/>
          </a:bodyPr>
          <a:lstStyle/>
          <a:p>
            <a:r>
              <a:rPr lang="en-US" altLang="zh-CN" sz="2600" dirty="0" smtClean="0">
                <a:solidFill>
                  <a:srgbClr val="C00000"/>
                </a:solidFill>
                <a:cs typeface="Times New Roman" panose="02020603050405020304" pitchFamily="18" charset="0"/>
              </a:rPr>
              <a:t>				   </a:t>
            </a:r>
            <a:r>
              <a:rPr lang="zh-CN" altLang="zh-CN" sz="2600" dirty="0" smtClean="0">
                <a:solidFill>
                  <a:srgbClr val="C00000"/>
                </a:solidFill>
                <a:cs typeface="Times New Roman" panose="02020603050405020304" pitchFamily="18" charset="0"/>
              </a:rPr>
              <a:t>食物链</a:t>
            </a:r>
            <a:r>
              <a:rPr lang="zh-CN" altLang="zh-CN" sz="2600" dirty="0">
                <a:solidFill>
                  <a:srgbClr val="C00000"/>
                </a:solidFill>
                <a:cs typeface="Times New Roman" panose="02020603050405020304" pitchFamily="18" charset="0"/>
              </a:rPr>
              <a:t>和</a:t>
            </a:r>
            <a:r>
              <a:rPr lang="zh-CN" altLang="zh-CN" sz="2600" dirty="0" smtClean="0">
                <a:solidFill>
                  <a:srgbClr val="C00000"/>
                </a:solidFill>
                <a:cs typeface="Times New Roman" panose="02020603050405020304" pitchFamily="18" charset="0"/>
              </a:rPr>
              <a:t>食物</a:t>
            </a:r>
            <a:endParaRPr lang="en-US" altLang="zh-CN" sz="2600" dirty="0" smtClean="0">
              <a:solidFill>
                <a:srgbClr val="C00000"/>
              </a:solidFill>
              <a:cs typeface="Times New Roman" panose="02020603050405020304" pitchFamily="18" charset="0"/>
            </a:endParaRPr>
          </a:p>
          <a:p>
            <a:r>
              <a:rPr lang="zh-CN" altLang="zh-CN" sz="2600" dirty="0" smtClean="0">
                <a:solidFill>
                  <a:srgbClr val="C00000"/>
                </a:solidFill>
                <a:cs typeface="Times New Roman" panose="02020603050405020304" pitchFamily="18" charset="0"/>
              </a:rPr>
              <a:t>网</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7459511" y="5264093"/>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信息传递</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utoUpdateAnimBg="0"/>
      <p:bldP spid="7" grpId="0" autoUpdateAnimBg="0"/>
      <p:bldP spid="9" grpId="0" autoUpdateAnimBg="0"/>
      <p:bldP spid="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1923579"/>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生态系统的组成成分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u="wavy" kern="100" dirty="0">
                <a:solidFill>
                  <a:srgbClr val="0066FF"/>
                </a:solidFill>
                <a:latin typeface="Times New Roman" panose="02020603050405020304" pitchFamily="18" charset="0"/>
                <a:cs typeface="Times New Roman" panose="02020603050405020304" pitchFamily="18" charset="0"/>
              </a:rPr>
              <a:t>非生物的物质和能量</a:t>
            </a:r>
            <a:r>
              <a:rPr lang="zh-CN" altLang="zh-CN" sz="2600" kern="100" dirty="0">
                <a:solidFill>
                  <a:srgbClr val="0066FF"/>
                </a:solidFill>
                <a:latin typeface="Times New Roman" panose="02020603050405020304" pitchFamily="18" charset="0"/>
                <a:cs typeface="Times New Roman" panose="02020603050405020304" pitchFamily="18" charset="0"/>
              </a:rPr>
              <a:t>　</a:t>
            </a:r>
            <a:r>
              <a:rPr lang="zh-CN" altLang="zh-CN" sz="2600" kern="100" dirty="0">
                <a:solidFill>
                  <a:schemeClr val="tx1">
                    <a:lumMod val="85000"/>
                    <a:lumOff val="15000"/>
                  </a:schemeClr>
                </a:solidFill>
                <a:latin typeface="Times New Roman" panose="02020603050405020304" pitchFamily="18" charset="0"/>
                <a:cs typeface="Times New Roman" panose="02020603050405020304" pitchFamily="18" charset="0"/>
              </a:rPr>
              <a:t>光、热、水、空气、无机盐等。</a:t>
            </a:r>
            <a:endParaRPr lang="zh-CN" altLang="zh-CN" sz="1050" kern="100" dirty="0">
              <a:solidFill>
                <a:schemeClr val="tx1">
                  <a:lumMod val="85000"/>
                  <a:lumOff val="15000"/>
                </a:schemeClr>
              </a:solidFill>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0066FF"/>
                </a:solidFill>
                <a:latin typeface="Times New Roman" panose="02020603050405020304" pitchFamily="18" charset="0"/>
                <a:cs typeface="Times New Roman" panose="02020603050405020304" pitchFamily="18" charset="0"/>
              </a:rPr>
              <a:t>是</a:t>
            </a:r>
            <a:r>
              <a:rPr lang="zh-CN" altLang="zh-CN" sz="2600" kern="100" dirty="0">
                <a:solidFill>
                  <a:srgbClr val="0066FF"/>
                </a:solidFill>
                <a:latin typeface="Times New Roman" panose="02020603050405020304" pitchFamily="18" charset="0"/>
                <a:cs typeface="Times New Roman" panose="02020603050405020304" pitchFamily="18" charset="0"/>
              </a:rPr>
              <a:t>生物群落中物质和能量的根本来源，是生态系统存在的基础</a:t>
            </a:r>
            <a:endParaRPr lang="zh-CN" altLang="zh-CN" sz="1050" kern="100" dirty="0">
              <a:solidFill>
                <a:srgbClr val="0066FF"/>
              </a:solidFill>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71193"/>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生物成分</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11895" y="639420"/>
            <a:ext cx="4968210" cy="6102374"/>
          </a:xfrm>
          <a:prstGeom prst="rect">
            <a:avLst/>
          </a:prstGeom>
        </p:spPr>
      </p:pic>
      <p:sp>
        <p:nvSpPr>
          <p:cNvPr id="4" name="矩形 3"/>
          <p:cNvSpPr/>
          <p:nvPr/>
        </p:nvSpPr>
        <p:spPr>
          <a:xfrm>
            <a:off x="4883192" y="1217548"/>
            <a:ext cx="697627" cy="400110"/>
          </a:xfrm>
          <a:prstGeom prst="rect">
            <a:avLst/>
          </a:prstGeom>
        </p:spPr>
        <p:txBody>
          <a:bodyPr wrap="none">
            <a:spAutoFit/>
          </a:bodyPr>
          <a:lstStyle/>
          <a:p>
            <a:r>
              <a:rPr lang="zh-CN" altLang="zh-CN" sz="2000">
                <a:solidFill>
                  <a:srgbClr val="C00000"/>
                </a:solidFill>
                <a:cs typeface="Times New Roman" panose="02020603050405020304" pitchFamily="18" charset="0"/>
              </a:rPr>
              <a:t>自养</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4669210" y="4685854"/>
            <a:ext cx="877163" cy="369332"/>
          </a:xfrm>
          <a:prstGeom prst="rect">
            <a:avLst/>
          </a:prstGeom>
        </p:spPr>
        <p:txBody>
          <a:bodyPr wrap="none">
            <a:spAutoFit/>
          </a:bodyPr>
          <a:lstStyle/>
          <a:p>
            <a:r>
              <a:rPr lang="zh-CN" altLang="zh-CN">
                <a:solidFill>
                  <a:srgbClr val="C00000"/>
                </a:solidFill>
                <a:cs typeface="Times New Roman" panose="02020603050405020304" pitchFamily="18" charset="0"/>
              </a:rPr>
              <a:t>有机物</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4490855" y="6080700"/>
            <a:ext cx="1550424" cy="646331"/>
          </a:xfrm>
          <a:prstGeom prst="rect">
            <a:avLst/>
          </a:prstGeom>
        </p:spPr>
        <p:txBody>
          <a:bodyPr wrap="none">
            <a:spAutoFit/>
          </a:bodyPr>
          <a:lstStyle/>
          <a:p>
            <a:r>
              <a:rPr lang="en-US" altLang="zh-CN" dirty="0" smtClean="0">
                <a:solidFill>
                  <a:srgbClr val="C00000"/>
                </a:solidFill>
                <a:cs typeface="Times New Roman" panose="02020603050405020304" pitchFamily="18" charset="0"/>
              </a:rPr>
              <a:t>    </a:t>
            </a:r>
            <a:r>
              <a:rPr lang="zh-CN" altLang="zh-CN" dirty="0" smtClean="0">
                <a:solidFill>
                  <a:srgbClr val="C00000"/>
                </a:solidFill>
                <a:cs typeface="Times New Roman" panose="02020603050405020304" pitchFamily="18" charset="0"/>
              </a:rPr>
              <a:t>食物</a:t>
            </a:r>
            <a:r>
              <a:rPr lang="zh-CN" altLang="zh-CN" dirty="0">
                <a:solidFill>
                  <a:srgbClr val="C00000"/>
                </a:solidFill>
                <a:cs typeface="Times New Roman" panose="02020603050405020304" pitchFamily="18" charset="0"/>
              </a:rPr>
              <a:t>和</a:t>
            </a:r>
            <a:r>
              <a:rPr lang="zh-CN" altLang="zh-CN" dirty="0" smtClean="0">
                <a:solidFill>
                  <a:srgbClr val="C00000"/>
                </a:solidFill>
                <a:cs typeface="Times New Roman" panose="02020603050405020304" pitchFamily="18" charset="0"/>
              </a:rPr>
              <a:t>栖息</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场所</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6096000" y="4938920"/>
            <a:ext cx="1175322" cy="646331"/>
          </a:xfrm>
          <a:prstGeom prst="rect">
            <a:avLst/>
          </a:prstGeom>
        </p:spPr>
        <p:txBody>
          <a:bodyPr wrap="none">
            <a:spAutoFit/>
          </a:bodyPr>
          <a:lstStyle/>
          <a:p>
            <a:r>
              <a:rPr lang="en-US" altLang="zh-CN" dirty="0" smtClean="0">
                <a:solidFill>
                  <a:srgbClr val="C00000"/>
                </a:solidFill>
                <a:cs typeface="Times New Roman" panose="02020603050405020304" pitchFamily="18" charset="0"/>
              </a:rPr>
              <a:t>          </a:t>
            </a:r>
            <a:r>
              <a:rPr lang="zh-CN" altLang="zh-CN" dirty="0" smtClean="0">
                <a:solidFill>
                  <a:srgbClr val="C00000"/>
                </a:solidFill>
                <a:cs typeface="Times New Roman" panose="02020603050405020304" pitchFamily="18" charset="0"/>
              </a:rPr>
              <a:t>物质</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循环</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7511140" y="4796412"/>
            <a:ext cx="1107996" cy="923330"/>
          </a:xfrm>
          <a:prstGeom prst="rect">
            <a:avLst/>
          </a:prstGeom>
        </p:spPr>
        <p:txBody>
          <a:bodyPr wrap="none">
            <a:spAutoFit/>
          </a:bodyPr>
          <a:lstStyle/>
          <a:p>
            <a:r>
              <a:rPr lang="zh-CN" altLang="zh-CN" dirty="0">
                <a:solidFill>
                  <a:srgbClr val="C00000"/>
                </a:solidFill>
                <a:cs typeface="Times New Roman" panose="02020603050405020304" pitchFamily="18" charset="0"/>
              </a:rPr>
              <a:t>遗体</a:t>
            </a:r>
            <a:r>
              <a:rPr lang="zh-CN" altLang="zh-CN" dirty="0" smtClean="0">
                <a:solidFill>
                  <a:srgbClr val="C00000"/>
                </a:solidFill>
                <a:cs typeface="Times New Roman" panose="02020603050405020304" pitchFamily="18" charset="0"/>
              </a:rPr>
              <a:t>和动</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物的排遗</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物</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959978"/>
            <a:ext cx="11656625" cy="5449545"/>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三类</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不一定</a:t>
            </a:r>
            <a:r>
              <a:rPr lang="en-US" altLang="zh-CN" sz="2600" kern="100" dirty="0">
                <a:solidFill>
                  <a:srgbClr val="262626"/>
                </a:solidFill>
                <a:latin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生产者不一定是植物</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如蓝细菌、硝化细菌</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，植物不一定是生产者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如菟丝子营寄生生活，属于消费者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消费者不一定是动物</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如营寄生生活的微生物等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，动物不一定是消费者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如秃鹫、蚯蚓、蜣螂等以动植物遗体或动物排遗物为食的腐生动物属于分解者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分解者不一定是微生物</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如蚯蚓等动物</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，微生物不一定是分解者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如硝化细菌、蓝细菌属于生产者，寄生细菌属于消费者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两类</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一定</a:t>
            </a:r>
            <a:r>
              <a:rPr lang="en-US" altLang="zh-CN" sz="2600" kern="100" dirty="0">
                <a:solidFill>
                  <a:srgbClr val="262626"/>
                </a:solidFill>
                <a:latin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生产者一定是自养型生物，自养型生物一定是生产者。</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营腐生生活的生物一定是分解者，分解者一定是营腐生生活的生物。</a:t>
            </a:r>
            <a:r>
              <a:rPr lang="zh-CN" altLang="zh-CN" sz="2600" kern="100" dirty="0">
                <a:solidFill>
                  <a:srgbClr val="262626"/>
                </a:solidFill>
                <a:latin typeface="Times New Roman" panose="02020603050405020304" pitchFamily="18" charset="0"/>
                <a:cs typeface="Times New Roman" panose="02020603050405020304" pitchFamily="18" charset="0"/>
              </a:rPr>
              <a:t>　　　</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625102"/>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8fb0145f-3932-4662-bba1-b78507110362"/>
  <p:tag name="COMMONDATA" val="eyJoZGlkIjoiMjg0MmRkYTdlOWE4Mzc1ZDRhMGFmMjY1ZWIxYTVk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wpsdc="http://www.wps.cn/officeDocument/2017/drawingmlCustomData" xmlns=""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1513</Words>
  <Application>Microsoft Office PowerPoint</Application>
  <PresentationFormat>宽屏</PresentationFormat>
  <Paragraphs>175</Paragraphs>
  <Slides>37</Slides>
  <Notes>2</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37</vt:i4>
      </vt:variant>
    </vt:vector>
  </HeadingPairs>
  <TitlesOfParts>
    <vt:vector size="49" baseType="lpstr">
      <vt:lpstr>等线</vt:lpstr>
      <vt:lpstr>黑体</vt:lpstr>
      <vt:lpstr>经典繁仿黑</vt:lpstr>
      <vt:lpstr>思源黑体 CN Normal</vt:lpstr>
      <vt:lpstr>宋体</vt:lpstr>
      <vt:lpstr>微软雅黑</vt:lpstr>
      <vt:lpstr>Arial</vt:lpstr>
      <vt:lpstr>Calibri</vt:lpstr>
      <vt:lpstr>Courier New</vt:lpstr>
      <vt:lpstr>Times New Roman</vt:lpstr>
      <vt:lpstr>1_Office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³He</cp:lastModifiedBy>
  <cp:revision>184</cp:revision>
  <dcterms:created xsi:type="dcterms:W3CDTF">2022-03-14T00:29:00Z</dcterms:created>
  <dcterms:modified xsi:type="dcterms:W3CDTF">2025-12-30T04:05:12Z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7663057D306340059937870CFB748989_13</vt:lpwstr>
  </property>
  <property fmtid="{D5CDD505-2E9C-101B-9397-08002B2CF9AE}" pid="3" name="KSOProductBuildVer">
    <vt:lpwstr>2052-12.1.0.24034</vt:lpwstr>
  </property>
</Properties>
</file>