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4"/>
  </p:notesMasterIdLst>
  <p:handoutMasterIdLst>
    <p:handoutMasterId r:id="rId35"/>
  </p:handoutMasterIdLst>
  <p:sldIdLst>
    <p:sldId id="901" r:id="rId2"/>
    <p:sldId id="956" r:id="rId3"/>
    <p:sldId id="977" r:id="rId4"/>
    <p:sldId id="787" r:id="rId5"/>
    <p:sldId id="672" r:id="rId6"/>
    <p:sldId id="415" r:id="rId7"/>
    <p:sldId id="902" r:id="rId8"/>
    <p:sldId id="903" r:id="rId9"/>
    <p:sldId id="957" r:id="rId10"/>
    <p:sldId id="793" r:id="rId11"/>
    <p:sldId id="796" r:id="rId12"/>
    <p:sldId id="958" r:id="rId13"/>
    <p:sldId id="959" r:id="rId14"/>
    <p:sldId id="885" r:id="rId15"/>
    <p:sldId id="904" r:id="rId16"/>
    <p:sldId id="963" r:id="rId17"/>
    <p:sldId id="964" r:id="rId18"/>
    <p:sldId id="965" r:id="rId19"/>
    <p:sldId id="966" r:id="rId20"/>
    <p:sldId id="891" r:id="rId21"/>
    <p:sldId id="905" r:id="rId22"/>
    <p:sldId id="788" r:id="rId23"/>
    <p:sldId id="548" r:id="rId24"/>
    <p:sldId id="911" r:id="rId25"/>
    <p:sldId id="927" r:id="rId26"/>
    <p:sldId id="928" r:id="rId27"/>
    <p:sldId id="929" r:id="rId28"/>
    <p:sldId id="930" r:id="rId29"/>
    <p:sldId id="931" r:id="rId30"/>
    <p:sldId id="967" r:id="rId31"/>
    <p:sldId id="933" r:id="rId32"/>
    <p:sldId id="934" r:id="rId33"/>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FF"/>
    <a:srgbClr val="FFFFFF"/>
    <a:srgbClr val="548235"/>
    <a:srgbClr val="6CA543"/>
    <a:srgbClr val="F08748"/>
    <a:srgbClr val="EE7D32"/>
    <a:srgbClr val="1E0DFF"/>
    <a:srgbClr val="002060"/>
    <a:srgbClr val="284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Objects="1" showGuides="1">
      <p:cViewPr varScale="1">
        <p:scale>
          <a:sx n="30" d="100"/>
          <a:sy n="30" d="100"/>
        </p:scale>
        <p:origin x="42" y="58"/>
      </p:cViewPr>
      <p:guideLst>
        <p:guide orient="horz" pos="2167"/>
        <p:guide pos="3830"/>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2025/12/26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slide" Target="../slides/slide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slide" Target="../slides/slide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4.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slide" Target="../slides/slide4.xml"/></Relationships>
</file>

<file path=ppt/slideLayouts/_rels/slideLayout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slide" Target="../slides/slide4.xml"/><Relationship Id="rId5" Type="http://schemas.openxmlformats.org/officeDocument/2006/relationships/tags" Target="../tags/tag14.xml"/><Relationship Id="rId10" Type="http://schemas.openxmlformats.org/officeDocument/2006/relationships/slide" Target="../slides/slide1.xml"/><Relationship Id="rId4" Type="http://schemas.openxmlformats.org/officeDocument/2006/relationships/tags" Target="../tags/tag13.xml"/><Relationship Id="rId9"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情境</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探究</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长句</a:t>
            </a:r>
            <a:endParaRPr lang="zh-CN" altLang="en-US" sz="3200" dirty="0">
              <a:solidFill>
                <a:schemeClr val="bg1"/>
              </a:solidFill>
              <a:latin typeface="黑体" panose="02010609060101010101" charset="-122"/>
              <a:ea typeface="黑体" panose="02010609060101010101"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3185487"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群落的结构</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3185487"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群落的结构</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研究土壤中小动物类群的丰富度</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研究土壤中小动物类群的丰富度</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　群落的主要类型及群落的演替</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　群落的主要类型及群落的演替</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10"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10"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10"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10"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23" name="Rectangle 21">
            <a:hlinkClick r:id="rId10" action="ppaction://hlinksldjump"/>
          </p:cNvPr>
          <p:cNvSpPr>
            <a:spLocks noChangeArrowheads="1"/>
          </p:cNvSpPr>
          <p:nvPr userDrawn="1">
            <p:custDataLst>
              <p:tags r:id="rId7"/>
            </p:custDataLst>
          </p:nvPr>
        </p:nvSpPr>
        <p:spPr bwMode="auto">
          <a:xfrm>
            <a:off x="25696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05</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1"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 Target="slide1.xml"/><Relationship Id="rId5" Type="http://schemas.openxmlformats.org/officeDocument/2006/relationships/slide" Target="slide2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 Target="slide1.xml"/><Relationship Id="rId5" Type="http://schemas.openxmlformats.org/officeDocument/2006/relationships/slide" Target="slide26.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notesSlide" Target="../notesSlides/notesSlide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slide" Target="slide22.xml"/><Relationship Id="rId5" Type="http://schemas.openxmlformats.org/officeDocument/2006/relationships/slide" Target="slide5.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 Target="slide1.xml"/><Relationship Id="rId5" Type="http://schemas.openxmlformats.org/officeDocument/2006/relationships/slide" Target="slide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cropped-globe1920x1080.jpg"/>
          <p:cNvPicPr>
            <a:picLocks noChangeAspect="1" noChangeArrowheads="1"/>
          </p:cNvPicPr>
          <p:nvPr/>
        </p:nvPicPr>
        <p:blipFill rotWithShape="1">
          <a:blip r:embed="rId3">
            <a:extLst>
              <a:ext uri="{28A0092B-C50C-407E-A947-70E740481C1C}">
                <a14:useLocalDpi xmlns:a14="http://schemas.microsoft.com/office/drawing/2010/main" val="0"/>
              </a:ext>
            </a:extLst>
          </a:blip>
          <a:srcRect r="26563" b="31153"/>
          <a:stretch>
            <a:fillRect/>
          </a:stretch>
        </p:blipFill>
        <p:spPr bwMode="auto">
          <a:xfrm>
            <a:off x="-60960" y="-34290"/>
            <a:ext cx="12313920" cy="692658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12428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文本框 5"/>
          <p:cNvSpPr txBox="1"/>
          <p:nvPr/>
        </p:nvSpPr>
        <p:spPr>
          <a:xfrm>
            <a:off x="569547" y="1277888"/>
            <a:ext cx="8302869" cy="1191993"/>
          </a:xfrm>
          <a:prstGeom prst="rect">
            <a:avLst/>
          </a:prstGeom>
          <a:noFill/>
          <a:effectLst>
            <a:outerShdw blurRad="50800" dist="38100" dir="8100000" algn="tr" rotWithShape="0">
              <a:prstClr val="black">
                <a:alpha val="40000"/>
              </a:prstClr>
            </a:outerShdw>
          </a:effectLst>
        </p:spPr>
        <p:txBody>
          <a:bodyPr wrap="square" rtlCol="0" anchor="t">
            <a:spAutoFit/>
          </a:bodyPr>
          <a:lstStyle/>
          <a:p>
            <a:pPr>
              <a:lnSpc>
                <a:spcPct val="150000"/>
              </a:lnSpc>
            </a:pPr>
            <a:r>
              <a:rPr lang="zh-CN" altLang="en-US" sz="5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群落</a:t>
            </a:r>
            <a:r>
              <a:rPr lang="zh-CN" altLang="en-US" sz="5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及其演替</a:t>
            </a:r>
          </a:p>
        </p:txBody>
      </p:sp>
      <p:sp>
        <p:nvSpPr>
          <p:cNvPr id="9" name="TextBox 10"/>
          <p:cNvSpPr txBox="1"/>
          <p:nvPr/>
        </p:nvSpPr>
        <p:spPr>
          <a:xfrm>
            <a:off x="569547" y="571960"/>
            <a:ext cx="2682145" cy="769441"/>
          </a:xfrm>
          <a:prstGeom prst="rect">
            <a:avLst/>
          </a:prstGeom>
          <a:noFill/>
        </p:spPr>
        <p:txBody>
          <a:bodyPr wrap="none" rtlCol="0">
            <a:spAutoFit/>
          </a:bodyPr>
          <a:lstStyle/>
          <a:p>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第 </a:t>
            </a:r>
            <a:r>
              <a:rPr lang="en-US" altLang="zh-CN" sz="4400" b="1" cap="all" dirty="0" smtClean="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44 </a:t>
            </a:r>
            <a:r>
              <a:rPr lang="zh-CN" altLang="en-US"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rPr>
              <a:t>讲  </a:t>
            </a:r>
            <a:endParaRPr lang="en-US" altLang="zh-CN" sz="4400" b="1" cap="all" dirty="0">
              <a:gradFill>
                <a:gsLst>
                  <a:gs pos="0">
                    <a:schemeClr val="accent4">
                      <a:lumMod val="20000"/>
                      <a:lumOff val="80000"/>
                    </a:schemeClr>
                  </a:gs>
                  <a:gs pos="100000">
                    <a:schemeClr val="accent4">
                      <a:lumMod val="60000"/>
                      <a:lumOff val="40000"/>
                    </a:schemeClr>
                  </a:gs>
                </a:gsLst>
                <a:lin ang="0" scaled="0"/>
              </a:gradFill>
              <a:latin typeface="微软雅黑" panose="020B0503020204020204" charset="-122"/>
              <a:ea typeface="微软雅黑" panose="020B0503020204020204" charset="-122"/>
            </a:endParaRPr>
          </a:p>
        </p:txBody>
      </p:sp>
      <p:sp>
        <p:nvSpPr>
          <p:cNvPr id="11" name="矩形 10"/>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6" name="图片 15"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2979" y="523691"/>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群落的空间结构</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7703" y="655221"/>
            <a:ext cx="5636594" cy="6098853"/>
          </a:xfrm>
          <a:prstGeom prst="rect">
            <a:avLst/>
          </a:prstGeom>
        </p:spPr>
      </p:pic>
      <p:sp>
        <p:nvSpPr>
          <p:cNvPr id="4" name="矩形 3"/>
          <p:cNvSpPr/>
          <p:nvPr/>
        </p:nvSpPr>
        <p:spPr>
          <a:xfrm>
            <a:off x="3226001" y="3091949"/>
            <a:ext cx="697627" cy="400110"/>
          </a:xfrm>
          <a:prstGeom prst="rect">
            <a:avLst/>
          </a:prstGeom>
        </p:spPr>
        <p:txBody>
          <a:bodyPr wrap="none">
            <a:spAutoFit/>
          </a:bodyPr>
          <a:lstStyle/>
          <a:p>
            <a:r>
              <a:rPr lang="zh-CN" altLang="en-US" sz="2000">
                <a:solidFill>
                  <a:srgbClr val="C00000"/>
                </a:solidFill>
                <a:cs typeface="Times New Roman" panose="02020603050405020304" pitchFamily="18" charset="0"/>
              </a:rPr>
              <a:t>分层</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5" name="矩形 4"/>
          <p:cNvSpPr/>
          <p:nvPr/>
        </p:nvSpPr>
        <p:spPr>
          <a:xfrm>
            <a:off x="8168826" y="2751216"/>
            <a:ext cx="697627" cy="400110"/>
          </a:xfrm>
          <a:prstGeom prst="rect">
            <a:avLst/>
          </a:prstGeom>
        </p:spPr>
        <p:txBody>
          <a:bodyPr wrap="none">
            <a:spAutoFit/>
          </a:bodyPr>
          <a:lstStyle/>
          <a:p>
            <a:r>
              <a:rPr lang="zh-CN" altLang="en-US" sz="2000">
                <a:solidFill>
                  <a:srgbClr val="C00000"/>
                </a:solidFill>
                <a:cs typeface="Times New Roman" panose="02020603050405020304" pitchFamily="18" charset="0"/>
              </a:rPr>
              <a:t>镶嵌</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4332159" y="3766051"/>
            <a:ext cx="697627" cy="400110"/>
          </a:xfrm>
          <a:prstGeom prst="rect">
            <a:avLst/>
          </a:prstGeom>
        </p:spPr>
        <p:txBody>
          <a:bodyPr wrap="none">
            <a:spAutoFit/>
          </a:bodyPr>
          <a:lstStyle/>
          <a:p>
            <a:r>
              <a:rPr lang="zh-CN" altLang="en-US" sz="2000">
                <a:solidFill>
                  <a:srgbClr val="C00000"/>
                </a:solidFill>
                <a:cs typeface="Times New Roman" panose="02020603050405020304" pitchFamily="18" charset="0"/>
              </a:rPr>
              <a:t>光照</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3446746" y="4685885"/>
            <a:ext cx="1210588" cy="400110"/>
          </a:xfrm>
          <a:prstGeom prst="rect">
            <a:avLst/>
          </a:prstGeom>
        </p:spPr>
        <p:txBody>
          <a:bodyPr wrap="none">
            <a:spAutoFit/>
          </a:bodyPr>
          <a:lstStyle/>
          <a:p>
            <a:r>
              <a:rPr lang="zh-CN" altLang="en-US" sz="2000">
                <a:solidFill>
                  <a:srgbClr val="C00000"/>
                </a:solidFill>
                <a:cs typeface="Times New Roman" panose="02020603050405020304" pitchFamily="18" charset="0"/>
              </a:rPr>
              <a:t>食物条件</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6872661" y="3817202"/>
            <a:ext cx="697627" cy="400110"/>
          </a:xfrm>
          <a:prstGeom prst="rect">
            <a:avLst/>
          </a:prstGeom>
        </p:spPr>
        <p:txBody>
          <a:bodyPr wrap="none">
            <a:spAutoFit/>
          </a:bodyPr>
          <a:lstStyle/>
          <a:p>
            <a:r>
              <a:rPr lang="zh-CN" altLang="en-US" sz="2000">
                <a:solidFill>
                  <a:srgbClr val="C00000"/>
                </a:solidFill>
                <a:cs typeface="Times New Roman" panose="02020603050405020304" pitchFamily="18" charset="0"/>
              </a:rPr>
              <a:t>湿度</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7546541" y="3797995"/>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盐碱度</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6390555" y="4378080"/>
            <a:ext cx="2800767" cy="707886"/>
          </a:xfrm>
          <a:prstGeom prst="rect">
            <a:avLst/>
          </a:prstGeom>
        </p:spPr>
        <p:txBody>
          <a:bodyPr wrap="none">
            <a:spAutoFit/>
          </a:bodyPr>
          <a:lstStyle/>
          <a:p>
            <a:r>
              <a:rPr lang="en-US" altLang="zh-CN" sz="2000" dirty="0" smtClean="0">
                <a:solidFill>
                  <a:srgbClr val="C00000"/>
                </a:solidFill>
                <a:cs typeface="Times New Roman" panose="02020603050405020304" pitchFamily="18" charset="0"/>
              </a:rPr>
              <a:t>		</a:t>
            </a:r>
            <a:r>
              <a:rPr lang="zh-CN" altLang="zh-CN" sz="2000" dirty="0" smtClean="0">
                <a:solidFill>
                  <a:srgbClr val="C00000"/>
                </a:solidFill>
                <a:cs typeface="Times New Roman" panose="02020603050405020304" pitchFamily="18" charset="0"/>
              </a:rPr>
              <a:t>自身生</a:t>
            </a:r>
            <a:endParaRPr lang="en-US" altLang="zh-CN" sz="2000" dirty="0" smtClean="0">
              <a:solidFill>
                <a:srgbClr val="C00000"/>
              </a:solidFill>
              <a:cs typeface="Times New Roman" panose="02020603050405020304" pitchFamily="18" charset="0"/>
            </a:endParaRPr>
          </a:p>
          <a:p>
            <a:r>
              <a:rPr lang="zh-CN" altLang="zh-CN" sz="2000" dirty="0" smtClean="0">
                <a:solidFill>
                  <a:srgbClr val="C00000"/>
                </a:solidFill>
                <a:cs typeface="Times New Roman" panose="02020603050405020304" pitchFamily="18" charset="0"/>
              </a:rPr>
              <a:t>长</a:t>
            </a:r>
            <a:r>
              <a:rPr lang="zh-CN" altLang="zh-CN" sz="2000" dirty="0">
                <a:solidFill>
                  <a:srgbClr val="C00000"/>
                </a:solidFill>
                <a:cs typeface="Times New Roman" panose="02020603050405020304" pitchFamily="18" charset="0"/>
              </a:rPr>
              <a:t>特点</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2448723"/>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竹林中的竹子高低错落有致</a:t>
            </a:r>
            <a:r>
              <a:rPr lang="en-US" altLang="zh-CN" sz="2600" kern="100">
                <a:solidFill>
                  <a:srgbClr val="262626"/>
                </a:solidFill>
                <a:latin typeface="宋体" panose="02010600030101010101" pitchFamily="2" charset="-122"/>
                <a:cs typeface="Times New Roman" panose="02020603050405020304" pitchFamily="18"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不属于群落的垂直结构，竹林中的竹子是一个种群，不具有群落的空间结构。</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高山上植物的分布主要取决于温度，从山顶到山脚下，分布着不同的植物类群，属于植被的垂直地带性分布，不属于群落的垂直结构。</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16957"/>
            <a:ext cx="11656625" cy="65227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5.</a:t>
            </a:r>
            <a:r>
              <a:rPr lang="zh-CN" altLang="zh-CN" sz="2600" kern="100">
                <a:solidFill>
                  <a:srgbClr val="262626"/>
                </a:solidFill>
                <a:latin typeface="Times New Roman" panose="02020603050405020304" pitchFamily="18" charset="0"/>
                <a:cs typeface="Times New Roman" panose="02020603050405020304" pitchFamily="18" charset="0"/>
              </a:rPr>
              <a:t>群落的季节性</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26131" y="1304355"/>
            <a:ext cx="8139738" cy="2987184"/>
          </a:xfrm>
          <a:prstGeom prst="rect">
            <a:avLst/>
          </a:prstGeom>
        </p:spPr>
      </p:pic>
      <p:sp>
        <p:nvSpPr>
          <p:cNvPr id="6" name="矩形 5"/>
          <p:cNvSpPr/>
          <p:nvPr/>
        </p:nvSpPr>
        <p:spPr>
          <a:xfrm>
            <a:off x="4102702" y="1711645"/>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外貌</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5173235" y="1709667"/>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结构</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6208143" y="3285484"/>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物种组成</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7974691" y="3297360"/>
            <a:ext cx="1518364" cy="492443"/>
          </a:xfrm>
          <a:prstGeom prst="rect">
            <a:avLst/>
          </a:prstGeom>
        </p:spPr>
        <p:txBody>
          <a:bodyPr wrap="none">
            <a:spAutoFit/>
          </a:bodyPr>
          <a:lstStyle/>
          <a:p>
            <a:r>
              <a:rPr lang="zh-CN" altLang="zh-CN" sz="2600">
                <a:solidFill>
                  <a:srgbClr val="C00000"/>
                </a:solidFill>
                <a:cs typeface="Times New Roman" panose="02020603050405020304" pitchFamily="18" charset="0"/>
              </a:rPr>
              <a:t>空间结构</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8" grpId="0" autoUpdateAnimBg="0"/>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76333"/>
            <a:ext cx="11656625" cy="65227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6.</a:t>
            </a:r>
            <a:r>
              <a:rPr lang="zh-CN" altLang="zh-CN" sz="2600" kern="100">
                <a:solidFill>
                  <a:srgbClr val="262626"/>
                </a:solidFill>
                <a:latin typeface="Times New Roman" panose="02020603050405020304" pitchFamily="18" charset="0"/>
                <a:cs typeface="Times New Roman" panose="02020603050405020304" pitchFamily="18" charset="0"/>
              </a:rPr>
              <a:t>生态位</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93958" y="666746"/>
            <a:ext cx="7300926" cy="6037231"/>
          </a:xfrm>
          <a:prstGeom prst="rect">
            <a:avLst/>
          </a:prstGeom>
        </p:spPr>
      </p:pic>
      <p:sp>
        <p:nvSpPr>
          <p:cNvPr id="4" name="矩形 3"/>
          <p:cNvSpPr/>
          <p:nvPr/>
        </p:nvSpPr>
        <p:spPr>
          <a:xfrm>
            <a:off x="3658053" y="1014805"/>
            <a:ext cx="1313180" cy="430887"/>
          </a:xfrm>
          <a:prstGeom prst="rect">
            <a:avLst/>
          </a:prstGeom>
        </p:spPr>
        <p:txBody>
          <a:bodyPr wrap="none">
            <a:spAutoFit/>
          </a:bodyPr>
          <a:lstStyle/>
          <a:p>
            <a:r>
              <a:rPr lang="zh-CN" altLang="zh-CN" sz="2200">
                <a:solidFill>
                  <a:srgbClr val="C00000"/>
                </a:solidFill>
                <a:cs typeface="Times New Roman" panose="02020603050405020304" pitchFamily="18" charset="0"/>
              </a:rPr>
              <a:t>空间位置</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5214874" y="1002930"/>
            <a:ext cx="1313180" cy="430887"/>
          </a:xfrm>
          <a:prstGeom prst="rect">
            <a:avLst/>
          </a:prstGeom>
        </p:spPr>
        <p:txBody>
          <a:bodyPr wrap="none">
            <a:spAutoFit/>
          </a:bodyPr>
          <a:lstStyle/>
          <a:p>
            <a:r>
              <a:rPr lang="zh-CN" altLang="zh-CN" sz="2200">
                <a:solidFill>
                  <a:srgbClr val="C00000"/>
                </a:solidFill>
                <a:cs typeface="Times New Roman" panose="02020603050405020304" pitchFamily="18" charset="0"/>
              </a:rPr>
              <a:t>占用资源</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4799838" y="2110255"/>
            <a:ext cx="1031051" cy="430887"/>
          </a:xfrm>
          <a:prstGeom prst="rect">
            <a:avLst/>
          </a:prstGeom>
        </p:spPr>
        <p:txBody>
          <a:bodyPr wrap="none">
            <a:spAutoFit/>
          </a:bodyPr>
          <a:lstStyle/>
          <a:p>
            <a:r>
              <a:rPr lang="zh-CN" altLang="zh-CN" sz="2200">
                <a:solidFill>
                  <a:srgbClr val="C00000"/>
                </a:solidFill>
                <a:cs typeface="Times New Roman" panose="02020603050405020304" pitchFamily="18" charset="0"/>
              </a:rPr>
              <a:t>栖息地</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6734447" y="2097212"/>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天敌</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7078860" y="3173758"/>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出现频率</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4781581" y="3203371"/>
            <a:ext cx="5077031" cy="830997"/>
          </a:xfrm>
          <a:prstGeom prst="rect">
            <a:avLst/>
          </a:prstGeom>
        </p:spPr>
        <p:txBody>
          <a:bodyPr wrap="none">
            <a:spAutoFit/>
          </a:bodyPr>
          <a:lstStyle/>
          <a:p>
            <a:r>
              <a:rPr lang="en-US" altLang="zh-CN" sz="2400" dirty="0" smtClean="0">
                <a:solidFill>
                  <a:srgbClr val="C00000"/>
                </a:solidFill>
                <a:cs typeface="Times New Roman" panose="02020603050405020304" pitchFamily="18" charset="0"/>
              </a:rPr>
              <a:t>				    </a:t>
            </a:r>
            <a:r>
              <a:rPr lang="zh-CN" altLang="zh-CN" sz="2400" dirty="0" smtClean="0">
                <a:solidFill>
                  <a:srgbClr val="C00000"/>
                </a:solidFill>
                <a:cs typeface="Times New Roman" panose="02020603050405020304" pitchFamily="18" charset="0"/>
              </a:rPr>
              <a:t>种群密</a:t>
            </a:r>
            <a:endParaRPr lang="en-US" altLang="zh-CN" sz="2400" dirty="0" smtClean="0">
              <a:solidFill>
                <a:srgbClr val="C00000"/>
              </a:solidFill>
              <a:cs typeface="Times New Roman" panose="02020603050405020304" pitchFamily="18" charset="0"/>
            </a:endParaRPr>
          </a:p>
          <a:p>
            <a:r>
              <a:rPr lang="zh-CN" altLang="zh-CN" sz="2400" dirty="0" smtClean="0">
                <a:solidFill>
                  <a:srgbClr val="C00000"/>
                </a:solidFill>
                <a:cs typeface="Times New Roman" panose="02020603050405020304" pitchFamily="18" charset="0"/>
              </a:rPr>
              <a:t>度</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7066129" y="4263497"/>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相对稳定</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2" name="矩形 11"/>
          <p:cNvSpPr/>
          <p:nvPr/>
        </p:nvSpPr>
        <p:spPr>
          <a:xfrm>
            <a:off x="8029784" y="4990962"/>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协同进化</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3" name="矩形 12"/>
          <p:cNvSpPr/>
          <p:nvPr/>
        </p:nvSpPr>
        <p:spPr>
          <a:xfrm>
            <a:off x="5964515" y="6086715"/>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充分利用</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P spid="1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1161855"/>
            <a:ext cx="11656625" cy="5324510"/>
          </a:xfrm>
          <a:prstGeom prst="rect">
            <a:avLst/>
          </a:prstGeom>
        </p:spPr>
        <p:txBody>
          <a:bodyPr wrap="square" lIns="121898" tIns="60948" rIns="121898" bIns="60948">
            <a:spAutoFit/>
          </a:bodyPr>
          <a:lstStyle/>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天然生长的纯林和人工林都只有单一的乔木树种，群落结构相同。</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不同群落在物种组成、群落外貌和结构上都有着不同的特点。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过度放牧会改变草原群落物种组成，但群落中占优势的物种不会改变。</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11A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占优势的物种会改变。</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慎勿于大豆地中杂种麻子</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描述了大豆和麻子因相互遮光而不能混杂种植，体现了两物种没有共同的生态位。</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10C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生态位包括所处的空间位置，占用资源的情况</a:t>
            </a:r>
            <a:r>
              <a:rPr lang="zh-CN" altLang="zh-CN" sz="2600" b="1" kern="100" dirty="0">
                <a:solidFill>
                  <a:srgbClr val="005AA0"/>
                </a:solidFill>
                <a:latin typeface="宋体" panose="02010600030101010101" pitchFamily="2" charset="-122"/>
                <a:ea typeface="Times New Roman" panose="02020603050405020304" pitchFamily="18" charset="0"/>
                <a:cs typeface="Courier New" panose="02070309020205020404" pitchFamily="49" charset="0"/>
              </a:rPr>
              <a:t> </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，以及与其他物种的关系等。该句话体现了大豆和麻子生态位的共同点。</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740906"/>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2170647" y="1688909"/>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3384924" y="3212544"/>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8363148" y="4798257"/>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6" grpId="0" autoUpdateAnimBg="0"/>
      <p:bldP spid="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557581"/>
            <a:ext cx="11656625" cy="4284226"/>
          </a:xfrm>
          <a:prstGeom prst="rect">
            <a:avLst/>
          </a:prstGeom>
        </p:spPr>
        <p:txBody>
          <a:bodyPr wrap="square" lIns="121898" tIns="60948" rIns="121898" bIns="60948">
            <a:spAutoFit/>
          </a:bodyPr>
          <a:lstStyle/>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与马尾松林相比，马尾松、青冈栎混交林乔木层的植物种间竞争减弱。</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海南卷，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5D</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种间竞争增强。</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螟蛉有子，蜾蠃负之</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可体现生物之间存在种间互助关系。</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福建卷，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8B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捕食关系。</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(6)</a:t>
            </a:r>
            <a:r>
              <a:rPr lang="zh-CN" altLang="zh-CN" sz="2600" kern="100" dirty="0">
                <a:solidFill>
                  <a:srgbClr val="262626"/>
                </a:solidFill>
                <a:latin typeface="Times New Roman" panose="02020603050405020304" pitchFamily="18" charset="0"/>
                <a:cs typeface="Times New Roman" panose="02020603050405020304" pitchFamily="18" charset="0"/>
              </a:rPr>
              <a:t>某种植物单作转为与其他植物邻作，群落的水平结构改变。</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13C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sp>
        <p:nvSpPr>
          <p:cNvPr id="7" name="矩形 6"/>
          <p:cNvSpPr/>
          <p:nvPr/>
        </p:nvSpPr>
        <p:spPr>
          <a:xfrm>
            <a:off x="3226001" y="1019348"/>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982602" y="2614237"/>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1076230" y="4150605"/>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6" grpId="0" autoUpdateAnimBg="0"/>
      <p:bldP spid="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06819"/>
            <a:ext cx="11656625" cy="1723525"/>
          </a:xfrm>
          <a:prstGeom prst="rect">
            <a:avLst/>
          </a:prstGeom>
        </p:spPr>
        <p:txBody>
          <a:bodyPr wrap="square" lIns="121898" tIns="60948" rIns="121898" bIns="60948">
            <a:spAutoFit/>
          </a:bodyPr>
          <a:lstStyle/>
          <a:p>
            <a:pPr marL="252095" indent="-457200" algn="just">
              <a:spcAft>
                <a:spcPts val="0"/>
              </a:spcAft>
              <a:tabLst>
                <a:tab pos="2250440" algn="l"/>
              </a:tabLst>
            </a:pPr>
            <a:r>
              <a:rPr lang="en-US" altLang="zh-CN" sz="2600">
                <a:solidFill>
                  <a:srgbClr val="262626"/>
                </a:solidFill>
                <a:latin typeface="Times New Roman" panose="02020603050405020304" pitchFamily="18" charset="0"/>
              </a:rPr>
              <a:t>5.(2024•</a:t>
            </a:r>
            <a:r>
              <a:rPr lang="zh-CN" altLang="en-US" sz="2600">
                <a:solidFill>
                  <a:srgbClr val="262626"/>
                </a:solidFill>
                <a:latin typeface="Times New Roman" panose="02020603050405020304" pitchFamily="18" charset="0"/>
              </a:rPr>
              <a:t>甘肃卷，</a:t>
            </a:r>
            <a:r>
              <a:rPr lang="en-US" altLang="zh-CN" sz="2600">
                <a:solidFill>
                  <a:srgbClr val="262626"/>
                </a:solidFill>
                <a:latin typeface="Times New Roman" panose="02020603050405020304" pitchFamily="18" charset="0"/>
              </a:rPr>
              <a:t>19)</a:t>
            </a:r>
            <a:r>
              <a:rPr lang="zh-CN" altLang="en-US" sz="2600">
                <a:solidFill>
                  <a:srgbClr val="262626"/>
                </a:solidFill>
                <a:latin typeface="Times New Roman" panose="02020603050405020304" pitchFamily="18" charset="0"/>
              </a:rPr>
              <a:t>生态位可以定量测度一个物种在群落中的地位或作用。生态位重叠指的是两个或两个以上物种在同一空间分享或竞争资源的情况。某研究小组调查了某山区部分野生哺乳动物的种群特征，并计算出它们之间的时间生态位重叠指数，如下表。回答下列问题。</a:t>
            </a:r>
            <a:endParaRPr lang="zh-CN" altLang="zh-CN" sz="1050" kern="100" dirty="0">
              <a:effectLst/>
              <a:latin typeface="宋体" panose="02010600030101010101" pitchFamily="2" charset="-122"/>
              <a:cs typeface="Courier New" panose="02070309020205020404"/>
            </a:endParaRPr>
          </a:p>
        </p:txBody>
      </p:sp>
      <p:graphicFrame>
        <p:nvGraphicFramePr>
          <p:cNvPr id="3" name="表格 2"/>
          <p:cNvGraphicFramePr>
            <a:graphicFrameLocks noGrp="1"/>
          </p:cNvGraphicFramePr>
          <p:nvPr/>
        </p:nvGraphicFramePr>
        <p:xfrm>
          <a:off x="838200" y="2257233"/>
          <a:ext cx="10515599" cy="3635121"/>
        </p:xfrm>
        <a:graphic>
          <a:graphicData uri="http://schemas.openxmlformats.org/drawingml/2006/table">
            <a:tbl>
              <a:tblPr/>
              <a:tblGrid>
                <a:gridCol w="1634124">
                  <a:extLst>
                    <a:ext uri="{9D8B030D-6E8A-4147-A177-3AD203B41FA5}">
                      <a16:colId xmlns:a16="http://schemas.microsoft.com/office/drawing/2014/main" val="20000"/>
                    </a:ext>
                  </a:extLst>
                </a:gridCol>
                <a:gridCol w="1528968">
                  <a:extLst>
                    <a:ext uri="{9D8B030D-6E8A-4147-A177-3AD203B41FA5}">
                      <a16:colId xmlns:a16="http://schemas.microsoft.com/office/drawing/2014/main" val="20001"/>
                    </a:ext>
                  </a:extLst>
                </a:gridCol>
                <a:gridCol w="1528968">
                  <a:extLst>
                    <a:ext uri="{9D8B030D-6E8A-4147-A177-3AD203B41FA5}">
                      <a16:colId xmlns:a16="http://schemas.microsoft.com/office/drawing/2014/main" val="20002"/>
                    </a:ext>
                  </a:extLst>
                </a:gridCol>
                <a:gridCol w="1528968">
                  <a:extLst>
                    <a:ext uri="{9D8B030D-6E8A-4147-A177-3AD203B41FA5}">
                      <a16:colId xmlns:a16="http://schemas.microsoft.com/office/drawing/2014/main" val="20003"/>
                    </a:ext>
                  </a:extLst>
                </a:gridCol>
                <a:gridCol w="1528968">
                  <a:extLst>
                    <a:ext uri="{9D8B030D-6E8A-4147-A177-3AD203B41FA5}">
                      <a16:colId xmlns:a16="http://schemas.microsoft.com/office/drawing/2014/main" val="20004"/>
                    </a:ext>
                  </a:extLst>
                </a:gridCol>
                <a:gridCol w="1528968">
                  <a:extLst>
                    <a:ext uri="{9D8B030D-6E8A-4147-A177-3AD203B41FA5}">
                      <a16:colId xmlns:a16="http://schemas.microsoft.com/office/drawing/2014/main" val="20005"/>
                    </a:ext>
                  </a:extLst>
                </a:gridCol>
                <a:gridCol w="1236635">
                  <a:extLst>
                    <a:ext uri="{9D8B030D-6E8A-4147-A177-3AD203B41FA5}">
                      <a16:colId xmlns:a16="http://schemas.microsoft.com/office/drawing/2014/main" val="20006"/>
                    </a:ext>
                  </a:extLst>
                </a:gridCol>
              </a:tblGrid>
              <a:tr h="0">
                <a:tc>
                  <a:txBody>
                    <a:bodyPr/>
                    <a:lstStyle/>
                    <a:p>
                      <a:pPr algn="ctr">
                        <a:lnSpc>
                          <a:spcPct val="150000"/>
                        </a:lnSpc>
                        <a:spcAft>
                          <a:spcPts val="0"/>
                        </a:spcAft>
                        <a:tabLst>
                          <a:tab pos="2790825"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物种</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S2</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S3</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S4</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S5</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S6</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S2</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0.36</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S3</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0.40</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0.02</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S4</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0.37</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0.00</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0.93</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S5</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0.73</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0.39</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0.38</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0.36</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 </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S6</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0.70</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0.47</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0.48</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0.46</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0.71</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790825"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4924401"/>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物种的生态位包括该物种所处的空间位置、占用资源的情况以及</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等。长时间调查生活在隐蔽、复杂环境中的猛兽数量，使用</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______________</a:t>
            </a:r>
            <a:r>
              <a:rPr lang="en-US" altLang="zh-CN" sz="2600" kern="100" dirty="0">
                <a:solidFill>
                  <a:srgbClr val="262626"/>
                </a:solidFill>
                <a:latin typeface="Times New Roman" panose="02020603050405020304" pitchFamily="18" charset="0"/>
                <a:cs typeface="Courier New" panose="02070309020205020404" pitchFamily="49" charset="0"/>
              </a:rPr>
              <a:t>____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填工具</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对动物干扰少。</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具有捕食关系的两个物种之间的时间生态位重叠指数一般相对较</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大</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小</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。那么，物种</a:t>
            </a:r>
            <a:r>
              <a:rPr lang="en-US" altLang="zh-CN" sz="2600" kern="100" dirty="0">
                <a:solidFill>
                  <a:srgbClr val="262626"/>
                </a:solidFill>
                <a:latin typeface="Times New Roman" panose="02020603050405020304" pitchFamily="18" charset="0"/>
                <a:cs typeface="Courier New" panose="02070309020205020404" pitchFamily="49" charset="0"/>
              </a:rPr>
              <a:t>S1</a:t>
            </a:r>
            <a:r>
              <a:rPr lang="zh-CN" altLang="zh-CN" sz="2600" kern="100" dirty="0">
                <a:solidFill>
                  <a:srgbClr val="262626"/>
                </a:solidFill>
                <a:latin typeface="Times New Roman" panose="02020603050405020304" pitchFamily="18" charset="0"/>
                <a:cs typeface="Times New Roman" panose="02020603050405020304" pitchFamily="18" charset="0"/>
              </a:rPr>
              <a:t>的猎物有可能是物种</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和物种</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物种</a:t>
            </a:r>
            <a:r>
              <a:rPr lang="en-US" altLang="zh-CN" sz="2600" kern="100" dirty="0">
                <a:solidFill>
                  <a:srgbClr val="262626"/>
                </a:solidFill>
                <a:latin typeface="Times New Roman" panose="02020603050405020304" pitchFamily="18" charset="0"/>
                <a:cs typeface="Courier New" panose="02070309020205020404" pitchFamily="49" charset="0"/>
              </a:rPr>
              <a:t>S3</a:t>
            </a:r>
            <a:r>
              <a:rPr lang="zh-CN" altLang="zh-CN" sz="2600" kern="100" dirty="0">
                <a:solidFill>
                  <a:srgbClr val="262626"/>
                </a:solidFill>
                <a:latin typeface="Times New Roman" panose="02020603050405020304" pitchFamily="18" charset="0"/>
                <a:cs typeface="Times New Roman" panose="02020603050405020304" pitchFamily="18" charset="0"/>
              </a:rPr>
              <a:t>和物种</a:t>
            </a:r>
            <a:r>
              <a:rPr lang="en-US" altLang="zh-CN" sz="2600" kern="100" dirty="0">
                <a:solidFill>
                  <a:srgbClr val="262626"/>
                </a:solidFill>
                <a:latin typeface="Times New Roman" panose="02020603050405020304" pitchFamily="18" charset="0"/>
                <a:cs typeface="Courier New" panose="02070309020205020404" pitchFamily="49" charset="0"/>
              </a:rPr>
              <a:t>S4</a:t>
            </a:r>
            <a:r>
              <a:rPr lang="zh-CN" altLang="zh-CN" sz="2600" kern="100" dirty="0">
                <a:solidFill>
                  <a:srgbClr val="262626"/>
                </a:solidFill>
                <a:latin typeface="Times New Roman" panose="02020603050405020304" pitchFamily="18" charset="0"/>
                <a:cs typeface="Times New Roman" panose="02020603050405020304" pitchFamily="18" charset="0"/>
              </a:rPr>
              <a:t>可能是同一属的动物，上表中支持此观点的证据是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381000" y="1292480"/>
            <a:ext cx="2852063"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与其他物种的关系</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1318462" y="1874399"/>
            <a:ext cx="2185214"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红外触发相机</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10330503" y="2504503"/>
            <a:ext cx="518091"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大</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8547426" y="3131106"/>
            <a:ext cx="537327"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charset="-122"/>
                <a:sym typeface="Times New Roman" panose="02020603050405020304" pitchFamily="18" charset="0"/>
              </a:rPr>
              <a:t>S5</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8" name="矩形 7"/>
          <p:cNvSpPr/>
          <p:nvPr/>
        </p:nvSpPr>
        <p:spPr>
          <a:xfrm>
            <a:off x="10743321" y="3091948"/>
            <a:ext cx="537327" cy="492443"/>
          </a:xfrm>
          <a:prstGeom prst="rect">
            <a:avLst/>
          </a:prstGeom>
        </p:spPr>
        <p:txBody>
          <a:bodyPr wrap="none">
            <a:spAutoFit/>
          </a:bodyPr>
          <a:lstStyle/>
          <a:p>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S6</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9" name="矩形 8"/>
          <p:cNvSpPr/>
          <p:nvPr/>
        </p:nvSpPr>
        <p:spPr>
          <a:xfrm>
            <a:off x="243493" y="4156019"/>
            <a:ext cx="11016504" cy="1817805"/>
          </a:xfrm>
          <a:prstGeom prst="rect">
            <a:avLst/>
          </a:prstGeom>
        </p:spPr>
        <p:txBody>
          <a:bodyPr>
            <a:spAutoFit/>
          </a:bodyPr>
          <a:lstStyle/>
          <a:p>
            <a:pPr algn="just">
              <a:lnSpc>
                <a:spcPct val="150000"/>
              </a:lnSpc>
              <a:spcAft>
                <a:spcPts val="0"/>
              </a:spcAft>
              <a:tabLst>
                <a:tab pos="2790825" algn="l"/>
              </a:tabLst>
            </a:pPr>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二者的时间生态位重叠指数较大，为</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0.93</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，说明它们的栖息地、食物、天敌等相似度更高</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6" grpId="0" autoUpdateAnimBg="0"/>
      <p:bldP spid="7" grpId="0" autoUpdateAnimBg="0"/>
      <p:bldP spid="8" grpId="0" autoUpdateAnimBg="0"/>
      <p:bldP spid="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1848559"/>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a:solidFill>
                  <a:srgbClr val="262626"/>
                </a:solidFill>
                <a:latin typeface="Times New Roman" panose="02020603050405020304" pitchFamily="18" charset="0"/>
                <a:cs typeface="Courier New" panose="02070309020205020404" pitchFamily="49" charset="0"/>
              </a:rPr>
              <a:t>(4)</a:t>
            </a:r>
            <a:r>
              <a:rPr lang="zh-CN" altLang="zh-CN" sz="2600" kern="100">
                <a:solidFill>
                  <a:srgbClr val="262626"/>
                </a:solidFill>
                <a:latin typeface="Times New Roman" panose="02020603050405020304" pitchFamily="18" charset="0"/>
                <a:cs typeface="Times New Roman" panose="02020603050405020304" pitchFamily="18" charset="0"/>
              </a:rPr>
              <a:t>已知物种</a:t>
            </a:r>
            <a:r>
              <a:rPr lang="en-US" altLang="zh-CN" sz="2600" kern="100">
                <a:solidFill>
                  <a:srgbClr val="262626"/>
                </a:solidFill>
                <a:latin typeface="Times New Roman" panose="02020603050405020304" pitchFamily="18" charset="0"/>
                <a:cs typeface="Courier New" panose="02070309020205020404" pitchFamily="49" charset="0"/>
              </a:rPr>
              <a:t>S2</a:t>
            </a:r>
            <a:r>
              <a:rPr lang="zh-CN" altLang="zh-CN" sz="2600" kern="100">
                <a:solidFill>
                  <a:srgbClr val="262626"/>
                </a:solidFill>
                <a:latin typeface="Times New Roman" panose="02020603050405020304" pitchFamily="18" charset="0"/>
                <a:cs typeface="Times New Roman" panose="02020603050405020304" pitchFamily="18" charset="0"/>
              </a:rPr>
              <a:t>是夜行性动物，那么最有可能属于昼行性动物的是物种</a:t>
            </a:r>
            <a:r>
              <a:rPr lang="en-US" altLang="zh-CN" sz="2600" kern="100">
                <a:solidFill>
                  <a:srgbClr val="262626"/>
                </a:solidFill>
                <a:latin typeface="Times New Roman" panose="02020603050405020304" pitchFamily="18" charset="0"/>
                <a:cs typeface="Courier New" panose="02070309020205020404" pitchFamily="49" charset="0"/>
              </a:rPr>
              <a:t>________</a:t>
            </a:r>
            <a:r>
              <a:rPr lang="zh-CN" altLang="zh-CN" sz="2600" kern="100">
                <a:solidFill>
                  <a:srgbClr val="262626"/>
                </a:solidFill>
                <a:latin typeface="Times New Roman" panose="02020603050405020304" pitchFamily="18" charset="0"/>
                <a:cs typeface="Times New Roman" panose="02020603050405020304" pitchFamily="18" charset="0"/>
              </a:rPr>
              <a:t>和物种</a:t>
            </a:r>
            <a:r>
              <a:rPr lang="en-US" altLang="zh-CN" sz="2600" kern="100">
                <a:solidFill>
                  <a:srgbClr val="262626"/>
                </a:solidFill>
                <a:latin typeface="Times New Roman" panose="02020603050405020304" pitchFamily="18" charset="0"/>
                <a:cs typeface="Courier New" panose="02070309020205020404" pitchFamily="49" charset="0"/>
              </a:rPr>
              <a:t>________</a:t>
            </a:r>
            <a:r>
              <a:rPr lang="zh-CN" altLang="zh-CN" sz="2600" kern="100">
                <a:solidFill>
                  <a:srgbClr val="262626"/>
                </a:solidFill>
                <a:latin typeface="Times New Roman" panose="02020603050405020304" pitchFamily="18" charset="0"/>
                <a:cs typeface="Times New Roman" panose="02020603050405020304" pitchFamily="18" charset="0"/>
              </a:rPr>
              <a:t>，判断依据是</a:t>
            </a:r>
            <a:r>
              <a:rPr lang="en-US" altLang="zh-CN" sz="2600" kern="100">
                <a:solidFill>
                  <a:srgbClr val="262626"/>
                </a:solidFill>
                <a:latin typeface="Times New Roman" panose="02020603050405020304" pitchFamily="18" charset="0"/>
                <a:cs typeface="Courier New" panose="02070309020205020404" pitchFamily="49" charset="0"/>
              </a:rPr>
              <a:t>__________________________________________</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a:solidFill>
                  <a:srgbClr val="262626"/>
                </a:solidFill>
                <a:latin typeface="Times New Roman" panose="02020603050405020304" pitchFamily="18" charset="0"/>
                <a:cs typeface="Courier New" panose="02070309020205020404" pitchFamily="49" charset="0"/>
              </a:rPr>
              <a:t>____________________________________________________________________</a:t>
            </a:r>
            <a:r>
              <a:rPr lang="zh-CN" altLang="zh-CN" sz="2600" kern="100">
                <a:solidFill>
                  <a:srgbClr val="262626"/>
                </a:solidFill>
                <a:latin typeface="Times New Roman" panose="02020603050405020304" pitchFamily="18" charset="0"/>
                <a:cs typeface="Times New Roman" panose="02020603050405020304" pitchFamily="18"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10743321" y="752537"/>
            <a:ext cx="537327" cy="492443"/>
          </a:xfrm>
          <a:prstGeom prst="rect">
            <a:avLst/>
          </a:prstGeom>
        </p:spPr>
        <p:txBody>
          <a:bodyPr wrap="none">
            <a:spAutoFit/>
          </a:bodyPr>
          <a:lstStyle/>
          <a:p>
            <a:r>
              <a:rPr lang="en-US" altLang="zh-CN" sz="2600" dirty="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S3</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1670187" y="1322581"/>
            <a:ext cx="537327"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charset="-122"/>
                <a:sym typeface="Times New Roman" panose="02020603050405020304" pitchFamily="18" charset="0"/>
              </a:rPr>
              <a:t>S4</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481212" y="1149977"/>
            <a:ext cx="10799436" cy="1292662"/>
          </a:xfrm>
          <a:prstGeom prst="rect">
            <a:avLst/>
          </a:prstGeom>
        </p:spPr>
        <p:txBody>
          <a:bodyPr>
            <a:spAutoFit/>
          </a:bodyPr>
          <a:lstStyle/>
          <a:p>
            <a:pPr algn="just">
              <a:lnSpc>
                <a:spcPct val="150000"/>
              </a:lnSpc>
              <a:spcAft>
                <a:spcPts val="0"/>
              </a:spcAft>
              <a:tabLst>
                <a:tab pos="2790825"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它们</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与物种</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S2</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的时间生态位重叠指数较小，分别是</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0.02</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0</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，说明它们与物种</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S2</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在时间维度上几乎不重叠</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6"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5640815"/>
          </a:xfrm>
          <a:prstGeom prst="rect">
            <a:avLst/>
          </a:prstGeom>
        </p:spPr>
        <p:txBody>
          <a:bodyPr wrap="square" lIns="121898" tIns="60948" rIns="121898" bIns="60948">
            <a:spAutoFit/>
          </a:bodyPr>
          <a:lstStyle/>
          <a:p>
            <a:pPr algn="just">
              <a:lnSpc>
                <a:spcPct val="14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物种的生态位包括该物种所处的空间位置、占用资源的情况以及与其他物种的关系等。长时间调查生活在隐蔽、复杂环境中的猛兽数量，使用红外触发相机对动物干扰少。</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3060700" algn="l"/>
              </a:tabLst>
            </a:pP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存在捕食关系的两个物种生态位有重叠，当两个物种利用同一资源或共同占有某一资源因素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食物、营养成分、空间等</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时，就会出现生态位重叠现象。所以具有捕食关系的两个物种之间的时间生态位重叠指数一般相对较大；因此由表格可以看出，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与</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S5</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的重叠指数最大，因此物种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的猎物有可能是物种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S5</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和物种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S6</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3060700" algn="l"/>
              </a:tabLst>
            </a:pP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由表格信息可知，物种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和物种</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S4</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时间生态位重叠指数最大为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0.93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，说明它们的栖息地、食物、天敌等相似度最高，因此二者可能属于同一属的动物。</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838200" y="836676"/>
          <a:ext cx="10515600" cy="3566160"/>
        </p:xfrm>
        <a:graphic>
          <a:graphicData uri="http://schemas.openxmlformats.org/drawingml/2006/table">
            <a:tbl>
              <a:tblPr/>
              <a:tblGrid>
                <a:gridCol w="870692">
                  <a:extLst>
                    <a:ext uri="{9D8B030D-6E8A-4147-A177-3AD203B41FA5}">
                      <a16:colId xmlns:a16="http://schemas.microsoft.com/office/drawing/2014/main" val="20000"/>
                    </a:ext>
                  </a:extLst>
                </a:gridCol>
                <a:gridCol w="9644908">
                  <a:extLst>
                    <a:ext uri="{9D8B030D-6E8A-4147-A177-3AD203B41FA5}">
                      <a16:colId xmlns:a16="http://schemas.microsoft.com/office/drawing/2014/main" val="20001"/>
                    </a:ext>
                  </a:extLst>
                </a:gridCol>
              </a:tblGrid>
              <a:tr h="0">
                <a:tc>
                  <a:txBody>
                    <a:bodyPr/>
                    <a:lstStyle/>
                    <a:p>
                      <a:pPr algn="ctr">
                        <a:lnSpc>
                          <a:spcPct val="150000"/>
                        </a:lnSpc>
                        <a:spcAft>
                          <a:spcPts val="0"/>
                        </a:spcAft>
                        <a:tabLst>
                          <a:tab pos="3060700" algn="l"/>
                        </a:tabLst>
                      </a:pPr>
                      <a:r>
                        <a:rPr lang="zh-CN" sz="2600" b="1" kern="100">
                          <a:effectLst/>
                          <a:latin typeface="Times New Roman" panose="02020603050405020304" pitchFamily="18" charset="0"/>
                          <a:ea typeface="黑体" panose="02010609060101010101" charset="-122"/>
                          <a:cs typeface="Times New Roman" panose="02020603050405020304" pitchFamily="18" charset="0"/>
                        </a:rPr>
                        <a:t>课标要求</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tabLst>
                          <a:tab pos="3060700"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描述群落具有垂直结构和水平结构等特征，并可随时间而改变。</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阐明一个群落代替另一个群落的演替过程，包括初生演替和次生演替两种类型。</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分析不同群落中的生物具有与该群落环境相适应的形态结构、生理特征和分布特点。</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sz="26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实践：研究土壤中小动物类群的丰富度。</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21230"/>
            <a:ext cx="11656625" cy="3630265"/>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生态位不只是具体的栖息地，它除了说明栖息地以外，还说明这一物种在群落中处于什么地位和起什么作用。</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群落中生态位相似的物种要通过竞争相互夺取生态位。</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生态位越近似的物种，竞争越激烈，选择压力越大。</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举例：如图为</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个共存物种对资源利用的曲线。图</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和图</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中</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个物种的资源利用状况不同。</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SY76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346" y="4329955"/>
            <a:ext cx="6166142" cy="22255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9856" y="2109226"/>
            <a:ext cx="11656625" cy="3047990"/>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i="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d</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为曲线峰值间的距离；</a:t>
            </a:r>
            <a:r>
              <a:rPr lang="en-US" altLang="zh-CN" sz="2600" b="1" i="1" kern="100">
                <a:solidFill>
                  <a:srgbClr val="262626"/>
                </a:solidFill>
                <a:latin typeface="Book Antiqua" panose="02040602050305030304" pitchFamily="18" charset="0"/>
                <a:ea typeface="宋体" panose="02010600030101010101" pitchFamily="2" charset="-122"/>
                <a:cs typeface="Times New Roman" panose="02020603050405020304" pitchFamily="18" charset="0"/>
              </a:rPr>
              <a:t>w</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为曲线与中间标准线间距</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可能的结果：</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其中一个物种趋于灭绝。</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b.</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生态位发生分化，减少或排除了相互竞争，共存下来。</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出现优势物种。</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7170" name="Picture 2" descr="SY76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3012" y="844944"/>
            <a:ext cx="7469268" cy="137938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研究土壤中小动物类群的丰富度</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472" y="594944"/>
            <a:ext cx="11890923" cy="252374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实验原理</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许多土壤动物</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鼠妇、蚯蚓、蜈蚣等</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有较强</a:t>
            </a: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而且</a:t>
            </a:r>
            <a:r>
              <a:rPr lang="zh-CN" altLang="zh-CN" sz="2600" kern="100" dirty="0" smtClean="0">
                <a:solidFill>
                  <a:srgbClr val="262626"/>
                </a:solidFill>
                <a:latin typeface="Times New Roman" panose="02020603050405020304" pitchFamily="18" charset="0"/>
                <a:cs typeface="Times New Roman" panose="02020603050405020304" pitchFamily="18" charset="0"/>
              </a:rPr>
              <a:t>身体</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因此不适于用样方法进行调查。常用取样器取样的方法进行采集、调查。</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群落中物种数目的统计方法</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7380287" y="1268730"/>
            <a:ext cx="1518364"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活动能力</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3" name="矩形 2"/>
          <p:cNvSpPr/>
          <p:nvPr/>
        </p:nvSpPr>
        <p:spPr>
          <a:xfrm>
            <a:off x="10619138" y="1292479"/>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微小</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5" name="图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24908" y="3073318"/>
            <a:ext cx="7502308" cy="3473292"/>
          </a:xfrm>
          <a:prstGeom prst="rect">
            <a:avLst/>
          </a:prstGeom>
        </p:spPr>
      </p:pic>
      <p:sp>
        <p:nvSpPr>
          <p:cNvPr id="6" name="矩形 5"/>
          <p:cNvSpPr/>
          <p:nvPr/>
        </p:nvSpPr>
        <p:spPr>
          <a:xfrm>
            <a:off x="3840697" y="3843318"/>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较大</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6171764" y="3817588"/>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有限</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5735196" y="4707426"/>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多度等级</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6" grpId="0" autoUpdateAnimBg="0"/>
      <p:bldP spid="7" grpId="0" autoUpdateAnimBg="0"/>
      <p:bldP spid="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实验步骤</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15682" y="702997"/>
            <a:ext cx="6960636" cy="5976011"/>
          </a:xfrm>
          <a:prstGeom prst="rect">
            <a:avLst/>
          </a:prstGeom>
        </p:spPr>
      </p:pic>
      <p:sp>
        <p:nvSpPr>
          <p:cNvPr id="5" name="矩形 4"/>
          <p:cNvSpPr/>
          <p:nvPr/>
        </p:nvSpPr>
        <p:spPr>
          <a:xfrm>
            <a:off x="4740459" y="907928"/>
            <a:ext cx="1107996" cy="461665"/>
          </a:xfrm>
          <a:prstGeom prst="rect">
            <a:avLst/>
          </a:prstGeom>
        </p:spPr>
        <p:txBody>
          <a:bodyPr wrap="none">
            <a:spAutoFit/>
          </a:bodyPr>
          <a:lstStyle/>
          <a:p>
            <a:r>
              <a:rPr lang="zh-CN" altLang="zh-CN" sz="2400">
                <a:solidFill>
                  <a:srgbClr val="C00000"/>
                </a:solidFill>
                <a:cs typeface="Times New Roman" panose="02020603050405020304" pitchFamily="18" charset="0"/>
              </a:rPr>
              <a:t>取样器</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7804978" y="1504919"/>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避光</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8593291" y="1506236"/>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趋湿</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4088271" y="1873053"/>
            <a:ext cx="1107996" cy="461665"/>
          </a:xfrm>
          <a:prstGeom prst="rect">
            <a:avLst/>
          </a:prstGeom>
        </p:spPr>
        <p:txBody>
          <a:bodyPr wrap="none">
            <a:spAutoFit/>
          </a:bodyPr>
          <a:lstStyle/>
          <a:p>
            <a:r>
              <a:rPr lang="zh-CN" altLang="zh-CN" sz="2400">
                <a:solidFill>
                  <a:srgbClr val="C00000"/>
                </a:solidFill>
                <a:cs typeface="Times New Roman" panose="02020603050405020304" pitchFamily="18" charset="0"/>
              </a:rPr>
              <a:t>避高温</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4490223" y="3795818"/>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酒精溶液</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6425843" y="4388111"/>
            <a:ext cx="1723549" cy="461665"/>
          </a:xfrm>
          <a:prstGeom prst="rect">
            <a:avLst/>
          </a:prstGeom>
        </p:spPr>
        <p:txBody>
          <a:bodyPr wrap="none">
            <a:spAutoFit/>
          </a:bodyPr>
          <a:lstStyle/>
          <a:p>
            <a:r>
              <a:rPr lang="zh-CN" altLang="zh-CN" sz="2400">
                <a:solidFill>
                  <a:srgbClr val="C00000"/>
                </a:solidFill>
                <a:cs typeface="Times New Roman" panose="02020603050405020304" pitchFamily="18" charset="0"/>
              </a:rPr>
              <a:t>体视显微镜</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5604571" y="5932337"/>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记名计算</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2" name="矩形 11"/>
          <p:cNvSpPr/>
          <p:nvPr/>
        </p:nvSpPr>
        <p:spPr>
          <a:xfrm>
            <a:off x="7379430" y="5950074"/>
            <a:ext cx="1415772" cy="461665"/>
          </a:xfrm>
          <a:prstGeom prst="rect">
            <a:avLst/>
          </a:prstGeom>
        </p:spPr>
        <p:txBody>
          <a:bodyPr wrap="none">
            <a:spAutoFit/>
          </a:bodyPr>
          <a:lstStyle/>
          <a:p>
            <a:r>
              <a:rPr lang="zh-CN" altLang="zh-CN" sz="2400">
                <a:solidFill>
                  <a:srgbClr val="C00000"/>
                </a:solidFill>
                <a:cs typeface="Times New Roman" panose="02020603050405020304" pitchFamily="18" charset="0"/>
              </a:rPr>
              <a:t>目测估计</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考点三　群落的主要类型及群落的演替</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a:t>
            </a:r>
            <a:r>
              <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研</a:t>
            </a:r>
            <a:endPar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06819"/>
            <a:ext cx="11656625" cy="648230"/>
          </a:xfrm>
          <a:prstGeom prst="rect">
            <a:avLst/>
          </a:prstGeom>
        </p:spPr>
        <p:txBody>
          <a:bodyPr wrap="square" lIns="121898" tIns="60948" rIns="121898" bIns="60948">
            <a:spAutoFit/>
          </a:bodyPr>
          <a:lstStyle/>
          <a:p>
            <a:pPr algn="just">
              <a:lnSpc>
                <a:spcPct val="150000"/>
              </a:lnSpc>
              <a:spcAft>
                <a:spcPts val="0"/>
              </a:spcAft>
              <a:tabLst>
                <a:tab pos="2250440" algn="l"/>
              </a:tabLst>
            </a:pPr>
            <a:r>
              <a:rPr lang="en-US" altLang="zh-CN" sz="2600" kern="100" dirty="0">
                <a:latin typeface="Times New Roman" panose="02020603050405020304"/>
                <a:cs typeface="Courier New" panose="02070309020205020404"/>
              </a:rPr>
              <a:t>1.</a:t>
            </a:r>
            <a:r>
              <a:rPr lang="zh-CN" altLang="en-US" sz="2600" kern="100" dirty="0">
                <a:latin typeface="Times New Roman" panose="02020603050405020304"/>
                <a:cs typeface="Courier New" panose="02070309020205020404"/>
              </a:rPr>
              <a:t>群落的主要</a:t>
            </a:r>
            <a:r>
              <a:rPr lang="zh-CN" altLang="en-US" sz="2600" kern="100" dirty="0">
                <a:solidFill>
                  <a:srgbClr val="0066FF"/>
                </a:solidFill>
                <a:latin typeface="Times New Roman" panose="02020603050405020304"/>
                <a:cs typeface="Courier New" panose="02070309020205020404"/>
              </a:rPr>
              <a:t>类型　分类依据：外貌和物种组成等方面</a:t>
            </a:r>
            <a:endParaRPr lang="zh-CN" altLang="zh-CN" sz="1050" kern="100" dirty="0">
              <a:solidFill>
                <a:srgbClr val="0066FF"/>
              </a:solidFill>
              <a:effectLst/>
              <a:latin typeface="宋体" panose="02010600030101010101" pitchFamily="2" charset="-122"/>
              <a:cs typeface="Courier New" panose="02070309020205020404"/>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0865" y="1323006"/>
            <a:ext cx="5958496" cy="5385308"/>
          </a:xfrm>
          <a:prstGeom prst="rect">
            <a:avLst/>
          </a:prstGeom>
        </p:spPr>
      </p:pic>
      <p:sp>
        <p:nvSpPr>
          <p:cNvPr id="5" name="矩形 4"/>
          <p:cNvSpPr/>
          <p:nvPr/>
        </p:nvSpPr>
        <p:spPr>
          <a:xfrm>
            <a:off x="3214124" y="2816116"/>
            <a:ext cx="1479892" cy="707886"/>
          </a:xfrm>
          <a:prstGeom prst="rect">
            <a:avLst/>
          </a:prstGeom>
        </p:spPr>
        <p:txBody>
          <a:bodyPr wrap="none">
            <a:spAutoFit/>
          </a:bodyPr>
          <a:lstStyle/>
          <a:p>
            <a:r>
              <a:rPr lang="en-US" altLang="zh-CN" sz="2000" dirty="0" smtClean="0">
                <a:solidFill>
                  <a:srgbClr val="C00000"/>
                </a:solidFill>
                <a:cs typeface="Times New Roman" panose="02020603050405020304" pitchFamily="18" charset="0"/>
              </a:rPr>
              <a:t>	  </a:t>
            </a:r>
            <a:r>
              <a:rPr lang="zh-CN" altLang="zh-CN" sz="2000" dirty="0" smtClean="0">
                <a:solidFill>
                  <a:srgbClr val="C00000"/>
                </a:solidFill>
                <a:cs typeface="Times New Roman" panose="02020603050405020304" pitchFamily="18" charset="0"/>
              </a:rPr>
              <a:t>稀</a:t>
            </a:r>
            <a:endParaRPr lang="en-US" altLang="zh-CN" sz="2000" dirty="0" smtClean="0">
              <a:solidFill>
                <a:srgbClr val="C00000"/>
              </a:solidFill>
              <a:cs typeface="Times New Roman" panose="02020603050405020304" pitchFamily="18" charset="0"/>
            </a:endParaRPr>
          </a:p>
          <a:p>
            <a:r>
              <a:rPr lang="zh-CN" altLang="zh-CN" sz="2000" dirty="0" smtClean="0">
                <a:solidFill>
                  <a:srgbClr val="C00000"/>
                </a:solidFill>
                <a:cs typeface="Times New Roman" panose="02020603050405020304" pitchFamily="18" charset="0"/>
              </a:rPr>
              <a:t>少</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4942569" y="3111019"/>
            <a:ext cx="1332416" cy="707886"/>
          </a:xfrm>
          <a:prstGeom prst="rect">
            <a:avLst/>
          </a:prstGeom>
        </p:spPr>
        <p:txBody>
          <a:bodyPr wrap="none">
            <a:spAutoFit/>
          </a:bodyPr>
          <a:lstStyle/>
          <a:p>
            <a:r>
              <a:rPr lang="en-US" altLang="zh-CN" sz="2000" dirty="0">
                <a:solidFill>
                  <a:srgbClr val="C00000"/>
                </a:solidFill>
                <a:cs typeface="Times New Roman" panose="02020603050405020304" pitchFamily="18" charset="0"/>
              </a:rPr>
              <a:t> </a:t>
            </a:r>
            <a:r>
              <a:rPr lang="en-US" altLang="zh-CN" sz="2000" dirty="0" smtClean="0">
                <a:solidFill>
                  <a:srgbClr val="C00000"/>
                </a:solidFill>
                <a:cs typeface="Times New Roman" panose="02020603050405020304" pitchFamily="18" charset="0"/>
              </a:rPr>
              <a:t>          </a:t>
            </a:r>
            <a:r>
              <a:rPr lang="zh-CN" altLang="zh-CN" sz="2000" dirty="0" smtClean="0">
                <a:solidFill>
                  <a:srgbClr val="C00000"/>
                </a:solidFill>
                <a:cs typeface="Times New Roman" panose="02020603050405020304" pitchFamily="18" charset="0"/>
              </a:rPr>
              <a:t>不均</a:t>
            </a:r>
            <a:endParaRPr lang="en-US" altLang="zh-CN" sz="2000" dirty="0" smtClean="0">
              <a:solidFill>
                <a:srgbClr val="C00000"/>
              </a:solidFill>
              <a:cs typeface="Times New Roman" panose="02020603050405020304" pitchFamily="18" charset="0"/>
            </a:endParaRPr>
          </a:p>
          <a:p>
            <a:r>
              <a:rPr lang="zh-CN" altLang="zh-CN" sz="2000" dirty="0" smtClean="0">
                <a:solidFill>
                  <a:srgbClr val="C00000"/>
                </a:solidFill>
                <a:cs typeface="Times New Roman" panose="02020603050405020304" pitchFamily="18" charset="0"/>
              </a:rPr>
              <a:t>匀</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3772261" y="4146922"/>
            <a:ext cx="441146" cy="400110"/>
          </a:xfrm>
          <a:prstGeom prst="rect">
            <a:avLst/>
          </a:prstGeom>
        </p:spPr>
        <p:txBody>
          <a:bodyPr wrap="none">
            <a:spAutoFit/>
          </a:bodyPr>
          <a:lstStyle/>
          <a:p>
            <a:r>
              <a:rPr lang="zh-CN" altLang="zh-CN" sz="2000">
                <a:solidFill>
                  <a:srgbClr val="C00000"/>
                </a:solidFill>
                <a:cs typeface="Times New Roman" panose="02020603050405020304" pitchFamily="18" charset="0"/>
              </a:rPr>
              <a:t>少</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7019711" y="4150605"/>
            <a:ext cx="697627" cy="400110"/>
          </a:xfrm>
          <a:prstGeom prst="rect">
            <a:avLst/>
          </a:prstGeom>
        </p:spPr>
        <p:txBody>
          <a:bodyPr wrap="none">
            <a:spAutoFit/>
          </a:bodyPr>
          <a:lstStyle/>
          <a:p>
            <a:r>
              <a:rPr lang="zh-CN" altLang="zh-CN" sz="2000">
                <a:solidFill>
                  <a:srgbClr val="C00000"/>
                </a:solidFill>
                <a:cs typeface="Times New Roman" panose="02020603050405020304" pitchFamily="18" charset="0"/>
              </a:rPr>
              <a:t>繁多</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6718285" y="6278899"/>
            <a:ext cx="697627" cy="400110"/>
          </a:xfrm>
          <a:prstGeom prst="rect">
            <a:avLst/>
          </a:prstGeom>
        </p:spPr>
        <p:txBody>
          <a:bodyPr wrap="none">
            <a:spAutoFit/>
          </a:bodyPr>
          <a:lstStyle/>
          <a:p>
            <a:r>
              <a:rPr lang="zh-CN" altLang="zh-CN" sz="2000">
                <a:solidFill>
                  <a:srgbClr val="C00000"/>
                </a:solidFill>
                <a:cs typeface="Times New Roman" panose="02020603050405020304" pitchFamily="18" charset="0"/>
              </a:rPr>
              <a:t>树栖</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848559"/>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群落的演替</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随着</a:t>
            </a:r>
            <a:r>
              <a:rPr lang="zh-CN" altLang="zh-CN" sz="2600" kern="100" dirty="0">
                <a:solidFill>
                  <a:srgbClr val="262626"/>
                </a:solidFill>
                <a:latin typeface="Times New Roman" panose="02020603050405020304" pitchFamily="18" charset="0"/>
                <a:cs typeface="Times New Roman" panose="02020603050405020304" pitchFamily="18" charset="0"/>
              </a:rPr>
              <a:t>时间的推移</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zh-CN" altLang="zh-CN" sz="2600" kern="100" dirty="0">
                <a:solidFill>
                  <a:srgbClr val="262626"/>
                </a:solidFill>
                <a:latin typeface="Times New Roman" panose="02020603050405020304" pitchFamily="18" charset="0"/>
                <a:cs typeface="Times New Roman" panose="02020603050405020304" pitchFamily="18" charset="0"/>
              </a:rPr>
              <a:t>过程。</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3194526" y="1906195"/>
            <a:ext cx="4185761" cy="492443"/>
          </a:xfrm>
          <a:prstGeom prst="rect">
            <a:avLst/>
          </a:prstGeom>
        </p:spPr>
        <p:txBody>
          <a:bodyPr wrap="none">
            <a:spAutoFit/>
          </a:bodyPr>
          <a:lstStyle/>
          <a:p>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一个群落被另一个群落代替</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594944"/>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演替的类型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2856" y="660439"/>
            <a:ext cx="6997538" cy="6083043"/>
          </a:xfrm>
          <a:prstGeom prst="rect">
            <a:avLst/>
          </a:prstGeom>
        </p:spPr>
      </p:pic>
      <p:sp>
        <p:nvSpPr>
          <p:cNvPr id="5" name="矩形 4"/>
          <p:cNvSpPr/>
          <p:nvPr/>
        </p:nvSpPr>
        <p:spPr>
          <a:xfrm>
            <a:off x="5303142" y="582751"/>
            <a:ext cx="1313180" cy="430887"/>
          </a:xfrm>
          <a:prstGeom prst="rect">
            <a:avLst/>
          </a:prstGeom>
        </p:spPr>
        <p:txBody>
          <a:bodyPr wrap="none">
            <a:spAutoFit/>
          </a:bodyPr>
          <a:lstStyle/>
          <a:p>
            <a:r>
              <a:rPr lang="zh-CN" altLang="zh-CN" sz="2200">
                <a:solidFill>
                  <a:srgbClr val="C00000"/>
                </a:solidFill>
                <a:cs typeface="Times New Roman" panose="02020603050405020304" pitchFamily="18" charset="0"/>
              </a:rPr>
              <a:t>从来没有</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8078264" y="925155"/>
            <a:ext cx="1723549" cy="461665"/>
          </a:xfrm>
          <a:prstGeom prst="rect">
            <a:avLst/>
          </a:prstGeom>
        </p:spPr>
        <p:txBody>
          <a:bodyPr wrap="none">
            <a:spAutoFit/>
          </a:bodyPr>
          <a:lstStyle/>
          <a:p>
            <a:r>
              <a:rPr lang="zh-CN" altLang="zh-CN" sz="2400">
                <a:solidFill>
                  <a:srgbClr val="C00000"/>
                </a:solidFill>
                <a:cs typeface="Times New Roman" panose="02020603050405020304" pitchFamily="18" charset="0"/>
              </a:rPr>
              <a:t>彻底消灭了</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5865826" y="1890790"/>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地衣</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8906624" y="1878912"/>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草本</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6841357" y="2784662"/>
            <a:ext cx="1107996" cy="461665"/>
          </a:xfrm>
          <a:prstGeom prst="rect">
            <a:avLst/>
          </a:prstGeom>
        </p:spPr>
        <p:txBody>
          <a:bodyPr wrap="none">
            <a:spAutoFit/>
          </a:bodyPr>
          <a:lstStyle/>
          <a:p>
            <a:r>
              <a:rPr lang="zh-CN" altLang="zh-CN" sz="2400">
                <a:solidFill>
                  <a:srgbClr val="C00000"/>
                </a:solidFill>
                <a:cs typeface="Times New Roman" panose="02020603050405020304" pitchFamily="18" charset="0"/>
              </a:rPr>
              <a:t>冰川泥</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4427160" y="3357750"/>
            <a:ext cx="5389617" cy="830997"/>
          </a:xfrm>
          <a:prstGeom prst="rect">
            <a:avLst/>
          </a:prstGeom>
        </p:spPr>
        <p:txBody>
          <a:bodyPr wrap="none">
            <a:spAutoFit/>
          </a:bodyPr>
          <a:lstStyle/>
          <a:p>
            <a:r>
              <a:rPr lang="en-US" altLang="zh-CN" sz="2400" dirty="0" smtClean="0">
                <a:solidFill>
                  <a:srgbClr val="C00000"/>
                </a:solidFill>
                <a:cs typeface="Times New Roman" panose="02020603050405020304" pitchFamily="18" charset="0"/>
              </a:rPr>
              <a:t>			             </a:t>
            </a:r>
            <a:r>
              <a:rPr lang="zh-CN" altLang="zh-CN" sz="2400" dirty="0" smtClean="0">
                <a:solidFill>
                  <a:srgbClr val="C00000"/>
                </a:solidFill>
                <a:cs typeface="Times New Roman" panose="02020603050405020304" pitchFamily="18" charset="0"/>
              </a:rPr>
              <a:t>原有</a:t>
            </a:r>
            <a:r>
              <a:rPr lang="zh-CN" altLang="zh-CN" sz="2400" dirty="0">
                <a:solidFill>
                  <a:srgbClr val="C00000"/>
                </a:solidFill>
                <a:cs typeface="Times New Roman" panose="02020603050405020304" pitchFamily="18" charset="0"/>
              </a:rPr>
              <a:t>土壤</a:t>
            </a:r>
            <a:r>
              <a:rPr lang="zh-CN" altLang="zh-CN" sz="2400" dirty="0" smtClean="0">
                <a:solidFill>
                  <a:srgbClr val="C00000"/>
                </a:solidFill>
                <a:cs typeface="Times New Roman" panose="02020603050405020304" pitchFamily="18" charset="0"/>
              </a:rPr>
              <a:t>条</a:t>
            </a:r>
            <a:endParaRPr lang="en-US" altLang="zh-CN" sz="2400" dirty="0" smtClean="0">
              <a:solidFill>
                <a:srgbClr val="C00000"/>
              </a:solidFill>
              <a:cs typeface="Times New Roman" panose="02020603050405020304" pitchFamily="18" charset="0"/>
            </a:endParaRPr>
          </a:p>
          <a:p>
            <a:r>
              <a:rPr lang="zh-CN" altLang="zh-CN" sz="2400" dirty="0" smtClean="0">
                <a:solidFill>
                  <a:srgbClr val="C00000"/>
                </a:solidFill>
                <a:cs typeface="Times New Roman" panose="02020603050405020304" pitchFamily="18" charset="0"/>
              </a:rPr>
              <a:t>件</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4724043" y="4097092"/>
            <a:ext cx="1723549" cy="461665"/>
          </a:xfrm>
          <a:prstGeom prst="rect">
            <a:avLst/>
          </a:prstGeom>
        </p:spPr>
        <p:txBody>
          <a:bodyPr wrap="none">
            <a:spAutoFit/>
          </a:bodyPr>
          <a:lstStyle/>
          <a:p>
            <a:r>
              <a:rPr lang="zh-CN" altLang="zh-CN" sz="2400">
                <a:solidFill>
                  <a:srgbClr val="C00000"/>
                </a:solidFill>
                <a:cs typeface="Times New Roman" panose="02020603050405020304" pitchFamily="18" charset="0"/>
              </a:rPr>
              <a:t>其他繁殖体</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8" grpId="0" autoUpdateAnimBg="0"/>
      <p:bldP spid="9" grpId="0" autoUpdateAnimBg="0"/>
      <p:bldP spid="10" grpId="0" autoUpdateAnimBg="0"/>
      <p:bldP spid="11"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248394"/>
          </a:xfrm>
          <a:prstGeom prst="rect">
            <a:avLst/>
          </a:prstGeom>
        </p:spPr>
        <p:txBody>
          <a:bodyPr wrap="square" lIns="121898" tIns="60948" rIns="121898" bIns="60948">
            <a:spAutoFit/>
          </a:bodyPr>
          <a:lstStyle/>
          <a:p>
            <a:pPr marL="252095" indent="-457200"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人类活动对群落演替的影响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实例：</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5699" y="1754963"/>
            <a:ext cx="8100602" cy="3348074"/>
          </a:xfrm>
          <a:prstGeom prst="rect">
            <a:avLst/>
          </a:prstGeom>
        </p:spPr>
      </p:pic>
      <p:sp>
        <p:nvSpPr>
          <p:cNvPr id="5" name="矩形 4"/>
          <p:cNvSpPr/>
          <p:nvPr/>
        </p:nvSpPr>
        <p:spPr>
          <a:xfrm>
            <a:off x="276645" y="4988540"/>
            <a:ext cx="11656625" cy="648230"/>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人类活动往往会使群落演替按照不同于自然演替</a:t>
            </a: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和</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进行</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8114484" y="5085964"/>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方向</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9493774" y="5096827"/>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速度</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37248" y="672084"/>
          <a:ext cx="11522955" cy="5486400"/>
        </p:xfrm>
        <a:graphic>
          <a:graphicData uri="http://schemas.openxmlformats.org/drawingml/2006/table">
            <a:tbl>
              <a:tblPr/>
              <a:tblGrid>
                <a:gridCol w="721604">
                  <a:extLst>
                    <a:ext uri="{9D8B030D-6E8A-4147-A177-3AD203B41FA5}">
                      <a16:colId xmlns:a16="http://schemas.microsoft.com/office/drawing/2014/main" val="20000"/>
                    </a:ext>
                  </a:extLst>
                </a:gridCol>
                <a:gridCol w="2160270">
                  <a:extLst>
                    <a:ext uri="{9D8B030D-6E8A-4147-A177-3AD203B41FA5}">
                      <a16:colId xmlns:a16="http://schemas.microsoft.com/office/drawing/2014/main" val="20001"/>
                    </a:ext>
                  </a:extLst>
                </a:gridCol>
                <a:gridCol w="8641081">
                  <a:extLst>
                    <a:ext uri="{9D8B030D-6E8A-4147-A177-3AD203B41FA5}">
                      <a16:colId xmlns:a16="http://schemas.microsoft.com/office/drawing/2014/main" val="20002"/>
                    </a:ext>
                  </a:extLst>
                </a:gridCol>
              </a:tblGrid>
              <a:tr h="920951">
                <a:tc rowSpan="4">
                  <a:txBody>
                    <a:bodyPr/>
                    <a:lstStyle/>
                    <a:p>
                      <a:pPr algn="ctr">
                        <a:lnSpc>
                          <a:spcPct val="120000"/>
                        </a:lnSpc>
                        <a:spcAft>
                          <a:spcPts val="0"/>
                        </a:spcAft>
                        <a:tabLst>
                          <a:tab pos="3060700" algn="l"/>
                        </a:tabLst>
                      </a:pPr>
                      <a:r>
                        <a:rPr lang="zh-CN" sz="2000" b="1" kern="100">
                          <a:effectLst/>
                          <a:latin typeface="Times New Roman" panose="02020603050405020304" pitchFamily="18" charset="0"/>
                          <a:ea typeface="黑体" panose="02010609060101010101" charset="-122"/>
                          <a:cs typeface="Times New Roman" panose="02020603050405020304" pitchFamily="18" charset="0"/>
                        </a:rPr>
                        <a:t>考情分析</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306070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群落的组成及空间结构</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306070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安徽卷，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17</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21</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贵州卷，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福建卷，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18</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全国乙卷，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3315">
                <a:tc vMerge="1">
                  <a:txBody>
                    <a:bodyPr/>
                    <a:lstStyle/>
                    <a:p>
                      <a:endParaRPr lang="zh-CN"/>
                    </a:p>
                  </a:txBody>
                  <a:tcPr/>
                </a:tc>
                <a:tc>
                  <a:txBody>
                    <a:bodyPr/>
                    <a:lstStyle/>
                    <a:p>
                      <a:pPr algn="just">
                        <a:lnSpc>
                          <a:spcPct val="120000"/>
                        </a:lnSpc>
                        <a:spcAft>
                          <a:spcPts val="0"/>
                        </a:spcAft>
                        <a:tabLst>
                          <a:tab pos="306070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生态位与季节性</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306070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贵州卷，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甘肃卷，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安徽卷，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重庆卷，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16</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10</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全国甲卷，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福建卷，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江苏卷，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新课标卷，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山东卷，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24</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7028">
                <a:tc vMerge="1">
                  <a:txBody>
                    <a:bodyPr/>
                    <a:lstStyle/>
                    <a:p>
                      <a:endParaRPr lang="zh-CN"/>
                    </a:p>
                  </a:txBody>
                  <a:tcPr/>
                </a:tc>
                <a:tc>
                  <a:txBody>
                    <a:bodyPr/>
                    <a:lstStyle/>
                    <a:p>
                      <a:pPr algn="just">
                        <a:lnSpc>
                          <a:spcPct val="120000"/>
                        </a:lnSpc>
                        <a:spcAft>
                          <a:spcPts val="0"/>
                        </a:spcAft>
                        <a:tabLst>
                          <a:tab pos="306070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土壤小动物类群丰富度的调查</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306070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湖南卷，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13</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山东卷，</a:t>
                      </a: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11</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6830">
                <a:tc vMerge="1">
                  <a:txBody>
                    <a:bodyPr/>
                    <a:lstStyle/>
                    <a:p>
                      <a:endParaRPr lang="zh-CN"/>
                    </a:p>
                  </a:txBody>
                  <a:tcPr/>
                </a:tc>
                <a:tc>
                  <a:txBody>
                    <a:bodyPr/>
                    <a:lstStyle/>
                    <a:p>
                      <a:pPr algn="just">
                        <a:lnSpc>
                          <a:spcPct val="120000"/>
                        </a:lnSpc>
                        <a:spcAft>
                          <a:spcPts val="0"/>
                        </a:spcAft>
                        <a:tabLst>
                          <a:tab pos="3060700" algn="l"/>
                        </a:tabLst>
                      </a:pPr>
                      <a:r>
                        <a:rPr lang="en-US" sz="20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4.</a:t>
                      </a:r>
                      <a:r>
                        <a:rPr lang="zh-CN" sz="20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群落的主要类型及演替</a:t>
                      </a:r>
                      <a:endParaRPr lang="zh-CN" sz="2000" kern="10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3060700" algn="l"/>
                        </a:tabLst>
                      </a:pP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江西卷，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8</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甘肃卷，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黑吉辽卷，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湖北卷，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19</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浙江</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6</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月选考，</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北京卷，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山东卷，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24</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广东卷，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21</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海南卷，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5</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江苏卷，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18</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天津卷，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13</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山东卷，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17</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河北卷，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12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2022·</a:t>
                      </a:r>
                      <a:r>
                        <a:rPr lang="zh-CN" sz="20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辽宁卷，</a:t>
                      </a:r>
                      <a:r>
                        <a:rPr lang="en-US" sz="2000" kern="100" dirty="0">
                          <a:solidFill>
                            <a:srgbClr val="262626"/>
                          </a:solidFill>
                          <a:effectLst/>
                          <a:latin typeface="Times New Roman" panose="02020603050405020304" pitchFamily="18" charset="0"/>
                          <a:ea typeface="微软雅黑" panose="020B0503020204020204" charset="-122"/>
                          <a:cs typeface="Courier New" panose="02070309020205020404" pitchFamily="49" charset="0"/>
                        </a:rPr>
                        <a:t>23</a:t>
                      </a:r>
                      <a:endParaRPr lang="zh-CN" sz="2000" kern="100" dirty="0">
                        <a:effectLst/>
                        <a:latin typeface="宋体" panose="02010600030101010101" pitchFamily="2" charset="-122"/>
                        <a:ea typeface="宋体" panose="02010600030101010101" pitchFamily="2" charset="-122"/>
                        <a:cs typeface="Courier New" panose="02070309020205020404" pitchFamily="49"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8817" y="717925"/>
            <a:ext cx="11593456" cy="56100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4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提醒　</a:t>
            </a: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初生演替和次生演替本质区别是演替的起点不同，即是否具备土壤条件。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3060700" algn="l"/>
              </a:tabLst>
            </a:pP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初生演替过程中，地衣之所以成为</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开路先锋者</a:t>
            </a:r>
            <a:r>
              <a:rPr lang="en-US" altLang="zh-CN" sz="2600" kern="100" dirty="0">
                <a:solidFill>
                  <a:srgbClr val="005AA0"/>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，是因为地衣通过分泌有机酸加速岩石风化形成土壤，并积累有机物，这为苔藓生长提供了条件。随后，苔藓之所以能取代地衣是由于苔藓高于地衣，能获得更多阳光。</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3060700" algn="l"/>
              </a:tabLst>
            </a:pP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群落演替是否发生的标志是优势物种是否发生变化，是优势取代，而非取而代之。所以，森林阶段依然能找到地衣、苔藓等物种。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40000"/>
              </a:lnSpc>
              <a:spcAft>
                <a:spcPts val="0"/>
              </a:spcAft>
              <a:tabLst>
                <a:tab pos="3060700" algn="l"/>
              </a:tabLst>
            </a:pPr>
            <a:r>
              <a:rPr lang="en-US" altLang="zh-CN" sz="2600" b="1" kern="100" dirty="0">
                <a:solidFill>
                  <a:srgbClr val="005AA0"/>
                </a:solidFill>
                <a:latin typeface="宋体" panose="02010600030101010101" pitchFamily="2" charset="-122"/>
                <a:ea typeface="宋体" panose="02010600030101010101" pitchFamily="2" charset="-122"/>
                <a:cs typeface="Times New Roman" panose="02020603050405020304" pitchFamily="18" charset="0"/>
              </a:rPr>
              <a:t>④</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群落演替是一个漫长但并非永无休止的过程，当群落演替达到与环境处于平衡状态时，就处于一个相对稳定的顶极群落。演替最终的结果是否能成为森林，还要取决于所处地域的气候等环境条件，如干旱地区很难演替到森林阶段。</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1256855"/>
            <a:ext cx="11656625" cy="4830594"/>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植物种群数量的改变不会影响森林群落演替。</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黑吉辽卷，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会影响。</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热带雨林林下植物的叶片大或薄、叶绿体颗粒小。</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甘肃卷，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叶绿体颗粒大，呈深绿色，以适应弱光条件。</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湖泊经地衣阶段、苔藓阶段、草本植物阶段和灌木阶段可初生演替出森林。</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17</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湖泊发生的初生演替过程会经历水生植物阶段、湿生植物阶段和陆生植物阶段</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798" y="740906"/>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0574221" y="1291466"/>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11041901" y="2526567"/>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3129756" y="4259325"/>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autoUpdateAnimBg="0"/>
      <p:bldP spid="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3034" y="609359"/>
            <a:ext cx="11656625" cy="3630265"/>
          </a:xfrm>
          <a:prstGeom prst="rect">
            <a:avLst/>
          </a:prstGeom>
        </p:spPr>
        <p:txBody>
          <a:bodyPr wrap="square" lIns="121898" tIns="60948" rIns="121898" bIns="60948">
            <a:spAutoFit/>
          </a:bodyPr>
          <a:lstStyle/>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演替到稳定阶段的群落具有相对不变的物种组成和结构。</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河北卷，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12</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b="1" kern="100" dirty="0" smtClean="0">
                <a:solidFill>
                  <a:srgbClr val="262626"/>
                </a:solidFill>
                <a:latin typeface="宋体" panose="02010600030101010101" pitchFamily="2" charset="-122"/>
                <a:ea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发生在裸岩和弃耕农田上的演替都要经历苔藓阶段、草本阶段。</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全国甲卷，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发生在弃耕农田上的次生演替一般直接进入草本植物阶段，不经过苔藓阶段。</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4" name="矩形 3"/>
          <p:cNvSpPr/>
          <p:nvPr/>
        </p:nvSpPr>
        <p:spPr>
          <a:xfrm>
            <a:off x="834181" y="1268730"/>
            <a:ext cx="699230" cy="707886"/>
          </a:xfrm>
          <a:prstGeom prst="rect">
            <a:avLst/>
          </a:prstGeom>
        </p:spPr>
        <p:txBody>
          <a:bodyPr wrap="none">
            <a:spAutoFit/>
          </a:bodyPr>
          <a:lstStyle/>
          <a:p>
            <a:r>
              <a:rPr lang="en-US" altLang="zh-CN" sz="4000" b="1" kern="100" dirty="0">
                <a:solidFill>
                  <a:srgbClr val="C00000"/>
                </a:solidFill>
                <a:latin typeface="宋体" panose="02010600030101010101" pitchFamily="2" charset="-122"/>
                <a:ea typeface="宋体" panose="02010600030101010101" pitchFamily="2" charset="-122"/>
                <a:cs typeface="Times New Roman" panose="02020603050405020304"/>
                <a:sym typeface="Times New Roman" panose="02020603050405020304"/>
              </a:rPr>
              <a:t>√</a:t>
            </a:r>
            <a:endParaRPr lang="zh-CN" altLang="en-US" sz="4000" b="1" dirty="0">
              <a:solidFill>
                <a:srgbClr val="C00000"/>
              </a:solidFill>
              <a:latin typeface="宋体" panose="02010600030101010101" pitchFamily="2" charset="-122"/>
              <a:ea typeface="宋体" panose="02010600030101010101" pitchFamily="2" charset="-122"/>
              <a:sym typeface="Times New Roman" panose="02020603050405020304"/>
            </a:endParaRPr>
          </a:p>
        </p:txBody>
      </p:sp>
      <p:sp>
        <p:nvSpPr>
          <p:cNvPr id="5" name="矩形 4"/>
          <p:cNvSpPr/>
          <p:nvPr/>
        </p:nvSpPr>
        <p:spPr>
          <a:xfrm>
            <a:off x="1958133" y="2458014"/>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F:\better.jpg"/>
          <p:cNvPicPr>
            <a:picLocks noChangeAspect="1" noChangeArrowheads="1"/>
          </p:cNvPicPr>
          <p:nvPr/>
        </p:nvPicPr>
        <p:blipFill rotWithShape="1">
          <a:blip r:embed="rId4">
            <a:extLst>
              <a:ext uri="{28A0092B-C50C-407E-A947-70E740481C1C}">
                <a14:useLocalDpi xmlns:a14="http://schemas.microsoft.com/office/drawing/2010/main" val="0"/>
              </a:ext>
            </a:extLst>
          </a:blip>
          <a:srcRect t="13462"/>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0" y="-8306"/>
            <a:ext cx="12192000" cy="6858000"/>
          </a:xfrm>
          <a:prstGeom prst="rect">
            <a:avLst/>
          </a:prstGeom>
          <a:solidFill>
            <a:schemeClr val="tx2">
              <a:lumMod val="50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3003962" y="2236074"/>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p>
        </p:txBody>
      </p:sp>
      <p:sp>
        <p:nvSpPr>
          <p:cNvPr id="26" name="文本框 10"/>
          <p:cNvSpPr txBox="1"/>
          <p:nvPr>
            <p:custDataLst>
              <p:tags r:id="rId1"/>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p>
        </p:txBody>
      </p:sp>
      <p:sp>
        <p:nvSpPr>
          <p:cNvPr id="27" name="文本框 4">
            <a:hlinkClick r:id="rId5" action="ppaction://hlinksldjump"/>
          </p:cNvPr>
          <p:cNvSpPr txBox="1"/>
          <p:nvPr/>
        </p:nvSpPr>
        <p:spPr>
          <a:xfrm>
            <a:off x="3881718" y="2132838"/>
            <a:ext cx="4539933" cy="584775"/>
          </a:xfrm>
          <a:prstGeom prst="rect">
            <a:avLst/>
          </a:prstGeom>
          <a:noFill/>
        </p:spPr>
        <p:txBody>
          <a:bodyPr wrap="square" rtlCol="0" anchor="t">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群落的结构</a:t>
            </a:r>
          </a:p>
        </p:txBody>
      </p:sp>
      <p:sp>
        <p:nvSpPr>
          <p:cNvPr id="28" name="平行四边形 27"/>
          <p:cNvSpPr/>
          <p:nvPr/>
        </p:nvSpPr>
        <p:spPr>
          <a:xfrm>
            <a:off x="3003962" y="30543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0" name="平行四边形 29"/>
          <p:cNvSpPr/>
          <p:nvPr/>
        </p:nvSpPr>
        <p:spPr>
          <a:xfrm>
            <a:off x="3036091" y="4855515"/>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4</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6" action="ppaction://hlinksldjump"/>
          </p:cNvPr>
          <p:cNvSpPr txBox="1"/>
          <p:nvPr/>
        </p:nvSpPr>
        <p:spPr>
          <a:xfrm>
            <a:off x="3881718" y="2981352"/>
            <a:ext cx="5929828" cy="584775"/>
          </a:xfrm>
          <a:prstGeom prst="rect">
            <a:avLst/>
          </a:prstGeom>
          <a:noFill/>
        </p:spPr>
        <p:txBody>
          <a:bodyPr wrap="none" rtlCol="0">
            <a:spAutoFit/>
          </a:bodyPr>
          <a:lstStyle/>
          <a:p>
            <a:pPr defTabSz="457200">
              <a:defRPr/>
            </a:pPr>
            <a:r>
              <a:rPr lang="zh-CN" altLang="en-US" sz="3200" b="1" dirty="0" smtClean="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研究</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土壤中小动物类群的丰富度</a:t>
            </a:r>
          </a:p>
        </p:txBody>
      </p:sp>
      <p:sp>
        <p:nvSpPr>
          <p:cNvPr id="35" name="TextBox 34">
            <a:hlinkClick r:id="rId7" action="ppaction://hlinksldjump"/>
          </p:cNvPr>
          <p:cNvSpPr txBox="1"/>
          <p:nvPr/>
        </p:nvSpPr>
        <p:spPr>
          <a:xfrm>
            <a:off x="3942966" y="4782472"/>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p>
        </p:txBody>
      </p:sp>
      <p:sp>
        <p:nvSpPr>
          <p:cNvPr id="11" name="平行四边形 10"/>
          <p:cNvSpPr/>
          <p:nvPr/>
        </p:nvSpPr>
        <p:spPr>
          <a:xfrm>
            <a:off x="3019072" y="3970389"/>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2" name="TextBox 32">
            <a:hlinkClick r:id="rId8" action="ppaction://hlinksldjump"/>
          </p:cNvPr>
          <p:cNvSpPr txBox="1"/>
          <p:nvPr/>
        </p:nvSpPr>
        <p:spPr>
          <a:xfrm>
            <a:off x="3896828" y="3897344"/>
            <a:ext cx="5519460" cy="584775"/>
          </a:xfrm>
          <a:prstGeom prst="rect">
            <a:avLst/>
          </a:prstGeom>
          <a:noFill/>
        </p:spPr>
        <p:txBody>
          <a:bodyPr wrap="none" rtlCol="0">
            <a:spAutoFit/>
          </a:bodyPr>
          <a:lstStyle/>
          <a:p>
            <a:pPr defTabSz="457200">
              <a:defRPr/>
            </a:pPr>
            <a:r>
              <a:rPr lang="zh-CN" altLang="en-US" sz="3200" b="1" smtClean="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群落</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的主要类型及群落的演替</a:t>
            </a: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群落的结构</a:t>
            </a:r>
          </a:p>
        </p:txBody>
      </p:sp>
      <p:sp>
        <p:nvSpPr>
          <p:cNvPr id="3" name="文本框 2">
            <a:hlinkClick r:id="rId5"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2235716"/>
          </a:xfrm>
          <a:prstGeom prst="rect">
            <a:avLst/>
          </a:prstGeom>
        </p:spPr>
        <p:txBody>
          <a:bodyPr wrap="square" lIns="121898" tIns="60948" rIns="121898" bIns="60948">
            <a:spAutoFit/>
          </a:bodyPr>
          <a:lstStyle/>
          <a:p>
            <a:pPr marL="252095" indent="-457200" algn="just">
              <a:lnSpc>
                <a:spcPct val="132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群落的概念与特征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2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群落的概念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2000"/>
              </a:lnSpc>
              <a:spcAft>
                <a:spcPts val="0"/>
              </a:spcAft>
              <a:tabLst>
                <a:tab pos="2790825"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群落</a:t>
            </a:r>
            <a:r>
              <a:rPr lang="zh-CN" altLang="zh-CN" sz="2600" kern="100" dirty="0">
                <a:solidFill>
                  <a:srgbClr val="262626"/>
                </a:solidFill>
                <a:latin typeface="Times New Roman" panose="02020603050405020304" pitchFamily="18" charset="0"/>
                <a:cs typeface="Times New Roman" panose="02020603050405020304" pitchFamily="18" charset="0"/>
              </a:rPr>
              <a:t>是指</a:t>
            </a:r>
            <a:r>
              <a:rPr lang="zh-CN" altLang="zh-CN" sz="2600" kern="100" dirty="0" smtClean="0">
                <a:solidFill>
                  <a:srgbClr val="262626"/>
                </a:solidFill>
                <a:latin typeface="Times New Roman" panose="02020603050405020304" pitchFamily="18" charset="0"/>
                <a:cs typeface="Times New Roman" panose="02020603050405020304" pitchFamily="18" charset="0"/>
              </a:rPr>
              <a:t>在</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聚集在</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中</a:t>
            </a:r>
            <a:r>
              <a:rPr lang="zh-CN" altLang="zh-CN" sz="2600" kern="100" dirty="0">
                <a:solidFill>
                  <a:srgbClr val="262626"/>
                </a:solidFill>
                <a:latin typeface="Times New Roman" panose="02020603050405020304" pitchFamily="18" charset="0"/>
                <a:cs typeface="Times New Roman" panose="02020603050405020304" pitchFamily="18" charset="0"/>
              </a:rPr>
              <a:t>各种</a:t>
            </a:r>
            <a:r>
              <a:rPr lang="zh-CN" altLang="zh-CN" sz="2600" kern="100" dirty="0" smtClean="0">
                <a:solidFill>
                  <a:srgbClr val="262626"/>
                </a:solidFill>
                <a:latin typeface="Times New Roman" panose="02020603050405020304" pitchFamily="18" charset="0"/>
                <a:cs typeface="Times New Roman" panose="02020603050405020304" pitchFamily="18" charset="0"/>
              </a:rPr>
              <a:t>生物</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的</a:t>
            </a:r>
            <a:r>
              <a:rPr lang="zh-CN" altLang="zh-CN" sz="2600" kern="100" dirty="0">
                <a:solidFill>
                  <a:srgbClr val="262626"/>
                </a:solidFill>
                <a:latin typeface="Times New Roman" panose="02020603050405020304" pitchFamily="18" charset="0"/>
                <a:cs typeface="Times New Roman" panose="02020603050405020304" pitchFamily="18" charset="0"/>
              </a:rPr>
              <a:t>集合。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32000"/>
              </a:lnSpc>
              <a:spcAft>
                <a:spcPts val="0"/>
              </a:spcAft>
              <a:tabLst>
                <a:tab pos="2790825"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群落水平上研究的问题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1799210" y="2877181"/>
            <a:ext cx="851515" cy="492443"/>
          </a:xfrm>
          <a:prstGeom prst="rect">
            <a:avLst/>
          </a:prstGeom>
        </p:spPr>
        <p:txBody>
          <a:bodyPr wrap="none">
            <a:spAutoFit/>
          </a:bodyPr>
          <a:lstStyle/>
          <a:p>
            <a:r>
              <a:rPr lang="zh-CN" altLang="en-US" sz="2600">
                <a:solidFill>
                  <a:srgbClr val="C00000"/>
                </a:solidFill>
                <a:latin typeface="Times New Roman" panose="02020603050405020304"/>
                <a:ea typeface="微软雅黑" panose="020B0503020204020204" charset="-122"/>
                <a:sym typeface="Times New Roman" panose="02020603050405020304"/>
              </a:rPr>
              <a:t>物种</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2" name="矩形 1"/>
          <p:cNvSpPr/>
          <p:nvPr/>
        </p:nvSpPr>
        <p:spPr>
          <a:xfrm>
            <a:off x="2187191" y="1712659"/>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相同时间</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4819686" y="1736410"/>
            <a:ext cx="1518364"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一定地域</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8161268" y="1700784"/>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种群</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7" name="图片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63514" y="2778528"/>
            <a:ext cx="7612790" cy="3238430"/>
          </a:xfrm>
          <a:prstGeom prst="rect">
            <a:avLst/>
          </a:prstGeom>
        </p:spPr>
      </p:pic>
      <p:sp>
        <p:nvSpPr>
          <p:cNvPr id="9" name="矩形 8"/>
          <p:cNvSpPr/>
          <p:nvPr/>
        </p:nvSpPr>
        <p:spPr>
          <a:xfrm>
            <a:off x="4919309" y="2878193"/>
            <a:ext cx="851515" cy="492443"/>
          </a:xfrm>
          <a:prstGeom prst="rect">
            <a:avLst/>
          </a:prstGeom>
        </p:spPr>
        <p:txBody>
          <a:bodyPr wrap="none">
            <a:spAutoFit/>
          </a:bodyPr>
          <a:lstStyle/>
          <a:p>
            <a:r>
              <a:rPr lang="zh-CN" altLang="en-US" sz="2600">
                <a:solidFill>
                  <a:srgbClr val="C00000"/>
                </a:solidFill>
                <a:latin typeface="Times New Roman" panose="02020603050405020304"/>
                <a:ea typeface="微软雅黑" panose="020B0503020204020204" charset="-122"/>
                <a:sym typeface="Times New Roman" panose="02020603050405020304"/>
              </a:rPr>
              <a:t>种间</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5770824" y="5314413"/>
            <a:ext cx="851515" cy="492443"/>
          </a:xfrm>
          <a:prstGeom prst="rect">
            <a:avLst/>
          </a:prstGeom>
        </p:spPr>
        <p:txBody>
          <a:bodyPr wrap="none">
            <a:spAutoFit/>
          </a:bodyPr>
          <a:lstStyle/>
          <a:p>
            <a:r>
              <a:rPr lang="zh-CN" altLang="en-US" sz="2600" dirty="0">
                <a:solidFill>
                  <a:srgbClr val="C00000"/>
                </a:solidFill>
                <a:latin typeface="Times New Roman" panose="02020603050405020304"/>
                <a:ea typeface="微软雅黑" panose="020B0503020204020204" charset="-122"/>
                <a:sym typeface="Times New Roman" panose="02020603050405020304"/>
              </a:rPr>
              <a:t>演替</a:t>
            </a:r>
          </a:p>
        </p:txBody>
      </p:sp>
      <p:sp>
        <p:nvSpPr>
          <p:cNvPr id="11" name="矩形 10"/>
          <p:cNvSpPr/>
          <p:nvPr/>
        </p:nvSpPr>
        <p:spPr>
          <a:xfrm>
            <a:off x="8363864" y="2923517"/>
            <a:ext cx="851515" cy="492443"/>
          </a:xfrm>
          <a:prstGeom prst="rect">
            <a:avLst/>
          </a:prstGeom>
        </p:spPr>
        <p:txBody>
          <a:bodyPr wrap="none">
            <a:spAutoFit/>
          </a:bodyPr>
          <a:lstStyle/>
          <a:p>
            <a:r>
              <a:rPr lang="zh-CN" altLang="en-US" sz="2600" dirty="0">
                <a:solidFill>
                  <a:srgbClr val="C00000"/>
                </a:solidFill>
                <a:latin typeface="Times New Roman" panose="02020603050405020304"/>
                <a:ea typeface="微软雅黑" panose="020B0503020204020204" charset="-122"/>
                <a:sym typeface="Times New Roman" panose="02020603050405020304"/>
              </a:rPr>
              <a:t>空间</a:t>
            </a:r>
          </a:p>
        </p:txBody>
      </p:sp>
      <p:sp>
        <p:nvSpPr>
          <p:cNvPr id="12" name="矩形 11"/>
          <p:cNvSpPr/>
          <p:nvPr/>
        </p:nvSpPr>
        <p:spPr>
          <a:xfrm>
            <a:off x="8363865" y="4942448"/>
            <a:ext cx="851515" cy="492443"/>
          </a:xfrm>
          <a:prstGeom prst="rect">
            <a:avLst/>
          </a:prstGeom>
        </p:spPr>
        <p:txBody>
          <a:bodyPr wrap="none">
            <a:spAutoFit/>
          </a:bodyPr>
          <a:lstStyle/>
          <a:p>
            <a:r>
              <a:rPr lang="zh-CN" altLang="zh-CN" sz="2600">
                <a:solidFill>
                  <a:srgbClr val="C00000"/>
                </a:solidFill>
                <a:cs typeface="Times New Roman" panose="02020603050405020304" pitchFamily="18" charset="0"/>
              </a:rPr>
              <a:t>范围</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2" grpId="0" autoUpdateAnimBg="0"/>
      <p:bldP spid="4" grpId="0" autoUpdateAnimBg="0"/>
      <p:bldP spid="6" grpId="0" autoUpdateAnimBg="0"/>
      <p:bldP spid="9" grpId="0" autoUpdateAnimBg="0"/>
      <p:bldP spid="10" grpId="0" autoUpdateAnimBg="0"/>
      <p:bldP spid="11" grpId="0" autoUpdateAnimBg="0"/>
      <p:bldP spid="1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630569"/>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群落的物种组成</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3" name="图片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624" y="1280585"/>
            <a:ext cx="9039808" cy="4859492"/>
          </a:xfrm>
          <a:prstGeom prst="rect">
            <a:avLst/>
          </a:prstGeom>
        </p:spPr>
      </p:pic>
      <p:sp>
        <p:nvSpPr>
          <p:cNvPr id="6" name="矩形 5"/>
          <p:cNvSpPr/>
          <p:nvPr/>
        </p:nvSpPr>
        <p:spPr>
          <a:xfrm>
            <a:off x="7451538" y="2671771"/>
            <a:ext cx="851515" cy="492443"/>
          </a:xfrm>
          <a:prstGeom prst="rect">
            <a:avLst/>
          </a:prstGeom>
        </p:spPr>
        <p:txBody>
          <a:bodyPr wrap="none">
            <a:spAutoFit/>
          </a:bodyPr>
          <a:lstStyle/>
          <a:p>
            <a:r>
              <a:rPr lang="zh-CN" altLang="en-US" sz="2600">
                <a:solidFill>
                  <a:srgbClr val="C00000"/>
                </a:solidFill>
                <a:cs typeface="Times New Roman" panose="02020603050405020304" pitchFamily="18" charset="0"/>
              </a:rPr>
              <a:t>物种</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7546541" y="4736025"/>
            <a:ext cx="518091" cy="492443"/>
          </a:xfrm>
          <a:prstGeom prst="rect">
            <a:avLst/>
          </a:prstGeom>
        </p:spPr>
        <p:txBody>
          <a:bodyPr wrap="none">
            <a:spAutoFit/>
          </a:bodyPr>
          <a:lstStyle/>
          <a:p>
            <a:r>
              <a:rPr lang="zh-CN" altLang="en-US" sz="2600">
                <a:solidFill>
                  <a:srgbClr val="C00000"/>
                </a:solidFill>
                <a:cs typeface="Times New Roman" panose="02020603050405020304" pitchFamily="18" charset="0"/>
              </a:rPr>
              <a:t>大</a:t>
            </a:r>
            <a:endParaRPr lang="zh-CN" altLang="en-US" sz="26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47444"/>
            <a:ext cx="11656625" cy="647332"/>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常见种间关系的特点与实例</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连线</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9025" y="1212460"/>
            <a:ext cx="5807389" cy="5441735"/>
          </a:xfrm>
          <a:prstGeom prst="rect">
            <a:avLst/>
          </a:prstGeom>
        </p:spPr>
      </p:pic>
      <p:cxnSp>
        <p:nvCxnSpPr>
          <p:cNvPr id="4" name="直接连接符 3"/>
          <p:cNvCxnSpPr/>
          <p:nvPr/>
        </p:nvCxnSpPr>
        <p:spPr>
          <a:xfrm>
            <a:off x="1236528" y="2025962"/>
            <a:ext cx="432054" cy="172821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236528" y="2564892"/>
            <a:ext cx="432054" cy="43205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236528" y="4134186"/>
            <a:ext cx="432054" cy="158922"/>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48404" y="5323471"/>
            <a:ext cx="432054" cy="43205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1248404" y="2025962"/>
            <a:ext cx="420178" cy="442741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545913" y="2132838"/>
            <a:ext cx="432054" cy="43205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545913" y="2996946"/>
            <a:ext cx="432054" cy="1242724"/>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545913" y="3618308"/>
            <a:ext cx="432054" cy="242746"/>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4545913" y="2002623"/>
            <a:ext cx="432054" cy="2722539"/>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45913" y="6021324"/>
            <a:ext cx="432054"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linds(horizontal)">
                                      <p:cBhvr>
                                        <p:cTn id="28" dur="500"/>
                                        <p:tgtEl>
                                          <p:spTgt spid="23"/>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8817" y="836676"/>
            <a:ext cx="11593456" cy="47998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spcAft>
                <a:spcPts val="0"/>
              </a:spcAft>
              <a:tabLst>
                <a:tab pos="3060700" algn="l"/>
              </a:tabLst>
            </a:pPr>
            <a:r>
              <a:rPr lang="zh-CN" altLang="zh-CN" sz="2600" b="1" kern="100">
                <a:solidFill>
                  <a:srgbClr val="005AA0"/>
                </a:solidFill>
                <a:latin typeface="Times New Roman" panose="02020603050405020304" pitchFamily="18" charset="0"/>
                <a:ea typeface="黑体" panose="02010609060101010101" charset="-122"/>
                <a:cs typeface="Times New Roman" panose="02020603050405020304" pitchFamily="18" charset="0"/>
              </a:rPr>
              <a:t>提醒　</a:t>
            </a: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两种生物以同一植物为食，但取食的部位不同并不构成种间竞争关系，例如：人吃玉米籽粒，而牛吃玉米秸秆。</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一般情况下，捕食者不会将被捕食者全部捕获；寄生生物一般会给宿主造成一定伤害，但不立即导致宿主死亡。</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3060700" algn="l"/>
              </a:tabLst>
            </a:pPr>
            <a:r>
              <a:rPr lang="en-US" altLang="zh-CN" sz="2600" b="1" kern="100">
                <a:solidFill>
                  <a:srgbClr val="005AA0"/>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原始合作与互利共生的区别：前者是指对双方都有利的一种种间关系，但并没有发展到彼此相依为命的程度，如果解除这种关系，双方都能正常生存。而后者是物种之间不能分开的一种种间关系，双方分开后，会出现双方或其中一方不能正常生活的现象。</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xmlns=""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1356</Words>
  <Application>Microsoft Office PowerPoint</Application>
  <PresentationFormat>宽屏</PresentationFormat>
  <Paragraphs>237</Paragraphs>
  <Slides>32</Slides>
  <Notes>2</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32</vt:i4>
      </vt:variant>
    </vt:vector>
  </HeadingPairs>
  <TitlesOfParts>
    <vt:vector size="44" baseType="lpstr">
      <vt:lpstr>等线</vt:lpstr>
      <vt:lpstr>黑体</vt:lpstr>
      <vt:lpstr>经典繁仿黑</vt:lpstr>
      <vt:lpstr>思源黑体 CN Normal</vt:lpstr>
      <vt:lpstr>宋体</vt:lpstr>
      <vt:lpstr>微软雅黑</vt:lpstr>
      <vt:lpstr>Arial</vt:lpstr>
      <vt:lpstr>Book Antiqua</vt:lpstr>
      <vt:lpstr>Calibri</vt:lpstr>
      <vt:lpstr>Courier New</vt:lpstr>
      <vt:lpstr>Times New Roman</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187</cp:revision>
  <dcterms:created xsi:type="dcterms:W3CDTF">2022-03-14T00:29:00Z</dcterms:created>
  <dcterms:modified xsi:type="dcterms:W3CDTF">2025-12-26T00:23:43Z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EF04D2268A29472897D9B21E90C86568</vt:lpwstr>
  </property>
  <property fmtid="{D5CDD505-2E9C-101B-9397-08002B2CF9AE}" pid="3" name="KSOProductBuildVer">
    <vt:lpwstr>2052-12.1.0.24034</vt:lpwstr>
  </property>
</Properties>
</file>