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901" r:id="rId2"/>
    <p:sldId id="956" r:id="rId3"/>
    <p:sldId id="787" r:id="rId4"/>
    <p:sldId id="672" r:id="rId5"/>
    <p:sldId id="415" r:id="rId6"/>
    <p:sldId id="902" r:id="rId7"/>
    <p:sldId id="903" r:id="rId8"/>
    <p:sldId id="793" r:id="rId9"/>
    <p:sldId id="957" r:id="rId10"/>
    <p:sldId id="958" r:id="rId11"/>
    <p:sldId id="959" r:id="rId12"/>
    <p:sldId id="960" r:id="rId13"/>
    <p:sldId id="885" r:id="rId14"/>
    <p:sldId id="904" r:id="rId15"/>
    <p:sldId id="788" r:id="rId16"/>
    <p:sldId id="548" r:id="rId17"/>
    <p:sldId id="911" r:id="rId18"/>
    <p:sldId id="912" r:id="rId19"/>
    <p:sldId id="913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FFFFFF"/>
    <a:srgbClr val="548235"/>
    <a:srgbClr val="6CA543"/>
    <a:srgbClr val="F08748"/>
    <a:srgbClr val="EE7D32"/>
    <a:srgbClr val="1E0DFF"/>
    <a:srgbClr val="002060"/>
    <a:srgbClr val="28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Objects="1" showGuides="1">
      <p:cViewPr varScale="1">
        <p:scale>
          <a:sx n="28" d="100"/>
          <a:sy n="28" d="100"/>
        </p:scale>
        <p:origin x="582" y="12"/>
      </p:cViewPr>
      <p:guideLst>
        <p:guide orient="horz" pos="216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32054" cy="43205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09D6B-C502-40C3-AA9A-AB716B98D0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slide" Target="../slides/sl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" Target="../slides/slide3.xml"/><Relationship Id="rId5" Type="http://schemas.openxmlformats.org/officeDocument/2006/relationships/tags" Target="../tags/tag14.xml"/><Relationship Id="rId10" Type="http://schemas.openxmlformats.org/officeDocument/2006/relationships/slide" Target="../slides/slide1.xml"/><Relationship Id="rId4" Type="http://schemas.openxmlformats.org/officeDocument/2006/relationships/tags" Target="../tags/tag13.xml"/><Relationship Id="rId9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情境</a:t>
            </a: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探究</a:t>
            </a: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长句</a:t>
            </a: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blipFill dpi="0" rotWithShape="1">
          <a:blip r:embed="rId2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1" y="-36669"/>
            <a:ext cx="12314144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3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151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7863" y="49908"/>
            <a:ext cx="51860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植物生长调节剂及其应用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  <p:sp>
        <p:nvSpPr>
          <p:cNvPr id="13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7" name="矩形 16"/>
          <p:cNvSpPr/>
          <p:nvPr userDrawn="1"/>
        </p:nvSpPr>
        <p:spPr>
          <a:xfrm>
            <a:off x="247863" y="49908"/>
            <a:ext cx="51860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考点一　植物生长调节剂及其应用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环境因素参与调节植物的生命活动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考点二　环境因素参与调节植物的生命活动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5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81840" cy="584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54210" y="0"/>
            <a:ext cx="2609850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367030" y="60960"/>
            <a:ext cx="8702040" cy="4660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考点三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9" name="标题 1"/>
          <p:cNvSpPr>
            <a:spLocks noGrp="1"/>
          </p:cNvSpPr>
          <p:nvPr userDrawn="1"/>
        </p:nvSpPr>
        <p:spPr>
          <a:xfrm>
            <a:off x="9552305" y="125730"/>
            <a:ext cx="2165350" cy="361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F:\图片1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5"/>
            <a:ext cx="12192222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3104678" y="0"/>
            <a:ext cx="9120977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4367784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5" name="标题 1"/>
          <p:cNvSpPr>
            <a:spLocks noGrp="1"/>
          </p:cNvSpPr>
          <p:nvPr userDrawn="1"/>
        </p:nvSpPr>
        <p:spPr>
          <a:xfrm>
            <a:off x="297815" y="82498"/>
            <a:ext cx="4347210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关键</a:t>
            </a:r>
            <a:r>
              <a:rPr lang="en-US" altLang="zh-CN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·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真题必刷</a:t>
            </a:r>
          </a:p>
        </p:txBody>
      </p:sp>
      <p:sp>
        <p:nvSpPr>
          <p:cNvPr id="10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919579" y="6217910"/>
            <a:ext cx="244857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1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1332711" y="6217910"/>
            <a:ext cx="24320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7441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22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215694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3" name="Rectangle 21">
            <a:hlinkClick r:id="rId10" action="ppaction://hlinksldjump"/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2569691" y="6217910"/>
            <a:ext cx="24447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1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569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6435" y="6384290"/>
            <a:ext cx="280035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1775" y="6370955"/>
            <a:ext cx="263525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21" name="文本框 7">
            <a:hlinkClick r:id="rId11" action="ppaction://hlinksldjump"/>
          </p:cNvPr>
          <p:cNvSpPr txBox="1"/>
          <p:nvPr userDrawn="1"/>
        </p:nvSpPr>
        <p:spPr>
          <a:xfrm>
            <a:off x="10153650" y="6451600"/>
            <a:ext cx="573088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" Target="slide1.xml"/><Relationship Id="rId5" Type="http://schemas.openxmlformats.org/officeDocument/2006/relationships/slide" Target="slide16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:\neutronsp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1080" b="52326"/>
          <a:stretch>
            <a:fillRect/>
          </a:stretch>
        </p:blipFill>
        <p:spPr bwMode="auto">
          <a:xfrm>
            <a:off x="9329" y="-21336"/>
            <a:ext cx="121920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5"/>
          <p:cNvSpPr txBox="1"/>
          <p:nvPr/>
        </p:nvSpPr>
        <p:spPr>
          <a:xfrm>
            <a:off x="569547" y="1147057"/>
            <a:ext cx="8302869" cy="368498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cap="all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植物生长调节剂</a:t>
            </a:r>
            <a:r>
              <a:rPr lang="zh-CN" altLang="en-US" sz="5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的应用及环境因素参与调节植物的</a:t>
            </a:r>
            <a:r>
              <a:rPr lang="zh-CN" altLang="en-US" sz="5400" b="1" cap="all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生命活动 </a:t>
            </a:r>
            <a:endParaRPr lang="zh-CN" altLang="en-US" sz="5400" b="1" cap="all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569547" y="571960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第 </a:t>
            </a:r>
            <a:r>
              <a:rPr lang="en-US" altLang="zh-CN" sz="4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42 </a:t>
            </a:r>
            <a:r>
              <a:rPr lang="zh-CN" altLang="en-US" sz="4400" b="1" cap="all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讲  </a:t>
            </a:r>
            <a:endParaRPr lang="en-US" altLang="zh-CN" sz="4400" b="1" cap="all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96530" y="-10642"/>
            <a:ext cx="1004799" cy="735464"/>
          </a:xfrm>
          <a:prstGeom prst="rect">
            <a:avLst/>
          </a:prstGeom>
          <a:solidFill>
            <a:srgbClr val="FFFFFF"/>
          </a:solidFill>
          <a:ln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图片 15" descr="山东金榜苑"/>
          <p:cNvPicPr>
            <a:picLocks noChangeAspect="1"/>
          </p:cNvPicPr>
          <p:nvPr/>
        </p:nvPicPr>
        <p:blipFill>
          <a:blip r:embed="rId4">
            <a:lum bright="-8000" contrast="52000"/>
          </a:blip>
          <a:srcRect b="27240"/>
          <a:stretch>
            <a:fillRect/>
          </a:stretch>
        </p:blipFill>
        <p:spPr>
          <a:xfrm>
            <a:off x="11223181" y="-3681"/>
            <a:ext cx="919995" cy="669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64425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实验步骤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13" y="1268730"/>
            <a:ext cx="9307175" cy="3251461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644633" y="1494360"/>
            <a:ext cx="21082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一系列</a:t>
            </a:r>
            <a:endParaRPr lang="en-US" altLang="zh-CN" sz="2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浓度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03209" y="1539882"/>
            <a:ext cx="21082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	</a:t>
            </a:r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生长状</a:t>
            </a:r>
            <a:endParaRPr lang="en-US" altLang="zh-CN" sz="2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况相同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85284" y="2036795"/>
            <a:ext cx="851515" cy="1491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枝条</a:t>
            </a:r>
            <a:endParaRPr lang="en-US" altLang="zh-CN" sz="2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生根</a:t>
            </a:r>
            <a:endParaRPr lang="en-US" altLang="zh-CN" sz="2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状况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64425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关键点拨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1026" name="Picture 2" descr="SY733+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74" y="708249"/>
            <a:ext cx="6590545" cy="602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64425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尝试利用乙烯利催熟水果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050" name="Picture 2" descr="SY73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58" y="1429939"/>
            <a:ext cx="7469268" cy="449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1256855"/>
            <a:ext cx="11656625" cy="424831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矮壮素是从植物体提取的具有调节作用的物质。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贵州卷，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9A)(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矮壮素是人工合成的植物生长调节剂。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组织培养中，细胞分裂素与生长素浓度比值高时能诱导根的分化。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(2024·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安徽卷，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9C)(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比值低时诱导根的分化。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(3)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插条的不同处理方法均应避免使用较高浓度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NAA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广东卷，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9C)(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较高浓度的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NAA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可以选用沾蘸法。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5122" name="Picture 2" descr="考点速览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8" y="740906"/>
            <a:ext cx="2141138" cy="44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0511541" y="1303341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40019" y="3105668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79223" y="4293108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6" grpId="0" autoUpdateAnimBg="0"/>
      <p:bldP spid="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3034" y="711958"/>
            <a:ext cx="11656625" cy="428422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(4)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插条只能保留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个芽以避免养分竞争。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(2023·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广东卷，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9A)(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插条一般应保留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个芽，因为芽能产生生长素，有利于插条生根。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(5)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用一定浓度的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6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BA(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细胞分裂素类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抑制马铃薯发芽，以延长贮藏期。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(2021·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辽宁卷，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7B)(</a:t>
            </a: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提示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延长贮藏期的激素是脱落酸而非细胞分裂素类，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6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BA</a:t>
            </a:r>
            <a:r>
              <a:rPr lang="zh-CN" altLang="zh-CN" sz="2600" b="1" kern="100" dirty="0">
                <a:solidFill>
                  <a:srgbClr val="005A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可促进马铃薯发芽。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(6)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用适宜浓度的生长素类调节剂处理未受粉的番茄雌蕊，可获得无子番茄。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(2020·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山东卷，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9B</a:t>
            </a:r>
            <a:r>
              <a:rPr lang="zh-CN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改编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)(</a:t>
            </a:r>
            <a:r>
              <a:rPr lang="en-US" altLang="zh-CN" sz="2600" b="1" kern="100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600" b="1" kern="100" dirty="0">
                <a:solidFill>
                  <a:srgbClr val="26262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75641" y="722819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05551" y="2241559"/>
            <a:ext cx="575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×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81351" y="4293107"/>
            <a:ext cx="69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√</a:t>
            </a:r>
            <a:endParaRPr lang="zh-CN" altLang="en-US" sz="40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6" grpId="0" autoUpdateAnimBg="0"/>
      <p:bldP spid="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1793875" y="2132330"/>
            <a:ext cx="856742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考点二　环境因素参与调节植物的生命活动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2682367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70853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光对植物生长发育的调节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	(1)</a:t>
            </a:r>
            <a:r>
              <a:rPr lang="zh-CN" altLang="zh-CN" sz="2600" u="wavy" kern="1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光敏色素</a:t>
            </a:r>
            <a:r>
              <a:rPr lang="en-US" altLang="zh-CN" sz="2600" kern="100" dirty="0">
                <a:solidFill>
                  <a:srgbClr val="0066FF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  </a:t>
            </a:r>
            <a:r>
              <a:rPr lang="zh-CN" altLang="zh-CN" sz="2600" kern="1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植物接受光信号的分子之一</a:t>
            </a:r>
            <a:endParaRPr lang="zh-CN" altLang="zh-CN" sz="1050" kern="100" dirty="0">
              <a:solidFill>
                <a:srgbClr val="0066FF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96" y="1990334"/>
            <a:ext cx="9039808" cy="227190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325547" y="1965543"/>
            <a:ext cx="1184940" cy="531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>
                <a:solidFill>
                  <a:srgbClr val="C00000"/>
                </a:solidFill>
                <a:cs typeface="Times New Roman" panose="02020603050405020304" pitchFamily="18" charset="0"/>
              </a:rPr>
              <a:t>蛋白质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调控机制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8194" name="Picture 2" descr="C4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18" y="1092085"/>
            <a:ext cx="7850277" cy="465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6" y="594944"/>
            <a:ext cx="3316792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参与调节植物生命活动的其他环境因素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37" y="564200"/>
            <a:ext cx="5309927" cy="6301673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019710" y="1667031"/>
            <a:ext cx="697627" cy="430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000">
                <a:solidFill>
                  <a:srgbClr val="C00000"/>
                </a:solidFill>
                <a:cs typeface="Times New Roman" panose="02020603050405020304" pitchFamily="18" charset="0"/>
              </a:rPr>
              <a:t>低温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69128" y="2370344"/>
            <a:ext cx="646331" cy="396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>
                <a:solidFill>
                  <a:srgbClr val="C00000"/>
                </a:solidFill>
                <a:cs typeface="Times New Roman" panose="02020603050405020304" pitchFamily="18" charset="0"/>
              </a:rPr>
              <a:t>发育</a:t>
            </a:r>
            <a:endParaRPr lang="zh-CN" altLang="en-US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3271" y="2363012"/>
            <a:ext cx="1107996" cy="396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>
                <a:solidFill>
                  <a:srgbClr val="C00000"/>
                </a:solidFill>
                <a:cs typeface="Times New Roman" panose="02020603050405020304" pitchFamily="18" charset="0"/>
              </a:rPr>
              <a:t>形态建成</a:t>
            </a:r>
            <a:endParaRPr lang="zh-CN" altLang="en-US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245" y="618694"/>
            <a:ext cx="11656625" cy="184855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3.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植物生长发育的整体调控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植物生长发育的调控是基因表达调控、激素调节和环境因素调节共同构成的网络。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4098" name="Picture 2" descr="P57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61" y="2132838"/>
            <a:ext cx="2999316" cy="252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433388" y="138819"/>
          <a:ext cx="11326812" cy="616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文档" r:id="rId3" imgW="11329670" imgH="6169025" progId="Word.Document.12">
                  <p:embed/>
                </p:oleObj>
              </mc:Choice>
              <mc:Fallback>
                <p:oleObj name="文档" r:id="rId3" imgW="11329670" imgH="6169025" progId="Word.Document.12">
                  <p:embed/>
                  <p:pic>
                    <p:nvPicPr>
                      <p:cNvPr id="0" name="图片 51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88" y="138819"/>
                        <a:ext cx="11326812" cy="6167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:\4C9WuSAo1KeFRDI-cropped.web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0" y="-8306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/>
          <p:cNvSpPr/>
          <p:nvPr/>
        </p:nvSpPr>
        <p:spPr>
          <a:xfrm>
            <a:off x="3003962" y="2236074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sp>
        <p:nvSpPr>
          <p:cNvPr id="26" name="文本框 10"/>
          <p:cNvSpPr txBox="1"/>
          <p:nvPr>
            <p:custDataLst>
              <p:tags r:id="rId1"/>
            </p:custDataLst>
          </p:nvPr>
        </p:nvSpPr>
        <p:spPr>
          <a:xfrm>
            <a:off x="3552825" y="38735"/>
            <a:ext cx="4926330" cy="14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Tx/>
              <a:buSzTx/>
              <a:buFontTx/>
            </a:pP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8800" b="1" dirty="0">
                <a:gradFill>
                  <a:gsLst>
                    <a:gs pos="100000">
                      <a:srgbClr val="3D9B3D"/>
                    </a:gs>
                    <a:gs pos="36000">
                      <a:srgbClr val="BBD961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sp>
        <p:nvSpPr>
          <p:cNvPr id="27" name="文本框 4">
            <a:hlinkClick r:id="rId5" action="ppaction://hlinksldjump"/>
          </p:cNvPr>
          <p:cNvSpPr txBox="1"/>
          <p:nvPr/>
        </p:nvSpPr>
        <p:spPr>
          <a:xfrm>
            <a:off x="3881718" y="2132838"/>
            <a:ext cx="52386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植物生长调节剂及其应用</a:t>
            </a:r>
          </a:p>
        </p:txBody>
      </p:sp>
      <p:sp>
        <p:nvSpPr>
          <p:cNvPr id="28" name="平行四边形 27"/>
          <p:cNvSpPr/>
          <p:nvPr/>
        </p:nvSpPr>
        <p:spPr>
          <a:xfrm>
            <a:off x="3003962" y="3054397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3881718" y="2981352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环境因素参与调节植物的生命活动</a:t>
            </a:r>
          </a:p>
        </p:txBody>
      </p:sp>
      <p:sp>
        <p:nvSpPr>
          <p:cNvPr id="35" name="TextBox 34">
            <a:hlinkClick r:id="rId7" action="ppaction://hlinksldjump"/>
          </p:cNvPr>
          <p:cNvSpPr txBox="1"/>
          <p:nvPr/>
        </p:nvSpPr>
        <p:spPr>
          <a:xfrm>
            <a:off x="3942966" y="389667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关键 </a:t>
            </a:r>
            <a:r>
              <a:rPr lang="en-US" altLang="zh-CN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· </a:t>
            </a:r>
            <a:r>
              <a:rPr lang="zh-CN" alt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真题必刷</a:t>
            </a:r>
          </a:p>
        </p:txBody>
      </p:sp>
      <p:sp>
        <p:nvSpPr>
          <p:cNvPr id="11" name="平行四边形 10"/>
          <p:cNvSpPr/>
          <p:nvPr/>
        </p:nvSpPr>
        <p:spPr>
          <a:xfrm>
            <a:off x="3019072" y="3970389"/>
            <a:ext cx="877756" cy="438687"/>
          </a:xfrm>
          <a:prstGeom prst="parallelogram">
            <a:avLst/>
          </a:prstGeom>
          <a:gradFill>
            <a:gsLst>
              <a:gs pos="0">
                <a:srgbClr val="417520">
                  <a:alpha val="100000"/>
                </a:srgbClr>
              </a:gs>
              <a:gs pos="100000">
                <a:srgbClr val="BBD961">
                  <a:alpha val="10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2"/>
          <p:cNvSpPr/>
          <p:nvPr>
            <p:custDataLst>
              <p:tags r:id="rId1"/>
            </p:custDataLst>
          </p:nvPr>
        </p:nvSpPr>
        <p:spPr>
          <a:xfrm>
            <a:off x="0" y="1558925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>
            <p:custDataLst>
              <p:tags r:id="rId2"/>
            </p:custDataLst>
          </p:nvPr>
        </p:nvSpPr>
        <p:spPr>
          <a:xfrm>
            <a:off x="0" y="15494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Normal"/>
              <a:cs typeface="+mn-cs"/>
            </a:endParaRPr>
          </a:p>
        </p:txBody>
      </p:sp>
      <p:sp>
        <p:nvSpPr>
          <p:cNvPr id="10253" name="文本框 10"/>
          <p:cNvSpPr txBox="1"/>
          <p:nvPr/>
        </p:nvSpPr>
        <p:spPr>
          <a:xfrm>
            <a:off x="2207895" y="2132429"/>
            <a:ext cx="8153400" cy="163121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考点一 </a:t>
            </a:r>
          </a:p>
          <a:p>
            <a:pPr algn="ctr">
              <a:lnSpc>
                <a:spcPct val="100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植物生长调节剂及其应用</a:t>
            </a:r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3114421" y="44805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核心要点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再研</a:t>
            </a:r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6528054" y="4505960"/>
            <a:ext cx="2549525" cy="559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典型例题</a:t>
            </a: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06819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1.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植物生长调节剂的类型和作用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14300" y="1343953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solidFill>
                  <a:srgbClr val="C00000"/>
                </a:solidFill>
                <a:latin typeface="Times New Roman" panose="02020603050405020304"/>
                <a:ea typeface="微软雅黑" panose="020B0503020204020204" charset="-122"/>
                <a:sym typeface="Times New Roman" panose="02020603050405020304"/>
              </a:rPr>
              <a:t>生长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21" y="1288990"/>
            <a:ext cx="8352138" cy="435127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7321627" y="1328105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发育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86444" y="1336007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调节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22694" y="2445127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容易合成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42906" y="2445127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cs typeface="Times New Roman" panose="02020603050405020304" pitchFamily="18" charset="0"/>
              </a:rPr>
              <a:t>效果稳定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微软雅黑" panose="020B0503020204020204" charset="-122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6" grpId="0" autoUpdateAnimBg="0"/>
      <p:bldP spid="7" grpId="0" autoUpdateAnimBg="0"/>
      <p:bldP spid="9" grpId="0" autoUpdateAnimBg="0"/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06819"/>
            <a:ext cx="11656625" cy="64733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应用实例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zh-CN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连线</a:t>
            </a:r>
            <a:r>
              <a:rPr lang="en-US" altLang="zh-CN" sz="2600" kern="10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)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73" y="1278482"/>
            <a:ext cx="9025455" cy="4467291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3408673" y="1807661"/>
            <a:ext cx="1728216" cy="216027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285376" y="1724533"/>
            <a:ext cx="2065267" cy="757231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285376" y="2996946"/>
            <a:ext cx="1851513" cy="43205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285376" y="3429000"/>
            <a:ext cx="1946516" cy="86410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408673" y="4979086"/>
            <a:ext cx="1728216" cy="43205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79" y="630569"/>
            <a:ext cx="11656625" cy="312390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(2)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植物生长调节剂的施用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注意事项：选择恰当的植物生长调节剂，还要考虑施用目的、效果、毒性、调节剂残留、价格和施用是否方便等因素。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影响施用效果的因素：施用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、时间、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以及施用时植物的生理状态和气候条件等。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05553" y="2529267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浓度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95733" y="2505516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部位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2979" y="630569"/>
            <a:ext cx="11656625" cy="312390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457200" algn="just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2.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探索生长素类调节剂促进插条生根的最适浓度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(1)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实验原理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生长素类调节剂对植物插条的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情况有很大的影响。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生长素类调节剂处理插条，其影响程度不同。</a:t>
            </a:r>
            <a:endParaRPr lang="zh-CN" altLang="zh-CN" sz="1050" kern="100" dirty="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709295" lvl="1" indent="-457200" algn="just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kern="100" dirty="0">
                <a:solidFill>
                  <a:srgbClr val="262626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存在一个</a:t>
            </a:r>
            <a:r>
              <a:rPr lang="en-US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zh-CN" altLang="zh-CN" sz="2600" kern="1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浓度，在此浓度下植物插条的生根数量最多，生长最快。</a:t>
            </a:r>
            <a:endParaRPr lang="zh-CN" altLang="zh-CN" sz="105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31892" y="1941822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生根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8704" y="2499990"/>
            <a:ext cx="15183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不同浓度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20107" y="310566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最适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1729" y="644250"/>
            <a:ext cx="1165662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600">
                <a:solidFill>
                  <a:srgbClr val="262626"/>
                </a:solidFill>
                <a:latin typeface="Times New Roman" panose="02020603050405020304" pitchFamily="18" charset="0"/>
              </a:rPr>
              <a:t>(2)</a:t>
            </a:r>
            <a:r>
              <a:rPr lang="zh-CN" altLang="zh-CN" sz="260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实验方法</a:t>
            </a:r>
            <a:endParaRPr lang="zh-CN" altLang="zh-CN" sz="1050" kern="100" dirty="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38200" y="1304355"/>
          <a:ext cx="10515600" cy="2971800"/>
        </p:xfrm>
        <a:graphic>
          <a:graphicData uri="http://schemas.openxmlformats.org/drawingml/2006/table">
            <a:tbl>
              <a:tblPr/>
              <a:tblGrid>
                <a:gridCol w="180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5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7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2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方法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对象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溶液深度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溶液浓度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时间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浸泡法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插条</a:t>
                      </a:r>
                      <a:r>
                        <a:rPr lang="en-US" sz="2600" kern="100" dirty="0">
                          <a:solidFill>
                            <a:srgbClr val="262626"/>
                          </a:solidFill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②</a:t>
                      </a:r>
                      <a:r>
                        <a:rPr kumimoji="0" lang="en-US" sz="2600" i="0" u="none" kern="100" baseline="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</a:t>
                      </a: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部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3 cm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kern="100" dirty="0">
                          <a:solidFill>
                            <a:srgbClr val="262626"/>
                          </a:solidFill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kumimoji="0" lang="en-US" sz="2600" i="0" u="none" kern="100" baseline="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endParaRPr kumimoji="0" lang="zh-CN" sz="2600" i="0" u="none" kern="100" baseline="0" dirty="0"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Courier New" panose="02070309020205020404" pitchFamily="49" charset="0"/>
                        <a:sym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几个小时至一天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遮阴、空气湿度较高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kern="100" dirty="0">
                          <a:solidFill>
                            <a:srgbClr val="262626"/>
                          </a:solidFill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kumimoji="0" lang="en-US" sz="2600" i="0" u="none" kern="100" baseline="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r>
                        <a:rPr lang="zh-CN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法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1.5 cm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较高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sz="2600" kern="10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5 s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kern="100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Courier New" panose="02070309020205020404" pitchFamily="49" charset="0"/>
                        </a:rPr>
                        <a:t>—</a:t>
                      </a:r>
                      <a:endParaRPr lang="zh-CN" sz="105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320374" y="3765040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沾蘸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02190" y="2541141"/>
            <a:ext cx="5180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基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00023" y="2564892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较低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fb0145f-3932-4662-bba1-b78507110362"/>
  <p:tag name="COMMONDATA" val="eyJoZGlkIjoiMjg0MmRkYTdlOWE4Mzc1ZDRhMGFmMjY1ZWIxYTVkM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xmlns="" underline="false"/>
      </a:ext>
    </a:extLst>
  </a:themeElements>
  <a:objectDefaults>
    <a:txDef>
      <a:spPr>
        <a:noFill/>
      </a:spPr>
      <a:bodyPr wrap="square" rtlCol="0">
        <a:spAutoFit/>
      </a:bodyPr>
      <a:lstStyle>
        <a:defPPr>
          <a:defRPr lang="zh-CN" altLang="en-US" sz="2600">
            <a:latin typeface="等线" panose="02010600030101010101" charset="-122"/>
            <a:ea typeface="等线" panose="02010600030101010101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378</Words>
  <Application>Microsoft Office PowerPoint</Application>
  <PresentationFormat>宽屏</PresentationFormat>
  <Paragraphs>95</Paragraphs>
  <Slides>19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等线</vt:lpstr>
      <vt:lpstr>黑体</vt:lpstr>
      <vt:lpstr>经典繁仿黑</vt:lpstr>
      <vt:lpstr>思源黑体 CN Normal</vt:lpstr>
      <vt:lpstr>宋体</vt:lpstr>
      <vt:lpstr>微软雅黑</vt:lpstr>
      <vt:lpstr>Arial</vt:lpstr>
      <vt:lpstr>Calibri</vt:lpstr>
      <vt:lpstr>Courier New</vt:lpstr>
      <vt:lpstr>Times New Roman</vt:lpstr>
      <vt:lpstr>1_Office 主题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³He</cp:lastModifiedBy>
  <cp:revision>186</cp:revision>
  <dcterms:created xsi:type="dcterms:W3CDTF">2022-03-14T00:29:00Z</dcterms:created>
  <dcterms:modified xsi:type="dcterms:W3CDTF">2025-12-17T02:17:34Z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3861003CFE584B30BB2C4F189B0AA68B_13</vt:lpwstr>
  </property>
  <property fmtid="{D5CDD505-2E9C-101B-9397-08002B2CF9AE}" pid="3" name="KSOProductBuildVer">
    <vt:lpwstr>2052-12.1.0.24034</vt:lpwstr>
  </property>
</Properties>
</file>