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handoutMasterIdLst>
    <p:handoutMasterId r:id="rId38"/>
  </p:handoutMasterIdLst>
  <p:sldIdLst>
    <p:sldId id="786" r:id="rId2"/>
    <p:sldId id="509" r:id="rId3"/>
    <p:sldId id="901" r:id="rId4"/>
    <p:sldId id="958" r:id="rId5"/>
    <p:sldId id="787" r:id="rId6"/>
    <p:sldId id="672" r:id="rId7"/>
    <p:sldId id="415" r:id="rId8"/>
    <p:sldId id="902" r:id="rId9"/>
    <p:sldId id="903" r:id="rId10"/>
    <p:sldId id="793" r:id="rId11"/>
    <p:sldId id="796" r:id="rId12"/>
    <p:sldId id="959" r:id="rId13"/>
    <p:sldId id="961" r:id="rId14"/>
    <p:sldId id="962" r:id="rId15"/>
    <p:sldId id="885" r:id="rId16"/>
    <p:sldId id="977" r:id="rId17"/>
    <p:sldId id="978" r:id="rId18"/>
    <p:sldId id="979" r:id="rId19"/>
    <p:sldId id="980" r:id="rId20"/>
    <p:sldId id="965" r:id="rId21"/>
    <p:sldId id="908" r:id="rId22"/>
    <p:sldId id="966" r:id="rId23"/>
    <p:sldId id="967" r:id="rId24"/>
    <p:sldId id="891" r:id="rId25"/>
    <p:sldId id="788" r:id="rId26"/>
    <p:sldId id="548" r:id="rId27"/>
    <p:sldId id="911" r:id="rId28"/>
    <p:sldId id="912" r:id="rId29"/>
    <p:sldId id="913" r:id="rId30"/>
    <p:sldId id="914" r:id="rId31"/>
    <p:sldId id="947" r:id="rId32"/>
    <p:sldId id="970" r:id="rId33"/>
    <p:sldId id="983" r:id="rId34"/>
    <p:sldId id="984" r:id="rId35"/>
    <p:sldId id="985" r:id="rId36"/>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548235"/>
    <a:srgbClr val="6CA543"/>
    <a:srgbClr val="F08748"/>
    <a:srgbClr val="EE7D32"/>
    <a:srgbClr val="1E0DFF"/>
    <a:srgbClr val="002060"/>
    <a:srgbClr val="28487E"/>
    <a:srgbClr val="EC7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varScale="1">
        <p:scale>
          <a:sx n="66" d="100"/>
          <a:sy n="66" d="100"/>
        </p:scale>
        <p:origin x="852" y="30"/>
      </p:cViewPr>
      <p:guideLst>
        <p:guide orient="horz" pos="2167"/>
        <p:guide pos="3836"/>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2025/11/20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4C09D6B-C502-40C3-AA9A-AB716B98D0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 Target="../slides/slide5.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slide" Target="../slides/slide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slide" Target="../slides/slide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slide" Target="../slides/slide5.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5.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slide" Target="../slides/slide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5.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slide" Target="../slides/slide5.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 Target="../slides/slide5.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 Target="../slides/slide1.xml"/><Relationship Id="rId5" Type="http://schemas.openxmlformats.org/officeDocument/2006/relationships/tags" Target="../tags/tag14.xml"/><Relationship Id="rId10" Type="http://schemas.openxmlformats.org/officeDocument/2006/relationships/image" Target="../media/image1.jpeg"/><Relationship Id="rId4" Type="http://schemas.openxmlformats.org/officeDocument/2006/relationships/tags" Target="../tags/tag13.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情境</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探究</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长句</a:t>
            </a:r>
            <a:endParaRPr lang="zh-CN" altLang="en-US" sz="3200" dirty="0">
              <a:solidFill>
                <a:schemeClr val="bg1"/>
              </a:solidFill>
              <a:latin typeface="黑体" panose="02010609060101010101" charset="-122"/>
              <a:ea typeface="黑体" panose="02010609060101010101" charset="-122"/>
            </a:endParaRP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2" name="矩形 1"/>
          <p:cNvSpPr/>
          <p:nvPr userDrawn="1"/>
        </p:nvSpPr>
        <p:spPr>
          <a:xfrm>
            <a:off x="247863" y="49908"/>
            <a:ext cx="3852337"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细胞生活的环境</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7" name="矩形 16"/>
          <p:cNvSpPr/>
          <p:nvPr userDrawn="1"/>
        </p:nvSpPr>
        <p:spPr>
          <a:xfrm>
            <a:off x="247863" y="49908"/>
            <a:ext cx="3852337"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细胞生活的环境</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内环境的稳态</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内环境的稳态</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11" action="ppaction://hlinksldjump"/>
          </p:cNvPr>
          <p:cNvSpPr>
            <a:spLocks noChangeArrowheads="1"/>
          </p:cNvSpPr>
          <p:nvPr userDrawn="1">
            <p:custDataLst>
              <p:tags r:id="rId3"/>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p>
        </p:txBody>
      </p:sp>
      <p:sp>
        <p:nvSpPr>
          <p:cNvPr id="11" name="Rectangle 21">
            <a:hlinkClick r:id="rId11" action="ppaction://hlinksldjump"/>
          </p:cNvPr>
          <p:cNvSpPr>
            <a:spLocks noChangeArrowheads="1"/>
          </p:cNvSpPr>
          <p:nvPr userDrawn="1">
            <p:custDataLst>
              <p:tags r:id="rId4"/>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p>
        </p:txBody>
      </p:sp>
      <p:sp>
        <p:nvSpPr>
          <p:cNvPr id="12" name="Rectangle 21">
            <a:hlinkClick r:id="rId11" action="ppaction://hlinksldjump"/>
          </p:cNvPr>
          <p:cNvSpPr>
            <a:spLocks noChangeArrowheads="1"/>
          </p:cNvSpPr>
          <p:nvPr userDrawn="1">
            <p:custDataLst>
              <p:tags r:id="rId5"/>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p>
        </p:txBody>
      </p:sp>
      <p:sp>
        <p:nvSpPr>
          <p:cNvPr id="22" name="Rectangle 21">
            <a:hlinkClick r:id="rId11" action="ppaction://hlinksldjump"/>
          </p:cNvPr>
          <p:cNvSpPr>
            <a:spLocks noChangeArrowheads="1"/>
          </p:cNvSpPr>
          <p:nvPr userDrawn="1">
            <p:custDataLst>
              <p:tags r:id="rId6"/>
            </p:custDataLst>
          </p:nvPr>
        </p:nvSpPr>
        <p:spPr bwMode="auto">
          <a:xfrm>
            <a:off x="215694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04</a:t>
            </a:r>
          </a:p>
        </p:txBody>
      </p:sp>
      <p:sp>
        <p:nvSpPr>
          <p:cNvPr id="23" name="Rectangle 21">
            <a:hlinkClick r:id="rId11" action="ppaction://hlinksldjump"/>
          </p:cNvPr>
          <p:cNvSpPr>
            <a:spLocks noChangeArrowheads="1"/>
          </p:cNvSpPr>
          <p:nvPr userDrawn="1">
            <p:custDataLst>
              <p:tags r:id="rId7"/>
            </p:custDataLst>
          </p:nvPr>
        </p:nvSpPr>
        <p:spPr bwMode="auto">
          <a:xfrm>
            <a:off x="25696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05</a:t>
            </a:r>
          </a:p>
        </p:txBody>
      </p:sp>
      <p:sp>
        <p:nvSpPr>
          <p:cNvPr id="24" name="Rectangle 21">
            <a:hlinkClick r:id="rId11" action="ppaction://hlinksldjump"/>
          </p:cNvPr>
          <p:cNvSpPr>
            <a:spLocks noChangeArrowheads="1"/>
          </p:cNvSpPr>
          <p:nvPr userDrawn="1">
            <p:custDataLst>
              <p:tags r:id="rId8"/>
            </p:custDataLst>
          </p:nvPr>
        </p:nvSpPr>
        <p:spPr bwMode="auto">
          <a:xfrm>
            <a:off x="2982441" y="6221448"/>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smtClean="0">
                <a:solidFill>
                  <a:schemeClr val="accent6">
                    <a:lumMod val="50000"/>
                  </a:schemeClr>
                </a:solidFill>
                <a:latin typeface="微软雅黑" panose="020B0503020204020204" charset="-122"/>
                <a:ea typeface="微软雅黑" panose="020B0503020204020204" charset="-122"/>
                <a:cs typeface="经典繁仿黑" pitchFamily="49" charset="-122"/>
              </a:rPr>
              <a:t>06</a:t>
            </a: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2"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package" Target="../embeddings/Microsoft_Word___.docx"/></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 Target="slide1.xml"/><Relationship Id="rId5" Type="http://schemas.openxmlformats.org/officeDocument/2006/relationships/slide" Target="slide2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package" Target="../embeddings/Microsoft_Word___2.docx"/><Relationship Id="rId4" Type="http://schemas.openxmlformats.org/officeDocument/2006/relationships/image" Target="../media/image30.emf"/></Relationships>
</file>

<file path=ppt/slides/_rels/slide3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slide" Target="slide25.xml"/><Relationship Id="rId5" Type="http://schemas.openxmlformats.org/officeDocument/2006/relationships/slide" Target="slide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 Target="slide1.xml"/><Relationship Id="rId5" Type="http://schemas.openxmlformats.org/officeDocument/2006/relationships/slide" Target="slide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neutronspain.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41080" b="52326"/>
          <a:stretch>
            <a:fillRect/>
          </a:stretch>
        </p:blipFill>
        <p:spPr bwMode="auto">
          <a:xfrm>
            <a:off x="9329" y="-21336"/>
            <a:ext cx="12192000" cy="687933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5"/>
          <p:cNvSpPr txBox="1"/>
          <p:nvPr/>
        </p:nvSpPr>
        <p:spPr>
          <a:xfrm>
            <a:off x="569547" y="1277888"/>
            <a:ext cx="8302869" cy="1191993"/>
          </a:xfrm>
          <a:prstGeom prst="rect">
            <a:avLst/>
          </a:prstGeom>
          <a:noFill/>
          <a:effectLst>
            <a:outerShdw blurRad="50800" dist="38100" dir="8100000" algn="tr" rotWithShape="0">
              <a:prstClr val="black">
                <a:alpha val="40000"/>
              </a:prstClr>
            </a:outerShdw>
          </a:effectLst>
        </p:spPr>
        <p:txBody>
          <a:bodyPr wrap="square" rtlCol="0" anchor="t">
            <a:spAutoFit/>
          </a:bodyPr>
          <a:lstStyle/>
          <a:p>
            <a:pPr>
              <a:lnSpc>
                <a:spcPct val="150000"/>
              </a:lnSpc>
            </a:pP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个体生命活动的</a:t>
            </a:r>
            <a:r>
              <a:rPr lang="zh-CN" altLang="en-US" sz="5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调节</a:t>
            </a:r>
          </a:p>
        </p:txBody>
      </p:sp>
      <p:sp>
        <p:nvSpPr>
          <p:cNvPr id="9" name="TextBox 10"/>
          <p:cNvSpPr txBox="1"/>
          <p:nvPr/>
        </p:nvSpPr>
        <p:spPr>
          <a:xfrm>
            <a:off x="569547" y="571960"/>
            <a:ext cx="2778325" cy="769441"/>
          </a:xfrm>
          <a:prstGeom prst="rect">
            <a:avLst/>
          </a:prstGeom>
          <a:noFill/>
        </p:spPr>
        <p:txBody>
          <a:bodyPr wrap="none" rtlCol="0">
            <a:spAutoFit/>
          </a:bodyPr>
          <a:lstStyle/>
          <a:p>
            <a:r>
              <a:rPr lang="zh-CN" altLang="en-US" sz="4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大概念七  </a:t>
            </a:r>
            <a:endParaRPr lang="en-US" altLang="zh-CN"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11" name="矩形 10"/>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图片 12"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内环境是机体细胞生活的直接环境</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连线</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4422" y="1363229"/>
            <a:ext cx="8903157" cy="4202793"/>
          </a:xfrm>
          <a:prstGeom prst="rect">
            <a:avLst/>
          </a:prstGeom>
          <a:noFill/>
          <a:ln>
            <a:noFill/>
          </a:ln>
        </p:spPr>
      </p:pic>
      <p:cxnSp>
        <p:nvCxnSpPr>
          <p:cNvPr id="5" name="直接连接符 4"/>
          <p:cNvCxnSpPr/>
          <p:nvPr/>
        </p:nvCxnSpPr>
        <p:spPr>
          <a:xfrm>
            <a:off x="5231892" y="2564892"/>
            <a:ext cx="2160270" cy="129616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799838" y="3334000"/>
            <a:ext cx="2592324" cy="95910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231892" y="3861054"/>
            <a:ext cx="2160270" cy="129616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503676" y="2564892"/>
            <a:ext cx="3888486" cy="216027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5663946" y="3334000"/>
            <a:ext cx="1728216" cy="182321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血浆</a:t>
            </a: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血液，血浆蛋白</a:t>
            </a: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血红蛋白。</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内环境的概念是对绝大多数多细胞动物而言的，单细胞动物</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如草履虫</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、简单的多细胞动物</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如水螅</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和植物没有内环境。</a:t>
            </a:r>
            <a:r>
              <a:rPr lang="zh-CN" altLang="zh-CN" sz="2600" kern="100">
                <a:solidFill>
                  <a:srgbClr val="262626"/>
                </a:solidFill>
                <a:latin typeface="Times New Roman" panose="02020603050405020304" pitchFamily="18" charset="0"/>
                <a:cs typeface="Times New Roman" panose="02020603050405020304" pitchFamily="18" charset="0"/>
              </a:rPr>
              <a:t>　　　</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内环境的成分和理化性质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血浆的主要成分</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098" name="Picture 2" descr="SW50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6454" y="1988832"/>
            <a:ext cx="7749673" cy="29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内环境的理化性质</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3645" y="1343169"/>
            <a:ext cx="8724711" cy="4171663"/>
          </a:xfrm>
          <a:prstGeom prst="rect">
            <a:avLst/>
          </a:prstGeom>
          <a:noFill/>
          <a:ln>
            <a:noFill/>
          </a:ln>
        </p:spPr>
      </p:pic>
      <p:sp>
        <p:nvSpPr>
          <p:cNvPr id="5" name="矩形 4"/>
          <p:cNvSpPr/>
          <p:nvPr/>
        </p:nvSpPr>
        <p:spPr>
          <a:xfrm>
            <a:off x="7779149" y="1339980"/>
            <a:ext cx="2518638" cy="492443"/>
          </a:xfrm>
          <a:prstGeom prst="rect">
            <a:avLst/>
          </a:prstGeom>
        </p:spPr>
        <p:txBody>
          <a:bodyPr wrap="none">
            <a:spAutoFit/>
          </a:bodyPr>
          <a:lstStyle/>
          <a:p>
            <a:r>
              <a:rPr lang="zh-CN" altLang="zh-CN" sz="2600">
                <a:solidFill>
                  <a:srgbClr val="C00000"/>
                </a:solidFill>
                <a:cs typeface="Times New Roman" panose="02020603050405020304" pitchFamily="18" charset="0"/>
              </a:rPr>
              <a:t>无机盐和蛋白质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4249031" y="2358467"/>
            <a:ext cx="1673856"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Na</a:t>
            </a:r>
            <a:r>
              <a:rPr lang="zh-CN" altLang="zh-CN" sz="2600" baseline="30000">
                <a:solidFill>
                  <a:srgbClr val="C00000"/>
                </a:solidFill>
                <a:cs typeface="Times New Roman" panose="02020603050405020304" pitchFamily="18" charset="0"/>
              </a:rPr>
              <a:t>＋</a:t>
            </a:r>
            <a:r>
              <a:rPr lang="zh-CN" altLang="zh-CN" sz="2600">
                <a:solidFill>
                  <a:srgbClr val="C00000"/>
                </a:solidFill>
                <a:cs typeface="Times New Roman" panose="02020603050405020304" pitchFamily="18" charset="0"/>
              </a:rPr>
              <a:t>和</a:t>
            </a:r>
            <a:r>
              <a:rPr lang="en-US" altLang="zh-CN" sz="2600">
                <a:solidFill>
                  <a:srgbClr val="C00000"/>
                </a:solidFill>
                <a:cs typeface="Times New Roman" panose="02020603050405020304" pitchFamily="18" charset="0"/>
              </a:rPr>
              <a:t>Cl</a:t>
            </a:r>
            <a:r>
              <a:rPr lang="zh-CN" altLang="zh-CN" sz="2600" baseline="30000">
                <a:solidFill>
                  <a:srgbClr val="C00000"/>
                </a:solidFill>
                <a:cs typeface="Times New Roman" panose="02020603050405020304" pitchFamily="18" charset="0"/>
              </a:rPr>
              <a:t>－</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7931094" y="2973196"/>
            <a:ext cx="1774845"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7.35</a:t>
            </a:r>
            <a:r>
              <a:rPr lang="zh-CN" altLang="zh-CN" sz="2600">
                <a:solidFill>
                  <a:srgbClr val="C00000"/>
                </a:solidFill>
                <a:cs typeface="Times New Roman" panose="02020603050405020304" pitchFamily="18" charset="0"/>
              </a:rPr>
              <a:t>～</a:t>
            </a:r>
            <a:r>
              <a:rPr lang="en-US" altLang="zh-CN" sz="2600">
                <a:solidFill>
                  <a:srgbClr val="C00000"/>
                </a:solidFill>
                <a:cs typeface="Times New Roman" panose="02020603050405020304" pitchFamily="18" charset="0"/>
              </a:rPr>
              <a:t>7.45</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aphicFrame>
        <p:nvGraphicFramePr>
          <p:cNvPr id="8" name="对象 7"/>
          <p:cNvGraphicFramePr>
            <a:graphicFrameLocks noChangeAspect="1"/>
          </p:cNvGraphicFramePr>
          <p:nvPr/>
        </p:nvGraphicFramePr>
        <p:xfrm>
          <a:off x="3433825" y="3830011"/>
          <a:ext cx="5275263" cy="593725"/>
        </p:xfrm>
        <a:graphic>
          <a:graphicData uri="http://schemas.openxmlformats.org/presentationml/2006/ole">
            <mc:AlternateContent xmlns:mc="http://schemas.openxmlformats.org/markup-compatibility/2006">
              <mc:Choice xmlns:v="urn:schemas-microsoft-com:vml" Requires="v">
                <p:oleObj spid="_x0000_s19464" name="文档" r:id="rId4" imgW="5276215" imgH="595630" progId="Word.Document.12">
                  <p:embed/>
                </p:oleObj>
              </mc:Choice>
              <mc:Fallback>
                <p:oleObj name="文档" r:id="rId4" imgW="5276215" imgH="595630" progId="Word.Document.12">
                  <p:embed/>
                  <p:pic>
                    <p:nvPicPr>
                      <p:cNvPr id="0" name="图片 19459"/>
                      <p:cNvPicPr/>
                      <p:nvPr/>
                    </p:nvPicPr>
                    <p:blipFill>
                      <a:blip r:embed="rId5"/>
                      <a:stretch>
                        <a:fillRect/>
                      </a:stretch>
                    </p:blipFill>
                    <p:spPr>
                      <a:xfrm>
                        <a:off x="3433825" y="3830011"/>
                        <a:ext cx="5275263" cy="593725"/>
                      </a:xfrm>
                      <a:prstGeom prst="rect">
                        <a:avLst/>
                      </a:prstGeom>
                    </p:spPr>
                  </p:pic>
                </p:oleObj>
              </mc:Fallback>
            </mc:AlternateContent>
          </a:graphicData>
        </a:graphic>
      </p:graphicFrame>
      <p:sp>
        <p:nvSpPr>
          <p:cNvPr id="9" name="矩形 8"/>
          <p:cNvSpPr/>
          <p:nvPr/>
        </p:nvSpPr>
        <p:spPr>
          <a:xfrm>
            <a:off x="8700199" y="4759775"/>
            <a:ext cx="1008609"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37 ℃</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细胞通过内环境与外界环境进行物质交换</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C18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6898" y="1437648"/>
            <a:ext cx="9336747" cy="458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1256855"/>
            <a:ext cx="11656625" cy="3764083"/>
          </a:xfrm>
          <a:prstGeom prst="rect">
            <a:avLst/>
          </a:prstGeom>
        </p:spPr>
        <p:txBody>
          <a:bodyPr wrap="square" lIns="121898" tIns="60948" rIns="121898" bIns="60948">
            <a:spAutoFit/>
          </a:bodyPr>
          <a:lstStyle/>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血清中尿素、尿酸水平可作为检验内环境稳态的指标。</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黑吉辽卷，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10A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大量出汗后适量饮用淡盐水，有助于维持血浆渗透压的相对稳定。</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7C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毛细淋巴管壁细胞所处的内环境是淋巴液和血浆。</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重庆卷，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13B</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毛细淋巴管内流动的是淋巴液，分布在组织间隙，故该细胞所处内环境是淋巴液和组织液</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48" y="740906"/>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76230" y="1726378"/>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6" name="矩形 5"/>
          <p:cNvSpPr/>
          <p:nvPr/>
        </p:nvSpPr>
        <p:spPr>
          <a:xfrm>
            <a:off x="1928463" y="2744864"/>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8" name="矩形 7"/>
          <p:cNvSpPr/>
          <p:nvPr/>
        </p:nvSpPr>
        <p:spPr>
          <a:xfrm>
            <a:off x="11065652" y="3322122"/>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autoUpdateAnimBg="0"/>
      <p:bldP spid="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617" y="707802"/>
            <a:ext cx="1789952" cy="3709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48880" y="1116827"/>
            <a:ext cx="11694241" cy="3093154"/>
          </a:xfrm>
          <a:prstGeom prst="rect">
            <a:avLst/>
          </a:prstGeom>
        </p:spPr>
        <p:txBody>
          <a:bodyPr>
            <a:spAutoFit/>
          </a:bodyPr>
          <a:lstStyle/>
          <a:p>
            <a:pPr algn="just">
              <a:lnSpc>
                <a:spcPct val="150000"/>
              </a:lnSpc>
              <a:spcAft>
                <a:spcPts val="0"/>
              </a:spcAft>
              <a:tabLst>
                <a:tab pos="2970530" algn="l"/>
              </a:tabLst>
            </a:pPr>
            <a:r>
              <a:rPr lang="zh-CN" altLang="zh-CN" sz="2600" kern="100" dirty="0">
                <a:solidFill>
                  <a:srgbClr val="262626"/>
                </a:solidFill>
                <a:latin typeface="Times New Roman" panose="02020603050405020304" pitchFamily="18" charset="0"/>
                <a:cs typeface="Times New Roman" panose="02020603050405020304" pitchFamily="18" charset="0"/>
              </a:rPr>
              <a:t>健康是人生最宝贵的财富，内环境稳态的维持与人体健康有密切的关系。生活中经常会因行为或饮食习惯等因素引起内环境失调。下面是体液各部分相互转化的模型图，回答下列相关问题：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0483" name="Picture 3" descr="1S14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69" y="2996946"/>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84261" y="4948941"/>
            <a:ext cx="11694241" cy="616579"/>
          </a:xfrm>
          <a:prstGeom prst="rect">
            <a:avLst/>
          </a:prstGeom>
        </p:spPr>
        <p:txBody>
          <a:bodyPr>
            <a:spAutoFit/>
          </a:bodyPr>
          <a:lstStyle/>
          <a:p>
            <a:pPr algn="just">
              <a:lnSpc>
                <a:spcPct val="150000"/>
              </a:lnSpc>
              <a:spcAft>
                <a:spcPts val="0"/>
              </a:spcAft>
              <a:tabLst>
                <a:tab pos="2970530" algn="l"/>
              </a:tabLst>
            </a:pPr>
            <a:r>
              <a:rPr lang="zh-CN" altLang="zh-CN" sz="2600" b="1" kern="100">
                <a:solidFill>
                  <a:srgbClr val="262626"/>
                </a:solidFill>
                <a:latin typeface="Times New Roman" panose="02020603050405020304" pitchFamily="18" charset="0"/>
                <a:ea typeface="黑体" panose="02010609060101010101" charset="-122"/>
                <a:cs typeface="Times New Roman" panose="02020603050405020304" pitchFamily="18" charset="0"/>
              </a:rPr>
              <a:t>注</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：图中</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为细胞或结构，</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为液体。</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S1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8512" y="752048"/>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84261" y="2517392"/>
            <a:ext cx="11694241" cy="3693319"/>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与</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的区别是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a:t>
            </a: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____________</a:t>
            </a:r>
            <a:r>
              <a:rPr lang="en-US" altLang="zh-CN" sz="2600" kern="100" dirty="0">
                <a:solidFill>
                  <a:srgbClr val="262626"/>
                </a:solidFill>
                <a:latin typeface="Times New Roman" panose="02020603050405020304" pitchFamily="18" charset="0"/>
                <a:cs typeface="Courier New" panose="02070309020205020404" pitchFamily="49" charset="0"/>
              </a:rPr>
              <a:t>____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与</a:t>
            </a: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分别是</a:t>
            </a:r>
            <a:r>
              <a:rPr lang="en-US" altLang="zh-CN" sz="2600" kern="100" dirty="0">
                <a:solidFill>
                  <a:srgbClr val="262626"/>
                </a:solidFill>
                <a:latin typeface="Times New Roman" panose="02020603050405020304" pitchFamily="18" charset="0"/>
                <a:cs typeface="Courier New" panose="02070309020205020404" pitchFamily="49" charset="0"/>
              </a:rPr>
              <a:t>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，二者的区别是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中的甲、乙、丙、丁分别属于体液的什么</a:t>
            </a:r>
            <a:r>
              <a:rPr lang="zh-CN" altLang="zh-CN" sz="2600" kern="100" dirty="0" smtClean="0">
                <a:solidFill>
                  <a:srgbClr val="262626"/>
                </a:solidFill>
                <a:latin typeface="Times New Roman" panose="02020603050405020304" pitchFamily="18" charset="0"/>
                <a:cs typeface="Times New Roman" panose="02020603050405020304" pitchFamily="18" charset="0"/>
              </a:rPr>
              <a:t>成分</a:t>
            </a:r>
            <a:r>
              <a:rPr lang="en-US" altLang="zh-CN" sz="2600" kern="100" dirty="0" smtClean="0">
                <a:solidFill>
                  <a:srgbClr val="262626"/>
                </a:solidFill>
                <a:latin typeface="Times New Roman" panose="02020603050405020304" pitchFamily="18" charset="0"/>
                <a:cs typeface="Times New Roman" panose="02020603050405020304" pitchFamily="18"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分别</a:t>
            </a:r>
            <a:r>
              <a:rPr lang="zh-CN" altLang="zh-CN" sz="2600" kern="100" dirty="0">
                <a:solidFill>
                  <a:srgbClr val="262626"/>
                </a:solidFill>
                <a:latin typeface="Times New Roman" panose="02020603050405020304" pitchFamily="18" charset="0"/>
                <a:cs typeface="Times New Roman" panose="02020603050405020304" pitchFamily="18" charset="0"/>
              </a:rPr>
              <a:t>对应图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中的什么液体？</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细胞内液、组织液、血浆、淋巴；</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598871" y="2422929"/>
            <a:ext cx="11113831" cy="1292662"/>
          </a:xfrm>
          <a:prstGeom prst="rect">
            <a:avLst/>
          </a:prstGeom>
        </p:spPr>
        <p:txBody>
          <a:bodyPr wrap="square">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		B</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是毛细血管，两端都开放；</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C</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是毛细淋巴管，只有一端是开放的</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
        <p:nvSpPr>
          <p:cNvPr id="5" name="矩形 4"/>
          <p:cNvSpPr/>
          <p:nvPr/>
        </p:nvSpPr>
        <p:spPr>
          <a:xfrm>
            <a:off x="5383782" y="3793192"/>
            <a:ext cx="854721"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血浆</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7408384" y="3801678"/>
            <a:ext cx="1184940" cy="492443"/>
          </a:xfrm>
          <a:prstGeom prst="rect">
            <a:avLst/>
          </a:prstGeom>
        </p:spPr>
        <p:txBody>
          <a:bodyPr wrap="none">
            <a:spAutoFit/>
          </a:bodyPr>
          <a:lstStyle/>
          <a:p>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组织液</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947501" y="4340608"/>
            <a:ext cx="3852337" cy="492443"/>
          </a:xfrm>
          <a:prstGeom prst="rect">
            <a:avLst/>
          </a:prstGeom>
        </p:spPr>
        <p:txBody>
          <a:bodyPr wrap="none">
            <a:spAutoFit/>
          </a:bodyPr>
          <a:lstStyle/>
          <a:p>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血浆中含有更多的蛋白质</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S1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69" y="704548"/>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84261" y="2517392"/>
            <a:ext cx="11694241" cy="3093154"/>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血浆渗透压的大小主要与无机盐和蛋白质含量有关，其中对渗透压影响更大的是</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，理由</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偶尔吃咸的食物会不会造成细胞外液渗透压的持续升高，若长期高盐饮食呢？</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不会；会。</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1177152" y="3198826"/>
            <a:ext cx="1189749"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无机盐</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711386" y="3056321"/>
            <a:ext cx="10799436" cy="1292662"/>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渗透压</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的大小取决于单位体积溶液中溶质微粒的数目，血浆中无机盐微粒数目更多</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S1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69" y="704548"/>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84261" y="2517392"/>
            <a:ext cx="11694241" cy="3599512"/>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(6)</a:t>
            </a:r>
            <a:r>
              <a:rPr lang="zh-CN" altLang="zh-CN" sz="2600" kern="100" dirty="0">
                <a:solidFill>
                  <a:srgbClr val="262626"/>
                </a:solidFill>
                <a:latin typeface="Times New Roman" panose="02020603050405020304" pitchFamily="18" charset="0"/>
                <a:cs typeface="Times New Roman" panose="02020603050405020304" pitchFamily="18" charset="0"/>
              </a:rPr>
              <a:t>有人认为，多吃醋可以明显降低血液的</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，从而软化血管，减少高血压等心血管疾病的发生。从内环境稳态的角度分析，你是否认同此观点？并做出解释。</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不认同。血浆中存在很多缓冲对，当一定量的酸性物质进入后，内环境的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仍能维持在一定范围内，血浆</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不会发生明显改变；人体维持稳态的调节能力是有一定限度的，如果为了软化血管而过量摄入酸性物质将导致血浆</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发生明显改变，反而会危及健康。</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37"/>
          <p:cNvSpPr/>
          <p:nvPr/>
        </p:nvSpPr>
        <p:spPr>
          <a:xfrm rot="5400000">
            <a:off x="1190826" y="-648385"/>
            <a:ext cx="918151" cy="2178427"/>
          </a:xfrm>
          <a:custGeom>
            <a:avLst/>
            <a:gdLst>
              <a:gd name="connsiteX0" fmla="*/ 0 w 3200404"/>
              <a:gd name="connsiteY0" fmla="*/ 3118602 h 3118602"/>
              <a:gd name="connsiteX1" fmla="*/ 1 w 3200404"/>
              <a:gd name="connsiteY1" fmla="*/ 0 h 3118602"/>
              <a:gd name="connsiteX2" fmla="*/ 949556 w 3200404"/>
              <a:gd name="connsiteY2" fmla="*/ 0 h 3118602"/>
              <a:gd name="connsiteX3" fmla="*/ 949557 w 3200404"/>
              <a:gd name="connsiteY3" fmla="*/ 1 h 3118602"/>
              <a:gd name="connsiteX4" fmla="*/ 989907 w 3200404"/>
              <a:gd name="connsiteY4" fmla="*/ 1 h 3118602"/>
              <a:gd name="connsiteX5" fmla="*/ 989907 w 3200404"/>
              <a:gd name="connsiteY5" fmla="*/ 0 h 3118602"/>
              <a:gd name="connsiteX6" fmla="*/ 1939462 w 3200404"/>
              <a:gd name="connsiteY6" fmla="*/ 0 h 3118602"/>
              <a:gd name="connsiteX7" fmla="*/ 1939463 w 3200404"/>
              <a:gd name="connsiteY7" fmla="*/ 1 h 3118602"/>
              <a:gd name="connsiteX8" fmla="*/ 2345440 w 3200404"/>
              <a:gd name="connsiteY8" fmla="*/ 1 h 3118602"/>
              <a:gd name="connsiteX9" fmla="*/ 3200404 w 3200404"/>
              <a:gd name="connsiteY9" fmla="*/ 1559302 h 3118602"/>
              <a:gd name="connsiteX10" fmla="*/ 2345440 w 3200404"/>
              <a:gd name="connsiteY10" fmla="*/ 3118602 h 3118602"/>
              <a:gd name="connsiteX11" fmla="*/ 1355534 w 3200404"/>
              <a:gd name="connsiteY11" fmla="*/ 3118602 h 3118602"/>
              <a:gd name="connsiteX12" fmla="*/ 989906 w 3200404"/>
              <a:gd name="connsiteY12" fmla="*/ 3118602 h 311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0404" h="3118602">
                <a:moveTo>
                  <a:pt x="0" y="3118602"/>
                </a:moveTo>
                <a:lnTo>
                  <a:pt x="1" y="0"/>
                </a:lnTo>
                <a:lnTo>
                  <a:pt x="949556" y="0"/>
                </a:lnTo>
                <a:lnTo>
                  <a:pt x="949557" y="1"/>
                </a:lnTo>
                <a:lnTo>
                  <a:pt x="989907" y="1"/>
                </a:lnTo>
                <a:lnTo>
                  <a:pt x="989907" y="0"/>
                </a:lnTo>
                <a:lnTo>
                  <a:pt x="1939462" y="0"/>
                </a:lnTo>
                <a:lnTo>
                  <a:pt x="1939463" y="1"/>
                </a:lnTo>
                <a:lnTo>
                  <a:pt x="2345440" y="1"/>
                </a:lnTo>
                <a:lnTo>
                  <a:pt x="3200404" y="1559302"/>
                </a:lnTo>
                <a:lnTo>
                  <a:pt x="2345440" y="3118602"/>
                </a:lnTo>
                <a:lnTo>
                  <a:pt x="1355534" y="3118602"/>
                </a:lnTo>
                <a:lnTo>
                  <a:pt x="989906" y="3118602"/>
                </a:lnTo>
                <a:close/>
              </a:path>
            </a:pathLst>
          </a:custGeom>
          <a:blipFill dpi="0" rotWithShape="1">
            <a:blip r:embed="rId2"/>
            <a:srcRect/>
            <a:tile sx="30000" sy="30000"/>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8" name="任意多边形: 形状 30"/>
          <p:cNvSpPr/>
          <p:nvPr/>
        </p:nvSpPr>
        <p:spPr>
          <a:xfrm rot="5400000">
            <a:off x="1238534" y="-777486"/>
            <a:ext cx="794243" cy="2312721"/>
          </a:xfrm>
          <a:custGeom>
            <a:avLst/>
            <a:gdLst>
              <a:gd name="connsiteX0" fmla="*/ 0 w 2874124"/>
              <a:gd name="connsiteY0" fmla="*/ 4054855 h 4054855"/>
              <a:gd name="connsiteX1" fmla="*/ 1 w 2874124"/>
              <a:gd name="connsiteY1" fmla="*/ 0 h 4054855"/>
              <a:gd name="connsiteX2" fmla="*/ 1234628 w 2874124"/>
              <a:gd name="connsiteY2" fmla="*/ 0 h 4054855"/>
              <a:gd name="connsiteX3" fmla="*/ 1234629 w 2874124"/>
              <a:gd name="connsiteY3" fmla="*/ 1 h 4054855"/>
              <a:gd name="connsiteX4" fmla="*/ 1762486 w 2874124"/>
              <a:gd name="connsiteY4" fmla="*/ 1 h 4054855"/>
              <a:gd name="connsiteX5" fmla="*/ 2874124 w 2874124"/>
              <a:gd name="connsiteY5" fmla="*/ 2027428 h 4054855"/>
              <a:gd name="connsiteX6" fmla="*/ 1762486 w 2874124"/>
              <a:gd name="connsiteY6" fmla="*/ 4054855 h 40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24" h="4054855">
                <a:moveTo>
                  <a:pt x="0" y="4054855"/>
                </a:moveTo>
                <a:lnTo>
                  <a:pt x="1" y="0"/>
                </a:lnTo>
                <a:lnTo>
                  <a:pt x="1234628" y="0"/>
                </a:lnTo>
                <a:lnTo>
                  <a:pt x="1234629" y="1"/>
                </a:lnTo>
                <a:lnTo>
                  <a:pt x="1762486" y="1"/>
                </a:lnTo>
                <a:lnTo>
                  <a:pt x="2874124" y="2027428"/>
                </a:lnTo>
                <a:lnTo>
                  <a:pt x="1762486" y="4054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9" name="文本框 1"/>
          <p:cNvSpPr txBox="1"/>
          <p:nvPr/>
        </p:nvSpPr>
        <p:spPr>
          <a:xfrm>
            <a:off x="911352" y="103197"/>
            <a:ext cx="1684543" cy="491490"/>
          </a:xfrm>
          <a:prstGeom prst="rect">
            <a:avLst/>
          </a:prstGeom>
          <a:noFill/>
        </p:spPr>
        <p:txBody>
          <a:bodyPr wrap="square" rtlCol="0" anchor="t">
            <a:spAutoFit/>
          </a:bodyPr>
          <a:lstStyle/>
          <a:p>
            <a:r>
              <a:rPr lang="zh-CN" altLang="en-US" sz="2600" b="1" dirty="0" smtClean="0">
                <a:solidFill>
                  <a:schemeClr val="bg1"/>
                </a:solidFill>
                <a:latin typeface="微软雅黑" panose="020B0503020204020204" charset="-122"/>
                <a:ea typeface="等线" panose="02010600030101010101" charset="-122"/>
                <a:sym typeface="+mn-ea"/>
              </a:rPr>
              <a:t>体系构建</a:t>
            </a:r>
            <a:endParaRPr lang="zh-CN" altLang="zh-CN" sz="2600" b="1" dirty="0" smtClean="0">
              <a:solidFill>
                <a:schemeClr val="bg1"/>
              </a:solidFill>
              <a:latin typeface="微软雅黑" panose="020B0503020204020204" charset="-122"/>
              <a:ea typeface="等线" panose="02010600030101010101" charset="-122"/>
              <a:sym typeface="+mn-ea"/>
            </a:endParaRPr>
          </a:p>
        </p:txBody>
      </p:sp>
      <p:pic>
        <p:nvPicPr>
          <p:cNvPr id="1026" name="Picture 2" descr="SW50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210" y="1015506"/>
            <a:ext cx="11755818" cy="46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56855"/>
            <a:ext cx="11656625" cy="64823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巧用</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箭头走向</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分析内环境物质交换示意图</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79298" y="5494269"/>
            <a:ext cx="9817669" cy="598690"/>
          </a:xfrm>
          <a:prstGeom prst="rect">
            <a:avLst/>
          </a:prstGeom>
        </p:spPr>
        <p:txBody>
          <a:bodyPr>
            <a:spAutoFit/>
          </a:bodyPr>
          <a:lstStyle/>
          <a:p>
            <a:pPr algn="just">
              <a:lnSpc>
                <a:spcPct val="150000"/>
              </a:lnSpc>
              <a:spcAft>
                <a:spcPts val="0"/>
              </a:spcAft>
              <a:tabLst>
                <a:tab pos="2790825" algn="l"/>
              </a:tabLst>
            </a:pPr>
            <a:r>
              <a:rPr lang="zh-CN" altLang="en-US" sz="2600" b="1" kern="100">
                <a:solidFill>
                  <a:srgbClr val="005AA0"/>
                </a:solidFill>
                <a:latin typeface="Times New Roman" panose="02020603050405020304" pitchFamily="18" charset="0"/>
                <a:ea typeface="黑体" panose="02010609060101010101" charset="-122"/>
                <a:cs typeface="Times New Roman" panose="02020603050405020304" pitchFamily="18" charset="0"/>
              </a:rPr>
              <a:t>提醒　细胞内液也存在和血浆、淋巴液双向交换的情况。</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2530" name="Picture 2" descr="SY60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9266" y="1878890"/>
            <a:ext cx="8007844" cy="36415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1247497"/>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内环境及其组成中的</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个</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认清</a:t>
            </a:r>
            <a:r>
              <a:rPr lang="en-US" altLang="zh-CN" sz="2600" kern="100" dirty="0">
                <a:solidFill>
                  <a:srgbClr val="262626"/>
                </a:solidFill>
                <a:latin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认清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类内环境的物质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3554" name="Picture 2" descr="SY60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9245" y="2076153"/>
            <a:ext cx="8229781" cy="2835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认清</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4</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类非内环境的物质</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9218" name="Picture 2" descr="SY6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383" y="1306470"/>
            <a:ext cx="9037815" cy="312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明确发生和不发生在内环境中的生理过程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0242" name="Picture 2" descr="SY6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0470" y="1268730"/>
            <a:ext cx="6790244" cy="50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56855"/>
            <a:ext cx="11656625" cy="629443"/>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组织水肿</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P45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2990" y="779062"/>
            <a:ext cx="6938182" cy="59911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考点二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内环境的稳态</a:t>
            </a:r>
          </a:p>
        </p:txBody>
      </p:sp>
      <p:sp>
        <p:nvSpPr>
          <p:cNvPr id="3" name="文本框 2">
            <a:hlinkClick r:id="rId5"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252374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内环境稳态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概念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正常</a:t>
            </a:r>
            <a:r>
              <a:rPr lang="zh-CN" altLang="zh-CN" sz="2600" kern="100" dirty="0">
                <a:solidFill>
                  <a:srgbClr val="262626"/>
                </a:solidFill>
                <a:latin typeface="Times New Roman" panose="02020603050405020304" pitchFamily="18" charset="0"/>
                <a:cs typeface="Times New Roman" panose="02020603050405020304" pitchFamily="18" charset="0"/>
              </a:rPr>
              <a:t>机体通过调节作用，使</a:t>
            </a:r>
            <a:r>
              <a:rPr lang="zh-CN" altLang="zh-CN" sz="2600" kern="100" dirty="0" smtClean="0">
                <a:solidFill>
                  <a:srgbClr val="262626"/>
                </a:solidFill>
                <a:latin typeface="Times New Roman" panose="02020603050405020304" pitchFamily="18" charset="0"/>
                <a:cs typeface="Times New Roman" panose="02020603050405020304" pitchFamily="18" charset="0"/>
              </a:rPr>
              <a:t>各个</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协调</a:t>
            </a:r>
            <a:r>
              <a:rPr lang="zh-CN" altLang="zh-CN" sz="2600" kern="100" dirty="0">
                <a:solidFill>
                  <a:srgbClr val="262626"/>
                </a:solidFill>
                <a:latin typeface="Times New Roman" panose="02020603050405020304" pitchFamily="18" charset="0"/>
                <a:cs typeface="Times New Roman" panose="02020603050405020304" pitchFamily="18" charset="0"/>
              </a:rPr>
              <a:t>活动，共同维持内环境的相对稳定状态。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5303142" y="1918070"/>
            <a:ext cx="1851789"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器官、系统</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内环境稳态的调节</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106" y="1403416"/>
            <a:ext cx="9943789" cy="4051169"/>
          </a:xfrm>
          <a:prstGeom prst="rect">
            <a:avLst/>
          </a:prstGeom>
          <a:noFill/>
          <a:ln>
            <a:noFill/>
          </a:ln>
        </p:spPr>
      </p:pic>
      <p:sp>
        <p:nvSpPr>
          <p:cNvPr id="5" name="矩形 4"/>
          <p:cNvSpPr/>
          <p:nvPr/>
        </p:nvSpPr>
        <p:spPr>
          <a:xfrm>
            <a:off x="8137517" y="1462266"/>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理化性质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4799838" y="3524002"/>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有一定限度</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7865903" y="4364360"/>
            <a:ext cx="2852063" cy="492443"/>
          </a:xfrm>
          <a:prstGeom prst="rect">
            <a:avLst/>
          </a:prstGeom>
        </p:spPr>
        <p:txBody>
          <a:bodyPr wrap="none">
            <a:spAutoFit/>
          </a:bodyPr>
          <a:lstStyle/>
          <a:p>
            <a:r>
              <a:rPr lang="zh-CN" altLang="zh-CN" sz="2600">
                <a:solidFill>
                  <a:srgbClr val="C00000"/>
                </a:solidFill>
                <a:cs typeface="Times New Roman" panose="02020603050405020304" pitchFamily="18" charset="0"/>
              </a:rPr>
              <a:t>进行正常生命活动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内环境稳态的实例分析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血浆</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调节的过程</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2290" name="Picture 2" descr="+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9392" y="1868428"/>
            <a:ext cx="6406934" cy="421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内环境稳态失调引起的健康问题</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举例</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3314" name="Picture 2" descr="SY61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940" y="1352963"/>
            <a:ext cx="9122509" cy="355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neutronspain.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41080" b="52326"/>
          <a:stretch>
            <a:fillRect/>
          </a:stretch>
        </p:blipFill>
        <p:spPr bwMode="auto">
          <a:xfrm>
            <a:off x="9329" y="-21336"/>
            <a:ext cx="12192000" cy="687933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5"/>
          <p:cNvSpPr txBox="1"/>
          <p:nvPr/>
        </p:nvSpPr>
        <p:spPr>
          <a:xfrm>
            <a:off x="569547" y="1277888"/>
            <a:ext cx="8302869" cy="1338828"/>
          </a:xfrm>
          <a:prstGeom prst="rect">
            <a:avLst/>
          </a:prstGeom>
          <a:noFill/>
          <a:effectLst>
            <a:outerShdw blurRad="50800" dist="38100" dir="8100000" algn="tr" rotWithShape="0">
              <a:prstClr val="black">
                <a:alpha val="40000"/>
              </a:prstClr>
            </a:outerShdw>
          </a:effectLst>
        </p:spPr>
        <p:txBody>
          <a:bodyPr wrap="square" rtlCol="0" anchor="t">
            <a:spAutoFit/>
          </a:bodyPr>
          <a:lstStyle/>
          <a:p>
            <a:pPr>
              <a:lnSpc>
                <a:spcPct val="150000"/>
              </a:lnSpc>
            </a:pP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人体</a:t>
            </a:r>
            <a:r>
              <a:rPr lang="zh-CN" altLang="en-US" sz="5400" b="1" dirty="0">
                <a:solidFill>
                  <a:schemeClr val="bg1"/>
                </a:solidFill>
                <a:latin typeface="微软雅黑" panose="020B0503020204020204" charset="-122"/>
                <a:ea typeface="微软雅黑" panose="020B0503020204020204" charset="-122"/>
                <a:cs typeface="微软雅黑" panose="020B0503020204020204" charset="-122"/>
                <a:sym typeface="+mn-ea"/>
              </a:rPr>
              <a:t>的</a:t>
            </a: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内环境与稳态</a:t>
            </a:r>
            <a:endParaRPr lang="zh-CN" altLang="en-US" sz="5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9" name="TextBox 10"/>
          <p:cNvSpPr txBox="1"/>
          <p:nvPr/>
        </p:nvSpPr>
        <p:spPr>
          <a:xfrm>
            <a:off x="569547" y="571960"/>
            <a:ext cx="2682145" cy="769441"/>
          </a:xfrm>
          <a:prstGeom prst="rect">
            <a:avLst/>
          </a:prstGeom>
          <a:noFill/>
        </p:spPr>
        <p:txBody>
          <a:bodyPr wrap="none" rtlCol="0">
            <a:spAutoFit/>
          </a:bodyPr>
          <a:lstStyle/>
          <a:p>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第 </a:t>
            </a:r>
            <a:r>
              <a:rPr lang="en-US" altLang="zh-CN" sz="4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32 </a:t>
            </a:r>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讲  </a:t>
            </a:r>
            <a:endParaRPr lang="en-US" altLang="zh-CN"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11" name="矩形 10"/>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6" name="图片 15"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实验：自来水、缓冲液、生物材料等对</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变化的调节</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方法步骤</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298" y="1907643"/>
            <a:ext cx="8218007" cy="4161181"/>
          </a:xfrm>
          <a:prstGeom prst="rect">
            <a:avLst/>
          </a:prstGeom>
          <a:noFill/>
          <a:ln>
            <a:noFill/>
          </a:ln>
        </p:spPr>
      </p:pic>
      <p:sp>
        <p:nvSpPr>
          <p:cNvPr id="5" name="矩形 4"/>
          <p:cNvSpPr/>
          <p:nvPr/>
        </p:nvSpPr>
        <p:spPr>
          <a:xfrm>
            <a:off x="8794303" y="2908254"/>
            <a:ext cx="3319509" cy="18169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tabLst>
                <a:tab pos="2790825" algn="l"/>
              </a:tabLst>
            </a:pPr>
            <a:r>
              <a:rPr lang="zh-CN" altLang="zh-CN" sz="2600" b="1" kern="100">
                <a:solidFill>
                  <a:srgbClr val="005AA0"/>
                </a:solidFill>
                <a:latin typeface="Times New Roman" panose="02020603050405020304" pitchFamily="18" charset="0"/>
                <a:ea typeface="黑体" panose="02010609060101010101" charset="-122"/>
                <a:cs typeface="Times New Roman" panose="02020603050405020304" pitchFamily="18" charset="0"/>
              </a:rPr>
              <a:t>提醒　</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滴加酸或碱后不能马上测</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，应等</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稳定后进行测量。</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2627693" y="2434264"/>
            <a:ext cx="2372765"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pH</a:t>
            </a:r>
            <a:r>
              <a:rPr lang="zh-CN" altLang="zh-CN" sz="2600">
                <a:solidFill>
                  <a:srgbClr val="C00000"/>
                </a:solidFill>
                <a:cs typeface="Times New Roman" panose="02020603050405020304" pitchFamily="18" charset="0"/>
              </a:rPr>
              <a:t>计或</a:t>
            </a:r>
            <a:r>
              <a:rPr lang="en-US" altLang="zh-CN" sz="2600">
                <a:solidFill>
                  <a:srgbClr val="C00000"/>
                </a:solidFill>
                <a:cs typeface="Times New Roman" panose="02020603050405020304" pitchFamily="18" charset="0"/>
              </a:rPr>
              <a:t>pH</a:t>
            </a:r>
            <a:r>
              <a:rPr lang="zh-CN" altLang="zh-CN" sz="2600">
                <a:solidFill>
                  <a:srgbClr val="C00000"/>
                </a:solidFill>
                <a:cs typeface="Times New Roman" panose="02020603050405020304" pitchFamily="18" charset="0"/>
              </a:rPr>
              <a:t>试纸</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2987302" y="5013700"/>
            <a:ext cx="2185214" cy="492443"/>
          </a:xfrm>
          <a:prstGeom prst="rect">
            <a:avLst/>
          </a:prstGeom>
        </p:spPr>
        <p:txBody>
          <a:bodyPr wrap="none">
            <a:spAutoFit/>
          </a:bodyPr>
          <a:lstStyle/>
          <a:p>
            <a:r>
              <a:rPr lang="zh-CN" altLang="zh-CN" sz="2600">
                <a:solidFill>
                  <a:srgbClr val="C00000"/>
                </a:solidFill>
                <a:cs typeface="Times New Roman" panose="02020603050405020304" pitchFamily="18" charset="0"/>
              </a:rPr>
              <a:t>酸或碱的滴数</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8" name="矩形 7"/>
          <p:cNvSpPr/>
          <p:nvPr/>
        </p:nvSpPr>
        <p:spPr>
          <a:xfrm>
            <a:off x="7002014" y="5014713"/>
            <a:ext cx="655949"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pH</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utoUpdateAnimBg="0"/>
      <p:bldP spid="7" grpId="0" autoUpdateAnimBg="0"/>
      <p:bldP spid="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1729" y="596750"/>
            <a:ext cx="11656625" cy="1848559"/>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实验结论及说明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生物材料</a:t>
            </a:r>
            <a:r>
              <a:rPr lang="zh-CN" altLang="zh-CN" sz="2600" kern="100" dirty="0" smtClean="0">
                <a:solidFill>
                  <a:srgbClr val="262626"/>
                </a:solidFill>
                <a:latin typeface="Times New Roman" panose="02020603050405020304" pitchFamily="18" charset="0"/>
                <a:cs typeface="Times New Roman" panose="02020603050405020304" pitchFamily="18" charset="0"/>
              </a:rPr>
              <a:t>类似于</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加入少量酸或碱</a:t>
            </a:r>
            <a:r>
              <a:rPr lang="zh-CN" altLang="zh-CN" sz="2600" kern="100" dirty="0" smtClean="0">
                <a:solidFill>
                  <a:srgbClr val="262626"/>
                </a:solidFill>
                <a:latin typeface="Times New Roman" panose="02020603050405020304" pitchFamily="18" charset="0"/>
                <a:cs typeface="Times New Roman" panose="02020603050405020304" pitchFamily="18" charset="0"/>
              </a:rPr>
              <a:t>后</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会</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不会</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发生</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的大幅度变动。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3182844" y="1268730"/>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缓冲液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7404755" y="1268730"/>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不会</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aphicFrame>
        <p:nvGraphicFramePr>
          <p:cNvPr id="6" name="对象 5"/>
          <p:cNvGraphicFramePr>
            <a:graphicFrameLocks noChangeAspect="1"/>
          </p:cNvGraphicFramePr>
          <p:nvPr/>
        </p:nvGraphicFramePr>
        <p:xfrm>
          <a:off x="336794" y="2529267"/>
          <a:ext cx="11404023" cy="1789545"/>
        </p:xfrm>
        <a:graphic>
          <a:graphicData uri="http://schemas.openxmlformats.org/presentationml/2006/ole">
            <mc:AlternateContent xmlns:mc="http://schemas.openxmlformats.org/markup-compatibility/2006">
              <mc:Choice xmlns:v="urn:schemas-microsoft-com:vml" Requires="v">
                <p:oleObj spid="_x0000_s15374" name="文档" r:id="rId3" imgW="11327765" imgH="1784350" progId="Word.Document.12">
                  <p:embed/>
                </p:oleObj>
              </mc:Choice>
              <mc:Fallback>
                <p:oleObj name="文档" r:id="rId3" imgW="11327765" imgH="1784350" progId="Word.Document.12">
                  <p:embed/>
                  <p:pic>
                    <p:nvPicPr>
                      <p:cNvPr id="0" name="图片 15367"/>
                      <p:cNvPicPr/>
                      <p:nvPr/>
                    </p:nvPicPr>
                    <p:blipFill>
                      <a:blip r:embed="rId4"/>
                      <a:stretch>
                        <a:fillRect/>
                      </a:stretch>
                    </p:blipFill>
                    <p:spPr>
                      <a:xfrm>
                        <a:off x="336794" y="2529267"/>
                        <a:ext cx="11404023" cy="1789545"/>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7978595" y="2462598"/>
          <a:ext cx="5275263" cy="593725"/>
        </p:xfrm>
        <a:graphic>
          <a:graphicData uri="http://schemas.openxmlformats.org/presentationml/2006/ole">
            <mc:AlternateContent xmlns:mc="http://schemas.openxmlformats.org/markup-compatibility/2006">
              <mc:Choice xmlns:v="urn:schemas-microsoft-com:vml" Requires="v">
                <p:oleObj spid="_x0000_s15375" name="文档" r:id="rId5" imgW="5276215" imgH="595630" progId="Word.Document.12">
                  <p:embed/>
                </p:oleObj>
              </mc:Choice>
              <mc:Fallback>
                <p:oleObj name="文档" r:id="rId5" imgW="5276215" imgH="595630" progId="Word.Document.12">
                  <p:embed/>
                  <p:pic>
                    <p:nvPicPr>
                      <p:cNvPr id="0" name="图片 15368"/>
                      <p:cNvPicPr/>
                      <p:nvPr/>
                    </p:nvPicPr>
                    <p:blipFill>
                      <a:blip r:embed="rId6"/>
                      <a:stretch>
                        <a:fillRect/>
                      </a:stretch>
                    </p:blipFill>
                    <p:spPr>
                      <a:xfrm>
                        <a:off x="7978595" y="2462598"/>
                        <a:ext cx="5275263" cy="593725"/>
                      </a:xfrm>
                      <a:prstGeom prst="rect">
                        <a:avLst/>
                      </a:prstGeom>
                    </p:spPr>
                  </p:pic>
                </p:oleObj>
              </mc:Fallback>
            </mc:AlternateContent>
          </a:graphicData>
        </a:graphic>
      </p:graphicFrame>
      <p:sp>
        <p:nvSpPr>
          <p:cNvPr id="8" name="矩形 7"/>
          <p:cNvSpPr/>
          <p:nvPr/>
        </p:nvSpPr>
        <p:spPr>
          <a:xfrm>
            <a:off x="9717834" y="3133924"/>
            <a:ext cx="591829" cy="492443"/>
          </a:xfrm>
          <a:prstGeom prst="rect">
            <a:avLst/>
          </a:prstGeom>
        </p:spPr>
        <p:txBody>
          <a:bodyPr wrap="none">
            <a:spAutoFit/>
          </a:bodyPr>
          <a:lstStyle/>
          <a:p>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pH</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1729" y="596750"/>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稳态概念的发展</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图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9321" y="1191554"/>
            <a:ext cx="8313359" cy="4593645"/>
          </a:xfrm>
          <a:prstGeom prst="rect">
            <a:avLst/>
          </a:prstGeom>
          <a:noFill/>
          <a:ln>
            <a:noFill/>
          </a:ln>
        </p:spPr>
      </p:pic>
      <p:sp>
        <p:nvSpPr>
          <p:cNvPr id="4" name="矩形 3"/>
          <p:cNvSpPr/>
          <p:nvPr/>
        </p:nvSpPr>
        <p:spPr>
          <a:xfrm>
            <a:off x="5231892" y="2624268"/>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分裂和分化</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4367784" y="5074089"/>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结构和功能</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849" y="679065"/>
            <a:ext cx="1968947" cy="408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56310" y="1185603"/>
            <a:ext cx="11879380" cy="3127174"/>
          </a:xfrm>
          <a:prstGeom prst="rect">
            <a:avLst/>
          </a:prstGeom>
        </p:spPr>
        <p:txBody>
          <a:bodyPr>
            <a:spAutoFit/>
          </a:bodyPr>
          <a:lstStyle/>
          <a:p>
            <a:pPr algn="just">
              <a:lnSpc>
                <a:spcPct val="150000"/>
              </a:lnSpc>
              <a:spcAft>
                <a:spcPts val="0"/>
              </a:spcAft>
              <a:tabLst>
                <a:tab pos="2970530" algn="l"/>
              </a:tabLst>
            </a:pPr>
            <a:r>
              <a:rPr lang="zh-CN" altLang="zh-CN" sz="2600" kern="100" dirty="0">
                <a:solidFill>
                  <a:srgbClr val="262626"/>
                </a:solidFill>
                <a:latin typeface="Times New Roman" panose="02020603050405020304" pitchFamily="18" charset="0"/>
                <a:cs typeface="Times New Roman" panose="02020603050405020304" pitchFamily="18" charset="0"/>
              </a:rPr>
              <a:t>健康是人生最宝贵的财富，内环境稳态的维持与人体健康有着密切的关系，某些疾病就是由于破坏了内环境稳态而使人体代谢紊乱，从而出现各种病症。请结合内环境的相关知识，回答下列问题：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比赛过程中运动员会大量出汗，如果此时只喝水不补充盐，内环境渗透压会下降，此时对组织细胞造成的影响是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a:t>
            </a:r>
            <a:r>
              <a:rPr lang="en-US" altLang="zh-CN" sz="2600" kern="100" dirty="0" smtClean="0">
                <a:solidFill>
                  <a:srgbClr val="262626"/>
                </a:solidFill>
                <a:latin typeface="Times New Roman" panose="02020603050405020304" pitchFamily="18" charset="0"/>
                <a:cs typeface="Courier New" panose="02070309020205020404" pitchFamily="49" charset="0"/>
              </a:rPr>
              <a:t>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5449282" y="3547752"/>
            <a:ext cx="6647974" cy="580865"/>
          </a:xfrm>
          <a:prstGeom prst="rect">
            <a:avLst/>
          </a:prstGeom>
        </p:spPr>
        <p:txBody>
          <a:bodyPr wrap="none">
            <a:spAutoFit/>
          </a:bodyPr>
          <a:lstStyle/>
          <a:p>
            <a:pPr algn="just">
              <a:lnSpc>
                <a:spcPct val="150000"/>
              </a:lnSpc>
              <a:spcAft>
                <a:spcPts val="0"/>
              </a:spcAft>
              <a:tabLst>
                <a:tab pos="2970530" algn="l"/>
              </a:tabLst>
            </a:pP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组织细胞吸水膨胀，细胞的结构和功能受到影响</a:t>
            </a:r>
            <a:endParaRPr lang="zh-CN" altLang="zh-CN" sz="2400" kern="10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310" y="789176"/>
            <a:ext cx="11879380" cy="3618298"/>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在做血液生化检查前要处于</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空腹</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状态，医学上的</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空腹</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一般要求采血前</a:t>
            </a:r>
            <a:r>
              <a:rPr lang="en-US" altLang="zh-CN" sz="2600" kern="100" dirty="0">
                <a:solidFill>
                  <a:srgbClr val="262626"/>
                </a:solidFill>
                <a:latin typeface="Times New Roman" panose="02020603050405020304" pitchFamily="18" charset="0"/>
                <a:cs typeface="Courier New" panose="02070309020205020404" pitchFamily="49" charset="0"/>
              </a:rPr>
              <a:t>12</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14</a:t>
            </a:r>
            <a:r>
              <a:rPr lang="zh-CN" altLang="zh-CN" sz="2600" kern="100" dirty="0">
                <a:solidFill>
                  <a:srgbClr val="262626"/>
                </a:solidFill>
                <a:latin typeface="Times New Roman" panose="02020603050405020304" pitchFamily="18" charset="0"/>
                <a:cs typeface="Times New Roman" panose="02020603050405020304" pitchFamily="18" charset="0"/>
              </a:rPr>
              <a:t>小时内禁食，其原因是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人着凉后可能引起高热，研究发现，高热病人体内代谢活动会明显增强，进而可能引起代谢性酸中毒，原因是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55548" y="1316230"/>
            <a:ext cx="10799436" cy="1292662"/>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进食</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导致血液成分的含量不断变化，无法判断生化指标是否正常</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
        <p:nvSpPr>
          <p:cNvPr id="4" name="矩形 3"/>
          <p:cNvSpPr/>
          <p:nvPr/>
        </p:nvSpPr>
        <p:spPr>
          <a:xfrm>
            <a:off x="479298" y="3056321"/>
            <a:ext cx="10799436" cy="1292662"/>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代谢</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活动增强，消耗氧气过多，无氧呼吸增强，产生过多的乳酸和热量</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310" y="789176"/>
            <a:ext cx="11879380" cy="4293483"/>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若某人长期营养不良，其组织液的含量</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增加</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减少</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不变</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，判断的依据是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a:t>
            </a: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______________________________________________________________________________________________________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尿毒症与内环境稳态失调有何关系？如何治疗尿毒症？</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smtClean="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尿毒症是内环境稳态失调引起的疾病，尿毒症患者肾功能衰竭，水和无机盐等的代谢紊乱。治疗尿毒症的方法有血液透析法、腹膜透析法和肾移植法等。</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6611180" y="836676"/>
            <a:ext cx="854721"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增加</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455548" y="1335469"/>
            <a:ext cx="10799436" cy="1892826"/>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长期</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营养不良会导致血浆蛋白和细胞内蛋白质减少，从而使血浆渗透压和细胞内液渗透压降低，血浆和细胞内液中的水分子进入组织液，使组织液的含量增加</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09014" y="321494"/>
          <a:ext cx="11605569" cy="5006340"/>
        </p:xfrm>
        <a:graphic>
          <a:graphicData uri="http://schemas.openxmlformats.org/drawingml/2006/table">
            <a:tbl>
              <a:tblPr/>
              <a:tblGrid>
                <a:gridCol w="1601966">
                  <a:extLst>
                    <a:ext uri="{9D8B030D-6E8A-4147-A177-3AD203B41FA5}">
                      <a16:colId xmlns:a16="http://schemas.microsoft.com/office/drawing/2014/main" val="20000"/>
                    </a:ext>
                  </a:extLst>
                </a:gridCol>
                <a:gridCol w="2658685">
                  <a:extLst>
                    <a:ext uri="{9D8B030D-6E8A-4147-A177-3AD203B41FA5}">
                      <a16:colId xmlns:a16="http://schemas.microsoft.com/office/drawing/2014/main" val="20001"/>
                    </a:ext>
                  </a:extLst>
                </a:gridCol>
                <a:gridCol w="7344918">
                  <a:extLst>
                    <a:ext uri="{9D8B030D-6E8A-4147-A177-3AD203B41FA5}">
                      <a16:colId xmlns:a16="http://schemas.microsoft.com/office/drawing/2014/main" val="20002"/>
                    </a:ext>
                  </a:extLst>
                </a:gridCol>
              </a:tblGrid>
              <a:tr h="1184664">
                <a:tc>
                  <a:txBody>
                    <a:bodyPr/>
                    <a:lstStyle/>
                    <a:p>
                      <a:pPr algn="ctr">
                        <a:lnSpc>
                          <a:spcPct val="150000"/>
                        </a:lnSpc>
                        <a:spcAft>
                          <a:spcPts val="0"/>
                        </a:spcAft>
                        <a:tabLst>
                          <a:tab pos="2790825" algn="l"/>
                        </a:tabLst>
                      </a:pPr>
                      <a:r>
                        <a:rPr lang="zh-CN" sz="2000" b="1" kern="100" dirty="0">
                          <a:effectLst/>
                          <a:latin typeface="Times New Roman" panose="02020603050405020304" pitchFamily="18" charset="0"/>
                          <a:ea typeface="黑体" panose="02010609060101010101" charset="-122"/>
                          <a:cs typeface="Times New Roman" panose="02020603050405020304" pitchFamily="18" charset="0"/>
                        </a:rPr>
                        <a:t>课标要求</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1.</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说明血浆、组织液和淋巴液等细胞外液共同构成高等动物细胞赖以生存的内环境。</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2.</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阐明机体细胞生活在内环境中，通过内环境与外界环境进行物质交换，同时也参与内环境的形成和维持。</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3.</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简述机体通过呼吸、消化、循环和泌尿等系统参与内、外环境间的物质交换。</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4.</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举例说明机体不同器官、系统协调统一地共同完成各项生命活动，是维持内环境稳态的基础。</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5.</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活动：比较自来水、缓冲液和肝匀浆在加入酸或碱后</a:t>
                      </a: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pH</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的变化。</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0"/>
                  </a:ext>
                </a:extLst>
              </a:tr>
              <a:tr h="557489">
                <a:tc rowSpan="2">
                  <a:txBody>
                    <a:bodyPr/>
                    <a:lstStyle/>
                    <a:p>
                      <a:pPr algn="ctr">
                        <a:lnSpc>
                          <a:spcPct val="150000"/>
                        </a:lnSpc>
                        <a:spcAft>
                          <a:spcPts val="0"/>
                        </a:spcAft>
                        <a:tabLst>
                          <a:tab pos="2790825" algn="l"/>
                        </a:tabLst>
                      </a:pPr>
                      <a:r>
                        <a:rPr lang="zh-CN" sz="2000" b="1" kern="100">
                          <a:effectLst/>
                          <a:latin typeface="Times New Roman" panose="02020603050405020304" pitchFamily="18" charset="0"/>
                          <a:ea typeface="黑体" panose="02010609060101010101" charset="-122"/>
                          <a:cs typeface="Times New Roman" panose="02020603050405020304" pitchFamily="18" charset="0"/>
                        </a:rPr>
                        <a:t>考情分析</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tabLst>
                          <a:tab pos="297053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内环境的组成及理化性质</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重庆卷，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17</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8117">
                <a:tc vMerge="1">
                  <a:txBody>
                    <a:bodyPr/>
                    <a:lstStyle/>
                    <a:p>
                      <a:endParaRPr lang="zh-CN"/>
                    </a:p>
                  </a:txBody>
                  <a:tcPr/>
                </a:tc>
                <a:tc>
                  <a:txBody>
                    <a:bodyPr/>
                    <a:lstStyle/>
                    <a:p>
                      <a:pPr algn="ctr">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内环境的稳态</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黑吉辽卷，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5</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海南卷，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F:\4C9WuSAo1KeFRDI-cropped.web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0" y="-8306"/>
            <a:ext cx="12192000" cy="6858000"/>
          </a:xfrm>
          <a:prstGeom prst="rect">
            <a:avLst/>
          </a:prstGeom>
          <a:solidFill>
            <a:schemeClr val="tx2">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3003962" y="2236074"/>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a:t>
            </a:r>
          </a:p>
        </p:txBody>
      </p:sp>
      <p:sp>
        <p:nvSpPr>
          <p:cNvPr id="26" name="文本框 10"/>
          <p:cNvSpPr txBox="1"/>
          <p:nvPr>
            <p:custDataLst>
              <p:tags r:id="rId1"/>
            </p:custDataLst>
          </p:nvPr>
        </p:nvSpPr>
        <p:spPr>
          <a:xfrm>
            <a:off x="3552825" y="38735"/>
            <a:ext cx="4926330" cy="1478097"/>
          </a:xfrm>
          <a:prstGeom prst="rect">
            <a:avLst/>
          </a:prstGeom>
          <a:noFill/>
        </p:spPr>
        <p:txBody>
          <a:bodyPr wrap="square" rtlCol="0">
            <a:spAutoFit/>
          </a:bodyPr>
          <a:lstStyle/>
          <a:p>
            <a:pPr algn="ctr">
              <a:lnSpc>
                <a:spcPct val="110000"/>
              </a:lnSpc>
              <a:buClrTx/>
              <a:buSzTx/>
              <a:buFontTx/>
            </a:pP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目</a:t>
            </a:r>
            <a:r>
              <a:rPr lang="en-US" altLang="zh-CN"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 </a:t>
            </a: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录</a:t>
            </a:r>
          </a:p>
        </p:txBody>
      </p:sp>
      <p:sp>
        <p:nvSpPr>
          <p:cNvPr id="27" name="文本框 4">
            <a:hlinkClick r:id="rId5" action="ppaction://hlinksldjump"/>
          </p:cNvPr>
          <p:cNvSpPr txBox="1"/>
          <p:nvPr/>
        </p:nvSpPr>
        <p:spPr>
          <a:xfrm>
            <a:off x="3881718" y="2132838"/>
            <a:ext cx="4539933" cy="584775"/>
          </a:xfrm>
          <a:prstGeom prst="rect">
            <a:avLst/>
          </a:prstGeom>
          <a:noFill/>
        </p:spPr>
        <p:txBody>
          <a:bodyPr wrap="square" rtlCol="0" anchor="t">
            <a:spAutoFit/>
          </a:bodyPr>
          <a:lstStyle/>
          <a:p>
            <a:pPr lvl="0" defTabSz="457200">
              <a:defRPr/>
            </a:pPr>
            <a:r>
              <a:rPr lang="zh-CN" altLang="en-US" sz="3200" b="1">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细胞生活的环境</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8" name="平行四边形 27"/>
          <p:cNvSpPr/>
          <p:nvPr/>
        </p:nvSpPr>
        <p:spPr>
          <a:xfrm>
            <a:off x="3003962" y="3054397"/>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2</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3" name="TextBox 32">
            <a:hlinkClick r:id="rId6" action="ppaction://hlinksldjump"/>
          </p:cNvPr>
          <p:cNvSpPr txBox="1"/>
          <p:nvPr/>
        </p:nvSpPr>
        <p:spPr>
          <a:xfrm>
            <a:off x="3881718" y="2981352"/>
            <a:ext cx="2646878" cy="584775"/>
          </a:xfrm>
          <a:prstGeom prst="rect">
            <a:avLst/>
          </a:prstGeom>
          <a:noFill/>
        </p:spPr>
        <p:txBody>
          <a:bodyPr wrap="none" rtlCol="0">
            <a:spAutoFit/>
          </a:bodyPr>
          <a:lstStyle/>
          <a:p>
            <a:pPr defTabSz="457200">
              <a:defRPr/>
            </a:pPr>
            <a:r>
              <a:rPr lang="zh-CN" altLang="en-US" sz="3200" b="1" dirty="0" smtClean="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内环境</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的稳态</a:t>
            </a:r>
          </a:p>
        </p:txBody>
      </p:sp>
      <p:sp>
        <p:nvSpPr>
          <p:cNvPr id="35" name="TextBox 34">
            <a:hlinkClick r:id="rId7" action="ppaction://hlinksldjump"/>
          </p:cNvPr>
          <p:cNvSpPr txBox="1"/>
          <p:nvPr/>
        </p:nvSpPr>
        <p:spPr>
          <a:xfrm>
            <a:off x="3942966" y="3884804"/>
            <a:ext cx="3071675" cy="584775"/>
          </a:xfrm>
          <a:prstGeom prst="rect">
            <a:avLst/>
          </a:prstGeom>
          <a:noFill/>
        </p:spPr>
        <p:txBody>
          <a:bodyPr wrap="none" rtlCol="0">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关键 </a:t>
            </a:r>
            <a:r>
              <a:rPr lang="en-US" altLang="zh-CN"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真题必刷</a:t>
            </a:r>
          </a:p>
        </p:txBody>
      </p:sp>
      <p:sp>
        <p:nvSpPr>
          <p:cNvPr id="11" name="平行四边形 10"/>
          <p:cNvSpPr/>
          <p:nvPr/>
        </p:nvSpPr>
        <p:spPr>
          <a:xfrm>
            <a:off x="3019072" y="3970389"/>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3</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2207895" y="2132429"/>
            <a:ext cx="8153400" cy="1631216"/>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考点一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细胞生活的环境</a:t>
            </a:r>
          </a:p>
        </p:txBody>
      </p:sp>
      <p:sp>
        <p:nvSpPr>
          <p:cNvPr id="3" name="文本框 2">
            <a:hlinkClick r:id="rId5" action="ppaction://hlinksldjump"/>
          </p:cNvPr>
          <p:cNvSpPr txBox="1"/>
          <p:nvPr/>
        </p:nvSpPr>
        <p:spPr>
          <a:xfrm>
            <a:off x="3114421"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28054"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1.</a:t>
            </a:r>
            <a:r>
              <a:rPr lang="zh-CN" altLang="zh-CN" sz="2600" kern="100">
                <a:solidFill>
                  <a:srgbClr val="262626"/>
                </a:solidFill>
                <a:latin typeface="Times New Roman" panose="02020603050405020304" pitchFamily="18" charset="0"/>
                <a:cs typeface="Times New Roman" panose="02020603050405020304" pitchFamily="18" charset="0"/>
              </a:rPr>
              <a:t>体液及内环境的组成</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989843" y="2126977"/>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淋巴液</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878" y="1356826"/>
            <a:ext cx="8980603" cy="3454079"/>
          </a:xfrm>
          <a:prstGeom prst="rect">
            <a:avLst/>
          </a:prstGeom>
          <a:noFill/>
          <a:ln>
            <a:noFill/>
          </a:ln>
        </p:spPr>
      </p:pic>
      <p:sp>
        <p:nvSpPr>
          <p:cNvPr id="6" name="矩形 5"/>
          <p:cNvSpPr/>
          <p:nvPr/>
        </p:nvSpPr>
        <p:spPr>
          <a:xfrm>
            <a:off x="255379" y="4941040"/>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内环境概念：</a:t>
            </a:r>
            <a:r>
              <a:rPr lang="zh-CN" altLang="zh-CN" sz="2600" kern="100" dirty="0" smtClean="0">
                <a:solidFill>
                  <a:srgbClr val="262626"/>
                </a:solidFill>
                <a:latin typeface="Times New Roman" panose="02020603050405020304" pitchFamily="18" charset="0"/>
                <a:cs typeface="Times New Roman" panose="02020603050405020304" pitchFamily="18" charset="0"/>
              </a:rPr>
              <a:t>由</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构成</a:t>
            </a:r>
            <a:r>
              <a:rPr lang="zh-CN" altLang="zh-CN" sz="2600" kern="100" dirty="0">
                <a:solidFill>
                  <a:srgbClr val="262626"/>
                </a:solidFill>
                <a:latin typeface="Times New Roman" panose="02020603050405020304" pitchFamily="18" charset="0"/>
                <a:cs typeface="Times New Roman" panose="02020603050405020304" pitchFamily="18" charset="0"/>
              </a:rPr>
              <a:t>的液体环境。</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5142243" y="2694508"/>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血浆</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5006261" y="3285789"/>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组织液</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6516897" y="2458016"/>
            <a:ext cx="851515" cy="892552"/>
          </a:xfrm>
          <a:prstGeom prst="rect">
            <a:avLst/>
          </a:prstGeom>
        </p:spPr>
        <p:txBody>
          <a:bodyPr wrap="none">
            <a:spAutoFit/>
          </a:bodyPr>
          <a:lstStyle/>
          <a:p>
            <a:r>
              <a:rPr lang="zh-CN" altLang="zh-CN" sz="2600" smtClean="0">
                <a:solidFill>
                  <a:srgbClr val="C00000"/>
                </a:solidFill>
                <a:cs typeface="Times New Roman" panose="02020603050405020304" pitchFamily="18" charset="0"/>
              </a:rPr>
              <a:t>细胞</a:t>
            </a:r>
            <a:endParaRPr lang="en-US" altLang="zh-CN" sz="2600" dirty="0" smtClean="0">
              <a:solidFill>
                <a:srgbClr val="C00000"/>
              </a:solidFill>
              <a:cs typeface="Times New Roman" panose="02020603050405020304" pitchFamily="18" charset="0"/>
            </a:endParaRPr>
          </a:p>
          <a:p>
            <a:r>
              <a:rPr lang="zh-CN" altLang="zh-CN" sz="2600" dirty="0" smtClean="0">
                <a:solidFill>
                  <a:srgbClr val="C00000"/>
                </a:solidFill>
                <a:cs typeface="Times New Roman" panose="02020603050405020304" pitchFamily="18" charset="0"/>
              </a:rPr>
              <a:t>外</a:t>
            </a:r>
            <a:r>
              <a:rPr lang="zh-CN" altLang="zh-CN" sz="2600" dirty="0">
                <a:solidFill>
                  <a:srgbClr val="C00000"/>
                </a:solidFill>
                <a:cs typeface="Times New Roman" panose="02020603050405020304" pitchFamily="18" charset="0"/>
              </a:rPr>
              <a:t>液</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2" name="矩形 11"/>
          <p:cNvSpPr/>
          <p:nvPr/>
        </p:nvSpPr>
        <p:spPr>
          <a:xfrm>
            <a:off x="3186472" y="5037450"/>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细胞外液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9" grpId="0" autoUpdateAnimBg="0"/>
      <p:bldP spid="10" grpId="0" autoUpdateAnimBg="0"/>
      <p:bldP spid="11" grpId="0" autoUpdateAnimBg="0"/>
      <p:bldP spid="1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血浆、组织液和淋巴液之间的关系</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如图</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6096" y="1327933"/>
            <a:ext cx="9039808" cy="4916886"/>
          </a:xfrm>
          <a:prstGeom prst="rect">
            <a:avLst/>
          </a:prstGeom>
          <a:noFill/>
          <a:ln>
            <a:noFill/>
          </a:ln>
        </p:spPr>
      </p:pic>
      <p:sp>
        <p:nvSpPr>
          <p:cNvPr id="4" name="矩形 3"/>
          <p:cNvSpPr/>
          <p:nvPr/>
        </p:nvSpPr>
        <p:spPr>
          <a:xfrm>
            <a:off x="7217460" y="1521641"/>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组织液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3159094" y="5096827"/>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血细胞</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体液各组分间的相互转化关系</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8810" y="1351857"/>
            <a:ext cx="9754380" cy="2562237"/>
          </a:xfrm>
          <a:prstGeom prst="rect">
            <a:avLst/>
          </a:prstGeom>
          <a:noFill/>
          <a:ln>
            <a:noFill/>
          </a:ln>
        </p:spPr>
      </p:pic>
      <p:sp>
        <p:nvSpPr>
          <p:cNvPr id="4" name="矩形 3"/>
          <p:cNvSpPr/>
          <p:nvPr/>
        </p:nvSpPr>
        <p:spPr>
          <a:xfrm>
            <a:off x="1510378" y="1676021"/>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血浆</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7166332" y="1685918"/>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组织液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4070702" y="2984057"/>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淋巴液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8fb0145f-3932-4662-bba1-b78507110362"/>
  <p:tag name="COMMONDATA" val="eyJoZGlkIjoiMjg0MmRkYTdlOWE4Mzc1ZDRhMGFmMjY1ZWIxYTVk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wpsdc="http://www.wps.cn/officeDocument/2017/drawingmlCustomData" xmlns=""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1143</Words>
  <Application>Microsoft Office PowerPoint</Application>
  <PresentationFormat>宽屏</PresentationFormat>
  <Paragraphs>131</Paragraphs>
  <Slides>35</Slides>
  <Notes>3</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35</vt:i4>
      </vt:variant>
    </vt:vector>
  </HeadingPairs>
  <TitlesOfParts>
    <vt:vector size="47" baseType="lpstr">
      <vt:lpstr>等线</vt:lpstr>
      <vt:lpstr>黑体</vt:lpstr>
      <vt:lpstr>经典繁仿黑</vt:lpstr>
      <vt:lpstr>思源黑体 CN Normal</vt:lpstr>
      <vt:lpstr>宋体</vt:lpstr>
      <vt:lpstr>微软雅黑</vt:lpstr>
      <vt:lpstr>Arial</vt:lpstr>
      <vt:lpstr>Calibri</vt:lpstr>
      <vt:lpstr>Courier New</vt:lpstr>
      <vt:lpstr>Times New Roman</vt:lpstr>
      <vt:lpstr>1_Office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³He</cp:lastModifiedBy>
  <cp:revision>185</cp:revision>
  <dcterms:created xsi:type="dcterms:W3CDTF">2022-03-14T00:29:00Z</dcterms:created>
  <dcterms:modified xsi:type="dcterms:W3CDTF">2025-11-20T07:37:39Z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CFAD72C7C1944A72AC21251C559BCE21_13</vt:lpwstr>
  </property>
  <property fmtid="{D5CDD505-2E9C-101B-9397-08002B2CF9AE}" pid="3" name="KSOProductBuildVer">
    <vt:lpwstr>2052-12.1.0.23542</vt:lpwstr>
  </property>
</Properties>
</file>