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8" r:id="rId3"/>
    <p:sldId id="263" r:id="rId4"/>
    <p:sldId id="259" r:id="rId5"/>
    <p:sldId id="260" r:id="rId6"/>
    <p:sldId id="261" r:id="rId7"/>
    <p:sldId id="262" r:id="rId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showGuides="1">
      <p:cViewPr varScale="1">
        <p:scale>
          <a:sx n="40" d="100"/>
          <a:sy n="40" d="100"/>
        </p:scale>
        <p:origin x="34" y="96"/>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2025/11/10</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2025/11/10</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2025/11/10</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2025/11/10</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2025/11/10</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2025/11/10</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2025/11/10</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2025/11/10</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2025/11/10</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2025/11/10</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2025/11/10</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2025/11/10</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177882" y="752410"/>
            <a:ext cx="11771659" cy="2518410"/>
          </a:xfrm>
          <a:prstGeom prst="rect">
            <a:avLst/>
          </a:prstGeom>
        </p:spPr>
        <p:txBody>
          <a:bodyPr wrap="square" lIns="121898" tIns="60948" rIns="121898" bIns="60948">
            <a:spAutoFit/>
          </a:bodyPr>
          <a:lstStyle/>
          <a:p>
            <a:pPr marL="252095" indent="-457200" algn="just">
              <a:lnSpc>
                <a:spcPct val="120000"/>
              </a:lnSpc>
              <a:spcAft>
                <a:spcPts val="0"/>
              </a:spcAft>
              <a:tabLst>
                <a:tab pos="2790825" algn="l"/>
              </a:tabLst>
            </a:pPr>
            <a:r>
              <a:rPr lang="en-US" altLang="zh-CN" sz="26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4.</a:t>
            </a:r>
            <a:r>
              <a:rPr lang="en-US" altLang="zh-CN" sz="2600" b="1" kern="100" dirty="0">
                <a:solidFill>
                  <a:srgbClr val="262626"/>
                </a:solidFill>
                <a:latin typeface="Times New Roman" panose="02020603050405020304" pitchFamily="18" charset="0"/>
                <a:cs typeface="Courier New" panose="02070309020205020404" pitchFamily="49" charset="0"/>
              </a:rPr>
              <a:t>(2025·</a:t>
            </a:r>
            <a:r>
              <a:rPr lang="zh-CN" altLang="zh-CN" sz="2600" b="1" kern="100" dirty="0">
                <a:solidFill>
                  <a:srgbClr val="262626"/>
                </a:solidFill>
                <a:latin typeface="Times New Roman" panose="02020603050405020304" pitchFamily="18" charset="0"/>
                <a:cs typeface="Times New Roman" panose="02020603050405020304" pitchFamily="18" charset="0"/>
              </a:rPr>
              <a:t>山东省实验中学期中</a:t>
            </a:r>
            <a:r>
              <a:rPr lang="en-US" altLang="zh-CN" sz="2600" b="1" kern="100" dirty="0">
                <a:solidFill>
                  <a:srgbClr val="262626"/>
                </a:solidFill>
                <a:latin typeface="Times New Roman" panose="02020603050405020304" pitchFamily="18" charset="0"/>
                <a:cs typeface="Courier New" panose="02070309020205020404" pitchFamily="49" charset="0"/>
              </a:rPr>
              <a:t>)</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某精原细胞同源染色体中的一条发生倒位，如图甲所示。减数分裂过程中，由于染色体倒位，同源染色体联会时会形成倒位环，此时经常伴随同源染色体的互换，如图乙所示。完成分裂后，若配子中出现染色体片段缺失或染色体上增加某个相同片段，则不能存活，而出现倒位的配子能存活。已知该精原细胞发生了如图乙所示的现象，下列叙述正确的是</a:t>
            </a:r>
            <a:r>
              <a:rPr lang="en-US" altLang="zh-CN" sz="26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　　</a:t>
            </a:r>
            <a:r>
              <a:rPr lang="en-US" altLang="zh-CN" sz="26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latin typeface="宋体" panose="02010600030101010101" pitchFamily="2" charset="-122"/>
              <a:cs typeface="Courier New" panose="02070309020205020404" pitchFamily="49" charset="0"/>
            </a:endParaRPr>
          </a:p>
        </p:txBody>
      </p:sp>
      <p:sp>
        <p:nvSpPr>
          <p:cNvPr id="6" name="矩形 5"/>
          <p:cNvSpPr/>
          <p:nvPr/>
        </p:nvSpPr>
        <p:spPr>
          <a:xfrm>
            <a:off x="11011461" y="2682421"/>
            <a:ext cx="457835" cy="553085"/>
          </a:xfrm>
          <a:prstGeom prst="rect">
            <a:avLst/>
          </a:prstGeom>
        </p:spPr>
        <p:txBody>
          <a:bodyPr wrap="none">
            <a:spAutoFit/>
          </a:bodyPr>
          <a:lstStyle/>
          <a:p>
            <a:r>
              <a:rPr lang="en-US" altLang="zh-CN" sz="3000" b="1" kern="100" dirty="0" smtClean="0">
                <a:solidFill>
                  <a:srgbClr val="C00000"/>
                </a:solidFill>
                <a:latin typeface="Times New Roman" panose="02020603050405020304"/>
              </a:rPr>
              <a:t>C</a:t>
            </a:r>
            <a:endParaRPr lang="zh-CN" altLang="en-US" sz="3000" b="1" dirty="0">
              <a:solidFill>
                <a:srgbClr val="C00000"/>
              </a:solidFill>
            </a:endParaRPr>
          </a:p>
        </p:txBody>
      </p:sp>
      <p:sp>
        <p:nvSpPr>
          <p:cNvPr id="4" name="矩形 3"/>
          <p:cNvSpPr/>
          <p:nvPr/>
        </p:nvSpPr>
        <p:spPr>
          <a:xfrm>
            <a:off x="388898" y="3098816"/>
            <a:ext cx="11771659" cy="3121025"/>
          </a:xfrm>
          <a:prstGeom prst="rect">
            <a:avLst/>
          </a:prstGeom>
        </p:spPr>
        <p:txBody>
          <a:bodyPr wrap="square" lIns="121898" tIns="60948" rIns="121898" bIns="60948">
            <a:spAutoFit/>
          </a:bodyPr>
          <a:lstStyle/>
          <a:p>
            <a:pPr algn="just">
              <a:lnSpc>
                <a:spcPct val="150000"/>
              </a:lnSpc>
              <a:spcAft>
                <a:spcPts val="0"/>
              </a:spcAft>
              <a:tabLst>
                <a:tab pos="2790825" algn="l"/>
              </a:tabLst>
            </a:pPr>
            <a:r>
              <a:rPr lang="en-US" altLang="zh-CN" sz="26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A.</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图甲发生了</a:t>
            </a:r>
            <a:r>
              <a:rPr lang="en-US" altLang="zh-CN" sz="2600" kern="100" dirty="0">
                <a:solidFill>
                  <a:srgbClr val="262626"/>
                </a:solidFill>
                <a:latin typeface="宋体" panose="02010600030101010101" pitchFamily="2" charset="-122"/>
                <a:ea typeface="微软雅黑" panose="020B0503020204020204" charset="-122"/>
                <a:cs typeface="Times New Roman" panose="02020603050405020304" pitchFamily="18" charset="0"/>
              </a:rPr>
              <a:t>①</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至</a:t>
            </a:r>
            <a:r>
              <a:rPr lang="en-US" altLang="zh-CN" sz="2600" kern="100" dirty="0">
                <a:solidFill>
                  <a:srgbClr val="262626"/>
                </a:solidFill>
                <a:latin typeface="宋体" panose="02010600030101010101" pitchFamily="2" charset="-122"/>
                <a:ea typeface="微软雅黑" panose="020B0503020204020204" charset="-122"/>
                <a:cs typeface="Times New Roman" panose="02020603050405020304" pitchFamily="18" charset="0"/>
              </a:rPr>
              <a:t>③</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区段的倒位</a:t>
            </a:r>
            <a:endParaRPr lang="zh-CN" altLang="zh-CN" sz="1050" kern="100" dirty="0">
              <a:latin typeface="宋体" panose="02010600030101010101" pitchFamily="2" charset="-122"/>
              <a:cs typeface="Courier New" panose="02070309020205020404" pitchFamily="49" charset="0"/>
            </a:endParaRPr>
          </a:p>
          <a:p>
            <a:pPr algn="just">
              <a:lnSpc>
                <a:spcPct val="150000"/>
              </a:lnSpc>
              <a:spcAft>
                <a:spcPts val="0"/>
              </a:spcAft>
              <a:tabLst>
                <a:tab pos="2790825" algn="l"/>
              </a:tabLst>
            </a:pPr>
            <a:r>
              <a:rPr lang="en-US" altLang="zh-CN" sz="26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B.</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图乙细胞中</a:t>
            </a:r>
            <a:r>
              <a:rPr lang="en-US" altLang="zh-CN" sz="2600" kern="100" dirty="0">
                <a:solidFill>
                  <a:srgbClr val="262626"/>
                </a:solidFill>
                <a:latin typeface="宋体" panose="02010600030101010101" pitchFamily="2" charset="-122"/>
                <a:ea typeface="微软雅黑" panose="020B0503020204020204" charset="-122"/>
                <a:cs typeface="Times New Roman" panose="02020603050405020304" pitchFamily="18" charset="0"/>
              </a:rPr>
              <a:t>Ⅱ</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和</a:t>
            </a:r>
            <a:r>
              <a:rPr lang="en-US" altLang="zh-CN" sz="2600" kern="100" dirty="0">
                <a:solidFill>
                  <a:srgbClr val="262626"/>
                </a:solidFill>
                <a:latin typeface="宋体" panose="02010600030101010101" pitchFamily="2" charset="-122"/>
                <a:ea typeface="微软雅黑" panose="020B0503020204020204" charset="-122"/>
                <a:cs typeface="Times New Roman" panose="02020603050405020304" pitchFamily="18" charset="0"/>
              </a:rPr>
              <a:t>Ⅲ</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发生互换</a:t>
            </a:r>
            <a:endParaRPr lang="zh-CN" altLang="zh-CN" sz="1050" kern="100" dirty="0">
              <a:latin typeface="宋体" panose="02010600030101010101" pitchFamily="2" charset="-122"/>
              <a:cs typeface="Courier New" panose="02070309020205020404" pitchFamily="49" charset="0"/>
            </a:endParaRPr>
          </a:p>
          <a:p>
            <a:pPr algn="just">
              <a:lnSpc>
                <a:spcPct val="150000"/>
              </a:lnSpc>
              <a:spcAft>
                <a:spcPts val="0"/>
              </a:spcAft>
              <a:tabLst>
                <a:tab pos="2790825" algn="l"/>
              </a:tabLst>
            </a:pPr>
            <a:r>
              <a:rPr lang="en-US" altLang="zh-CN" sz="26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C.</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该精原细胞减数分裂会产生</a:t>
            </a:r>
            <a:r>
              <a:rPr lang="zh-CN" altLang="zh-CN" sz="2600" kern="100" dirty="0" smtClean="0">
                <a:solidFill>
                  <a:srgbClr val="262626"/>
                </a:solidFill>
                <a:latin typeface="Times New Roman" panose="02020603050405020304" pitchFamily="18" charset="0"/>
                <a:ea typeface="微软雅黑" panose="020B0503020204020204" charset="-122"/>
                <a:cs typeface="Times New Roman" panose="02020603050405020304" pitchFamily="18" charset="0"/>
              </a:rPr>
              <a:t>染色体</a:t>
            </a:r>
            <a:endParaRPr lang="en-US" altLang="zh-CN" sz="2600" kern="100" dirty="0" smtClean="0">
              <a:solidFill>
                <a:srgbClr val="262626"/>
              </a:solidFill>
              <a:latin typeface="Times New Roman" panose="02020603050405020304" pitchFamily="18" charset="0"/>
              <a:ea typeface="微软雅黑" panose="020B0503020204020204" charset="-122"/>
              <a:cs typeface="Times New Roman" panose="02020603050405020304" pitchFamily="18" charset="0"/>
            </a:endParaRPr>
          </a:p>
          <a:p>
            <a:pPr algn="just">
              <a:lnSpc>
                <a:spcPct val="150000"/>
              </a:lnSpc>
              <a:spcAft>
                <a:spcPts val="0"/>
              </a:spcAft>
              <a:tabLst>
                <a:tab pos="2790825" algn="l"/>
              </a:tabLst>
            </a:pPr>
            <a:r>
              <a:rPr lang="zh-CN" altLang="zh-CN" sz="2600" kern="100" dirty="0" smtClean="0">
                <a:solidFill>
                  <a:srgbClr val="262626"/>
                </a:solidFill>
                <a:latin typeface="Times New Roman" panose="02020603050405020304" pitchFamily="18" charset="0"/>
                <a:ea typeface="微软雅黑" panose="020B0503020204020204" charset="-122"/>
                <a:cs typeface="Times New Roman" panose="02020603050405020304" pitchFamily="18" charset="0"/>
              </a:rPr>
              <a:t>片段</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缺失的配子</a:t>
            </a:r>
            <a:endParaRPr lang="zh-CN" altLang="zh-CN" sz="1050" kern="100" dirty="0">
              <a:latin typeface="宋体" panose="02010600030101010101" pitchFamily="2" charset="-122"/>
              <a:cs typeface="Courier New" panose="02070309020205020404" pitchFamily="49" charset="0"/>
            </a:endParaRPr>
          </a:p>
          <a:p>
            <a:pPr algn="just">
              <a:lnSpc>
                <a:spcPct val="150000"/>
              </a:lnSpc>
              <a:spcAft>
                <a:spcPts val="0"/>
              </a:spcAft>
              <a:tabLst>
                <a:tab pos="2790825" algn="l"/>
              </a:tabLst>
            </a:pPr>
            <a:r>
              <a:rPr lang="en-US" altLang="zh-CN" sz="26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D.</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该精原细胞共产生了</a:t>
            </a:r>
            <a:r>
              <a:rPr lang="en-US" altLang="zh-CN" sz="26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4</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种类型的可育雄配子</a:t>
            </a:r>
            <a:endParaRPr lang="zh-CN" altLang="zh-CN" sz="1050" kern="100" dirty="0">
              <a:latin typeface="宋体" panose="02010600030101010101" pitchFamily="2" charset="-122"/>
              <a:cs typeface="Courier New" panose="02070309020205020404" pitchFamily="49" charset="0"/>
            </a:endParaRPr>
          </a:p>
        </p:txBody>
      </p:sp>
      <p:pic>
        <p:nvPicPr>
          <p:cNvPr id="3074" name="Picture 2" descr="1S142"/>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307837" y="3240546"/>
            <a:ext cx="5621051" cy="2549117"/>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6610274" y="761876"/>
            <a:ext cx="5363227" cy="5374283"/>
          </a:xfrm>
          <a:prstGeom prst="rect">
            <a:avLst/>
          </a:prstGeom>
          <a:solidFill>
            <a:schemeClr val="bg1"/>
          </a:solidFill>
          <a:ln>
            <a:solidFill>
              <a:srgbClr val="396C25"/>
            </a:solidFill>
            <a:prstDash val="dashDot"/>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6" name="矩形 5"/>
          <p:cNvSpPr/>
          <p:nvPr/>
        </p:nvSpPr>
        <p:spPr>
          <a:xfrm>
            <a:off x="177580" y="726707"/>
            <a:ext cx="6347084" cy="5321935"/>
          </a:xfrm>
          <a:prstGeom prst="rect">
            <a:avLst/>
          </a:prstGeom>
        </p:spPr>
        <p:txBody>
          <a:bodyPr wrap="square" lIns="121898" tIns="60948" rIns="121898" bIns="60948">
            <a:spAutoFit/>
          </a:bodyPr>
          <a:lstStyle/>
          <a:p>
            <a:pPr algn="just">
              <a:spcAft>
                <a:spcPts val="0"/>
              </a:spcAft>
              <a:tabLst>
                <a:tab pos="2790825" algn="l"/>
              </a:tabLst>
            </a:pPr>
            <a:r>
              <a:rPr lang="zh-CN" altLang="zh-CN" sz="2600" b="1" kern="100" dirty="0">
                <a:solidFill>
                  <a:srgbClr val="005AA0"/>
                </a:solidFill>
                <a:latin typeface="Times New Roman" panose="02020603050405020304" pitchFamily="18" charset="0"/>
                <a:ea typeface="黑体" panose="02010609060101010101" charset="-122"/>
                <a:cs typeface="Times New Roman" panose="02020603050405020304" pitchFamily="18" charset="0"/>
              </a:rPr>
              <a:t>解析</a:t>
            </a:r>
            <a:r>
              <a:rPr lang="zh-CN" altLang="zh-CN" sz="2600" b="1" kern="100" dirty="0">
                <a:solidFill>
                  <a:srgbClr val="005AA0"/>
                </a:solidFill>
                <a:latin typeface="Times New Roman" panose="02020603050405020304" pitchFamily="18" charset="0"/>
                <a:cs typeface="Times New Roman" panose="02020603050405020304" pitchFamily="18" charset="0"/>
              </a:rPr>
              <a:t>　由图甲可知，是</a:t>
            </a:r>
            <a:r>
              <a:rPr lang="en-US" altLang="zh-CN" sz="2600" b="1" kern="100" dirty="0" err="1">
                <a:solidFill>
                  <a:srgbClr val="005AA0"/>
                </a:solidFill>
                <a:latin typeface="Times New Roman" panose="02020603050405020304" pitchFamily="18" charset="0"/>
                <a:cs typeface="Courier New" panose="02070309020205020404" pitchFamily="49" charset="0"/>
              </a:rPr>
              <a:t>bcd</a:t>
            </a:r>
            <a:r>
              <a:rPr lang="zh-CN" altLang="zh-CN" sz="2600" b="1" kern="100" dirty="0">
                <a:solidFill>
                  <a:srgbClr val="005AA0"/>
                </a:solidFill>
                <a:latin typeface="Times New Roman" panose="02020603050405020304" pitchFamily="18" charset="0"/>
                <a:cs typeface="Times New Roman" panose="02020603050405020304" pitchFamily="18" charset="0"/>
              </a:rPr>
              <a:t>发生了倒位，因此是</a:t>
            </a:r>
            <a:r>
              <a:rPr lang="en-US" altLang="zh-CN" sz="2600" b="1" kern="100" dirty="0">
                <a:solidFill>
                  <a:srgbClr val="005AA0"/>
                </a:solidFill>
                <a:latin typeface="宋体" panose="02010600030101010101" pitchFamily="2" charset="-122"/>
                <a:cs typeface="Times New Roman" panose="02020603050405020304" pitchFamily="18" charset="0"/>
              </a:rPr>
              <a:t>①</a:t>
            </a:r>
            <a:r>
              <a:rPr lang="zh-CN" altLang="zh-CN" sz="2600" b="1" kern="100" dirty="0">
                <a:solidFill>
                  <a:srgbClr val="005AA0"/>
                </a:solidFill>
                <a:latin typeface="Times New Roman" panose="02020603050405020304" pitchFamily="18" charset="0"/>
                <a:cs typeface="Times New Roman" panose="02020603050405020304" pitchFamily="18" charset="0"/>
              </a:rPr>
              <a:t>到</a:t>
            </a:r>
            <a:r>
              <a:rPr lang="en-US" altLang="zh-CN" sz="2600" b="1" kern="100" dirty="0">
                <a:solidFill>
                  <a:srgbClr val="005AA0"/>
                </a:solidFill>
                <a:latin typeface="宋体" panose="02010600030101010101" pitchFamily="2" charset="-122"/>
                <a:cs typeface="Times New Roman" panose="02020603050405020304" pitchFamily="18" charset="0"/>
              </a:rPr>
              <a:t>④</a:t>
            </a:r>
            <a:r>
              <a:rPr lang="zh-CN" altLang="zh-CN" sz="2600" b="1" kern="100" dirty="0">
                <a:solidFill>
                  <a:srgbClr val="005AA0"/>
                </a:solidFill>
                <a:latin typeface="Times New Roman" panose="02020603050405020304" pitchFamily="18" charset="0"/>
                <a:cs typeface="Times New Roman" panose="02020603050405020304" pitchFamily="18" charset="0"/>
              </a:rPr>
              <a:t>区段发生了倒位，</a:t>
            </a:r>
            <a:r>
              <a:rPr lang="en-US" altLang="zh-CN" sz="2600" b="1" kern="100" dirty="0">
                <a:solidFill>
                  <a:srgbClr val="005AA0"/>
                </a:solidFill>
                <a:latin typeface="Times New Roman" panose="02020603050405020304" pitchFamily="18" charset="0"/>
                <a:cs typeface="Courier New" panose="02070309020205020404" pitchFamily="49" charset="0"/>
              </a:rPr>
              <a:t>A</a:t>
            </a:r>
            <a:r>
              <a:rPr lang="zh-CN" altLang="zh-CN" sz="2600" b="1" kern="100" dirty="0">
                <a:solidFill>
                  <a:srgbClr val="005AA0"/>
                </a:solidFill>
                <a:latin typeface="Times New Roman" panose="02020603050405020304" pitchFamily="18" charset="0"/>
                <a:cs typeface="Times New Roman" panose="02020603050405020304" pitchFamily="18" charset="0"/>
              </a:rPr>
              <a:t>错误；</a:t>
            </a:r>
            <a:endParaRPr lang="zh-CN" altLang="zh-CN" sz="1050" kern="100" dirty="0">
              <a:latin typeface="宋体" panose="02010600030101010101" pitchFamily="2" charset="-122"/>
              <a:cs typeface="Courier New" panose="02070309020205020404" pitchFamily="49" charset="0"/>
            </a:endParaRPr>
          </a:p>
          <a:p>
            <a:pPr algn="just">
              <a:spcAft>
                <a:spcPts val="0"/>
              </a:spcAft>
              <a:tabLst>
                <a:tab pos="2790825" algn="l"/>
              </a:tabLst>
            </a:pPr>
            <a:r>
              <a:rPr lang="zh-CN" altLang="zh-CN" sz="2600" b="1" kern="100" dirty="0">
                <a:solidFill>
                  <a:srgbClr val="005AA0"/>
                </a:solidFill>
                <a:latin typeface="Times New Roman" panose="02020603050405020304" pitchFamily="18" charset="0"/>
                <a:cs typeface="Times New Roman" panose="02020603050405020304" pitchFamily="18" charset="0"/>
              </a:rPr>
              <a:t>由图乙可知，细胞中染色单体</a:t>
            </a:r>
            <a:r>
              <a:rPr lang="en-US" altLang="zh-CN" sz="2600" b="1" kern="100" dirty="0">
                <a:solidFill>
                  <a:srgbClr val="005AA0"/>
                </a:solidFill>
                <a:latin typeface="宋体" panose="02010600030101010101" pitchFamily="2" charset="-122"/>
                <a:cs typeface="Times New Roman" panose="02020603050405020304" pitchFamily="18" charset="0"/>
              </a:rPr>
              <a:t>Ⅱ</a:t>
            </a:r>
            <a:r>
              <a:rPr lang="zh-CN" altLang="zh-CN" sz="2600" b="1" kern="100" dirty="0">
                <a:solidFill>
                  <a:srgbClr val="005AA0"/>
                </a:solidFill>
                <a:latin typeface="Times New Roman" panose="02020603050405020304" pitchFamily="18" charset="0"/>
                <a:cs typeface="Times New Roman" panose="02020603050405020304" pitchFamily="18" charset="0"/>
              </a:rPr>
              <a:t>和</a:t>
            </a:r>
            <a:r>
              <a:rPr lang="en-US" altLang="zh-CN" sz="2600" b="1" kern="100" dirty="0">
                <a:solidFill>
                  <a:srgbClr val="005AA0"/>
                </a:solidFill>
                <a:latin typeface="宋体" panose="02010600030101010101" pitchFamily="2" charset="-122"/>
                <a:cs typeface="Times New Roman" panose="02020603050405020304" pitchFamily="18" charset="0"/>
              </a:rPr>
              <a:t>Ⅳ</a:t>
            </a:r>
            <a:r>
              <a:rPr lang="zh-CN" altLang="zh-CN" sz="2600" b="1" kern="100" dirty="0">
                <a:solidFill>
                  <a:srgbClr val="005AA0"/>
                </a:solidFill>
                <a:latin typeface="Times New Roman" panose="02020603050405020304" pitchFamily="18" charset="0"/>
                <a:cs typeface="Times New Roman" panose="02020603050405020304" pitchFamily="18" charset="0"/>
              </a:rPr>
              <a:t>发生了互换，</a:t>
            </a:r>
            <a:r>
              <a:rPr lang="en-US" altLang="zh-CN" sz="2600" b="1" kern="100" dirty="0">
                <a:solidFill>
                  <a:srgbClr val="005AA0"/>
                </a:solidFill>
                <a:latin typeface="Times New Roman" panose="02020603050405020304" pitchFamily="18" charset="0"/>
                <a:cs typeface="Courier New" panose="02070309020205020404" pitchFamily="49" charset="0"/>
              </a:rPr>
              <a:t>B</a:t>
            </a:r>
            <a:r>
              <a:rPr lang="zh-CN" altLang="zh-CN" sz="2600" b="1" kern="100" dirty="0">
                <a:solidFill>
                  <a:srgbClr val="005AA0"/>
                </a:solidFill>
                <a:latin typeface="Times New Roman" panose="02020603050405020304" pitchFamily="18" charset="0"/>
                <a:cs typeface="Times New Roman" panose="02020603050405020304" pitchFamily="18" charset="0"/>
              </a:rPr>
              <a:t>错误；</a:t>
            </a:r>
            <a:endParaRPr lang="zh-CN" altLang="zh-CN" sz="1050" kern="100" dirty="0">
              <a:latin typeface="宋体" panose="02010600030101010101" pitchFamily="2" charset="-122"/>
              <a:cs typeface="Courier New" panose="02070309020205020404" pitchFamily="49" charset="0"/>
            </a:endParaRPr>
          </a:p>
          <a:p>
            <a:pPr algn="just">
              <a:spcAft>
                <a:spcPts val="0"/>
              </a:spcAft>
              <a:tabLst>
                <a:tab pos="2790825" algn="l"/>
              </a:tabLst>
            </a:pPr>
            <a:r>
              <a:rPr lang="zh-CN" altLang="zh-CN" sz="2600" b="1" kern="100" dirty="0">
                <a:solidFill>
                  <a:srgbClr val="005AA0"/>
                </a:solidFill>
                <a:latin typeface="Times New Roman" panose="02020603050405020304" pitchFamily="18" charset="0"/>
                <a:cs typeface="Times New Roman" panose="02020603050405020304" pitchFamily="18" charset="0"/>
              </a:rPr>
              <a:t>由题干可知，配子中出现染色体片段缺失或重复，则不能存活，出现倒位的配子能存活，又由图乙可知，该精原细胞会形成四个配子：</a:t>
            </a:r>
            <a:r>
              <a:rPr lang="en-US" altLang="zh-CN" sz="2600" b="1" kern="100" dirty="0">
                <a:solidFill>
                  <a:srgbClr val="005AA0"/>
                </a:solidFill>
                <a:latin typeface="Times New Roman" panose="02020603050405020304" pitchFamily="18" charset="0"/>
                <a:cs typeface="Courier New" panose="02070309020205020404" pitchFamily="49" charset="0"/>
              </a:rPr>
              <a:t>ABCDE(</a:t>
            </a:r>
            <a:r>
              <a:rPr lang="zh-CN" altLang="zh-CN" sz="2600" b="1" kern="100" dirty="0">
                <a:solidFill>
                  <a:srgbClr val="005AA0"/>
                </a:solidFill>
                <a:latin typeface="Times New Roman" panose="02020603050405020304" pitchFamily="18" charset="0"/>
                <a:cs typeface="Times New Roman" panose="02020603050405020304" pitchFamily="18" charset="0"/>
              </a:rPr>
              <a:t>正常</a:t>
            </a:r>
            <a:r>
              <a:rPr lang="en-US" altLang="zh-CN" sz="2600" b="1" kern="100" dirty="0">
                <a:solidFill>
                  <a:srgbClr val="005AA0"/>
                </a:solidFill>
                <a:latin typeface="Times New Roman" panose="02020603050405020304" pitchFamily="18" charset="0"/>
                <a:cs typeface="Courier New" panose="02070309020205020404" pitchFamily="49" charset="0"/>
              </a:rPr>
              <a:t>)</a:t>
            </a:r>
            <a:r>
              <a:rPr lang="zh-CN" altLang="zh-CN" sz="2600" b="1" kern="100" dirty="0">
                <a:solidFill>
                  <a:srgbClr val="005AA0"/>
                </a:solidFill>
                <a:latin typeface="Times New Roman" panose="02020603050405020304" pitchFamily="18" charset="0"/>
                <a:cs typeface="Times New Roman" panose="02020603050405020304" pitchFamily="18" charset="0"/>
              </a:rPr>
              <a:t>、</a:t>
            </a:r>
            <a:r>
              <a:rPr lang="en-US" altLang="zh-CN" sz="2600" b="1" kern="100" dirty="0" err="1">
                <a:solidFill>
                  <a:srgbClr val="005AA0"/>
                </a:solidFill>
                <a:latin typeface="Times New Roman" panose="02020603050405020304" pitchFamily="18" charset="0"/>
                <a:cs typeface="Courier New" panose="02070309020205020404" pitchFamily="49" charset="0"/>
              </a:rPr>
              <a:t>adcbe</a:t>
            </a:r>
            <a:r>
              <a:rPr lang="en-US" altLang="zh-CN" sz="2600" b="1" kern="100" dirty="0">
                <a:solidFill>
                  <a:srgbClr val="005AA0"/>
                </a:solidFill>
                <a:latin typeface="Times New Roman" panose="02020603050405020304" pitchFamily="18" charset="0"/>
                <a:cs typeface="Courier New" panose="02070309020205020404" pitchFamily="49" charset="0"/>
              </a:rPr>
              <a:t>(</a:t>
            </a:r>
            <a:r>
              <a:rPr lang="zh-CN" altLang="zh-CN" sz="2600" b="1" kern="100" dirty="0">
                <a:solidFill>
                  <a:srgbClr val="005AA0"/>
                </a:solidFill>
                <a:latin typeface="Times New Roman" panose="02020603050405020304" pitchFamily="18" charset="0"/>
                <a:cs typeface="Times New Roman" panose="02020603050405020304" pitchFamily="18" charset="0"/>
              </a:rPr>
              <a:t>倒位但能存活</a:t>
            </a:r>
            <a:r>
              <a:rPr lang="en-US" altLang="zh-CN" sz="2600" b="1" kern="100" dirty="0">
                <a:solidFill>
                  <a:srgbClr val="005AA0"/>
                </a:solidFill>
                <a:latin typeface="Times New Roman" panose="02020603050405020304" pitchFamily="18" charset="0"/>
                <a:cs typeface="Courier New" panose="02070309020205020404" pitchFamily="49" charset="0"/>
              </a:rPr>
              <a:t>)</a:t>
            </a:r>
            <a:r>
              <a:rPr lang="zh-CN" altLang="zh-CN" sz="2600" b="1" kern="100" dirty="0">
                <a:solidFill>
                  <a:srgbClr val="005AA0"/>
                </a:solidFill>
                <a:latin typeface="Times New Roman" panose="02020603050405020304" pitchFamily="18" charset="0"/>
                <a:cs typeface="Times New Roman" panose="02020603050405020304" pitchFamily="18" charset="0"/>
              </a:rPr>
              <a:t>、</a:t>
            </a:r>
            <a:r>
              <a:rPr lang="en-US" altLang="zh-CN" sz="2600" b="1" kern="100" dirty="0" err="1">
                <a:solidFill>
                  <a:srgbClr val="005AA0"/>
                </a:solidFill>
                <a:latin typeface="Times New Roman" panose="02020603050405020304" pitchFamily="18" charset="0"/>
                <a:cs typeface="Courier New" panose="02070309020205020404" pitchFamily="49" charset="0"/>
              </a:rPr>
              <a:t>ABcda</a:t>
            </a:r>
            <a:r>
              <a:rPr lang="en-US" altLang="zh-CN" sz="2600" b="1" kern="100" dirty="0">
                <a:solidFill>
                  <a:srgbClr val="005AA0"/>
                </a:solidFill>
                <a:latin typeface="Times New Roman" panose="02020603050405020304" pitchFamily="18" charset="0"/>
                <a:cs typeface="Courier New" panose="02070309020205020404" pitchFamily="49" charset="0"/>
              </a:rPr>
              <a:t>(</a:t>
            </a:r>
            <a:r>
              <a:rPr lang="zh-CN" altLang="zh-CN" sz="2600" b="1" kern="100" dirty="0">
                <a:solidFill>
                  <a:srgbClr val="005AA0"/>
                </a:solidFill>
                <a:latin typeface="Times New Roman" panose="02020603050405020304" pitchFamily="18" charset="0"/>
                <a:cs typeface="Times New Roman" panose="02020603050405020304" pitchFamily="18" charset="0"/>
              </a:rPr>
              <a:t>缺失了</a:t>
            </a:r>
            <a:r>
              <a:rPr lang="en-US" altLang="zh-CN" sz="2600" b="1" kern="100" dirty="0">
                <a:solidFill>
                  <a:srgbClr val="005AA0"/>
                </a:solidFill>
                <a:latin typeface="Times New Roman" panose="02020603050405020304" pitchFamily="18" charset="0"/>
                <a:cs typeface="Courier New" panose="02070309020205020404" pitchFamily="49" charset="0"/>
              </a:rPr>
              <a:t>e</a:t>
            </a:r>
            <a:r>
              <a:rPr lang="zh-CN" altLang="zh-CN" sz="2600" b="1" kern="100" dirty="0">
                <a:solidFill>
                  <a:srgbClr val="005AA0"/>
                </a:solidFill>
                <a:latin typeface="Times New Roman" panose="02020603050405020304" pitchFamily="18" charset="0"/>
                <a:cs typeface="Times New Roman" panose="02020603050405020304" pitchFamily="18" charset="0"/>
              </a:rPr>
              <a:t>所在的染色体片段，不能存活</a:t>
            </a:r>
            <a:r>
              <a:rPr lang="en-US" altLang="zh-CN" sz="2600" b="1" kern="100" dirty="0">
                <a:solidFill>
                  <a:srgbClr val="005AA0"/>
                </a:solidFill>
                <a:latin typeface="Times New Roman" panose="02020603050405020304" pitchFamily="18" charset="0"/>
                <a:cs typeface="Courier New" panose="02070309020205020404" pitchFamily="49" charset="0"/>
              </a:rPr>
              <a:t>)</a:t>
            </a:r>
            <a:r>
              <a:rPr lang="zh-CN" altLang="zh-CN" sz="2600" b="1" kern="100" dirty="0">
                <a:solidFill>
                  <a:srgbClr val="005AA0"/>
                </a:solidFill>
                <a:latin typeface="Times New Roman" panose="02020603050405020304" pitchFamily="18" charset="0"/>
                <a:cs typeface="Times New Roman" panose="02020603050405020304" pitchFamily="18" charset="0"/>
              </a:rPr>
              <a:t>、</a:t>
            </a:r>
            <a:r>
              <a:rPr lang="en-US" altLang="zh-CN" sz="2600" b="1" kern="100" dirty="0" err="1">
                <a:solidFill>
                  <a:srgbClr val="005AA0"/>
                </a:solidFill>
                <a:latin typeface="Times New Roman" panose="02020603050405020304" pitchFamily="18" charset="0"/>
                <a:cs typeface="Courier New" panose="02070309020205020404" pitchFamily="49" charset="0"/>
              </a:rPr>
              <a:t>ebCDE</a:t>
            </a:r>
            <a:r>
              <a:rPr lang="en-US" altLang="zh-CN" sz="2600" b="1" kern="100" dirty="0">
                <a:solidFill>
                  <a:srgbClr val="005AA0"/>
                </a:solidFill>
                <a:latin typeface="Times New Roman" panose="02020603050405020304" pitchFamily="18" charset="0"/>
                <a:cs typeface="Courier New" panose="02070309020205020404" pitchFamily="49" charset="0"/>
              </a:rPr>
              <a:t>(</a:t>
            </a:r>
            <a:r>
              <a:rPr lang="zh-CN" altLang="zh-CN" sz="2600" b="1" kern="100" dirty="0">
                <a:solidFill>
                  <a:srgbClr val="005AA0"/>
                </a:solidFill>
                <a:latin typeface="Times New Roman" panose="02020603050405020304" pitchFamily="18" charset="0"/>
                <a:cs typeface="Times New Roman" panose="02020603050405020304" pitchFamily="18" charset="0"/>
              </a:rPr>
              <a:t>缺失了</a:t>
            </a:r>
            <a:r>
              <a:rPr lang="en-US" altLang="zh-CN" sz="2600" b="1" kern="100" dirty="0">
                <a:solidFill>
                  <a:srgbClr val="005AA0"/>
                </a:solidFill>
                <a:latin typeface="Times New Roman" panose="02020603050405020304" pitchFamily="18" charset="0"/>
                <a:cs typeface="Courier New" panose="02070309020205020404" pitchFamily="49" charset="0"/>
              </a:rPr>
              <a:t>A</a:t>
            </a:r>
            <a:r>
              <a:rPr lang="zh-CN" altLang="zh-CN" sz="2600" b="1" kern="100" dirty="0">
                <a:solidFill>
                  <a:srgbClr val="005AA0"/>
                </a:solidFill>
                <a:latin typeface="Times New Roman" panose="02020603050405020304" pitchFamily="18" charset="0"/>
                <a:cs typeface="Times New Roman" panose="02020603050405020304" pitchFamily="18" charset="0"/>
              </a:rPr>
              <a:t>所在的染色体片段，不能存活</a:t>
            </a:r>
            <a:r>
              <a:rPr lang="en-US" altLang="zh-CN" sz="2600" b="1" kern="100" dirty="0">
                <a:solidFill>
                  <a:srgbClr val="005AA0"/>
                </a:solidFill>
                <a:latin typeface="Times New Roman" panose="02020603050405020304" pitchFamily="18" charset="0"/>
                <a:cs typeface="Courier New" panose="02070309020205020404" pitchFamily="49" charset="0"/>
              </a:rPr>
              <a:t>)</a:t>
            </a:r>
            <a:r>
              <a:rPr lang="zh-CN" altLang="zh-CN" sz="2600" b="1" kern="100" dirty="0">
                <a:solidFill>
                  <a:srgbClr val="005AA0"/>
                </a:solidFill>
                <a:latin typeface="Times New Roman" panose="02020603050405020304" pitchFamily="18" charset="0"/>
                <a:cs typeface="Times New Roman" panose="02020603050405020304" pitchFamily="18" charset="0"/>
              </a:rPr>
              <a:t>，因此该精原细胞共产生了</a:t>
            </a:r>
            <a:r>
              <a:rPr lang="en-US" altLang="zh-CN" sz="2600" b="1" kern="100" dirty="0">
                <a:solidFill>
                  <a:srgbClr val="005AA0"/>
                </a:solidFill>
                <a:latin typeface="Times New Roman" panose="02020603050405020304" pitchFamily="18" charset="0"/>
                <a:cs typeface="Courier New" panose="02070309020205020404" pitchFamily="49" charset="0"/>
              </a:rPr>
              <a:t>2</a:t>
            </a:r>
            <a:r>
              <a:rPr lang="zh-CN" altLang="zh-CN" sz="2600" b="1" kern="100" dirty="0">
                <a:solidFill>
                  <a:srgbClr val="005AA0"/>
                </a:solidFill>
                <a:latin typeface="Times New Roman" panose="02020603050405020304" pitchFamily="18" charset="0"/>
                <a:cs typeface="Times New Roman" panose="02020603050405020304" pitchFamily="18" charset="0"/>
              </a:rPr>
              <a:t>种类型的可育雄配子，</a:t>
            </a:r>
            <a:r>
              <a:rPr lang="en-US" altLang="zh-CN" sz="2600" b="1" kern="100" dirty="0">
                <a:solidFill>
                  <a:srgbClr val="005AA0"/>
                </a:solidFill>
                <a:latin typeface="Times New Roman" panose="02020603050405020304" pitchFamily="18" charset="0"/>
                <a:cs typeface="Courier New" panose="02070309020205020404" pitchFamily="49" charset="0"/>
              </a:rPr>
              <a:t>C</a:t>
            </a:r>
            <a:r>
              <a:rPr lang="zh-CN" altLang="zh-CN" sz="2600" b="1" kern="100" dirty="0">
                <a:solidFill>
                  <a:srgbClr val="005AA0"/>
                </a:solidFill>
                <a:latin typeface="Times New Roman" panose="02020603050405020304" pitchFamily="18" charset="0"/>
                <a:cs typeface="Times New Roman" panose="02020603050405020304" pitchFamily="18" charset="0"/>
              </a:rPr>
              <a:t>正确，</a:t>
            </a:r>
            <a:r>
              <a:rPr lang="en-US" altLang="zh-CN" sz="2600" b="1" kern="100" dirty="0">
                <a:solidFill>
                  <a:srgbClr val="005AA0"/>
                </a:solidFill>
                <a:latin typeface="Times New Roman" panose="02020603050405020304" pitchFamily="18" charset="0"/>
                <a:cs typeface="Courier New" panose="02070309020205020404" pitchFamily="49" charset="0"/>
              </a:rPr>
              <a:t>D</a:t>
            </a:r>
            <a:r>
              <a:rPr lang="zh-CN" altLang="zh-CN" sz="2600" b="1" kern="100" dirty="0">
                <a:solidFill>
                  <a:srgbClr val="005AA0"/>
                </a:solidFill>
                <a:latin typeface="Times New Roman" panose="02020603050405020304" pitchFamily="18" charset="0"/>
                <a:cs typeface="Times New Roman" panose="02020603050405020304" pitchFamily="18" charset="0"/>
              </a:rPr>
              <a:t>错误。</a:t>
            </a:r>
            <a:endParaRPr lang="zh-CN" altLang="zh-CN" sz="1050" kern="100" dirty="0">
              <a:latin typeface="宋体" panose="02010600030101010101" pitchFamily="2" charset="-122"/>
              <a:cs typeface="Courier New" panose="02070309020205020404" pitchFamily="49" charset="0"/>
            </a:endParaRPr>
          </a:p>
        </p:txBody>
      </p:sp>
      <p:pic>
        <p:nvPicPr>
          <p:cNvPr id="4" name="Picture 2" descr="1S142"/>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744240" y="836676"/>
            <a:ext cx="5110046" cy="2317379"/>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矩形 1"/>
          <p:cNvSpPr/>
          <p:nvPr/>
        </p:nvSpPr>
        <p:spPr>
          <a:xfrm>
            <a:off x="6960267" y="3212973"/>
            <a:ext cx="4577630" cy="2861310"/>
          </a:xfrm>
          <a:prstGeom prst="rect">
            <a:avLst/>
          </a:prstGeom>
        </p:spPr>
        <p:txBody>
          <a:bodyPr>
            <a:spAutoFit/>
          </a:bodyPr>
          <a:lstStyle/>
          <a:p>
            <a:pPr algn="just">
              <a:lnSpc>
                <a:spcPct val="150000"/>
              </a:lnSpc>
              <a:spcAft>
                <a:spcPts val="0"/>
              </a:spcAft>
              <a:tabLst>
                <a:tab pos="2790825" algn="l"/>
              </a:tabLst>
            </a:pPr>
            <a:r>
              <a:rPr lang="en-US" altLang="zh-CN" sz="20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A.</a:t>
            </a:r>
            <a:r>
              <a:rPr lang="zh-CN" altLang="zh-CN" sz="20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图甲发生了</a:t>
            </a:r>
            <a:r>
              <a:rPr lang="en-US" altLang="zh-CN" sz="2000" kern="100" dirty="0">
                <a:solidFill>
                  <a:srgbClr val="262626"/>
                </a:solidFill>
                <a:latin typeface="宋体" panose="02010600030101010101" pitchFamily="2" charset="-122"/>
                <a:ea typeface="微软雅黑" panose="020B0503020204020204" charset="-122"/>
                <a:cs typeface="Times New Roman" panose="02020603050405020304" pitchFamily="18" charset="0"/>
              </a:rPr>
              <a:t>①</a:t>
            </a:r>
            <a:r>
              <a:rPr lang="zh-CN" altLang="zh-CN" sz="20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至</a:t>
            </a:r>
            <a:r>
              <a:rPr lang="en-US" altLang="zh-CN" sz="2000" kern="100" dirty="0">
                <a:solidFill>
                  <a:srgbClr val="262626"/>
                </a:solidFill>
                <a:latin typeface="宋体" panose="02010600030101010101" pitchFamily="2" charset="-122"/>
                <a:ea typeface="微软雅黑" panose="020B0503020204020204" charset="-122"/>
                <a:cs typeface="Times New Roman" panose="02020603050405020304" pitchFamily="18" charset="0"/>
              </a:rPr>
              <a:t>③</a:t>
            </a:r>
            <a:r>
              <a:rPr lang="zh-CN" altLang="zh-CN" sz="20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区段的倒位</a:t>
            </a:r>
            <a:endParaRPr lang="zh-CN" altLang="zh-CN" sz="2000" kern="100" dirty="0">
              <a:latin typeface="宋体" panose="02010600030101010101" pitchFamily="2" charset="-122"/>
              <a:cs typeface="Courier New" panose="02070309020205020404" pitchFamily="49" charset="0"/>
            </a:endParaRPr>
          </a:p>
          <a:p>
            <a:pPr algn="just">
              <a:lnSpc>
                <a:spcPct val="150000"/>
              </a:lnSpc>
              <a:spcAft>
                <a:spcPts val="0"/>
              </a:spcAft>
              <a:tabLst>
                <a:tab pos="2790825" algn="l"/>
              </a:tabLst>
            </a:pPr>
            <a:r>
              <a:rPr lang="en-US" altLang="zh-CN" sz="20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B.</a:t>
            </a:r>
            <a:r>
              <a:rPr lang="zh-CN" altLang="zh-CN" sz="20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图乙细胞中</a:t>
            </a:r>
            <a:r>
              <a:rPr lang="en-US" altLang="zh-CN" sz="2000" kern="100" dirty="0">
                <a:solidFill>
                  <a:srgbClr val="262626"/>
                </a:solidFill>
                <a:latin typeface="宋体" panose="02010600030101010101" pitchFamily="2" charset="-122"/>
                <a:ea typeface="微软雅黑" panose="020B0503020204020204" charset="-122"/>
                <a:cs typeface="Times New Roman" panose="02020603050405020304" pitchFamily="18" charset="0"/>
              </a:rPr>
              <a:t>Ⅱ</a:t>
            </a:r>
            <a:r>
              <a:rPr lang="zh-CN" altLang="zh-CN" sz="20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和</a:t>
            </a:r>
            <a:r>
              <a:rPr lang="en-US" altLang="zh-CN" sz="2000" kern="100" dirty="0">
                <a:solidFill>
                  <a:srgbClr val="262626"/>
                </a:solidFill>
                <a:latin typeface="宋体" panose="02010600030101010101" pitchFamily="2" charset="-122"/>
                <a:ea typeface="微软雅黑" panose="020B0503020204020204" charset="-122"/>
                <a:cs typeface="Times New Roman" panose="02020603050405020304" pitchFamily="18" charset="0"/>
              </a:rPr>
              <a:t>Ⅲ</a:t>
            </a:r>
            <a:r>
              <a:rPr lang="zh-CN" altLang="zh-CN" sz="20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发生互换</a:t>
            </a:r>
            <a:endParaRPr lang="zh-CN" altLang="zh-CN" sz="2000" kern="100" dirty="0">
              <a:latin typeface="宋体" panose="02010600030101010101" pitchFamily="2" charset="-122"/>
              <a:cs typeface="Courier New" panose="02070309020205020404" pitchFamily="49" charset="0"/>
            </a:endParaRPr>
          </a:p>
          <a:p>
            <a:pPr algn="just">
              <a:lnSpc>
                <a:spcPct val="150000"/>
              </a:lnSpc>
              <a:spcAft>
                <a:spcPts val="0"/>
              </a:spcAft>
              <a:tabLst>
                <a:tab pos="2790825" algn="l"/>
              </a:tabLst>
            </a:pPr>
            <a:r>
              <a:rPr lang="en-US" altLang="zh-CN" sz="20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C.</a:t>
            </a:r>
            <a:r>
              <a:rPr lang="zh-CN" altLang="zh-CN" sz="20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该精原细胞减数分裂会产生染色体片段缺失的配子</a:t>
            </a:r>
            <a:endParaRPr lang="zh-CN" altLang="zh-CN" sz="2000" kern="100" dirty="0">
              <a:latin typeface="宋体" panose="02010600030101010101" pitchFamily="2" charset="-122"/>
              <a:cs typeface="Courier New" panose="02070309020205020404" pitchFamily="49" charset="0"/>
            </a:endParaRPr>
          </a:p>
          <a:p>
            <a:pPr algn="just">
              <a:lnSpc>
                <a:spcPct val="150000"/>
              </a:lnSpc>
              <a:spcAft>
                <a:spcPts val="0"/>
              </a:spcAft>
              <a:tabLst>
                <a:tab pos="2790825" algn="l"/>
              </a:tabLst>
            </a:pPr>
            <a:r>
              <a:rPr lang="en-US" altLang="zh-CN" sz="20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D.</a:t>
            </a:r>
            <a:r>
              <a:rPr lang="zh-CN" altLang="zh-CN" sz="20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该精原细胞共产生了</a:t>
            </a:r>
            <a:r>
              <a:rPr lang="en-US" altLang="zh-CN" sz="20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4</a:t>
            </a:r>
            <a:r>
              <a:rPr lang="zh-CN" altLang="zh-CN" sz="20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种类型的可育雄配子</a:t>
            </a:r>
            <a:endParaRPr lang="zh-CN" altLang="zh-CN" sz="2000" kern="100" dirty="0">
              <a:latin typeface="宋体" panose="02010600030101010101" pitchFamily="2" charset="-122"/>
              <a:cs typeface="Courier New" panose="02070309020205020404" pitchFamily="49"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blinds(horizontal)">
                                      <p:cBhvr>
                                        <p:cTn id="7" dur="500"/>
                                        <p:tgtEl>
                                          <p:spTgt spid="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blinds(horizontal)">
                                      <p:cBhvr>
                                        <p:cTn id="12"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445770" y="212725"/>
            <a:ext cx="11305540" cy="2462530"/>
          </a:xfrm>
          <a:prstGeom prst="rect">
            <a:avLst/>
          </a:prstGeom>
        </p:spPr>
        <p:txBody>
          <a:bodyPr>
            <a:noAutofit/>
          </a:bodyPr>
          <a:lstStyle/>
          <a:p>
            <a:pPr marL="200025" indent="-200025" algn="l" defTabSz="266700" fontAlgn="ctr">
              <a:lnSpc>
                <a:spcPct val="130000"/>
              </a:lnSpc>
              <a:spcBef>
                <a:spcPct val="0"/>
              </a:spcBef>
              <a:spcAft>
                <a:spcPct val="0"/>
              </a:spcAft>
            </a:pPr>
            <a:r>
              <a:rPr lang="zh-CN" altLang="en-US" sz="2400">
                <a:solidFill>
                  <a:schemeClr val="tx1"/>
                </a:solidFill>
                <a:uFillTx/>
                <a:latin typeface="Times New Roman" panose="02020603050405020304"/>
                <a:ea typeface="黑体" panose="02010609060101010101" charset="-122"/>
              </a:rPr>
              <a:t>（</a:t>
            </a:r>
            <a:r>
              <a:rPr lang="en-US" altLang="zh-CN" sz="2400">
                <a:solidFill>
                  <a:schemeClr val="tx1"/>
                </a:solidFill>
                <a:uFillTx/>
                <a:latin typeface="Times New Roman" panose="02020603050405020304"/>
                <a:ea typeface="黑体" panose="02010609060101010101" charset="-122"/>
              </a:rPr>
              <a:t>2025</a:t>
            </a:r>
            <a:r>
              <a:rPr lang="zh-CN" altLang="en-US" sz="2400">
                <a:solidFill>
                  <a:schemeClr val="tx1"/>
                </a:solidFill>
                <a:uFillTx/>
                <a:latin typeface="Times New Roman" panose="02020603050405020304"/>
                <a:ea typeface="黑体" panose="02010609060101010101" charset="-122"/>
              </a:rPr>
              <a:t>届二诊</a:t>
            </a:r>
            <a:r>
              <a:rPr lang="en-US" altLang="zh-CN" sz="2400">
                <a:solidFill>
                  <a:schemeClr val="tx1"/>
                </a:solidFill>
                <a:uFillTx/>
                <a:latin typeface="Times New Roman" panose="02020603050405020304"/>
                <a:ea typeface="黑体" panose="02010609060101010101" charset="-122"/>
              </a:rPr>
              <a:t>13</a:t>
            </a:r>
            <a:r>
              <a:rPr lang="zh-CN" altLang="en-US" sz="2400">
                <a:solidFill>
                  <a:schemeClr val="tx1"/>
                </a:solidFill>
                <a:uFillTx/>
                <a:latin typeface="Times New Roman" panose="02020603050405020304"/>
                <a:ea typeface="黑体" panose="02010609060101010101" charset="-122"/>
              </a:rPr>
              <a:t>）某卵原细胞在减数分裂过程中正常染色体和倒位染色体由于同源区段的配对形成倒位环，并在如图所示</a:t>
            </a:r>
            <a:r>
              <a:rPr lang="en-US" altLang="zh-CN" sz="2400">
                <a:solidFill>
                  <a:schemeClr val="tx1"/>
                </a:solidFill>
                <a:uFillTx/>
                <a:latin typeface="Times New Roman" panose="02020603050405020304"/>
                <a:ea typeface="黑体" panose="02010609060101010101" charset="-122"/>
              </a:rPr>
              <a:t>“×”</a:t>
            </a:r>
            <a:r>
              <a:rPr lang="zh-CN" altLang="en-US" sz="2400">
                <a:solidFill>
                  <a:schemeClr val="tx1"/>
                </a:solidFill>
                <a:uFillTx/>
                <a:latin typeface="Times New Roman" panose="02020603050405020304"/>
                <a:ea typeface="黑体" panose="02010609060101010101" charset="-122"/>
              </a:rPr>
              <a:t>处发生交换，产生一条含双着丝粒桥的染色体，无着丝粒片段会丢失。双着丝粒桥在两着丝粒之间随机发生断裂。不考虑其他位置的交换、其他突变和基因被破坏的情况，下列说法错误的是（</a:t>
            </a:r>
            <a:r>
              <a:rPr lang="en-US" altLang="zh-CN" sz="2400">
                <a:solidFill>
                  <a:schemeClr val="tx1"/>
                </a:solidFill>
                <a:uFillTx/>
                <a:latin typeface="Times New Roman" panose="02020603050405020304"/>
                <a:ea typeface="黑体" panose="02010609060101010101" charset="-122"/>
              </a:rPr>
              <a:t> </a:t>
            </a:r>
            <a:r>
              <a:rPr lang="en-US" altLang="zh-CN" sz="2400" b="1">
                <a:solidFill>
                  <a:srgbClr val="FF0000"/>
                </a:solidFill>
                <a:uFillTx/>
                <a:latin typeface="Times New Roman" panose="02020603050405020304"/>
                <a:ea typeface="黑体" panose="02010609060101010101" charset="-122"/>
              </a:rPr>
              <a:t>D </a:t>
            </a:r>
            <a:r>
              <a:rPr lang="zh-CN" altLang="en-US" sz="2400">
                <a:solidFill>
                  <a:schemeClr val="tx1"/>
                </a:solidFill>
                <a:uFillTx/>
                <a:latin typeface="Times New Roman" panose="02020603050405020304"/>
                <a:ea typeface="黑体" panose="02010609060101010101" charset="-122"/>
              </a:rPr>
              <a:t>）</a:t>
            </a:r>
          </a:p>
        </p:txBody>
      </p:sp>
      <p:pic>
        <p:nvPicPr>
          <p:cNvPr id="3" name="图片 2"/>
          <p:cNvPicPr/>
          <p:nvPr/>
        </p:nvPicPr>
        <p:blipFill>
          <a:blip r:embed="rId2"/>
          <a:stretch>
            <a:fillRect/>
          </a:stretch>
        </p:blipFill>
        <p:spPr>
          <a:xfrm>
            <a:off x="2767965" y="2219325"/>
            <a:ext cx="7118350" cy="2101850"/>
          </a:xfrm>
          <a:prstGeom prst="rect">
            <a:avLst/>
          </a:prstGeom>
        </p:spPr>
      </p:pic>
      <p:sp>
        <p:nvSpPr>
          <p:cNvPr id="4" name="文本框 3"/>
          <p:cNvSpPr txBox="1"/>
          <p:nvPr/>
        </p:nvSpPr>
        <p:spPr>
          <a:xfrm>
            <a:off x="905510" y="4419600"/>
            <a:ext cx="9912985" cy="2150745"/>
          </a:xfrm>
          <a:prstGeom prst="rect">
            <a:avLst/>
          </a:prstGeom>
        </p:spPr>
        <p:txBody>
          <a:bodyPr>
            <a:noAutofit/>
          </a:bodyPr>
          <a:lstStyle/>
          <a:p>
            <a:pPr indent="0">
              <a:lnSpc>
                <a:spcPct val="130000"/>
              </a:lnSpc>
            </a:pPr>
            <a:r>
              <a:rPr lang="en-US" altLang="zh-CN" sz="2400">
                <a:solidFill>
                  <a:schemeClr val="tx1"/>
                </a:solidFill>
                <a:uFillTx/>
                <a:latin typeface="Times New Roman" panose="02020603050405020304"/>
                <a:ea typeface="黑体" panose="02010609060101010101" charset="-122"/>
              </a:rPr>
              <a:t>   A</a:t>
            </a:r>
            <a:r>
              <a:rPr lang="zh-CN" altLang="en-US" sz="2400">
                <a:solidFill>
                  <a:schemeClr val="tx1"/>
                </a:solidFill>
                <a:uFillTx/>
                <a:latin typeface="Times New Roman" panose="02020603050405020304"/>
                <a:ea typeface="黑体" panose="02010609060101010101" charset="-122"/>
              </a:rPr>
              <a:t>．次级卵母细胞中一条染色单体上的基因不可能是</a:t>
            </a:r>
            <a:r>
              <a:rPr lang="en-US" altLang="zh-CN" sz="2400">
                <a:solidFill>
                  <a:schemeClr val="tx1"/>
                </a:solidFill>
                <a:uFillTx/>
                <a:latin typeface="Times New Roman" panose="02020603050405020304"/>
                <a:ea typeface="黑体" panose="02010609060101010101" charset="-122"/>
              </a:rPr>
              <a:t>ebcAB</a:t>
            </a:r>
          </a:p>
          <a:p>
            <a:pPr marL="190500" indent="0" algn="l" defTabSz="266700" fontAlgn="ctr">
              <a:lnSpc>
                <a:spcPct val="130000"/>
              </a:lnSpc>
              <a:spcBef>
                <a:spcPct val="0"/>
              </a:spcBef>
              <a:spcAft>
                <a:spcPct val="0"/>
              </a:spcAft>
            </a:pPr>
            <a:r>
              <a:rPr lang="en-US" altLang="zh-CN" sz="2400">
                <a:solidFill>
                  <a:schemeClr val="tx1"/>
                </a:solidFill>
                <a:uFillTx/>
                <a:latin typeface="Times New Roman" panose="02020603050405020304"/>
                <a:ea typeface="黑体" panose="02010609060101010101" charset="-122"/>
              </a:rPr>
              <a:t>B</a:t>
            </a:r>
            <a:r>
              <a:rPr lang="zh-CN" altLang="en-US" sz="2400">
                <a:solidFill>
                  <a:schemeClr val="tx1"/>
                </a:solidFill>
                <a:uFillTx/>
                <a:latin typeface="Times New Roman" panose="02020603050405020304"/>
                <a:ea typeface="黑体" panose="02010609060101010101" charset="-122"/>
              </a:rPr>
              <a:t>．卵细胞的基因组成最多有</a:t>
            </a:r>
            <a:r>
              <a:rPr lang="en-US" altLang="zh-CN" sz="2400">
                <a:solidFill>
                  <a:schemeClr val="tx1"/>
                </a:solidFill>
                <a:uFillTx/>
                <a:latin typeface="Times New Roman" panose="02020603050405020304"/>
                <a:ea typeface="黑体" panose="02010609060101010101" charset="-122"/>
              </a:rPr>
              <a:t>10</a:t>
            </a:r>
            <a:r>
              <a:rPr lang="zh-CN" altLang="en-US" sz="2400">
                <a:solidFill>
                  <a:schemeClr val="tx1"/>
                </a:solidFill>
                <a:uFillTx/>
                <a:latin typeface="Times New Roman" panose="02020603050405020304"/>
                <a:ea typeface="黑体" panose="02010609060101010101" charset="-122"/>
              </a:rPr>
              <a:t>种可能</a:t>
            </a:r>
          </a:p>
          <a:p>
            <a:pPr marL="190500" indent="0" algn="l" defTabSz="266700" fontAlgn="ctr">
              <a:lnSpc>
                <a:spcPct val="130000"/>
              </a:lnSpc>
              <a:spcBef>
                <a:spcPct val="0"/>
              </a:spcBef>
              <a:spcAft>
                <a:spcPct val="0"/>
              </a:spcAft>
            </a:pPr>
            <a:r>
              <a:rPr lang="en-US" altLang="zh-CN" sz="2400">
                <a:solidFill>
                  <a:schemeClr val="tx1"/>
                </a:solidFill>
                <a:uFillTx/>
                <a:latin typeface="Times New Roman" panose="02020603050405020304"/>
                <a:ea typeface="黑体" panose="02010609060101010101" charset="-122"/>
              </a:rPr>
              <a:t>C</a:t>
            </a:r>
            <a:r>
              <a:rPr lang="zh-CN" altLang="en-US" sz="2400">
                <a:solidFill>
                  <a:schemeClr val="tx1"/>
                </a:solidFill>
                <a:uFillTx/>
                <a:latin typeface="Times New Roman" panose="02020603050405020304"/>
                <a:ea typeface="黑体" panose="02010609060101010101" charset="-122"/>
              </a:rPr>
              <a:t>．若卵细胞的基因组成是</a:t>
            </a:r>
            <a:r>
              <a:rPr lang="en-US" altLang="zh-CN" sz="2400">
                <a:solidFill>
                  <a:schemeClr val="tx1"/>
                </a:solidFill>
                <a:uFillTx/>
                <a:latin typeface="Times New Roman" panose="02020603050405020304"/>
                <a:ea typeface="黑体" panose="02010609060101010101" charset="-122"/>
              </a:rPr>
              <a:t>Dcbe</a:t>
            </a:r>
            <a:r>
              <a:rPr lang="zh-CN" altLang="en-US" sz="2400">
                <a:solidFill>
                  <a:schemeClr val="tx1"/>
                </a:solidFill>
                <a:uFillTx/>
                <a:latin typeface="Times New Roman" panose="02020603050405020304"/>
                <a:ea typeface="黑体" panose="02010609060101010101" charset="-122"/>
              </a:rPr>
              <a:t>，则第二极体是</a:t>
            </a:r>
            <a:r>
              <a:rPr lang="en-US" altLang="zh-CN" sz="2400">
                <a:solidFill>
                  <a:schemeClr val="tx1"/>
                </a:solidFill>
                <a:uFillTx/>
                <a:latin typeface="Times New Roman" panose="02020603050405020304"/>
                <a:ea typeface="黑体" panose="02010609060101010101" charset="-122"/>
              </a:rPr>
              <a:t>ABCDE</a:t>
            </a:r>
            <a:r>
              <a:rPr lang="zh-CN" altLang="en-US" sz="2400">
                <a:solidFill>
                  <a:schemeClr val="tx1"/>
                </a:solidFill>
                <a:uFillTx/>
                <a:latin typeface="Times New Roman" panose="02020603050405020304"/>
                <a:ea typeface="黑体" panose="02010609060101010101" charset="-122"/>
              </a:rPr>
              <a:t>、</a:t>
            </a:r>
            <a:r>
              <a:rPr lang="en-US" altLang="zh-CN" sz="2400">
                <a:solidFill>
                  <a:schemeClr val="tx1"/>
                </a:solidFill>
                <a:uFillTx/>
                <a:latin typeface="Times New Roman" panose="02020603050405020304"/>
                <a:ea typeface="黑体" panose="02010609060101010101" charset="-122"/>
              </a:rPr>
              <a:t>adcbe</a:t>
            </a:r>
            <a:r>
              <a:rPr lang="zh-CN" altLang="en-US" sz="2400">
                <a:solidFill>
                  <a:schemeClr val="tx1"/>
                </a:solidFill>
                <a:uFillTx/>
                <a:latin typeface="Times New Roman" panose="02020603050405020304"/>
                <a:ea typeface="黑体" panose="02010609060101010101" charset="-122"/>
              </a:rPr>
              <a:t>和</a:t>
            </a:r>
            <a:r>
              <a:rPr lang="en-US" altLang="zh-CN" sz="2400">
                <a:solidFill>
                  <a:schemeClr val="tx1"/>
                </a:solidFill>
                <a:uFillTx/>
                <a:latin typeface="Times New Roman" panose="02020603050405020304"/>
                <a:ea typeface="黑体" panose="02010609060101010101" charset="-122"/>
              </a:rPr>
              <a:t>E</a:t>
            </a:r>
          </a:p>
          <a:p>
            <a:pPr marL="190500" indent="0" algn="l" defTabSz="266700" fontAlgn="ctr">
              <a:lnSpc>
                <a:spcPct val="130000"/>
              </a:lnSpc>
              <a:spcBef>
                <a:spcPct val="0"/>
              </a:spcBef>
              <a:spcAft>
                <a:spcPct val="0"/>
              </a:spcAft>
            </a:pPr>
            <a:r>
              <a:rPr lang="en-US" altLang="zh-CN" sz="2400">
                <a:solidFill>
                  <a:schemeClr val="tx1"/>
                </a:solidFill>
                <a:uFillTx/>
                <a:latin typeface="Times New Roman" panose="02020603050405020304"/>
                <a:ea typeface="黑体" panose="02010609060101010101" charset="-122"/>
              </a:rPr>
              <a:t>D</a:t>
            </a:r>
            <a:r>
              <a:rPr lang="zh-CN" altLang="en-US" sz="2400">
                <a:solidFill>
                  <a:schemeClr val="tx1"/>
                </a:solidFill>
                <a:uFillTx/>
                <a:latin typeface="Times New Roman" panose="02020603050405020304"/>
                <a:ea typeface="黑体" panose="02010609060101010101" charset="-122"/>
              </a:rPr>
              <a:t>．若卵细胞基因组成是</a:t>
            </a:r>
            <a:r>
              <a:rPr lang="en-US" altLang="zh-CN" sz="2400">
                <a:solidFill>
                  <a:schemeClr val="tx1"/>
                </a:solidFill>
                <a:uFillTx/>
                <a:latin typeface="Times New Roman" panose="02020603050405020304"/>
                <a:ea typeface="黑体" panose="02010609060101010101" charset="-122"/>
              </a:rPr>
              <a:t>EDc</a:t>
            </a:r>
            <a:r>
              <a:rPr lang="zh-CN" altLang="en-US" sz="2400">
                <a:solidFill>
                  <a:schemeClr val="tx1"/>
                </a:solidFill>
                <a:uFillTx/>
                <a:latin typeface="Times New Roman" panose="02020603050405020304"/>
                <a:ea typeface="黑体" panose="02010609060101010101" charset="-122"/>
              </a:rPr>
              <a:t>，则双着丝粒桥断裂位点发生在</a:t>
            </a:r>
            <a:r>
              <a:rPr lang="en-US" altLang="zh-CN" sz="2400">
                <a:solidFill>
                  <a:schemeClr val="tx1"/>
                </a:solidFill>
                <a:uFillTx/>
                <a:latin typeface="Times New Roman" panose="02020603050405020304"/>
                <a:ea typeface="黑体" panose="02010609060101010101" charset="-122"/>
              </a:rPr>
              <a:t>c</a:t>
            </a:r>
            <a:r>
              <a:rPr lang="zh-CN" altLang="en-US" sz="2400">
                <a:solidFill>
                  <a:schemeClr val="tx1"/>
                </a:solidFill>
                <a:uFillTx/>
                <a:latin typeface="Times New Roman" panose="02020603050405020304"/>
                <a:ea typeface="黑体" panose="02010609060101010101" charset="-122"/>
              </a:rPr>
              <a:t>、</a:t>
            </a:r>
            <a:r>
              <a:rPr lang="en-US" altLang="zh-CN" sz="2400">
                <a:solidFill>
                  <a:schemeClr val="tx1"/>
                </a:solidFill>
                <a:uFillTx/>
                <a:latin typeface="Times New Roman" panose="02020603050405020304"/>
                <a:ea typeface="黑体" panose="02010609060101010101" charset="-122"/>
              </a:rPr>
              <a:t>d</a:t>
            </a:r>
            <a:r>
              <a:rPr lang="zh-CN" altLang="en-US" sz="2400">
                <a:solidFill>
                  <a:schemeClr val="tx1"/>
                </a:solidFill>
                <a:uFillTx/>
                <a:latin typeface="Times New Roman" panose="02020603050405020304"/>
                <a:ea typeface="黑体" panose="02010609060101010101" charset="-122"/>
              </a:rPr>
              <a:t>之间</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154436" y="670349"/>
            <a:ext cx="11771659" cy="2200275"/>
          </a:xfrm>
          <a:prstGeom prst="rect">
            <a:avLst/>
          </a:prstGeom>
        </p:spPr>
        <p:txBody>
          <a:bodyPr wrap="square" lIns="121898" tIns="60948" rIns="121898" bIns="60948">
            <a:spAutoFit/>
          </a:bodyPr>
          <a:lstStyle/>
          <a:p>
            <a:pPr marL="252095" indent="-457200" algn="just">
              <a:lnSpc>
                <a:spcPct val="130000"/>
              </a:lnSpc>
              <a:spcAft>
                <a:spcPts val="0"/>
              </a:spcAft>
              <a:tabLst>
                <a:tab pos="2790825" algn="l"/>
              </a:tabLst>
            </a:pPr>
            <a:r>
              <a:rPr lang="zh-CN" altLang="zh-CN" sz="2600" b="1" kern="100" dirty="0">
                <a:latin typeface="Times New Roman" panose="02020603050405020304" pitchFamily="18" charset="0"/>
                <a:ea typeface="黑体" panose="02010609060101010101" charset="-122"/>
                <a:cs typeface="Times New Roman" panose="02020603050405020304" pitchFamily="18" charset="0"/>
              </a:rPr>
              <a:t>考点二　变异与育种</a:t>
            </a:r>
            <a:endParaRPr lang="zh-CN" altLang="zh-CN" sz="1050" kern="100" dirty="0">
              <a:latin typeface="宋体" panose="02010600030101010101" pitchFamily="2" charset="-122"/>
              <a:cs typeface="Courier New" panose="02070309020205020404" pitchFamily="49" charset="0"/>
            </a:endParaRPr>
          </a:p>
          <a:p>
            <a:pPr marL="252095" indent="-457200" algn="just">
              <a:lnSpc>
                <a:spcPct val="130000"/>
              </a:lnSpc>
              <a:spcAft>
                <a:spcPts val="0"/>
              </a:spcAft>
              <a:tabLst>
                <a:tab pos="2790825" algn="l"/>
              </a:tabLst>
            </a:pPr>
            <a:r>
              <a:rPr lang="en-US" altLang="zh-CN" sz="26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5.</a:t>
            </a:r>
            <a:r>
              <a:rPr lang="en-US" altLang="zh-CN" sz="2600" b="1" kern="100" dirty="0">
                <a:solidFill>
                  <a:srgbClr val="262626"/>
                </a:solidFill>
                <a:latin typeface="Times New Roman" panose="02020603050405020304" pitchFamily="18" charset="0"/>
                <a:cs typeface="Courier New" panose="02070309020205020404" pitchFamily="49" charset="0"/>
              </a:rPr>
              <a:t>(2025·</a:t>
            </a:r>
            <a:r>
              <a:rPr lang="zh-CN" altLang="zh-CN" sz="2600" b="1" kern="100" dirty="0">
                <a:solidFill>
                  <a:srgbClr val="262626"/>
                </a:solidFill>
                <a:latin typeface="Times New Roman" panose="02020603050405020304" pitchFamily="18" charset="0"/>
                <a:cs typeface="Times New Roman" panose="02020603050405020304" pitchFamily="18" charset="0"/>
              </a:rPr>
              <a:t>江苏南通调研</a:t>
            </a:r>
            <a:r>
              <a:rPr lang="en-US" altLang="zh-CN" sz="2600" b="1" kern="100" dirty="0">
                <a:solidFill>
                  <a:srgbClr val="262626"/>
                </a:solidFill>
                <a:latin typeface="Times New Roman" panose="02020603050405020304" pitchFamily="18" charset="0"/>
                <a:cs typeface="Courier New" panose="02070309020205020404" pitchFamily="49" charset="0"/>
              </a:rPr>
              <a:t>)</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同源四倍体植物减数分裂联会时，同源区段配对会形成不同的结果，进而产生不同染色体数目的配子，如图</a:t>
            </a:r>
            <a:r>
              <a:rPr lang="en-US" altLang="zh-CN" sz="26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短箭头表示在细胞分裂后期相应着丝粒移动的方向</a:t>
            </a:r>
            <a:r>
              <a:rPr lang="en-US" altLang="zh-CN" sz="26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。下列相关叙述错误的是</a:t>
            </a:r>
            <a:r>
              <a:rPr lang="en-US" altLang="zh-CN" sz="26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　</a:t>
            </a:r>
            <a:r>
              <a:rPr lang="en-US" altLang="zh-CN" sz="2600" kern="100" dirty="0" smtClean="0">
                <a:solidFill>
                  <a:srgbClr val="262626"/>
                </a:solidFill>
                <a:latin typeface="Times New Roman" panose="02020603050405020304" pitchFamily="18" charset="0"/>
                <a:ea typeface="微软雅黑" panose="020B0503020204020204" charset="-122"/>
                <a:cs typeface="Times New Roman" panose="02020603050405020304" pitchFamily="18" charset="0"/>
              </a:rPr>
              <a:t>    </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　</a:t>
            </a:r>
            <a:r>
              <a:rPr lang="en-US" altLang="zh-CN" sz="26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latin typeface="宋体" panose="02010600030101010101" pitchFamily="2" charset="-122"/>
              <a:cs typeface="Courier New" panose="02070309020205020404" pitchFamily="49" charset="0"/>
            </a:endParaRPr>
          </a:p>
        </p:txBody>
      </p:sp>
      <p:sp>
        <p:nvSpPr>
          <p:cNvPr id="6" name="矩形 5"/>
          <p:cNvSpPr/>
          <p:nvPr/>
        </p:nvSpPr>
        <p:spPr>
          <a:xfrm>
            <a:off x="8285111" y="2186225"/>
            <a:ext cx="457835" cy="691515"/>
          </a:xfrm>
          <a:prstGeom prst="rect">
            <a:avLst/>
          </a:prstGeom>
        </p:spPr>
        <p:txBody>
          <a:bodyPr wrap="none">
            <a:spAutoFit/>
          </a:bodyPr>
          <a:lstStyle/>
          <a:p>
            <a:pPr>
              <a:lnSpc>
                <a:spcPct val="130000"/>
              </a:lnSpc>
            </a:pPr>
            <a:r>
              <a:rPr lang="en-US" altLang="zh-CN" sz="3000" b="1" kern="100" smtClean="0">
                <a:solidFill>
                  <a:srgbClr val="C00000"/>
                </a:solidFill>
                <a:latin typeface="Times New Roman" panose="02020603050405020304"/>
              </a:rPr>
              <a:t>C</a:t>
            </a:r>
            <a:endParaRPr lang="zh-CN" altLang="en-US" sz="3000" b="1" dirty="0">
              <a:solidFill>
                <a:srgbClr val="C00000"/>
              </a:solidFill>
            </a:endParaRPr>
          </a:p>
        </p:txBody>
      </p:sp>
      <p:sp>
        <p:nvSpPr>
          <p:cNvPr id="4" name="矩形 3"/>
          <p:cNvSpPr/>
          <p:nvPr/>
        </p:nvSpPr>
        <p:spPr>
          <a:xfrm>
            <a:off x="342005" y="2710581"/>
            <a:ext cx="11771659" cy="3639185"/>
          </a:xfrm>
          <a:prstGeom prst="rect">
            <a:avLst/>
          </a:prstGeom>
        </p:spPr>
        <p:txBody>
          <a:bodyPr wrap="square" lIns="121898" tIns="60948" rIns="121898" bIns="60948">
            <a:spAutoFit/>
          </a:bodyPr>
          <a:lstStyle/>
          <a:p>
            <a:pPr algn="just">
              <a:lnSpc>
                <a:spcPct val="110000"/>
              </a:lnSpc>
              <a:spcAft>
                <a:spcPts val="0"/>
              </a:spcAft>
              <a:tabLst>
                <a:tab pos="2790825" algn="l"/>
              </a:tabLst>
            </a:pPr>
            <a:r>
              <a:rPr lang="en-US" altLang="zh-CN" sz="26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A.</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用秋水仙素处理二倍体植物种子</a:t>
            </a:r>
            <a:r>
              <a:rPr lang="zh-CN" altLang="zh-CN" sz="2600" kern="100" dirty="0" smtClean="0">
                <a:solidFill>
                  <a:srgbClr val="262626"/>
                </a:solidFill>
                <a:latin typeface="Times New Roman" panose="02020603050405020304" pitchFamily="18" charset="0"/>
                <a:ea typeface="微软雅黑" panose="020B0503020204020204" charset="-122"/>
                <a:cs typeface="Times New Roman" panose="02020603050405020304" pitchFamily="18" charset="0"/>
              </a:rPr>
              <a:t>，</a:t>
            </a:r>
            <a:endParaRPr lang="en-US" altLang="zh-CN" sz="2600" kern="100" dirty="0" smtClean="0">
              <a:solidFill>
                <a:srgbClr val="262626"/>
              </a:solidFill>
              <a:latin typeface="Times New Roman" panose="02020603050405020304" pitchFamily="18" charset="0"/>
              <a:ea typeface="微软雅黑" panose="020B0503020204020204" charset="-122"/>
              <a:cs typeface="Times New Roman" panose="02020603050405020304" pitchFamily="18" charset="0"/>
            </a:endParaRPr>
          </a:p>
          <a:p>
            <a:pPr algn="just">
              <a:lnSpc>
                <a:spcPct val="110000"/>
              </a:lnSpc>
              <a:spcAft>
                <a:spcPts val="0"/>
              </a:spcAft>
              <a:tabLst>
                <a:tab pos="2790825" algn="l"/>
              </a:tabLst>
            </a:pPr>
            <a:r>
              <a:rPr lang="zh-CN" altLang="zh-CN" sz="2600" kern="100" dirty="0" smtClean="0">
                <a:solidFill>
                  <a:srgbClr val="262626"/>
                </a:solidFill>
                <a:latin typeface="Times New Roman" panose="02020603050405020304" pitchFamily="18" charset="0"/>
                <a:ea typeface="微软雅黑" panose="020B0503020204020204" charset="-122"/>
                <a:cs typeface="Times New Roman" panose="02020603050405020304" pitchFamily="18" charset="0"/>
              </a:rPr>
              <a:t>可</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培育同源四倍体</a:t>
            </a:r>
            <a:endParaRPr lang="zh-CN" altLang="zh-CN" sz="1050" kern="100" dirty="0">
              <a:latin typeface="宋体" panose="02010600030101010101" pitchFamily="2" charset="-122"/>
              <a:cs typeface="Courier New" panose="02070309020205020404" pitchFamily="49" charset="0"/>
            </a:endParaRPr>
          </a:p>
          <a:p>
            <a:pPr algn="just">
              <a:lnSpc>
                <a:spcPct val="110000"/>
              </a:lnSpc>
              <a:spcAft>
                <a:spcPts val="0"/>
              </a:spcAft>
              <a:tabLst>
                <a:tab pos="2790825" algn="l"/>
              </a:tabLst>
            </a:pPr>
            <a:r>
              <a:rPr lang="en-US" altLang="zh-CN" sz="26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B.1</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个四价体和</a:t>
            </a:r>
            <a:r>
              <a:rPr lang="en-US" altLang="zh-CN" sz="26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2</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个二价体均可</a:t>
            </a:r>
            <a:r>
              <a:rPr lang="zh-CN" altLang="zh-CN" sz="2600" kern="100" dirty="0" smtClean="0">
                <a:solidFill>
                  <a:srgbClr val="262626"/>
                </a:solidFill>
                <a:latin typeface="Times New Roman" panose="02020603050405020304" pitchFamily="18" charset="0"/>
                <a:ea typeface="微软雅黑" panose="020B0503020204020204" charset="-122"/>
                <a:cs typeface="Times New Roman" panose="02020603050405020304" pitchFamily="18" charset="0"/>
              </a:rPr>
              <a:t>实现</a:t>
            </a:r>
            <a:endParaRPr lang="en-US" altLang="zh-CN" sz="2600" kern="100" dirty="0" smtClean="0">
              <a:solidFill>
                <a:srgbClr val="262626"/>
              </a:solidFill>
              <a:latin typeface="Times New Roman" panose="02020603050405020304" pitchFamily="18" charset="0"/>
              <a:ea typeface="微软雅黑" panose="020B0503020204020204" charset="-122"/>
              <a:cs typeface="Times New Roman" panose="02020603050405020304" pitchFamily="18" charset="0"/>
            </a:endParaRPr>
          </a:p>
          <a:p>
            <a:pPr algn="just">
              <a:lnSpc>
                <a:spcPct val="110000"/>
              </a:lnSpc>
              <a:spcAft>
                <a:spcPts val="0"/>
              </a:spcAft>
              <a:tabLst>
                <a:tab pos="2790825" algn="l"/>
              </a:tabLst>
            </a:pPr>
            <a:r>
              <a:rPr lang="zh-CN" altLang="zh-CN" sz="2600" kern="100" dirty="0" smtClean="0">
                <a:solidFill>
                  <a:srgbClr val="262626"/>
                </a:solidFill>
                <a:latin typeface="Times New Roman" panose="02020603050405020304" pitchFamily="18" charset="0"/>
                <a:ea typeface="微软雅黑" panose="020B0503020204020204" charset="-122"/>
                <a:cs typeface="Times New Roman" panose="02020603050405020304" pitchFamily="18" charset="0"/>
              </a:rPr>
              <a:t>同源染色体</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的均等分配</a:t>
            </a:r>
            <a:endParaRPr lang="zh-CN" altLang="zh-CN" sz="1050" kern="100" dirty="0">
              <a:latin typeface="宋体" panose="02010600030101010101" pitchFamily="2" charset="-122"/>
              <a:cs typeface="Courier New" panose="02070309020205020404" pitchFamily="49" charset="0"/>
            </a:endParaRPr>
          </a:p>
          <a:p>
            <a:pPr algn="just">
              <a:lnSpc>
                <a:spcPct val="110000"/>
              </a:lnSpc>
              <a:spcAft>
                <a:spcPts val="0"/>
              </a:spcAft>
              <a:tabLst>
                <a:tab pos="2790825" algn="l"/>
              </a:tabLst>
            </a:pPr>
            <a:r>
              <a:rPr lang="en-US" altLang="zh-CN" sz="26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C.</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图示</a:t>
            </a:r>
            <a:r>
              <a:rPr lang="en-US" altLang="zh-CN" sz="26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1</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个三价体包含</a:t>
            </a:r>
            <a:r>
              <a:rPr lang="en-US" altLang="zh-CN" sz="26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3</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条同源染色体、</a:t>
            </a:r>
            <a:r>
              <a:rPr lang="en-US" altLang="zh-CN" sz="26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3</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个</a:t>
            </a:r>
            <a:r>
              <a:rPr lang="en-US" altLang="zh-CN" sz="26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DNA</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分子</a:t>
            </a:r>
            <a:endParaRPr lang="zh-CN" altLang="zh-CN" sz="1050" kern="100" dirty="0">
              <a:latin typeface="宋体" panose="02010600030101010101" pitchFamily="2" charset="-122"/>
              <a:cs typeface="Courier New" panose="02070309020205020404" pitchFamily="49" charset="0"/>
            </a:endParaRPr>
          </a:p>
          <a:p>
            <a:pPr algn="just">
              <a:lnSpc>
                <a:spcPct val="110000"/>
              </a:lnSpc>
              <a:spcAft>
                <a:spcPts val="0"/>
              </a:spcAft>
              <a:tabLst>
                <a:tab pos="2790825" algn="l"/>
              </a:tabLst>
            </a:pPr>
            <a:r>
              <a:rPr lang="en-US" altLang="zh-CN" sz="26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D.</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图示解释了同源四倍体通常可育，但育性却有所降低</a:t>
            </a:r>
            <a:endParaRPr lang="zh-CN" altLang="zh-CN" sz="1050" kern="100" dirty="0">
              <a:latin typeface="宋体" panose="02010600030101010101" pitchFamily="2" charset="-122"/>
              <a:cs typeface="Courier New" panose="02070309020205020404" pitchFamily="49" charset="0"/>
            </a:endParaRPr>
          </a:p>
          <a:p>
            <a:pPr algn="just">
              <a:lnSpc>
                <a:spcPct val="110000"/>
              </a:lnSpc>
              <a:spcAft>
                <a:spcPts val="0"/>
              </a:spcAft>
              <a:tabLst>
                <a:tab pos="2790825" algn="l"/>
              </a:tabLst>
            </a:pPr>
            <a:r>
              <a:rPr lang="zh-CN" altLang="zh-CN" sz="2600" b="1" kern="100" dirty="0" smtClean="0">
                <a:solidFill>
                  <a:srgbClr val="005AA0"/>
                </a:solidFill>
                <a:latin typeface="Times New Roman" panose="02020603050405020304" pitchFamily="18" charset="0"/>
                <a:ea typeface="黑体" panose="02010609060101010101" charset="-122"/>
                <a:cs typeface="Times New Roman" panose="02020603050405020304" pitchFamily="18" charset="0"/>
              </a:rPr>
              <a:t>解析</a:t>
            </a:r>
            <a:r>
              <a:rPr lang="zh-CN" altLang="zh-CN" sz="2600" b="1" kern="100" dirty="0">
                <a:solidFill>
                  <a:srgbClr val="005AA0"/>
                </a:solidFill>
                <a:latin typeface="Times New Roman" panose="02020603050405020304" pitchFamily="18" charset="0"/>
                <a:cs typeface="Times New Roman" panose="02020603050405020304" pitchFamily="18" charset="0"/>
              </a:rPr>
              <a:t>　联会时的染色体含有染色单体，图示</a:t>
            </a:r>
            <a:r>
              <a:rPr lang="en-US" altLang="zh-CN" sz="2600" b="1" kern="100" dirty="0">
                <a:solidFill>
                  <a:srgbClr val="005AA0"/>
                </a:solidFill>
                <a:latin typeface="Times New Roman" panose="02020603050405020304" pitchFamily="18" charset="0"/>
                <a:cs typeface="Courier New" panose="02070309020205020404" pitchFamily="49" charset="0"/>
              </a:rPr>
              <a:t>1</a:t>
            </a:r>
            <a:r>
              <a:rPr lang="zh-CN" altLang="zh-CN" sz="2600" b="1" kern="100" dirty="0">
                <a:solidFill>
                  <a:srgbClr val="005AA0"/>
                </a:solidFill>
                <a:latin typeface="Times New Roman" panose="02020603050405020304" pitchFamily="18" charset="0"/>
                <a:cs typeface="Times New Roman" panose="02020603050405020304" pitchFamily="18" charset="0"/>
              </a:rPr>
              <a:t>个三价体含有</a:t>
            </a:r>
            <a:r>
              <a:rPr lang="en-US" altLang="zh-CN" sz="2600" b="1" kern="100" dirty="0">
                <a:solidFill>
                  <a:srgbClr val="005AA0"/>
                </a:solidFill>
                <a:latin typeface="Times New Roman" panose="02020603050405020304" pitchFamily="18" charset="0"/>
                <a:cs typeface="Courier New" panose="02070309020205020404" pitchFamily="49" charset="0"/>
              </a:rPr>
              <a:t>3</a:t>
            </a:r>
            <a:r>
              <a:rPr lang="zh-CN" altLang="zh-CN" sz="2600" b="1" kern="100" dirty="0">
                <a:solidFill>
                  <a:srgbClr val="005AA0"/>
                </a:solidFill>
                <a:latin typeface="Times New Roman" panose="02020603050405020304" pitchFamily="18" charset="0"/>
                <a:cs typeface="Times New Roman" panose="02020603050405020304" pitchFamily="18" charset="0"/>
              </a:rPr>
              <a:t>条染色体，</a:t>
            </a:r>
            <a:r>
              <a:rPr lang="en-US" altLang="zh-CN" sz="2600" b="1" kern="100" dirty="0">
                <a:solidFill>
                  <a:srgbClr val="005AA0"/>
                </a:solidFill>
                <a:latin typeface="Times New Roman" panose="02020603050405020304" pitchFamily="18" charset="0"/>
                <a:cs typeface="Courier New" panose="02070309020205020404" pitchFamily="49" charset="0"/>
              </a:rPr>
              <a:t>6</a:t>
            </a:r>
            <a:r>
              <a:rPr lang="zh-CN" altLang="zh-CN" sz="2600" b="1" kern="100" dirty="0">
                <a:solidFill>
                  <a:srgbClr val="005AA0"/>
                </a:solidFill>
                <a:latin typeface="Times New Roman" panose="02020603050405020304" pitchFamily="18" charset="0"/>
                <a:cs typeface="Times New Roman" panose="02020603050405020304" pitchFamily="18" charset="0"/>
              </a:rPr>
              <a:t>条染色单体，</a:t>
            </a:r>
            <a:r>
              <a:rPr lang="en-US" altLang="zh-CN" sz="2600" b="1" kern="100" dirty="0">
                <a:solidFill>
                  <a:srgbClr val="005AA0"/>
                </a:solidFill>
                <a:latin typeface="Times New Roman" panose="02020603050405020304" pitchFamily="18" charset="0"/>
                <a:cs typeface="Courier New" panose="02070309020205020404" pitchFamily="49" charset="0"/>
              </a:rPr>
              <a:t>6</a:t>
            </a:r>
            <a:r>
              <a:rPr lang="zh-CN" altLang="zh-CN" sz="2600" b="1" kern="100" dirty="0">
                <a:solidFill>
                  <a:srgbClr val="005AA0"/>
                </a:solidFill>
                <a:latin typeface="Times New Roman" panose="02020603050405020304" pitchFamily="18" charset="0"/>
                <a:cs typeface="Times New Roman" panose="02020603050405020304" pitchFamily="18" charset="0"/>
              </a:rPr>
              <a:t>个</a:t>
            </a:r>
            <a:r>
              <a:rPr lang="en-US" altLang="zh-CN" sz="2600" b="1" kern="100" dirty="0">
                <a:solidFill>
                  <a:srgbClr val="005AA0"/>
                </a:solidFill>
                <a:latin typeface="Times New Roman" panose="02020603050405020304" pitchFamily="18" charset="0"/>
                <a:cs typeface="Courier New" panose="02070309020205020404" pitchFamily="49" charset="0"/>
              </a:rPr>
              <a:t>DNA</a:t>
            </a:r>
            <a:r>
              <a:rPr lang="zh-CN" altLang="zh-CN" sz="2600" b="1" kern="100" dirty="0">
                <a:solidFill>
                  <a:srgbClr val="005AA0"/>
                </a:solidFill>
                <a:latin typeface="Times New Roman" panose="02020603050405020304" pitchFamily="18" charset="0"/>
                <a:cs typeface="Times New Roman" panose="02020603050405020304" pitchFamily="18" charset="0"/>
              </a:rPr>
              <a:t>分子，</a:t>
            </a:r>
            <a:r>
              <a:rPr lang="en-US" altLang="zh-CN" sz="2600" b="1" kern="100" dirty="0">
                <a:solidFill>
                  <a:srgbClr val="005AA0"/>
                </a:solidFill>
                <a:latin typeface="Times New Roman" panose="02020603050405020304" pitchFamily="18" charset="0"/>
                <a:cs typeface="Courier New" panose="02070309020205020404" pitchFamily="49" charset="0"/>
              </a:rPr>
              <a:t>C</a:t>
            </a:r>
            <a:r>
              <a:rPr lang="zh-CN" altLang="zh-CN" sz="2600" b="1" kern="100" dirty="0">
                <a:solidFill>
                  <a:srgbClr val="005AA0"/>
                </a:solidFill>
                <a:latin typeface="Times New Roman" panose="02020603050405020304" pitchFamily="18" charset="0"/>
                <a:cs typeface="Times New Roman" panose="02020603050405020304" pitchFamily="18" charset="0"/>
              </a:rPr>
              <a:t>错误。</a:t>
            </a:r>
            <a:endParaRPr lang="zh-CN" altLang="zh-CN" sz="1050" kern="100" dirty="0">
              <a:latin typeface="宋体" panose="02010600030101010101" pitchFamily="2" charset="-122"/>
              <a:cs typeface="Courier New" panose="02070309020205020404" pitchFamily="49" charset="0"/>
            </a:endParaRPr>
          </a:p>
        </p:txBody>
      </p:sp>
      <p:pic>
        <p:nvPicPr>
          <p:cNvPr id="4098" name="Picture 2" descr="SW491"/>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350586" y="2710847"/>
            <a:ext cx="5621051" cy="1812844"/>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
                                            <p:txEl>
                                              <p:pRg st="6" end="6"/>
                                            </p:txEl>
                                          </p:spTgt>
                                        </p:tgtEl>
                                        <p:attrNameLst>
                                          <p:attrName>style.visibility</p:attrName>
                                        </p:attrNameLst>
                                      </p:cBhvr>
                                      <p:to>
                                        <p:strVal val="visible"/>
                                      </p:to>
                                    </p:set>
                                    <p:animEffect transition="in" filter="blinds(horizontal)">
                                      <p:cBhvr>
                                        <p:cTn id="12"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201328" y="717241"/>
            <a:ext cx="11771659" cy="1920875"/>
          </a:xfrm>
          <a:prstGeom prst="rect">
            <a:avLst/>
          </a:prstGeom>
        </p:spPr>
        <p:txBody>
          <a:bodyPr wrap="square" lIns="121898" tIns="60948" rIns="121898" bIns="60948">
            <a:spAutoFit/>
          </a:bodyPr>
          <a:lstStyle/>
          <a:p>
            <a:pPr marL="252095" indent="-457200" algn="just">
              <a:lnSpc>
                <a:spcPct val="150000"/>
              </a:lnSpc>
              <a:spcAft>
                <a:spcPts val="0"/>
              </a:spcAft>
              <a:tabLst>
                <a:tab pos="2790825" algn="l"/>
              </a:tabLst>
            </a:pPr>
            <a:r>
              <a:rPr lang="en-US" altLang="zh-CN" sz="26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6.</a:t>
            </a:r>
            <a:r>
              <a:rPr lang="en-US" altLang="zh-CN" sz="2600" b="1" kern="100" dirty="0">
                <a:solidFill>
                  <a:srgbClr val="262626"/>
                </a:solidFill>
                <a:latin typeface="Times New Roman" panose="02020603050405020304" pitchFamily="18" charset="0"/>
                <a:cs typeface="Courier New" panose="02070309020205020404" pitchFamily="49" charset="0"/>
              </a:rPr>
              <a:t>(</a:t>
            </a:r>
            <a:r>
              <a:rPr lang="zh-CN" altLang="zh-CN" sz="2600" b="1" kern="100" dirty="0">
                <a:solidFill>
                  <a:srgbClr val="262626"/>
                </a:solidFill>
                <a:latin typeface="Times New Roman" panose="02020603050405020304" pitchFamily="18" charset="0"/>
                <a:cs typeface="Times New Roman" panose="02020603050405020304" pitchFamily="18" charset="0"/>
              </a:rPr>
              <a:t>不定项</a:t>
            </a:r>
            <a:r>
              <a:rPr lang="en-US" altLang="zh-CN" sz="2600" b="1" kern="100" dirty="0">
                <a:solidFill>
                  <a:srgbClr val="262626"/>
                </a:solidFill>
                <a:latin typeface="Times New Roman" panose="02020603050405020304" pitchFamily="18" charset="0"/>
                <a:cs typeface="Courier New" panose="02070309020205020404" pitchFamily="49" charset="0"/>
              </a:rPr>
              <a:t>)(2025·</a:t>
            </a:r>
            <a:r>
              <a:rPr lang="zh-CN" altLang="zh-CN" sz="2600" b="1" kern="100" dirty="0">
                <a:solidFill>
                  <a:srgbClr val="262626"/>
                </a:solidFill>
                <a:latin typeface="Times New Roman" panose="02020603050405020304" pitchFamily="18" charset="0"/>
                <a:cs typeface="Times New Roman" panose="02020603050405020304" pitchFamily="18" charset="0"/>
              </a:rPr>
              <a:t>山东日照期中</a:t>
            </a:r>
            <a:r>
              <a:rPr lang="en-US" altLang="zh-CN" sz="2600" b="1" kern="100" dirty="0">
                <a:solidFill>
                  <a:srgbClr val="262626"/>
                </a:solidFill>
                <a:latin typeface="Times New Roman" panose="02020603050405020304" pitchFamily="18" charset="0"/>
                <a:cs typeface="Courier New" panose="02070309020205020404" pitchFamily="49" charset="0"/>
              </a:rPr>
              <a:t>)</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研究发现，远缘杂交过程中杂合子来自父方的染色体会消失。利用这一发现，研究人员设计了小麦远缘杂交诱导单倍体培育小麦优质新品种技术</a:t>
            </a:r>
            <a:r>
              <a:rPr lang="en-US" altLang="zh-CN" sz="26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如图</a:t>
            </a:r>
            <a:r>
              <a:rPr lang="en-US" altLang="zh-CN" sz="26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。下列说法正确的是</a:t>
            </a:r>
            <a:r>
              <a:rPr lang="en-US" altLang="zh-CN" sz="26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　</a:t>
            </a:r>
            <a:r>
              <a:rPr lang="en-US" altLang="zh-CN" sz="2600" kern="100" dirty="0" smtClean="0">
                <a:solidFill>
                  <a:srgbClr val="262626"/>
                </a:solidFill>
                <a:latin typeface="Times New Roman" panose="02020603050405020304" pitchFamily="18" charset="0"/>
                <a:ea typeface="微软雅黑" panose="020B0503020204020204" charset="-122"/>
                <a:cs typeface="Times New Roman" panose="02020603050405020304" pitchFamily="18" charset="0"/>
              </a:rPr>
              <a:t>    </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　</a:t>
            </a:r>
            <a:r>
              <a:rPr lang="en-US" altLang="zh-CN" sz="26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latin typeface="宋体" panose="02010600030101010101" pitchFamily="2" charset="-122"/>
              <a:cs typeface="Courier New" panose="02070309020205020404" pitchFamily="49" charset="0"/>
            </a:endParaRPr>
          </a:p>
        </p:txBody>
      </p:sp>
      <p:sp>
        <p:nvSpPr>
          <p:cNvPr id="6" name="矩形 5"/>
          <p:cNvSpPr/>
          <p:nvPr/>
        </p:nvSpPr>
        <p:spPr>
          <a:xfrm>
            <a:off x="7176294" y="2034340"/>
            <a:ext cx="986790" cy="553085"/>
          </a:xfrm>
          <a:prstGeom prst="rect">
            <a:avLst/>
          </a:prstGeom>
        </p:spPr>
        <p:txBody>
          <a:bodyPr wrap="none">
            <a:spAutoFit/>
          </a:bodyPr>
          <a:lstStyle/>
          <a:p>
            <a:r>
              <a:rPr lang="en-US" altLang="zh-CN" sz="3000" b="1" kern="100" dirty="0" smtClean="0">
                <a:solidFill>
                  <a:srgbClr val="C00000"/>
                </a:solidFill>
                <a:latin typeface="Times New Roman" panose="02020603050405020304"/>
              </a:rPr>
              <a:t>ABC</a:t>
            </a:r>
            <a:endParaRPr lang="zh-CN" altLang="en-US" sz="3000" b="1" dirty="0">
              <a:solidFill>
                <a:srgbClr val="C00000"/>
              </a:solidFill>
            </a:endParaRPr>
          </a:p>
        </p:txBody>
      </p:sp>
      <p:sp>
        <p:nvSpPr>
          <p:cNvPr id="4" name="矩形 3"/>
          <p:cNvSpPr/>
          <p:nvPr/>
        </p:nvSpPr>
        <p:spPr>
          <a:xfrm>
            <a:off x="353728" y="2395757"/>
            <a:ext cx="11771659" cy="3721735"/>
          </a:xfrm>
          <a:prstGeom prst="rect">
            <a:avLst/>
          </a:prstGeom>
        </p:spPr>
        <p:txBody>
          <a:bodyPr wrap="square" lIns="121898" tIns="60948" rIns="121898" bIns="60948">
            <a:spAutoFit/>
          </a:bodyPr>
          <a:lstStyle/>
          <a:p>
            <a:pPr algn="just">
              <a:lnSpc>
                <a:spcPct val="150000"/>
              </a:lnSpc>
              <a:spcAft>
                <a:spcPts val="0"/>
              </a:spcAft>
              <a:tabLst>
                <a:tab pos="2790825" algn="l"/>
              </a:tabLst>
            </a:pPr>
            <a:r>
              <a:rPr lang="en-US" altLang="zh-CN" sz="26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A.</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该技术能有效地提高育种效率</a:t>
            </a:r>
            <a:r>
              <a:rPr lang="zh-CN" altLang="zh-CN" sz="2600" kern="100" dirty="0" smtClean="0">
                <a:solidFill>
                  <a:srgbClr val="262626"/>
                </a:solidFill>
                <a:latin typeface="Times New Roman" panose="02020603050405020304" pitchFamily="18" charset="0"/>
                <a:ea typeface="微软雅黑" panose="020B0503020204020204" charset="-122"/>
                <a:cs typeface="Times New Roman" panose="02020603050405020304" pitchFamily="18" charset="0"/>
              </a:rPr>
              <a:t>，</a:t>
            </a:r>
            <a:endParaRPr lang="en-US" altLang="zh-CN" sz="2600" kern="100" dirty="0" smtClean="0">
              <a:solidFill>
                <a:srgbClr val="262626"/>
              </a:solidFill>
              <a:latin typeface="Times New Roman" panose="02020603050405020304" pitchFamily="18" charset="0"/>
              <a:ea typeface="微软雅黑" panose="020B0503020204020204" charset="-122"/>
              <a:cs typeface="Times New Roman" panose="02020603050405020304" pitchFamily="18" charset="0"/>
            </a:endParaRPr>
          </a:p>
          <a:p>
            <a:pPr algn="just">
              <a:lnSpc>
                <a:spcPct val="150000"/>
              </a:lnSpc>
              <a:spcAft>
                <a:spcPts val="0"/>
              </a:spcAft>
              <a:tabLst>
                <a:tab pos="2790825" algn="l"/>
              </a:tabLst>
            </a:pPr>
            <a:r>
              <a:rPr lang="zh-CN" altLang="zh-CN" sz="2600" kern="100" dirty="0" smtClean="0">
                <a:solidFill>
                  <a:srgbClr val="262626"/>
                </a:solidFill>
                <a:latin typeface="Times New Roman" panose="02020603050405020304" pitchFamily="18" charset="0"/>
                <a:ea typeface="微软雅黑" panose="020B0503020204020204" charset="-122"/>
                <a:cs typeface="Times New Roman" panose="02020603050405020304" pitchFamily="18" charset="0"/>
              </a:rPr>
              <a:t>明显</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缩短育种年限</a:t>
            </a:r>
            <a:endParaRPr lang="zh-CN" altLang="zh-CN" sz="1050" kern="100" dirty="0">
              <a:latin typeface="宋体" panose="02010600030101010101" pitchFamily="2" charset="-122"/>
              <a:cs typeface="Courier New" panose="02070309020205020404" pitchFamily="49" charset="0"/>
            </a:endParaRPr>
          </a:p>
          <a:p>
            <a:pPr algn="just">
              <a:lnSpc>
                <a:spcPct val="150000"/>
              </a:lnSpc>
              <a:spcAft>
                <a:spcPts val="0"/>
              </a:spcAft>
              <a:tabLst>
                <a:tab pos="2790825" algn="l"/>
              </a:tabLst>
            </a:pPr>
            <a:r>
              <a:rPr lang="en-US" altLang="zh-CN" sz="26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B.</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据图可知，小麦与鸭茅状摩擦</a:t>
            </a:r>
            <a:r>
              <a:rPr lang="zh-CN" altLang="zh-CN" sz="2600" kern="100" dirty="0" smtClean="0">
                <a:solidFill>
                  <a:srgbClr val="262626"/>
                </a:solidFill>
                <a:latin typeface="Times New Roman" panose="02020603050405020304" pitchFamily="18" charset="0"/>
                <a:ea typeface="微软雅黑" panose="020B0503020204020204" charset="-122"/>
                <a:cs typeface="Times New Roman" panose="02020603050405020304" pitchFamily="18" charset="0"/>
              </a:rPr>
              <a:t>禾</a:t>
            </a:r>
            <a:endParaRPr lang="en-US" altLang="zh-CN" sz="2600" kern="100" dirty="0" smtClean="0">
              <a:solidFill>
                <a:srgbClr val="262626"/>
              </a:solidFill>
              <a:latin typeface="Times New Roman" panose="02020603050405020304" pitchFamily="18" charset="0"/>
              <a:ea typeface="微软雅黑" panose="020B0503020204020204" charset="-122"/>
              <a:cs typeface="Times New Roman" panose="02020603050405020304" pitchFamily="18" charset="0"/>
            </a:endParaRPr>
          </a:p>
          <a:p>
            <a:pPr algn="just">
              <a:lnSpc>
                <a:spcPct val="150000"/>
              </a:lnSpc>
              <a:spcAft>
                <a:spcPts val="0"/>
              </a:spcAft>
              <a:tabLst>
                <a:tab pos="2790825" algn="l"/>
              </a:tabLst>
            </a:pPr>
            <a:r>
              <a:rPr lang="zh-CN" altLang="zh-CN" sz="2600" kern="100" dirty="0" smtClean="0">
                <a:solidFill>
                  <a:srgbClr val="262626"/>
                </a:solidFill>
                <a:latin typeface="Times New Roman" panose="02020603050405020304" pitchFamily="18" charset="0"/>
                <a:ea typeface="微软雅黑" panose="020B0503020204020204" charset="-122"/>
                <a:cs typeface="Times New Roman" panose="02020603050405020304" pitchFamily="18" charset="0"/>
              </a:rPr>
              <a:t>之间</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存在生殖隔离</a:t>
            </a:r>
            <a:endParaRPr lang="zh-CN" altLang="zh-CN" sz="1050" kern="100" dirty="0">
              <a:latin typeface="宋体" panose="02010600030101010101" pitchFamily="2" charset="-122"/>
              <a:cs typeface="Courier New" panose="02070309020205020404" pitchFamily="49" charset="0"/>
            </a:endParaRPr>
          </a:p>
          <a:p>
            <a:pPr algn="just">
              <a:lnSpc>
                <a:spcPct val="150000"/>
              </a:lnSpc>
              <a:spcAft>
                <a:spcPts val="0"/>
              </a:spcAft>
              <a:tabLst>
                <a:tab pos="2790825" algn="l"/>
              </a:tabLst>
            </a:pPr>
            <a:r>
              <a:rPr lang="en-US" altLang="zh-CN" sz="26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C.</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用光学显微镜观察到单倍体体细胞中含</a:t>
            </a:r>
            <a:r>
              <a:rPr lang="en-US" altLang="zh-CN" sz="26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3</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个染色体组</a:t>
            </a:r>
            <a:endParaRPr lang="zh-CN" altLang="zh-CN" sz="1050" kern="100" dirty="0">
              <a:latin typeface="宋体" panose="02010600030101010101" pitchFamily="2" charset="-122"/>
              <a:cs typeface="Courier New" panose="02070309020205020404" pitchFamily="49" charset="0"/>
            </a:endParaRPr>
          </a:p>
          <a:p>
            <a:pPr algn="just">
              <a:lnSpc>
                <a:spcPct val="150000"/>
              </a:lnSpc>
              <a:spcAft>
                <a:spcPts val="0"/>
              </a:spcAft>
              <a:tabLst>
                <a:tab pos="2790825" algn="l"/>
              </a:tabLst>
            </a:pPr>
            <a:r>
              <a:rPr lang="en-US" altLang="zh-CN" sz="26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D.</a:t>
            </a:r>
            <a:r>
              <a:rPr lang="zh-CN" altLang="zh-CN" sz="26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品种丙的细胞中含有大部分鸭茅状摩擦禾的遗传物质</a:t>
            </a:r>
            <a:endParaRPr lang="zh-CN" altLang="zh-CN" sz="1050" kern="100" dirty="0">
              <a:latin typeface="宋体" panose="02010600030101010101" pitchFamily="2" charset="-122"/>
              <a:cs typeface="Courier New" panose="02070309020205020404" pitchFamily="49" charset="0"/>
            </a:endParaRPr>
          </a:p>
        </p:txBody>
      </p:sp>
      <p:pic>
        <p:nvPicPr>
          <p:cNvPr id="5122" name="Picture 2" descr="1S143"/>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880132" y="2780919"/>
            <a:ext cx="6016412" cy="1926070"/>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6658809" y="738430"/>
            <a:ext cx="5416859" cy="5374283"/>
          </a:xfrm>
          <a:prstGeom prst="rect">
            <a:avLst/>
          </a:prstGeom>
          <a:solidFill>
            <a:schemeClr val="bg1"/>
          </a:solidFill>
          <a:ln>
            <a:solidFill>
              <a:srgbClr val="396C25"/>
            </a:solidFill>
            <a:prstDash val="dashDot"/>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5" name="矩形 4"/>
          <p:cNvSpPr/>
          <p:nvPr/>
        </p:nvSpPr>
        <p:spPr>
          <a:xfrm>
            <a:off x="177580" y="726707"/>
            <a:ext cx="6350634" cy="5521960"/>
          </a:xfrm>
          <a:prstGeom prst="rect">
            <a:avLst/>
          </a:prstGeom>
        </p:spPr>
        <p:txBody>
          <a:bodyPr wrap="square" lIns="121898" tIns="60948" rIns="121898" bIns="60948">
            <a:spAutoFit/>
          </a:bodyPr>
          <a:lstStyle/>
          <a:p>
            <a:pPr algn="just">
              <a:lnSpc>
                <a:spcPct val="150000"/>
              </a:lnSpc>
              <a:spcAft>
                <a:spcPts val="0"/>
              </a:spcAft>
              <a:tabLst>
                <a:tab pos="2790825" algn="l"/>
              </a:tabLst>
            </a:pPr>
            <a:r>
              <a:rPr lang="zh-CN" altLang="zh-CN" sz="2600" b="1" kern="100" dirty="0">
                <a:solidFill>
                  <a:srgbClr val="005AA0"/>
                </a:solidFill>
                <a:latin typeface="Times New Roman" panose="02020603050405020304" pitchFamily="18" charset="0"/>
                <a:ea typeface="黑体" panose="02010609060101010101" charset="-122"/>
                <a:cs typeface="Times New Roman" panose="02020603050405020304" pitchFamily="18" charset="0"/>
              </a:rPr>
              <a:t>解析</a:t>
            </a:r>
            <a:r>
              <a:rPr lang="zh-CN" altLang="zh-CN" sz="2600" b="1" kern="100" dirty="0">
                <a:solidFill>
                  <a:srgbClr val="005AA0"/>
                </a:solidFill>
                <a:latin typeface="Times New Roman" panose="02020603050405020304" pitchFamily="18" charset="0"/>
                <a:cs typeface="Times New Roman" panose="02020603050405020304" pitchFamily="18" charset="0"/>
              </a:rPr>
              <a:t>　据题图可知，该育种过程属于单倍体育种，单倍体育种能明显缩短育种年限，有效地提高育种效率，</a:t>
            </a:r>
            <a:r>
              <a:rPr lang="en-US" altLang="zh-CN" sz="2600" b="1" kern="100" dirty="0">
                <a:solidFill>
                  <a:srgbClr val="005AA0"/>
                </a:solidFill>
                <a:latin typeface="Times New Roman" panose="02020603050405020304" pitchFamily="18" charset="0"/>
                <a:cs typeface="Courier New" panose="02070309020205020404" pitchFamily="49" charset="0"/>
              </a:rPr>
              <a:t>A</a:t>
            </a:r>
            <a:r>
              <a:rPr lang="zh-CN" altLang="zh-CN" sz="2600" b="1" kern="100" dirty="0">
                <a:solidFill>
                  <a:srgbClr val="005AA0"/>
                </a:solidFill>
                <a:latin typeface="Times New Roman" panose="02020603050405020304" pitchFamily="18" charset="0"/>
                <a:cs typeface="Times New Roman" panose="02020603050405020304" pitchFamily="18" charset="0"/>
              </a:rPr>
              <a:t>正确；</a:t>
            </a:r>
            <a:endParaRPr lang="zh-CN" altLang="zh-CN" sz="1050" kern="100" dirty="0">
              <a:latin typeface="宋体" panose="02010600030101010101" pitchFamily="2" charset="-122"/>
              <a:cs typeface="Courier New" panose="02070309020205020404" pitchFamily="49" charset="0"/>
            </a:endParaRPr>
          </a:p>
          <a:p>
            <a:pPr algn="just">
              <a:lnSpc>
                <a:spcPct val="150000"/>
              </a:lnSpc>
              <a:spcAft>
                <a:spcPts val="0"/>
              </a:spcAft>
              <a:tabLst>
                <a:tab pos="2790825" algn="l"/>
              </a:tabLst>
            </a:pPr>
            <a:r>
              <a:rPr lang="zh-CN" altLang="zh-CN" sz="2600" b="1" kern="100" dirty="0">
                <a:solidFill>
                  <a:srgbClr val="005AA0"/>
                </a:solidFill>
                <a:latin typeface="Times New Roman" panose="02020603050405020304" pitchFamily="18" charset="0"/>
                <a:cs typeface="Times New Roman" panose="02020603050405020304" pitchFamily="18" charset="0"/>
              </a:rPr>
              <a:t>生殖隔离是指不同物种之间一般是不能相互交配的，即使交配成功，也不能产生可育的后代的现象。小麦与鸭茅状摩擦禾杂交产生的后代会形成单倍体，不可育，因此小麦与鸭茅状摩擦禾之间存在生殖隔离，</a:t>
            </a:r>
            <a:r>
              <a:rPr lang="en-US" altLang="zh-CN" sz="2600" b="1" kern="100" dirty="0">
                <a:solidFill>
                  <a:srgbClr val="005AA0"/>
                </a:solidFill>
                <a:latin typeface="Times New Roman" panose="02020603050405020304" pitchFamily="18" charset="0"/>
                <a:cs typeface="Courier New" panose="02070309020205020404" pitchFamily="49" charset="0"/>
              </a:rPr>
              <a:t>B</a:t>
            </a:r>
            <a:r>
              <a:rPr lang="zh-CN" altLang="zh-CN" sz="2600" b="1" kern="100" dirty="0">
                <a:solidFill>
                  <a:srgbClr val="005AA0"/>
                </a:solidFill>
                <a:latin typeface="Times New Roman" panose="02020603050405020304" pitchFamily="18" charset="0"/>
                <a:cs typeface="Times New Roman" panose="02020603050405020304" pitchFamily="18" charset="0"/>
              </a:rPr>
              <a:t>正确；</a:t>
            </a:r>
            <a:endParaRPr lang="zh-CN" altLang="zh-CN" sz="1050" kern="100" dirty="0">
              <a:latin typeface="宋体" panose="02010600030101010101" pitchFamily="2" charset="-122"/>
              <a:cs typeface="Courier New" panose="02070309020205020404" pitchFamily="49" charset="0"/>
            </a:endParaRPr>
          </a:p>
        </p:txBody>
      </p:sp>
      <p:pic>
        <p:nvPicPr>
          <p:cNvPr id="6" name="Picture 2" descr="1S143"/>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655604" y="794496"/>
            <a:ext cx="5469465" cy="1750973"/>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矩形 1"/>
          <p:cNvSpPr/>
          <p:nvPr/>
        </p:nvSpPr>
        <p:spPr>
          <a:xfrm>
            <a:off x="7135231" y="2395757"/>
            <a:ext cx="4577630" cy="3784600"/>
          </a:xfrm>
          <a:prstGeom prst="rect">
            <a:avLst/>
          </a:prstGeom>
        </p:spPr>
        <p:txBody>
          <a:bodyPr>
            <a:spAutoFit/>
          </a:bodyPr>
          <a:lstStyle/>
          <a:p>
            <a:pPr algn="just">
              <a:lnSpc>
                <a:spcPct val="150000"/>
              </a:lnSpc>
              <a:spcAft>
                <a:spcPts val="0"/>
              </a:spcAft>
              <a:tabLst>
                <a:tab pos="2790825" algn="l"/>
              </a:tabLst>
            </a:pPr>
            <a:r>
              <a:rPr lang="en-US" altLang="zh-CN" sz="20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A.</a:t>
            </a:r>
            <a:r>
              <a:rPr lang="zh-CN" altLang="zh-CN" sz="20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该技术能有效地提高育种效率，明显缩短育种年限</a:t>
            </a:r>
            <a:endParaRPr lang="zh-CN" altLang="zh-CN" sz="2000" kern="100" dirty="0">
              <a:latin typeface="宋体" panose="02010600030101010101" pitchFamily="2" charset="-122"/>
              <a:cs typeface="Courier New" panose="02070309020205020404" pitchFamily="49" charset="0"/>
            </a:endParaRPr>
          </a:p>
          <a:p>
            <a:pPr algn="just">
              <a:lnSpc>
                <a:spcPct val="150000"/>
              </a:lnSpc>
              <a:spcAft>
                <a:spcPts val="0"/>
              </a:spcAft>
              <a:tabLst>
                <a:tab pos="2790825" algn="l"/>
              </a:tabLst>
            </a:pPr>
            <a:r>
              <a:rPr lang="en-US" altLang="zh-CN" sz="20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B.</a:t>
            </a:r>
            <a:r>
              <a:rPr lang="zh-CN" altLang="zh-CN" sz="20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据图可知，小麦与鸭茅状摩擦禾之间存在生殖隔离</a:t>
            </a:r>
            <a:endParaRPr lang="zh-CN" altLang="zh-CN" sz="2000" kern="100" dirty="0">
              <a:latin typeface="宋体" panose="02010600030101010101" pitchFamily="2" charset="-122"/>
              <a:cs typeface="Courier New" panose="02070309020205020404" pitchFamily="49" charset="0"/>
            </a:endParaRPr>
          </a:p>
          <a:p>
            <a:pPr algn="just">
              <a:lnSpc>
                <a:spcPct val="150000"/>
              </a:lnSpc>
              <a:spcAft>
                <a:spcPts val="0"/>
              </a:spcAft>
              <a:tabLst>
                <a:tab pos="2790825" algn="l"/>
              </a:tabLst>
            </a:pPr>
            <a:r>
              <a:rPr lang="en-US" altLang="zh-CN" sz="20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C.</a:t>
            </a:r>
            <a:r>
              <a:rPr lang="zh-CN" altLang="zh-CN" sz="20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用光学显微镜观察到单倍体体细胞中含</a:t>
            </a:r>
            <a:r>
              <a:rPr lang="en-US" altLang="zh-CN" sz="20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3</a:t>
            </a:r>
            <a:r>
              <a:rPr lang="zh-CN" altLang="zh-CN" sz="20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个染色体组</a:t>
            </a:r>
            <a:endParaRPr lang="zh-CN" altLang="zh-CN" sz="2000" kern="100" dirty="0">
              <a:latin typeface="宋体" panose="02010600030101010101" pitchFamily="2" charset="-122"/>
              <a:cs typeface="Courier New" panose="02070309020205020404" pitchFamily="49" charset="0"/>
            </a:endParaRPr>
          </a:p>
          <a:p>
            <a:pPr algn="just">
              <a:lnSpc>
                <a:spcPct val="150000"/>
              </a:lnSpc>
              <a:spcAft>
                <a:spcPts val="0"/>
              </a:spcAft>
              <a:tabLst>
                <a:tab pos="2790825" algn="l"/>
              </a:tabLst>
            </a:pPr>
            <a:r>
              <a:rPr lang="en-US" altLang="zh-CN" sz="20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D.</a:t>
            </a:r>
            <a:r>
              <a:rPr lang="zh-CN" altLang="zh-CN" sz="20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品种丙的细胞中含有大部分鸭茅状摩擦禾的遗传物质</a:t>
            </a:r>
            <a:endParaRPr lang="zh-CN" altLang="zh-CN" sz="2000" kern="100" dirty="0">
              <a:latin typeface="宋体" panose="02010600030101010101" pitchFamily="2" charset="-122"/>
              <a:cs typeface="Courier New" panose="02070309020205020404" pitchFamily="49"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blinds(horizontal)">
                                      <p:cBhvr>
                                        <p:cTn id="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6658809" y="738430"/>
            <a:ext cx="5416859" cy="5374283"/>
          </a:xfrm>
          <a:prstGeom prst="rect">
            <a:avLst/>
          </a:prstGeom>
          <a:solidFill>
            <a:schemeClr val="bg1"/>
          </a:solidFill>
          <a:ln>
            <a:solidFill>
              <a:srgbClr val="396C25"/>
            </a:solidFill>
            <a:prstDash val="dashDot"/>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5" name="矩形 4"/>
          <p:cNvSpPr/>
          <p:nvPr/>
        </p:nvSpPr>
        <p:spPr>
          <a:xfrm>
            <a:off x="177580" y="726707"/>
            <a:ext cx="6350634" cy="4321810"/>
          </a:xfrm>
          <a:prstGeom prst="rect">
            <a:avLst/>
          </a:prstGeom>
        </p:spPr>
        <p:txBody>
          <a:bodyPr wrap="square" lIns="121898" tIns="60948" rIns="121898" bIns="60948">
            <a:spAutoFit/>
          </a:bodyPr>
          <a:lstStyle/>
          <a:p>
            <a:pPr algn="just">
              <a:lnSpc>
                <a:spcPct val="150000"/>
              </a:lnSpc>
              <a:spcAft>
                <a:spcPts val="0"/>
              </a:spcAft>
              <a:tabLst>
                <a:tab pos="2790825" algn="l"/>
              </a:tabLst>
            </a:pPr>
            <a:r>
              <a:rPr lang="zh-CN" altLang="zh-CN" sz="2600" b="1" kern="100" dirty="0">
                <a:solidFill>
                  <a:srgbClr val="005AA0"/>
                </a:solidFill>
                <a:latin typeface="Times New Roman" panose="02020603050405020304" pitchFamily="18" charset="0"/>
                <a:cs typeface="Times New Roman" panose="02020603050405020304" pitchFamily="18" charset="0"/>
              </a:rPr>
              <a:t>染色体变异在光学显微镜下可见；</a:t>
            </a:r>
            <a:r>
              <a:rPr lang="en-US" altLang="zh-CN" sz="2600" b="1" kern="100" dirty="0">
                <a:solidFill>
                  <a:srgbClr val="005AA0"/>
                </a:solidFill>
                <a:latin typeface="Times New Roman" panose="02020603050405020304" pitchFamily="18" charset="0"/>
                <a:cs typeface="Courier New" panose="02070309020205020404" pitchFamily="49" charset="0"/>
              </a:rPr>
              <a:t>F</a:t>
            </a:r>
            <a:r>
              <a:rPr lang="en-US" altLang="zh-CN" sz="2600" b="1" kern="100" baseline="-25000" dirty="0">
                <a:solidFill>
                  <a:srgbClr val="005AA0"/>
                </a:solidFill>
                <a:latin typeface="Times New Roman" panose="02020603050405020304" pitchFamily="18" charset="0"/>
                <a:cs typeface="Courier New" panose="02070309020205020404" pitchFamily="49" charset="0"/>
              </a:rPr>
              <a:t>1</a:t>
            </a:r>
            <a:r>
              <a:rPr lang="zh-CN" altLang="zh-CN" sz="2600" b="1" kern="100" dirty="0">
                <a:solidFill>
                  <a:srgbClr val="005AA0"/>
                </a:solidFill>
                <a:latin typeface="Times New Roman" panose="02020603050405020304" pitchFamily="18" charset="0"/>
                <a:cs typeface="Times New Roman" panose="02020603050405020304" pitchFamily="18" charset="0"/>
              </a:rPr>
              <a:t>有</a:t>
            </a:r>
            <a:r>
              <a:rPr lang="en-US" altLang="zh-CN" sz="2600" b="1" kern="100" dirty="0">
                <a:solidFill>
                  <a:srgbClr val="005AA0"/>
                </a:solidFill>
                <a:latin typeface="Times New Roman" panose="02020603050405020304" pitchFamily="18" charset="0"/>
                <a:cs typeface="Courier New" panose="02070309020205020404" pitchFamily="49" charset="0"/>
              </a:rPr>
              <a:t>6</a:t>
            </a:r>
            <a:r>
              <a:rPr lang="zh-CN" altLang="zh-CN" sz="2600" b="1" kern="100" dirty="0">
                <a:solidFill>
                  <a:srgbClr val="005AA0"/>
                </a:solidFill>
                <a:latin typeface="Times New Roman" panose="02020603050405020304" pitchFamily="18" charset="0"/>
                <a:cs typeface="Times New Roman" panose="02020603050405020304" pitchFamily="18" charset="0"/>
              </a:rPr>
              <a:t>个染色体组，作母本，鸭茅状摩擦禾作父本，二者杂交子代单倍体中来自鸭茅状摩擦禾的染色体会消失，所以单倍体体细胞中含</a:t>
            </a:r>
            <a:r>
              <a:rPr lang="en-US" altLang="zh-CN" sz="2600" b="1" kern="100" dirty="0">
                <a:solidFill>
                  <a:srgbClr val="005AA0"/>
                </a:solidFill>
                <a:latin typeface="Times New Roman" panose="02020603050405020304" pitchFamily="18" charset="0"/>
                <a:cs typeface="Courier New" panose="02070309020205020404" pitchFamily="49" charset="0"/>
              </a:rPr>
              <a:t>3</a:t>
            </a:r>
            <a:r>
              <a:rPr lang="zh-CN" altLang="zh-CN" sz="2600" b="1" kern="100" dirty="0">
                <a:solidFill>
                  <a:srgbClr val="005AA0"/>
                </a:solidFill>
                <a:latin typeface="Times New Roman" panose="02020603050405020304" pitchFamily="18" charset="0"/>
                <a:cs typeface="Times New Roman" panose="02020603050405020304" pitchFamily="18" charset="0"/>
              </a:rPr>
              <a:t>个染色体组，</a:t>
            </a:r>
            <a:r>
              <a:rPr lang="en-US" altLang="zh-CN" sz="2600" b="1" kern="100" dirty="0">
                <a:solidFill>
                  <a:srgbClr val="005AA0"/>
                </a:solidFill>
                <a:latin typeface="Times New Roman" panose="02020603050405020304" pitchFamily="18" charset="0"/>
                <a:cs typeface="Courier New" panose="02070309020205020404" pitchFamily="49" charset="0"/>
              </a:rPr>
              <a:t>C</a:t>
            </a:r>
            <a:r>
              <a:rPr lang="zh-CN" altLang="zh-CN" sz="2600" b="1" kern="100" dirty="0">
                <a:solidFill>
                  <a:srgbClr val="005AA0"/>
                </a:solidFill>
                <a:latin typeface="Times New Roman" panose="02020603050405020304" pitchFamily="18" charset="0"/>
                <a:cs typeface="Times New Roman" panose="02020603050405020304" pitchFamily="18" charset="0"/>
              </a:rPr>
              <a:t>正确；</a:t>
            </a:r>
            <a:endParaRPr lang="zh-CN" altLang="zh-CN" sz="1050" kern="100" dirty="0">
              <a:latin typeface="宋体" panose="02010600030101010101" pitchFamily="2" charset="-122"/>
              <a:cs typeface="Courier New" panose="02070309020205020404" pitchFamily="49" charset="0"/>
            </a:endParaRPr>
          </a:p>
          <a:p>
            <a:pPr algn="just">
              <a:lnSpc>
                <a:spcPct val="150000"/>
              </a:lnSpc>
              <a:spcAft>
                <a:spcPts val="0"/>
              </a:spcAft>
              <a:tabLst>
                <a:tab pos="2790825" algn="l"/>
              </a:tabLst>
            </a:pPr>
            <a:r>
              <a:rPr lang="zh-CN" altLang="zh-CN" sz="2600" b="1" kern="100" dirty="0">
                <a:solidFill>
                  <a:srgbClr val="005AA0"/>
                </a:solidFill>
                <a:latin typeface="Times New Roman" panose="02020603050405020304" pitchFamily="18" charset="0"/>
                <a:cs typeface="Times New Roman" panose="02020603050405020304" pitchFamily="18" charset="0"/>
              </a:rPr>
              <a:t>品种丙的细胞中几乎不含鸭茅状摩擦禾的遗传物质，</a:t>
            </a:r>
            <a:r>
              <a:rPr lang="en-US" altLang="zh-CN" sz="2600" b="1" kern="100" dirty="0">
                <a:solidFill>
                  <a:srgbClr val="005AA0"/>
                </a:solidFill>
                <a:latin typeface="Times New Roman" panose="02020603050405020304" pitchFamily="18" charset="0"/>
                <a:cs typeface="Courier New" panose="02070309020205020404" pitchFamily="49" charset="0"/>
              </a:rPr>
              <a:t>D</a:t>
            </a:r>
            <a:r>
              <a:rPr lang="zh-CN" altLang="zh-CN" sz="2600" b="1" kern="100" dirty="0">
                <a:solidFill>
                  <a:srgbClr val="005AA0"/>
                </a:solidFill>
                <a:latin typeface="Times New Roman" panose="02020603050405020304" pitchFamily="18" charset="0"/>
                <a:cs typeface="Times New Roman" panose="02020603050405020304" pitchFamily="18" charset="0"/>
              </a:rPr>
              <a:t>错误。</a:t>
            </a:r>
            <a:endParaRPr lang="zh-CN" altLang="zh-CN" sz="1050" kern="100" dirty="0">
              <a:latin typeface="宋体" panose="02010600030101010101" pitchFamily="2" charset="-122"/>
              <a:cs typeface="Courier New" panose="02070309020205020404" pitchFamily="49" charset="0"/>
            </a:endParaRPr>
          </a:p>
        </p:txBody>
      </p:sp>
      <p:pic>
        <p:nvPicPr>
          <p:cNvPr id="6" name="Picture 2" descr="1S143"/>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655604" y="794496"/>
            <a:ext cx="5469465" cy="1750973"/>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矩形 1"/>
          <p:cNvSpPr/>
          <p:nvPr/>
        </p:nvSpPr>
        <p:spPr>
          <a:xfrm>
            <a:off x="7135231" y="2395757"/>
            <a:ext cx="4577630" cy="3784600"/>
          </a:xfrm>
          <a:prstGeom prst="rect">
            <a:avLst/>
          </a:prstGeom>
        </p:spPr>
        <p:txBody>
          <a:bodyPr>
            <a:spAutoFit/>
          </a:bodyPr>
          <a:lstStyle/>
          <a:p>
            <a:pPr algn="just">
              <a:lnSpc>
                <a:spcPct val="150000"/>
              </a:lnSpc>
              <a:spcAft>
                <a:spcPts val="0"/>
              </a:spcAft>
              <a:tabLst>
                <a:tab pos="2790825" algn="l"/>
              </a:tabLst>
            </a:pPr>
            <a:r>
              <a:rPr lang="en-US" altLang="zh-CN" sz="20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A.</a:t>
            </a:r>
            <a:r>
              <a:rPr lang="zh-CN" altLang="zh-CN" sz="20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该技术能有效地提高育种效率，明显缩短育种年限</a:t>
            </a:r>
            <a:endParaRPr lang="zh-CN" altLang="zh-CN" sz="2000" kern="100" dirty="0">
              <a:latin typeface="宋体" panose="02010600030101010101" pitchFamily="2" charset="-122"/>
              <a:cs typeface="Courier New" panose="02070309020205020404" pitchFamily="49" charset="0"/>
            </a:endParaRPr>
          </a:p>
          <a:p>
            <a:pPr algn="just">
              <a:lnSpc>
                <a:spcPct val="150000"/>
              </a:lnSpc>
              <a:spcAft>
                <a:spcPts val="0"/>
              </a:spcAft>
              <a:tabLst>
                <a:tab pos="2790825" algn="l"/>
              </a:tabLst>
            </a:pPr>
            <a:r>
              <a:rPr lang="en-US" altLang="zh-CN" sz="20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B.</a:t>
            </a:r>
            <a:r>
              <a:rPr lang="zh-CN" altLang="zh-CN" sz="20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据图可知，小麦与鸭茅状摩擦禾之间存在生殖隔离</a:t>
            </a:r>
            <a:endParaRPr lang="zh-CN" altLang="zh-CN" sz="2000" kern="100" dirty="0">
              <a:latin typeface="宋体" panose="02010600030101010101" pitchFamily="2" charset="-122"/>
              <a:cs typeface="Courier New" panose="02070309020205020404" pitchFamily="49" charset="0"/>
            </a:endParaRPr>
          </a:p>
          <a:p>
            <a:pPr algn="just">
              <a:lnSpc>
                <a:spcPct val="150000"/>
              </a:lnSpc>
              <a:spcAft>
                <a:spcPts val="0"/>
              </a:spcAft>
              <a:tabLst>
                <a:tab pos="2790825" algn="l"/>
              </a:tabLst>
            </a:pPr>
            <a:r>
              <a:rPr lang="en-US" altLang="zh-CN" sz="20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C.</a:t>
            </a:r>
            <a:r>
              <a:rPr lang="zh-CN" altLang="zh-CN" sz="20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用光学显微镜观察到单倍体体细胞中含</a:t>
            </a:r>
            <a:r>
              <a:rPr lang="en-US" altLang="zh-CN" sz="20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3</a:t>
            </a:r>
            <a:r>
              <a:rPr lang="zh-CN" altLang="zh-CN" sz="20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个染色体组</a:t>
            </a:r>
            <a:endParaRPr lang="zh-CN" altLang="zh-CN" sz="2000" kern="100" dirty="0">
              <a:latin typeface="宋体" panose="02010600030101010101" pitchFamily="2" charset="-122"/>
              <a:cs typeface="Courier New" panose="02070309020205020404" pitchFamily="49" charset="0"/>
            </a:endParaRPr>
          </a:p>
          <a:p>
            <a:pPr algn="just">
              <a:lnSpc>
                <a:spcPct val="150000"/>
              </a:lnSpc>
              <a:spcAft>
                <a:spcPts val="0"/>
              </a:spcAft>
              <a:tabLst>
                <a:tab pos="2790825" algn="l"/>
              </a:tabLst>
            </a:pPr>
            <a:r>
              <a:rPr lang="en-US" altLang="zh-CN" sz="2000" kern="100" dirty="0">
                <a:solidFill>
                  <a:srgbClr val="262626"/>
                </a:solidFill>
                <a:latin typeface="Times New Roman" panose="02020603050405020304" pitchFamily="18" charset="0"/>
                <a:ea typeface="微软雅黑" panose="020B0503020204020204" charset="-122"/>
                <a:cs typeface="Courier New" panose="02070309020205020404" pitchFamily="49" charset="0"/>
              </a:rPr>
              <a:t>D.</a:t>
            </a:r>
            <a:r>
              <a:rPr lang="zh-CN" altLang="zh-CN" sz="2000" kern="100" dirty="0">
                <a:solidFill>
                  <a:srgbClr val="262626"/>
                </a:solidFill>
                <a:latin typeface="Times New Roman" panose="02020603050405020304" pitchFamily="18" charset="0"/>
                <a:ea typeface="微软雅黑" panose="020B0503020204020204" charset="-122"/>
                <a:cs typeface="Times New Roman" panose="02020603050405020304" pitchFamily="18" charset="0"/>
              </a:rPr>
              <a:t>品种丙的细胞中含有大部分鸭茅状摩擦禾的遗传物质</a:t>
            </a:r>
            <a:endParaRPr lang="zh-CN" altLang="zh-CN" sz="2000" kern="100" dirty="0">
              <a:latin typeface="宋体" panose="02010600030101010101" pitchFamily="2" charset="-122"/>
              <a:cs typeface="Courier New" panose="02070309020205020404" pitchFamily="49"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blinds(horizontal)">
                                      <p:cBhvr>
                                        <p:cTn id="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TotalTime>
  <Words>717</Words>
  <Application>Microsoft Office PowerPoint</Application>
  <PresentationFormat>宽屏</PresentationFormat>
  <Paragraphs>49</Paragraphs>
  <Slides>7</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7</vt:i4>
      </vt:variant>
    </vt:vector>
  </HeadingPairs>
  <TitlesOfParts>
    <vt:vector size="15" baseType="lpstr">
      <vt:lpstr>黑体</vt:lpstr>
      <vt:lpstr>宋体</vt:lpstr>
      <vt:lpstr>微软雅黑</vt:lpstr>
      <vt:lpstr>Arial</vt:lpstr>
      <vt:lpstr>Courier New</vt:lpstr>
      <vt:lpstr>Times New Roman</vt:lpstr>
      <vt:lpstr>Wingdings</vt:lpstr>
      <vt:lpstr>WPS</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161</cp:revision>
  <dcterms:created xsi:type="dcterms:W3CDTF">2019-06-19T02:08:00Z</dcterms:created>
  <dcterms:modified xsi:type="dcterms:W3CDTF">2025-11-10T04:37:55Z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2052-12.1.0.23125</vt:lpwstr>
  </property>
  <property fmtid="{D5CDD505-2E9C-101B-9397-08002B2CF9AE}" pid="3" name="ICV">
    <vt:lpwstr>7FEA954067284A25AF4C9055E5DF4B09_11</vt:lpwstr>
  </property>
</Properties>
</file>