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901" r:id="rId2"/>
    <p:sldId id="956" r:id="rId3"/>
    <p:sldId id="787" r:id="rId4"/>
    <p:sldId id="672" r:id="rId5"/>
    <p:sldId id="415" r:id="rId6"/>
    <p:sldId id="902" r:id="rId7"/>
    <p:sldId id="903" r:id="rId8"/>
    <p:sldId id="793" r:id="rId9"/>
    <p:sldId id="796" r:id="rId10"/>
    <p:sldId id="885" r:id="rId11"/>
    <p:sldId id="904" r:id="rId12"/>
    <p:sldId id="969" r:id="rId13"/>
    <p:sldId id="970" r:id="rId14"/>
    <p:sldId id="891" r:id="rId15"/>
    <p:sldId id="957" r:id="rId16"/>
    <p:sldId id="788" r:id="rId17"/>
    <p:sldId id="548" r:id="rId18"/>
    <p:sldId id="911" r:id="rId19"/>
    <p:sldId id="912" r:id="rId20"/>
    <p:sldId id="913" r:id="rId21"/>
    <p:sldId id="914" r:id="rId22"/>
    <p:sldId id="947" r:id="rId23"/>
    <p:sldId id="958" r:id="rId24"/>
    <p:sldId id="962" r:id="rId25"/>
    <p:sldId id="963" r:id="rId26"/>
    <p:sldId id="921" r:id="rId27"/>
    <p:sldId id="922" r:id="rId28"/>
    <p:sldId id="971" r:id="rId29"/>
    <p:sldId id="972" r:id="rId30"/>
    <p:sldId id="973" r:id="rId31"/>
    <p:sldId id="974" r:id="rId32"/>
    <p:sldId id="975" r:id="rId33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FFFFFF"/>
    <a:srgbClr val="548235"/>
    <a:srgbClr val="6CA543"/>
    <a:srgbClr val="F08748"/>
    <a:srgbClr val="EE7D32"/>
    <a:srgbClr val="1E0DFF"/>
    <a:srgbClr val="002060"/>
    <a:srgbClr val="28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 showGuides="1">
      <p:cViewPr varScale="1">
        <p:scale>
          <a:sx n="35" d="100"/>
          <a:sy n="35" d="100"/>
        </p:scale>
        <p:origin x="434" y="20"/>
      </p:cViewPr>
      <p:guideLst>
        <p:guide orient="horz" pos="216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32054" cy="43205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09D6B-C502-40C3-AA9A-AB716B98D0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slide" Target="../slides/sl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" Target="../slides/slide3.xml"/><Relationship Id="rId5" Type="http://schemas.openxmlformats.org/officeDocument/2006/relationships/tags" Target="../tags/tag14.xml"/><Relationship Id="rId10" Type="http://schemas.openxmlformats.org/officeDocument/2006/relationships/slide" Target="../slides/slide1.xml"/><Relationship Id="rId4" Type="http://schemas.openxmlformats.org/officeDocument/2006/relationships/tags" Target="../tags/tag13.xml"/><Relationship Id="rId9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情境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探究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长句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3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151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7863" y="49908"/>
            <a:ext cx="53158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</a:t>
            </a:r>
            <a:r>
              <a:rPr lang="en-US" altLang="zh-CN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的结构与基因的本质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247863" y="49908"/>
            <a:ext cx="53158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</a:t>
            </a:r>
            <a:r>
              <a:rPr lang="en-US" altLang="zh-CN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6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的结构与基因的本质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</a:t>
            </a:r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的复制及相关计算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</a:t>
            </a:r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DNA</a:t>
            </a: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的复制及相关计算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  <a:endParaRPr lang="zh-CN" altLang="en-US" sz="1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关键</a:t>
            </a:r>
            <a:r>
              <a:rPr lang="en-US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真题必刷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919579" y="6217910"/>
            <a:ext cx="244857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1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1332711" y="6217910"/>
            <a:ext cx="24320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7441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2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215694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3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25696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11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" Target="slide1.xml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__1.doc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slide" Target="slide16.xml"/><Relationship Id="rId5" Type="http://schemas.openxmlformats.org/officeDocument/2006/relationships/slide" Target="slide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rapidthreata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4547" r="36983" b="59459"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1196530" y="-10642"/>
            <a:ext cx="1004799" cy="735464"/>
          </a:xfrm>
          <a:prstGeom prst="rect">
            <a:avLst/>
          </a:prstGeom>
          <a:solidFill>
            <a:srgbClr val="FFFFFF"/>
          </a:solidFill>
          <a:ln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图片 12" descr="山东金榜苑"/>
          <p:cNvPicPr>
            <a:picLocks noChangeAspect="1"/>
          </p:cNvPicPr>
          <p:nvPr/>
        </p:nvPicPr>
        <p:blipFill>
          <a:blip r:embed="rId4">
            <a:lum bright="-8000" contrast="52000"/>
          </a:blip>
          <a:srcRect b="27240"/>
          <a:stretch>
            <a:fillRect/>
          </a:stretch>
        </p:blipFill>
        <p:spPr>
          <a:xfrm>
            <a:off x="11223181" y="-3681"/>
            <a:ext cx="919995" cy="669925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570055" y="836676"/>
            <a:ext cx="2345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cap="all" dirty="0" smtClean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第 </a:t>
            </a:r>
            <a:r>
              <a:rPr lang="en-US" altLang="zh-CN" sz="4400" b="1" cap="all" dirty="0" smtClean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26 </a:t>
            </a:r>
            <a:r>
              <a:rPr lang="zh-CN" altLang="en-US" sz="4400" b="1" cap="all" dirty="0" smtClean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讲</a:t>
            </a:r>
            <a:endParaRPr lang="zh-CN" altLang="en-US" sz="4400" b="1" cap="all" dirty="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8323" y="1629867"/>
            <a:ext cx="9458038" cy="94269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5400" b="1" cap="all" dirty="0" smtClean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DNA</a:t>
            </a:r>
            <a:r>
              <a:rPr lang="zh-CN" altLang="en-US" sz="5400" b="1" cap="all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结构、复制及基因的本质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1256855"/>
            <a:ext cx="11656625" cy="492440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占比越高，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热变性温度越高。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9B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双链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GC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碱基对占比越高，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热变性温度越高。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沃森和克里克用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衍射图谱得出碱基配对方式。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(2022·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广东卷，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5D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沃森和克里克以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衍射图谱为基础推算出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呈螺旋结构。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某同学制作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双螺旋结构模型，在制作脱氧核苷酸时，需在磷酸上连接脱氧核糖和碱基。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(2022·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13A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在制作脱氧核苷酸时，需在脱氧核糖上连接磷酸和碱基。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122" name="Picture 2" descr="考点速览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8" y="740906"/>
            <a:ext cx="2141138" cy="44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994479" y="1880757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55470" y="3105668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62439" y="4881384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6" grpId="0" autoUpdateAnimBg="0"/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676333"/>
            <a:ext cx="11656625" cy="312390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制作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双螺旋结构模型时，鸟嘌呤与胞嘧啶之间用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个氢键连接物相连。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(2022·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13B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G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之间形成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个氢键。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每条链的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5′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端是羟基末端。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辽宁卷，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4C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5′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端是磷酸末端。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01530" y="1292480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32520" y="2505516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3628" y="126873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根据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分子结构图像分析回答下列问题：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Picture 2" descr="素能提升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7" y="774273"/>
            <a:ext cx="1844893" cy="409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1S1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02" y="806009"/>
            <a:ext cx="4980678" cy="25873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5400" y="1867037"/>
            <a:ext cx="11656625" cy="424831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图中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能表示胞嘧啶脱氧核苷酸吗？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不能。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磷酸基团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属于胸腺嘧啶</a:t>
            </a:r>
            <a:r>
              <a:rPr lang="zh-CN" altLang="zh-CN" sz="2600" b="1" kern="100" dirty="0" smtClean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脱</a:t>
            </a:r>
            <a:endParaRPr lang="en-US" altLang="zh-CN" sz="2600" b="1" kern="100" dirty="0" smtClean="0">
              <a:solidFill>
                <a:srgbClr val="005A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 smtClean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氧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核苷酸。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解旋酶作用于图中哪个部位？限制性内切核酸酶和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连接酶作用于图中哪个部位？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解旋酶作用于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⑨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氢键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，限制性内切核酸酶和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连接酶作用于</a:t>
            </a:r>
            <a:r>
              <a:rPr lang="en-US" altLang="zh-CN" sz="2600" b="1" kern="100" dirty="0">
                <a:solidFill>
                  <a:srgbClr val="005A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⑩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磷酸二酯键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3629" y="836676"/>
            <a:ext cx="6851074" cy="312390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＋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的比值一定相等吗？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由此可概括出什么结论？此值的大小体现了什么？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不一定。不同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分子中的互补碱基之和的比值不一定相同。体现了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分子的特异性。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Picture 2" descr="1S1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02" y="806009"/>
            <a:ext cx="4980678" cy="25873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980" y="1233105"/>
            <a:ext cx="11656625" cy="64733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中碱基数量的计算规律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Picture 2" descr="跳出题海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3" y="836676"/>
            <a:ext cx="1840551" cy="461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94" y="1814185"/>
            <a:ext cx="6359995" cy="46700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26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66" y="889988"/>
            <a:ext cx="7469268" cy="54516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1793875" y="2132330"/>
            <a:ext cx="856742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考点二　</a:t>
            </a:r>
          </a:p>
          <a:p>
            <a:pPr algn="ctr">
              <a:lnSpc>
                <a:spcPct val="100000"/>
              </a:lnSpc>
            </a:pPr>
            <a:r>
              <a:rPr lang="en-US" altLang="zh-CN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的复制及相关计算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2682367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70853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559318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半保留复制的实验证据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30" y="1185157"/>
            <a:ext cx="5309927" cy="55009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70908" y="1205672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半保留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08753" y="2141032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C00000"/>
                </a:solidFill>
                <a:cs typeface="Times New Roman" panose="02020603050405020304" pitchFamily="18" charset="0"/>
              </a:rPr>
              <a:t>同位素标记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97" y="1763660"/>
            <a:ext cx="8218007" cy="333068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74165" y="1914538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全部重带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7733601" y="3056571"/>
          <a:ext cx="5275263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文档" r:id="rId4" imgW="5276215" imgH="1189990" progId="Word.Document.12">
                  <p:embed/>
                </p:oleObj>
              </mc:Choice>
              <mc:Fallback>
                <p:oleObj name="文档" r:id="rId4" imgW="5276215" imgH="1189990" progId="Word.Document.12">
                  <p:embed/>
                  <p:pic>
                    <p:nvPicPr>
                      <p:cNvPr id="0" name="图片 1229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33601" y="3056571"/>
                        <a:ext cx="5275263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7669837" y="4411861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半保留复制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125243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kern="100" dirty="0">
                <a:latin typeface="Times New Roman" panose="02020603050405020304"/>
                <a:cs typeface="Courier New" panose="02070309020205020404"/>
              </a:rPr>
              <a:t>2.DNA</a:t>
            </a:r>
            <a:r>
              <a:rPr lang="zh-CN" altLang="en-US" sz="2600" kern="100" dirty="0">
                <a:latin typeface="Times New Roman" panose="02020603050405020304"/>
                <a:cs typeface="Courier New" panose="02070309020205020404"/>
              </a:rPr>
              <a:t>复制</a:t>
            </a: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kern="100" dirty="0" smtClean="0">
                <a:latin typeface="Times New Roman" panose="02020603050405020304"/>
                <a:cs typeface="Courier New" panose="02070309020205020404"/>
              </a:rPr>
              <a:t>	(</a:t>
            </a:r>
            <a:r>
              <a:rPr lang="en-US" altLang="zh-CN" sz="2600" kern="100" dirty="0">
                <a:latin typeface="Times New Roman" panose="02020603050405020304"/>
                <a:cs typeface="Courier New" panose="02070309020205020404"/>
              </a:rPr>
              <a:t>1)</a:t>
            </a:r>
            <a:r>
              <a:rPr lang="zh-CN" altLang="en-US" sz="2600" kern="100" dirty="0">
                <a:latin typeface="Times New Roman" panose="02020603050405020304"/>
                <a:cs typeface="Courier New" panose="02070309020205020404"/>
              </a:rPr>
              <a:t>概念、时间、场所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63" y="2040130"/>
            <a:ext cx="7840075" cy="361976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77513" y="459352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间期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28054" y="3837304"/>
            <a:ext cx="192552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  </a:t>
            </a:r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细胞</a:t>
            </a:r>
            <a:endParaRPr lang="en-US" altLang="zh-CN" sz="26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核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362138" y="150697"/>
          <a:ext cx="11326812" cy="616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文档" r:id="rId3" imgW="11329670" imgH="6169025" progId="Word.Document.12">
                  <p:embed/>
                </p:oleObj>
              </mc:Choice>
              <mc:Fallback>
                <p:oleObj name="文档" r:id="rId3" imgW="11329670" imgH="6169025" progId="Word.Document.12">
                  <p:embed/>
                  <p:pic>
                    <p:nvPicPr>
                      <p:cNvPr id="0" name="图片 51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138" y="150697"/>
                        <a:ext cx="11326812" cy="6167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583069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过程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22" y="639644"/>
            <a:ext cx="6417157" cy="59948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63418" y="1160841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解旋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8270" y="3210366"/>
            <a:ext cx="17748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      </a:t>
            </a:r>
            <a:r>
              <a:rPr lang="zh-CN" altLang="en-US" sz="2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脱</a:t>
            </a:r>
            <a:endParaRPr lang="en-US" altLang="zh-CN" sz="22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en-US" sz="2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氧</a:t>
            </a:r>
            <a:r>
              <a:rPr lang="zh-CN" altLang="en-US" sz="2200" dirty="0">
                <a:solidFill>
                  <a:srgbClr val="C00000"/>
                </a:solidFill>
                <a:cs typeface="Times New Roman" panose="02020603050405020304" pitchFamily="18" charset="0"/>
              </a:rPr>
              <a:t>核苷酸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14488" y="3967931"/>
            <a:ext cx="15504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>
                <a:solidFill>
                  <a:srgbClr val="C00000"/>
                </a:solidFill>
                <a:cs typeface="Times New Roman" panose="02020603050405020304" pitchFamily="18" charset="0"/>
              </a:rPr>
              <a:t>DNA</a:t>
            </a:r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聚合酶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37943" y="4352484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碱基互补配对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类型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23" y="698631"/>
            <a:ext cx="6554155" cy="5926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50111" y="2299091"/>
            <a:ext cx="7489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多个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69212" y="3666507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复制速率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54218" y="6093742"/>
            <a:ext cx="466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>
                <a:solidFill>
                  <a:srgbClr val="C00000"/>
                </a:solidFill>
                <a:cs typeface="Times New Roman" panose="02020603050405020304" pitchFamily="18" charset="0"/>
              </a:rPr>
              <a:t>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729" y="646671"/>
            <a:ext cx="1165662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结果　一个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分子形成了两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准确复制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41744" y="77730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完全相同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97" y="2039767"/>
            <a:ext cx="8218007" cy="27784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21443" y="2037836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双螺旋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86271" y="2468877"/>
            <a:ext cx="21852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碱基互补配对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73798" y="3693787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遗传信息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51804" y="4150604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遗传信息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6" grpId="0" autoUpdateAnimBg="0"/>
      <p:bldP spid="7" grpId="0" autoUpdateAnimBg="0"/>
      <p:bldP spid="8" grpId="0" autoUpdateAnimBg="0"/>
      <p:bldP spid="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729" y="611045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3.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图解法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分析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复制相关计算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7170" name="Picture 2" descr="SW406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98" y="1643707"/>
            <a:ext cx="5412542" cy="4166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729" y="611045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将含有</a:t>
            </a:r>
            <a:r>
              <a:rPr lang="en-US" altLang="zh-CN" sz="2600" kern="100" baseline="300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15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分子放在含有</a:t>
            </a:r>
            <a:r>
              <a:rPr lang="en-US" altLang="zh-CN" sz="2600" kern="100" baseline="300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14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的培养液中连续复制</a:t>
            </a:r>
            <a:r>
              <a:rPr lang="en-US" altLang="zh-CN" sz="2600" i="1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次，则：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1492928"/>
            <a:ext cx="8308012" cy="2764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4293108"/>
            <a:ext cx="9054154" cy="144445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20911" y="1521641"/>
            <a:ext cx="3802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615815" y="2251590"/>
            <a:ext cx="3802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0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150114" y="2934038"/>
            <a:ext cx="51648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i="1" baseline="300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528145" y="3653617"/>
            <a:ext cx="1229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(2</a:t>
            </a:r>
            <a:r>
              <a:rPr lang="en-US" altLang="zh-CN" sz="2600" i="1" baseline="300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n</a:t>
            </a:r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－</a:t>
            </a:r>
            <a:r>
              <a:rPr lang="en-US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2)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201215" y="4376235"/>
            <a:ext cx="3802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094457" y="5134478"/>
            <a:ext cx="15648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(2</a:t>
            </a:r>
            <a:r>
              <a:rPr lang="en-US" altLang="zh-CN" sz="2600" i="1" baseline="30000">
                <a:solidFill>
                  <a:srgbClr val="C00000"/>
                </a:solidFill>
                <a:latin typeface="微软雅黑" panose="020B0503020204020204" charset="-122"/>
                <a:cs typeface="Times New Roman" panose="02020603050405020304" pitchFamily="18" charset="0"/>
              </a:rPr>
              <a:t>n</a:t>
            </a:r>
            <a:r>
              <a:rPr lang="zh-CN" altLang="zh-CN" sz="2600" baseline="30000">
                <a:solidFill>
                  <a:srgbClr val="C00000"/>
                </a:solidFill>
                <a:cs typeface="Times New Roman" panose="02020603050405020304" pitchFamily="18" charset="0"/>
              </a:rPr>
              <a:t>＋</a:t>
            </a:r>
            <a:r>
              <a:rPr lang="en-US" altLang="zh-CN" sz="2600" baseline="30000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－</a:t>
            </a:r>
            <a:r>
              <a:rPr lang="en-US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2)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729" y="611045"/>
            <a:ext cx="11656625" cy="244872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分子复制过程中消耗的脱氧核苷酸数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若亲代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分子含有某种脱氧核苷酸</a:t>
            </a:r>
            <a:r>
              <a:rPr lang="en-US" altLang="zh-CN" sz="2600" i="1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个，经过</a:t>
            </a:r>
            <a:r>
              <a:rPr lang="zh-CN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altLang="zh-CN" sz="2600" i="1" kern="100" dirty="0">
                <a:solidFill>
                  <a:srgbClr val="262626"/>
                </a:solidFill>
                <a:latin typeface="宋体" panose="02010600030101010101" pitchFamily="2" charset="-122"/>
                <a:ea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次复制需要消耗该种脱氧核苷酸数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</a:t>
            </a:r>
            <a:r>
              <a:rPr lang="en-US" altLang="zh-CN" sz="2600" i="1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次复制需要消耗该种脱氧核苷酸数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39568" y="1902665"/>
            <a:ext cx="15343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m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·(2</a:t>
            </a:r>
            <a:r>
              <a:rPr lang="en-US" altLang="zh-CN" sz="2600" i="1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n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－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1)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108" y="2508336"/>
            <a:ext cx="11464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m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·2</a:t>
            </a:r>
            <a:r>
              <a:rPr lang="en-US" altLang="zh-CN" sz="2600" i="1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n</a:t>
            </a:r>
            <a:r>
              <a:rPr lang="zh-CN" altLang="zh-CN" sz="2600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－</a:t>
            </a:r>
            <a:r>
              <a:rPr lang="en-US" altLang="zh-CN" sz="2600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1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4" y="1256855"/>
            <a:ext cx="11656625" cy="484848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甲基是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半保留复制的原料之一。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黑吉辽卷，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9B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复制的原料是四种脱氧核苷酸。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复制时，脱氧核苷酸通过氢键连接成子链。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河北卷，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4A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通过磷酸二酯键连接成子链。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分子复制时，子链的合成过程不需要引物参与。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辽宁卷，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4B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子链的合成过程需要引物。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聚合酶的作用是打开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双链。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辽宁卷，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4D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解旋酶的作用是打开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双链。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Picture 2" descr="考点速览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8" y="740906"/>
            <a:ext cx="2141138" cy="44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274757" y="1291466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09847" y="2458014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243780" y="3706676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65999" y="4881384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4" y="609359"/>
            <a:ext cx="11656625" cy="192357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烟草花叶病毒的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RNA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可通过复制将遗传密码传递给子代。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(2020·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浙江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月选考，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21B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kern="100" dirty="0" smtClean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烟草花叶病毒的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RNA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可通过复制将遗传信息传递给子代</a:t>
            </a:r>
            <a:r>
              <a:rPr lang="zh-CN" altLang="zh-CN" sz="2600" b="1" kern="100" dirty="0" smtClean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99661" y="1256855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素能提升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7" y="774273"/>
            <a:ext cx="1844893" cy="409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13034" y="1192120"/>
            <a:ext cx="11656625" cy="424921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目前已知的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聚合酶都只能延长已存在的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链，而不能从头合成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链，因此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复制时，子链的延伸需要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RNA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引物引导，引物的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3′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羟基端作为新合成子链的起始。如图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为某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部分片段；图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为真核细胞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复制过程及结束阶段示意图，每条链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5′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3′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的方向由箭头指示，粗线代表母链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链和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，细线代表新生链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滞后链和前导链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。端粒是位于染色体末端的一段特殊序列的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DNA—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蛋白质复合体，后来科学研究发现端粒随着细胞分裂的进行逐渐缩短可能与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的复制方式密切相关。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4" y="4304983"/>
            <a:ext cx="11656625" cy="18485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④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分子的一个完整单体，其名称为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分子在加热的条件下可以解开双链，研究表明对于相同长度的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分子，</a:t>
            </a:r>
            <a:r>
              <a:rPr lang="en-US" altLang="zh-CN" sz="2600" kern="10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⑤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的含量越高，需要的解旋温度也会越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7410" name="Picture 2" descr="1S12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72" y="779599"/>
            <a:ext cx="6172949" cy="35696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818982" y="4367517"/>
            <a:ext cx="38699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胸腺嘧啶脱氧核糖核苷酸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92429" y="5589270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高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wp7534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306"/>
            <a:ext cx="12191999" cy="68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-15714" y="-12272"/>
            <a:ext cx="12192000" cy="6866306"/>
          </a:xfrm>
          <a:prstGeom prst="rect">
            <a:avLst/>
          </a:prstGeom>
          <a:solidFill>
            <a:schemeClr val="tx2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3003962" y="2236074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26" name="文本框 10"/>
          <p:cNvSpPr txBox="1"/>
          <p:nvPr>
            <p:custDataLst>
              <p:tags r:id="rId1"/>
            </p:custDataLst>
          </p:nvPr>
        </p:nvSpPr>
        <p:spPr>
          <a:xfrm>
            <a:off x="3552825" y="38735"/>
            <a:ext cx="4926330" cy="1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Tx/>
              <a:buSzTx/>
              <a:buFontTx/>
            </a:pP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sp>
        <p:nvSpPr>
          <p:cNvPr id="27" name="文本框 4">
            <a:hlinkClick r:id="rId5" action="ppaction://hlinksldjump"/>
          </p:cNvPr>
          <p:cNvSpPr txBox="1"/>
          <p:nvPr/>
        </p:nvSpPr>
        <p:spPr>
          <a:xfrm>
            <a:off x="3881718" y="2132838"/>
            <a:ext cx="52386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457200">
              <a:defRPr/>
            </a:pPr>
            <a:r>
              <a:rPr lang="en-US" altLang="zh-CN" sz="3200" b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DNA</a:t>
            </a:r>
            <a:r>
              <a:rPr lang="zh-CN" altLang="en-US" sz="3200" b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的结构与基因的本质</a:t>
            </a:r>
            <a:endParaRPr lang="zh-CN" altLang="en-US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3003962" y="3054397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3881718" y="2981352"/>
            <a:ext cx="445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3200" b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DNA</a:t>
            </a:r>
            <a:r>
              <a:rPr lang="zh-CN" altLang="en-US" sz="3200" b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的复制及相关计算</a:t>
            </a:r>
            <a:endParaRPr lang="zh-CN" altLang="en-US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34">
            <a:hlinkClick r:id="rId7" action="ppaction://hlinksldjump"/>
          </p:cNvPr>
          <p:cNvSpPr txBox="1"/>
          <p:nvPr/>
        </p:nvSpPr>
        <p:spPr>
          <a:xfrm>
            <a:off x="3942966" y="389667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关键 </a:t>
            </a:r>
            <a:r>
              <a:rPr lang="en-US" altLang="zh-CN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· </a:t>
            </a: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真题必刷</a:t>
            </a:r>
          </a:p>
        </p:txBody>
      </p:sp>
      <p:sp>
        <p:nvSpPr>
          <p:cNvPr id="11" name="平行四边形 10"/>
          <p:cNvSpPr/>
          <p:nvPr/>
        </p:nvSpPr>
        <p:spPr>
          <a:xfrm>
            <a:off x="3019072" y="3970389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4" y="629438"/>
            <a:ext cx="11656625" cy="552456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若图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分子共有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1 500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个碱基对，含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⑥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900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个，该段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分子复制</a:t>
            </a:r>
            <a:r>
              <a:rPr lang="en-US" altLang="zh-CN" sz="2600" i="1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次，第</a:t>
            </a:r>
            <a:r>
              <a:rPr lang="en-US" altLang="zh-CN" sz="2600" i="1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次复制时，需要消耗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用公式表达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。由图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可知，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分子复制的方向是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中，滞后链延伸的方向和解旋酶的移动方向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相同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相反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，其合成需要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多个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)RNA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引物。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4)DNA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复制结束后，需去除所有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RNA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引物，并由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片段继续延伸填补相应缺口。去除引物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填编号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核苷酸链无法延伸，造成端粒缩短，理由可能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_______________________________________________________________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___________________________________________________________________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08712" y="1316230"/>
            <a:ext cx="15552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900</a:t>
            </a:r>
            <a:r>
              <a:rPr lang="en-US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×</a:t>
            </a:r>
            <a:r>
              <a:rPr lang="en-US" altLang="zh-CN" sz="2600" b="1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2</a:t>
            </a:r>
            <a:r>
              <a:rPr lang="en-US" altLang="zh-CN" sz="2600" b="1" i="1" kern="100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n</a:t>
            </a:r>
            <a:r>
              <a:rPr lang="zh-CN" altLang="zh-CN" sz="2600" b="1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－</a:t>
            </a:r>
            <a:r>
              <a:rPr lang="en-US" altLang="zh-CN" sz="2600" b="1" kern="1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1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45991" y="1910024"/>
            <a:ext cx="17075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5′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端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3′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端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57353" y="249194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相反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1812" y="3097615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多个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9335" y="4244594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③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5666" y="4743387"/>
            <a:ext cx="11173424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zh-CN" altLang="zh-CN" sz="26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由于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子链的延伸方向为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5′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端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3′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端，去除引物</a:t>
            </a:r>
            <a:r>
              <a:rPr lang="en-US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③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后，核苷酸链无法延伸，</a:t>
            </a:r>
            <a:r>
              <a:rPr lang="zh-CN" altLang="zh-CN" sz="26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缺口</a:t>
            </a:r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无法填补，造成端粒缩短</a:t>
            </a:r>
            <a:endParaRPr lang="zh-CN" altLang="zh-CN" sz="26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charset="-122"/>
              <a:cs typeface="Courier New" panose="02070309020205020404" pitchFamily="49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034" y="641313"/>
            <a:ext cx="11656625" cy="173160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通常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分子复制从一个复制起始点开始，有单向复制和双向复制，如图所示。放射性越高的</a:t>
            </a:r>
            <a:r>
              <a:rPr lang="en-US" altLang="zh-CN" sz="2600" kern="100" baseline="300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－胸腺嘧啶脱氧核糖核苷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en-US" altLang="zh-CN" sz="2600" kern="100" baseline="300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－脱氧胸苷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，在放射自显影技术的图像上，感光还原的银颗粒密度越高。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2790825" algn="l"/>
              </a:tabLst>
            </a:pP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8434" name="Picture 2" descr="1S1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410" y="2013805"/>
            <a:ext cx="7292211" cy="14864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11054" y="3452750"/>
            <a:ext cx="11656625" cy="245994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请利用放射性自显影技术、低放射性</a:t>
            </a:r>
            <a:r>
              <a:rPr lang="en-US" altLang="zh-CN" sz="2600" kern="100" baseline="300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－脱氧胸苷和高放射性</a:t>
            </a:r>
            <a:r>
              <a:rPr lang="en-US" altLang="zh-CN" sz="2600" kern="100" baseline="300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－脱氧胸苷，设计实验以确定大肠杆菌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复制的方向。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复制开始时，首先用含低放射性</a:t>
            </a:r>
            <a:r>
              <a:rPr lang="en-US" altLang="zh-CN" sz="2600" b="1" kern="100" baseline="300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－脱氧胸苷培养基培养大肠杆菌，一段时间后转移到含有高放射性</a:t>
            </a:r>
            <a:r>
              <a:rPr lang="en-US" altLang="zh-CN" sz="2600" b="1" kern="100" baseline="300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H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－脱氧胸苷的培养基中继续培养，用放射自显影技术观察复制起点和复制起点两侧银颗粒密度情况。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S1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410" y="801051"/>
            <a:ext cx="7292211" cy="14864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11054" y="2265217"/>
            <a:ext cx="11656625" cy="245994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预测实验结果并得出结论。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90825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若复制起点处银颗粒密度低，复制起点的一侧银颗粒密度高，则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分子复制为单向复制；若复制起点处银颗粒密度低，复制起点的两侧银颗粒密度高，则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DNA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分子复制为双向复制。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2207895" y="2132429"/>
            <a:ext cx="815340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考点一 </a:t>
            </a:r>
          </a:p>
          <a:p>
            <a:pPr algn="ctr">
              <a:lnSpc>
                <a:spcPct val="100000"/>
              </a:lnSpc>
            </a:pPr>
            <a:r>
              <a:rPr lang="en-US" altLang="zh-CN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DNA</a:t>
            </a: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的结构与基因的本质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3114421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28054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18694"/>
            <a:ext cx="11656625" cy="64733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结构模型构建的主要探索成果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连线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96" y="1530778"/>
            <a:ext cx="9039808" cy="439554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332159" y="2002209"/>
            <a:ext cx="1563507" cy="159571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071622" y="2002209"/>
            <a:ext cx="2592324" cy="2722953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071622" y="3429000"/>
            <a:ext cx="2824044" cy="216027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462785" y="2564892"/>
            <a:ext cx="1296162" cy="302437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483644" y="4846188"/>
            <a:ext cx="1275303" cy="74308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64733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图解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双螺旋结构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26" name="Picture 2" descr="SW4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00" y="1268730"/>
            <a:ext cx="7185154" cy="4776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432423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通常是由两条单链组成的，这两条链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按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方式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盘旋成双螺旋结构。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交替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连接，排列在外侧，构成基本骨架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排列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在内侧。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两条链上的碱基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成碱基对，并且碱基配对具有一定规律：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一定与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配对，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一定与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配对。碱基之间的这种一一对应的关系，叫作碱基互补配对原则。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46210" y="752537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反向平行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86652" y="1906195"/>
            <a:ext cx="25186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脱氧核糖和磷酸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89936" y="1907209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碱基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41900" y="3114688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氢键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2979" y="630569"/>
            <a:ext cx="11656625" cy="372407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3.DNA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的结构特点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性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：具</a:t>
            </a:r>
            <a:r>
              <a:rPr lang="en-US" altLang="zh-CN" sz="2600" i="1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个碱基对的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可能有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4</a:t>
            </a:r>
            <a:r>
              <a:rPr lang="en-US" altLang="zh-CN" sz="2600" i="1" kern="100" baseline="300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种碱基对排列顺序。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性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：每种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分子都有其特定的碱基对</a:t>
            </a:r>
            <a:r>
              <a:rPr lang="zh-CN" altLang="zh-CN" sz="2600" u="wavy" kern="1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排列顺序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600" kern="100" dirty="0" smtClean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95" indent="-457200" algn="r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kern="1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并不是</a:t>
            </a:r>
            <a:r>
              <a:rPr lang="zh-CN" altLang="zh-CN" sz="2600" kern="1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碱基配对方式决定的</a:t>
            </a:r>
            <a:endParaRPr lang="zh-CN" altLang="zh-CN" sz="1050" kern="100" dirty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en-US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Times New Roman" panose="02020603050405020304" pitchFamily="18" charset="0"/>
              </a:rPr>
              <a:t>______</a:t>
            </a:r>
            <a:r>
              <a:rPr lang="zh-CN" altLang="zh-CN" sz="2600" kern="1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性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：两条主链磷酸与脱氧核糖交替连接的顺序不变，碱基配对方式不变等。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3945" y="1328106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多样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1352" y="192190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特异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3945" y="310281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稳定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608625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4.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染色体、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DNA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、基因和脱氧核苷酸的关系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05" y="1249864"/>
            <a:ext cx="7281666" cy="54092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02789" y="2024949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一个或两个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78203" y="3146631"/>
            <a:ext cx="26356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       </a:t>
            </a:r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有遗传</a:t>
            </a:r>
            <a:endParaRPr lang="en-US" altLang="zh-CN" sz="26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效应</a:t>
            </a:r>
            <a:r>
              <a:rPr lang="zh-CN" altLang="en-US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的</a:t>
            </a:r>
            <a:r>
              <a:rPr lang="en-US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DNA</a:t>
            </a:r>
            <a:r>
              <a:rPr lang="zh-CN" altLang="en-US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片段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51538" y="3512126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许多个基因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19483" y="4490293"/>
            <a:ext cx="251703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	 </a:t>
            </a:r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脱氧核苷</a:t>
            </a:r>
            <a:endParaRPr lang="en-US" altLang="zh-CN" sz="26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en-US" sz="2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酸</a:t>
            </a:r>
            <a:r>
              <a:rPr lang="zh-CN" altLang="en-US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排列顺序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fb0145f-3932-4662-bba1-b78507110362"/>
  <p:tag name="COMMONDATA" val="eyJoZGlkIjoiMjg0MmRkYTdlOWE4Mzc1ZDRhMGFmMjY1ZWIxYTVkM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="" xmlns:wpsdc="http://www.wps.cn/officeDocument/2017/drawingmlCustomData" underline="false"/>
      </a:ext>
    </a:extLst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2600">
            <a:latin typeface="等线" panose="02010600030101010101" charset="-122"/>
            <a:ea typeface="等线" panose="02010600030101010101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1045</Words>
  <Application>Microsoft Office PowerPoint</Application>
  <PresentationFormat>宽屏</PresentationFormat>
  <Paragraphs>140</Paragraphs>
  <Slides>32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等线</vt:lpstr>
      <vt:lpstr>黑体</vt:lpstr>
      <vt:lpstr>经典繁仿黑</vt:lpstr>
      <vt:lpstr>思源黑体 CN Normal</vt:lpstr>
      <vt:lpstr>宋体</vt:lpstr>
      <vt:lpstr>微软雅黑</vt:lpstr>
      <vt:lpstr>Arial</vt:lpstr>
      <vt:lpstr>Calibri</vt:lpstr>
      <vt:lpstr>Courier New</vt:lpstr>
      <vt:lpstr>Times New Roman</vt:lpstr>
      <vt:lpstr>1_Office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³He</cp:lastModifiedBy>
  <cp:revision>182</cp:revision>
  <dcterms:created xsi:type="dcterms:W3CDTF">2022-03-14T00:29:00Z</dcterms:created>
  <dcterms:modified xsi:type="dcterms:W3CDTF">2025-10-23T10:20:52Z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225C8528AB5E4FA391D36F436F05136B_13</vt:lpwstr>
  </property>
  <property fmtid="{D5CDD505-2E9C-101B-9397-08002B2CF9AE}" pid="3" name="KSOProductBuildVer">
    <vt:lpwstr>2052-12.1.0.23125</vt:lpwstr>
  </property>
</Properties>
</file>