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901" r:id="rId2"/>
    <p:sldId id="787" r:id="rId3"/>
    <p:sldId id="672" r:id="rId4"/>
    <p:sldId id="800" r:id="rId5"/>
    <p:sldId id="963" r:id="rId6"/>
    <p:sldId id="906" r:id="rId7"/>
    <p:sldId id="964" r:id="rId8"/>
    <p:sldId id="788" r:id="rId9"/>
    <p:sldId id="814" r:id="rId10"/>
    <p:sldId id="917" r:id="rId11"/>
    <p:sldId id="918" r:id="rId12"/>
    <p:sldId id="919" r:id="rId13"/>
    <p:sldId id="920" r:id="rId14"/>
    <p:sldId id="915" r:id="rId15"/>
    <p:sldId id="789" r:id="rId16"/>
    <p:sldId id="597" r:id="rId17"/>
    <p:sldId id="823" r:id="rId18"/>
    <p:sldId id="970" r:id="rId19"/>
    <p:sldId id="824" r:id="rId20"/>
    <p:sldId id="825" r:id="rId21"/>
    <p:sldId id="826"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FFFFFF"/>
    <a:srgbClr val="548235"/>
    <a:srgbClr val="6CA543"/>
    <a:srgbClr val="F08748"/>
    <a:srgbClr val="EE7D32"/>
    <a:srgbClr val="1E0DFF"/>
    <a:srgbClr val="002060"/>
    <a:srgbClr val="28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showGuides="1">
      <p:cViewPr varScale="1">
        <p:scale>
          <a:sx n="45" d="100"/>
          <a:sy n="45" d="100"/>
        </p:scale>
        <p:origin x="48" y="152"/>
      </p:cViewPr>
      <p:guideLst>
        <p:guide orient="horz" pos="2167"/>
        <p:guide pos="3836"/>
      </p:guideLst>
    </p:cSldViewPr>
  </p:slideViewPr>
  <p:notesTextViewPr>
    <p:cViewPr>
      <p:scale>
        <a:sx n="1" d="1"/>
        <a:sy n="1" d="1"/>
      </p:scale>
      <p:origin x="0" y="0"/>
    </p:cViewPr>
  </p:notesTextViewPr>
  <p:gridSpacing cx="432054" cy="43205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94C09D6B-C502-40C3-AA9A-AB716B98D03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 Target="../slides/slide2.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slide" Target="../slides/slid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slide" Target="../slides/slide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2.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s/slide2.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slide" Target="../slides/slide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slide" Target="../slides/slide2.xml"/><Relationship Id="rId3" Type="http://schemas.openxmlformats.org/officeDocument/2006/relationships/tags" Target="../tags/tag12.xml"/><Relationship Id="rId7" Type="http://schemas.openxmlformats.org/officeDocument/2006/relationships/slideMaster" Target="../slideMasters/slideMaster1.xml"/><Relationship Id="rId12" Type="http://schemas.openxmlformats.org/officeDocument/2006/relationships/slide" Target="../slides/slide20.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 Target="../slides/slide19.xml"/><Relationship Id="rId5" Type="http://schemas.openxmlformats.org/officeDocument/2006/relationships/tags" Target="../tags/tag14.xml"/><Relationship Id="rId10" Type="http://schemas.openxmlformats.org/officeDocument/2006/relationships/slide" Target="../slides/slide17.xml"/><Relationship Id="rId4" Type="http://schemas.openxmlformats.org/officeDocument/2006/relationships/tags" Target="../tags/tag13.xml"/><Relationship Id="rId9" Type="http://schemas.openxmlformats.org/officeDocument/2006/relationships/slide" Target="../slides/slide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17" name="Picture 2" descr="F:\图片1.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1"/>
            </p:custDataLst>
          </p:nvPr>
        </p:nvSpPr>
        <p:spPr>
          <a:xfrm rot="10800000">
            <a:off x="3104678" y="0"/>
            <a:ext cx="9120977"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userDrawn="1">
            <p:custDataLst>
              <p:tags r:id="rId2"/>
            </p:custDataLst>
          </p:nvPr>
        </p:nvSpPr>
        <p:spPr>
          <a:xfrm>
            <a:off x="1" y="0"/>
            <a:ext cx="4367784"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5" name="标题 1"/>
          <p:cNvSpPr>
            <a:spLocks noGrp="1"/>
          </p:cNvSpPr>
          <p:nvPr userDrawn="1"/>
        </p:nvSpPr>
        <p:spPr>
          <a:xfrm>
            <a:off x="297815" y="82498"/>
            <a:ext cx="4347210"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情境</a:t>
            </a:r>
            <a:r>
              <a:rPr lang="en-US" altLang="zh-CN" sz="3200" dirty="0" smtClean="0">
                <a:solidFill>
                  <a:schemeClr val="bg1"/>
                </a:solidFill>
                <a:latin typeface="黑体" panose="02010609060101010101" charset="-122"/>
                <a:ea typeface="黑体" panose="02010609060101010101" charset="-122"/>
              </a:rPr>
              <a:t>·</a:t>
            </a:r>
            <a:r>
              <a:rPr lang="zh-CN" altLang="en-US" sz="3200" dirty="0" smtClean="0">
                <a:solidFill>
                  <a:schemeClr val="bg1"/>
                </a:solidFill>
                <a:latin typeface="黑体" panose="02010609060101010101" charset="-122"/>
                <a:ea typeface="黑体" panose="02010609060101010101" charset="-122"/>
              </a:rPr>
              <a:t>探究</a:t>
            </a:r>
            <a:r>
              <a:rPr lang="en-US" altLang="zh-CN" sz="3200" dirty="0" smtClean="0">
                <a:solidFill>
                  <a:schemeClr val="bg1"/>
                </a:solidFill>
                <a:latin typeface="黑体" panose="02010609060101010101" charset="-122"/>
                <a:ea typeface="黑体" panose="02010609060101010101" charset="-122"/>
              </a:rPr>
              <a:t>·</a:t>
            </a:r>
            <a:r>
              <a:rPr lang="zh-CN" altLang="en-US" sz="3200" dirty="0" smtClean="0">
                <a:solidFill>
                  <a:schemeClr val="bg1"/>
                </a:solidFill>
                <a:latin typeface="黑体" panose="02010609060101010101" charset="-122"/>
                <a:ea typeface="黑体" panose="02010609060101010101" charset="-122"/>
              </a:rPr>
              <a:t>长句</a:t>
            </a:r>
            <a:endParaRPr lang="zh-CN" altLang="en-US" sz="3200" dirty="0">
              <a:solidFill>
                <a:schemeClr val="bg1"/>
              </a:solidFill>
              <a:latin typeface="黑体" panose="02010609060101010101" charset="-122"/>
              <a:ea typeface="黑体" panose="02010609060101010101" charset="-122"/>
            </a:endParaRPr>
          </a:p>
        </p:txBody>
      </p:sp>
      <p:sp>
        <p:nvSpPr>
          <p:cNvPr id="18"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文本框 7">
            <a:hlinkClick r:id="rId5"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2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2" name="动作按钮: 前进或下一项 14">
            <a:hlinkClick r:id="" action="ppaction://hlinkshowjump?jump=next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3"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151"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49908"/>
            <a:ext cx="485261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考点一　肺炎链球菌的转化实验</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49908"/>
            <a:ext cx="4852610" cy="492443"/>
          </a:xfrm>
          <a:prstGeom prst="rect">
            <a:avLst/>
          </a:prstGeom>
        </p:spPr>
        <p:txBody>
          <a:bodyPr wrap="none">
            <a:spAutoFit/>
          </a:bodyPr>
          <a:lstStyle/>
          <a:p>
            <a:pPr>
              <a:lnSpc>
                <a:spcPct val="100000"/>
              </a:lnSpc>
            </a:pPr>
            <a:r>
              <a:rPr lang="zh-CN" altLang="en-US" sz="2600" b="1" smtClean="0">
                <a:solidFill>
                  <a:schemeClr val="bg1"/>
                </a:solidFill>
                <a:latin typeface="微软雅黑" panose="020B0503020204020204" charset="-122"/>
                <a:ea typeface="微软雅黑" panose="020B0503020204020204" charset="-122"/>
                <a:cs typeface="微软雅黑" panose="020B0503020204020204" charset="-122"/>
              </a:rPr>
              <a:t>考点一　肺炎链球菌的转化实验</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1"/>
            </p:custDataLst>
          </p:nvPr>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2"/>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考点二　噬菌体侵染细菌实验与烟草花叶病毒感染实验</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5"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3"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考点二　噬菌体侵染细菌实验与烟草花叶病毒感染实验</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9"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1"/>
            </p:custDataLst>
          </p:nvPr>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2"/>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考点三</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5"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3"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核心要点</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再研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1" name="标题 1"/>
          <p:cNvSpPr>
            <a:spLocks noGrp="1"/>
          </p:cNvSpPr>
          <p:nvPr userDrawn="1"/>
        </p:nvSpPr>
        <p:spPr>
          <a:xfrm>
            <a:off x="367030" y="60960"/>
            <a:ext cx="8702040" cy="4660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400" b="1" smtClean="0">
                <a:solidFill>
                  <a:schemeClr val="bg1"/>
                </a:solidFill>
                <a:latin typeface="微软雅黑" panose="020B0503020204020204" charset="-122"/>
                <a:ea typeface="微软雅黑" panose="020B0503020204020204" charset="-122"/>
                <a:cs typeface="微软雅黑" panose="020B0503020204020204" charset="-122"/>
              </a:rPr>
              <a:t>考点三</a:t>
            </a:r>
            <a:endParaRPr lang="zh-CN" altLang="en-US" sz="24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9" name="标题 1"/>
          <p:cNvSpPr>
            <a:spLocks noGrp="1"/>
          </p:cNvSpPr>
          <p:nvPr userDrawn="1"/>
        </p:nvSpPr>
        <p:spPr>
          <a:xfrm>
            <a:off x="9552305"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典型例题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7" name="Picture 2" descr="F:\图片1.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1"/>
            </p:custDataLst>
          </p:nvPr>
        </p:nvSpPr>
        <p:spPr>
          <a:xfrm rot="10800000">
            <a:off x="3104678" y="0"/>
            <a:ext cx="9120977"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userDrawn="1">
            <p:custDataLst>
              <p:tags r:id="rId2"/>
            </p:custDataLst>
          </p:nvPr>
        </p:nvSpPr>
        <p:spPr>
          <a:xfrm>
            <a:off x="1" y="0"/>
            <a:ext cx="4367784"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5" name="标题 1"/>
          <p:cNvSpPr>
            <a:spLocks noGrp="1"/>
          </p:cNvSpPr>
          <p:nvPr userDrawn="1"/>
        </p:nvSpPr>
        <p:spPr>
          <a:xfrm>
            <a:off x="297815" y="82498"/>
            <a:ext cx="4347210"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关键</a:t>
            </a:r>
            <a:r>
              <a:rPr lang="en-US" altLang="zh-CN" sz="3200" dirty="0" smtClean="0">
                <a:solidFill>
                  <a:schemeClr val="bg1"/>
                </a:solidFill>
                <a:latin typeface="黑体" panose="02010609060101010101" charset="-122"/>
                <a:ea typeface="黑体" panose="02010609060101010101" charset="-122"/>
              </a:rPr>
              <a:t>·</a:t>
            </a:r>
            <a:r>
              <a:rPr lang="zh-CN" altLang="en-US" sz="3200" dirty="0" smtClean="0">
                <a:solidFill>
                  <a:schemeClr val="bg1"/>
                </a:solidFill>
                <a:latin typeface="黑体" panose="02010609060101010101" charset="-122"/>
                <a:ea typeface="黑体" panose="02010609060101010101" charset="-122"/>
              </a:rPr>
              <a:t>真题必刷</a:t>
            </a:r>
            <a:endParaRPr lang="zh-CN" altLang="en-US" sz="3200" dirty="0">
              <a:solidFill>
                <a:schemeClr val="bg1"/>
              </a:solidFill>
              <a:latin typeface="黑体" panose="02010609060101010101" charset="-122"/>
              <a:ea typeface="黑体" panose="02010609060101010101" charset="-122"/>
            </a:endParaRPr>
          </a:p>
        </p:txBody>
      </p:sp>
      <p:sp>
        <p:nvSpPr>
          <p:cNvPr id="10" name="Rectangle 21">
            <a:hlinkClick r:id="rId9" action="ppaction://hlinksldjump"/>
          </p:cNvPr>
          <p:cNvSpPr>
            <a:spLocks noChangeArrowheads="1"/>
          </p:cNvSpPr>
          <p:nvPr userDrawn="1">
            <p:custDataLst>
              <p:tags r:id="rId3"/>
            </p:custDataLst>
          </p:nvPr>
        </p:nvSpPr>
        <p:spPr bwMode="auto">
          <a:xfrm>
            <a:off x="919579" y="621791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01</a:t>
            </a:r>
          </a:p>
        </p:txBody>
      </p:sp>
      <p:sp>
        <p:nvSpPr>
          <p:cNvPr id="11" name="Rectangle 21">
            <a:hlinkClick r:id="rId10" action="ppaction://hlinksldjump"/>
          </p:cNvPr>
          <p:cNvSpPr>
            <a:spLocks noChangeArrowheads="1"/>
          </p:cNvSpPr>
          <p:nvPr userDrawn="1">
            <p:custDataLst>
              <p:tags r:id="rId4"/>
            </p:custDataLst>
          </p:nvPr>
        </p:nvSpPr>
        <p:spPr bwMode="auto">
          <a:xfrm>
            <a:off x="1332711" y="6217910"/>
            <a:ext cx="24320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02</a:t>
            </a:r>
          </a:p>
        </p:txBody>
      </p:sp>
      <p:sp>
        <p:nvSpPr>
          <p:cNvPr id="12" name="Rectangle 21">
            <a:hlinkClick r:id="rId11" action="ppaction://hlinksldjump"/>
          </p:cNvPr>
          <p:cNvSpPr>
            <a:spLocks noChangeArrowheads="1"/>
          </p:cNvSpPr>
          <p:nvPr userDrawn="1">
            <p:custDataLst>
              <p:tags r:id="rId5"/>
            </p:custDataLst>
          </p:nvPr>
        </p:nvSpPr>
        <p:spPr bwMode="auto">
          <a:xfrm>
            <a:off x="1744191" y="6217910"/>
            <a:ext cx="24447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03</a:t>
            </a:r>
          </a:p>
        </p:txBody>
      </p:sp>
      <p:sp>
        <p:nvSpPr>
          <p:cNvPr id="22" name="Rectangle 21">
            <a:hlinkClick r:id="rId12" action="ppaction://hlinksldjump"/>
          </p:cNvPr>
          <p:cNvSpPr>
            <a:spLocks noChangeArrowheads="1"/>
          </p:cNvSpPr>
          <p:nvPr userDrawn="1">
            <p:custDataLst>
              <p:tags r:id="rId6"/>
            </p:custDataLst>
          </p:nvPr>
        </p:nvSpPr>
        <p:spPr bwMode="auto">
          <a:xfrm>
            <a:off x="2156941" y="6217910"/>
            <a:ext cx="24447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chemeClr val="accent6">
                    <a:lumMod val="50000"/>
                  </a:schemeClr>
                </a:solidFill>
                <a:latin typeface="微软雅黑" panose="020B0503020204020204" charset="-122"/>
                <a:ea typeface="微软雅黑" panose="020B0503020204020204" charset="-122"/>
                <a:cs typeface="经典繁仿黑" pitchFamily="49" charset="-122"/>
              </a:rPr>
              <a:t>04</a:t>
            </a:r>
          </a:p>
        </p:txBody>
      </p:sp>
      <p:sp>
        <p:nvSpPr>
          <p:cNvPr id="18"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9"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文本框 7">
            <a:hlinkClick r:id="rId13"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 Target="slide9.xml"/><Relationship Id="rId5" Type="http://schemas.openxmlformats.org/officeDocument/2006/relationships/slide" Target="slide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F:\rapidthreata (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97" t="4547" r="36983" b="59459"/>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1196530" y="-10642"/>
            <a:ext cx="1004799" cy="735464"/>
          </a:xfrm>
          <a:prstGeom prst="rect">
            <a:avLst/>
          </a:prstGeom>
          <a:solidFill>
            <a:srgbClr val="FFFFFF"/>
          </a:solidFill>
          <a:ln>
            <a:solidFill>
              <a:srgbClr val="54823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 name="图片 12" descr="山东金榜苑"/>
          <p:cNvPicPr>
            <a:picLocks noChangeAspect="1"/>
          </p:cNvPicPr>
          <p:nvPr/>
        </p:nvPicPr>
        <p:blipFill>
          <a:blip r:embed="rId4">
            <a:lum bright="-8000" contrast="52000"/>
          </a:blip>
          <a:srcRect b="27240"/>
          <a:stretch>
            <a:fillRect/>
          </a:stretch>
        </p:blipFill>
        <p:spPr>
          <a:xfrm>
            <a:off x="11223181" y="-3681"/>
            <a:ext cx="919995" cy="669925"/>
          </a:xfrm>
          <a:prstGeom prst="rect">
            <a:avLst/>
          </a:prstGeom>
        </p:spPr>
      </p:pic>
      <p:sp>
        <p:nvSpPr>
          <p:cNvPr id="14" name="TextBox 9"/>
          <p:cNvSpPr txBox="1"/>
          <p:nvPr/>
        </p:nvSpPr>
        <p:spPr>
          <a:xfrm>
            <a:off x="570055" y="836676"/>
            <a:ext cx="2345515" cy="769441"/>
          </a:xfrm>
          <a:prstGeom prst="rect">
            <a:avLst/>
          </a:prstGeom>
          <a:noFill/>
        </p:spPr>
        <p:txBody>
          <a:bodyPr wrap="none" rtlCol="0">
            <a:spAutoFit/>
          </a:bodyPr>
          <a:lstStyle/>
          <a:p>
            <a:pPr algn="ctr"/>
            <a:r>
              <a:rPr lang="zh-CN" altLang="en-US" sz="4400" b="1" cap="all" dirty="0" smtClean="0">
                <a:gradFill>
                  <a:gsLst>
                    <a:gs pos="0">
                      <a:schemeClr val="accent1">
                        <a:lumMod val="20000"/>
                        <a:lumOff val="80000"/>
                      </a:schemeClr>
                    </a:gs>
                    <a:gs pos="100000">
                      <a:schemeClr val="accent1">
                        <a:lumMod val="60000"/>
                        <a:lumOff val="40000"/>
                      </a:schemeClr>
                    </a:gs>
                  </a:gsLst>
                  <a:lin ang="0" scaled="0"/>
                </a:gradFill>
                <a:latin typeface="微软雅黑" panose="020B0503020204020204" charset="-122"/>
                <a:ea typeface="微软雅黑" panose="020B0503020204020204" charset="-122"/>
              </a:rPr>
              <a:t>第 </a:t>
            </a:r>
            <a:r>
              <a:rPr lang="en-US" altLang="zh-CN" sz="4400" b="1" cap="all" dirty="0" smtClean="0">
                <a:gradFill>
                  <a:gsLst>
                    <a:gs pos="0">
                      <a:schemeClr val="accent1">
                        <a:lumMod val="20000"/>
                        <a:lumOff val="80000"/>
                      </a:schemeClr>
                    </a:gs>
                    <a:gs pos="100000">
                      <a:schemeClr val="accent1">
                        <a:lumMod val="60000"/>
                        <a:lumOff val="40000"/>
                      </a:schemeClr>
                    </a:gs>
                  </a:gsLst>
                  <a:lin ang="0" scaled="0"/>
                </a:gradFill>
                <a:latin typeface="微软雅黑" panose="020B0503020204020204" charset="-122"/>
                <a:ea typeface="微软雅黑" panose="020B0503020204020204" charset="-122"/>
              </a:rPr>
              <a:t>25 </a:t>
            </a:r>
            <a:r>
              <a:rPr lang="zh-CN" altLang="en-US" sz="4400" b="1" cap="all" dirty="0" smtClean="0">
                <a:gradFill>
                  <a:gsLst>
                    <a:gs pos="0">
                      <a:schemeClr val="accent1">
                        <a:lumMod val="20000"/>
                        <a:lumOff val="80000"/>
                      </a:schemeClr>
                    </a:gs>
                    <a:gs pos="100000">
                      <a:schemeClr val="accent1">
                        <a:lumMod val="60000"/>
                        <a:lumOff val="40000"/>
                      </a:schemeClr>
                    </a:gs>
                  </a:gsLst>
                  <a:lin ang="0" scaled="0"/>
                </a:gradFill>
                <a:latin typeface="微软雅黑" panose="020B0503020204020204" charset="-122"/>
                <a:ea typeface="微软雅黑" panose="020B0503020204020204" charset="-122"/>
              </a:rPr>
              <a:t>讲</a:t>
            </a:r>
            <a:endParaRPr lang="zh-CN" altLang="en-US" sz="4400" b="1" cap="all" dirty="0">
              <a:gradFill>
                <a:gsLst>
                  <a:gs pos="0">
                    <a:schemeClr val="accent1">
                      <a:lumMod val="20000"/>
                      <a:lumOff val="80000"/>
                    </a:schemeClr>
                  </a:gs>
                  <a:gs pos="100000">
                    <a:schemeClr val="accent1">
                      <a:lumMod val="60000"/>
                      <a:lumOff val="40000"/>
                    </a:schemeClr>
                  </a:gs>
                </a:gsLst>
                <a:lin ang="0" scaled="0"/>
              </a:gradFill>
              <a:latin typeface="微软雅黑" panose="020B0503020204020204" charset="-122"/>
              <a:ea typeface="微软雅黑" panose="020B0503020204020204" charset="-122"/>
            </a:endParaRPr>
          </a:p>
        </p:txBody>
      </p:sp>
      <p:sp>
        <p:nvSpPr>
          <p:cNvPr id="15" name="TextBox 17"/>
          <p:cNvSpPr txBox="1"/>
          <p:nvPr/>
        </p:nvSpPr>
        <p:spPr>
          <a:xfrm>
            <a:off x="570055" y="1606117"/>
            <a:ext cx="7380547" cy="942694"/>
          </a:xfrm>
          <a:prstGeom prst="rect">
            <a:avLst/>
          </a:prstGeom>
          <a:noFill/>
          <a:effectLst>
            <a:outerShdw blurRad="50800" dist="38100" dir="8100000" algn="tr" rotWithShape="0">
              <a:prstClr val="black">
                <a:alpha val="40000"/>
              </a:prstClr>
            </a:outerShdw>
          </a:effectLst>
        </p:spPr>
        <p:txBody>
          <a:bodyPr wrap="none" rtlCol="0">
            <a:spAutoFit/>
          </a:bodyPr>
          <a:lstStyle/>
          <a:p>
            <a:pPr>
              <a:lnSpc>
                <a:spcPct val="110000"/>
              </a:lnSpc>
            </a:pPr>
            <a:r>
              <a:rPr lang="en-US" altLang="zh-CN" sz="5400" b="1" cap="all" dirty="0" smtClean="0">
                <a:gradFill>
                  <a:gsLst>
                    <a:gs pos="0">
                      <a:schemeClr val="accent1">
                        <a:lumMod val="20000"/>
                        <a:lumOff val="80000"/>
                      </a:schemeClr>
                    </a:gs>
                    <a:gs pos="100000">
                      <a:schemeClr val="accent1">
                        <a:lumMod val="60000"/>
                        <a:lumOff val="40000"/>
                      </a:schemeClr>
                    </a:gs>
                  </a:gsLst>
                  <a:lin ang="0" scaled="0"/>
                </a:gradFill>
                <a:latin typeface="微软雅黑" panose="020B0503020204020204" charset="-122"/>
                <a:ea typeface="微软雅黑" panose="020B0503020204020204" charset="-122"/>
              </a:rPr>
              <a:t>DNA</a:t>
            </a:r>
            <a:r>
              <a:rPr lang="zh-CN" altLang="en-US" sz="5400" b="1" cap="all" dirty="0">
                <a:gradFill>
                  <a:gsLst>
                    <a:gs pos="0">
                      <a:schemeClr val="accent1">
                        <a:lumMod val="20000"/>
                        <a:lumOff val="80000"/>
                      </a:schemeClr>
                    </a:gs>
                    <a:gs pos="100000">
                      <a:schemeClr val="accent1">
                        <a:lumMod val="60000"/>
                        <a:lumOff val="40000"/>
                      </a:schemeClr>
                    </a:gs>
                  </a:gsLst>
                  <a:lin ang="0" scaled="0"/>
                </a:gradFill>
                <a:latin typeface="微软雅黑" panose="020B0503020204020204" charset="-122"/>
                <a:ea typeface="微软雅黑" panose="020B0503020204020204" charset="-122"/>
              </a:rPr>
              <a:t>是主要的遗传物质</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94944"/>
            <a:ext cx="11656625" cy="3047990"/>
          </a:xfrm>
          <a:prstGeom prst="rect">
            <a:avLst/>
          </a:prstGeom>
        </p:spPr>
        <p:txBody>
          <a:bodyPr wrap="square" lIns="121898" tIns="60948" rIns="121898" bIns="60948">
            <a:spAutoFit/>
          </a:bodyPr>
          <a:lstStyle/>
          <a:p>
            <a:pPr algn="just">
              <a:lnSpc>
                <a:spcPct val="150000"/>
              </a:lnSpc>
              <a:spcAft>
                <a:spcPts val="0"/>
              </a:spcAft>
              <a:tabLst>
                <a:tab pos="2790825" algn="l"/>
              </a:tabLst>
            </a:pPr>
            <a:r>
              <a:rPr lang="zh-CN" altLang="zh-CN" sz="2600" b="1" kern="10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噬菌体侵染大肠杆菌时，只有</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进入大肠杆菌，蛋白质外壳没有进入，为了区分</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和蛋白质，可用</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标记噬菌体的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，用</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35</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标记噬菌体的蛋白质外壳，根据第一组实验检测到放射性物质主要分布在沉淀物中，说明亲代噬菌体的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被</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标记，根据第二组实验检测到放射性物质主要分布在上清液中，说明第二组噬菌体的蛋白质被</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35</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94944"/>
            <a:ext cx="11656625" cy="5324510"/>
          </a:xfrm>
          <a:prstGeom prst="rect">
            <a:avLst/>
          </a:prstGeom>
        </p:spPr>
        <p:txBody>
          <a:bodyPr wrap="square" lIns="121898" tIns="60948" rIns="121898" bIns="60948">
            <a:spAutoFit/>
          </a:bodyPr>
          <a:lstStyle/>
          <a:p>
            <a:pPr marL="252095" indent="-457200" algn="just">
              <a:lnSpc>
                <a:spcPct val="13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(2024·</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甘肃卷，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科学家发现染色体主要是由蛋白质和</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组成。关于证明</a:t>
            </a:r>
            <a:r>
              <a:rPr lang="zh-CN" altLang="zh-CN" sz="2600" kern="100" dirty="0" smtClean="0">
                <a:solidFill>
                  <a:srgbClr val="262626"/>
                </a:solidFill>
                <a:latin typeface="Times New Roman" panose="02020603050405020304" pitchFamily="18" charset="0"/>
                <a:cs typeface="Times New Roman" panose="02020603050405020304" pitchFamily="18" charset="0"/>
              </a:rPr>
              <a:t>蛋白质</a:t>
            </a:r>
            <a:r>
              <a:rPr lang="zh-CN" altLang="zh-CN" sz="2600" kern="100" dirty="0">
                <a:solidFill>
                  <a:srgbClr val="262626"/>
                </a:solidFill>
                <a:latin typeface="Times New Roman" panose="02020603050405020304" pitchFamily="18" charset="0"/>
                <a:cs typeface="Times New Roman" panose="02020603050405020304" pitchFamily="18" charset="0"/>
              </a:rPr>
              <a:t>和核酸哪一种是遗传物质的系列实验，下列叙述正确的是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肺炎链球菌体内转化实验中，加热致死的</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型菌株的</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分子在小鼠体内可使</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型活菌的相对性状从无致病性转化为有致病性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肺炎链球菌体外转化实验中，利用自变量控制的</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加法原理</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，将</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酶</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加入</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型活菌的培养基中，结果证明</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是转化因子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噬菌体侵染实验中，用放射性同位素分别标记了噬菌体的蛋白质外壳和</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，发现其</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进入宿主细胞后，利用自身原料和酶完成自我复制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3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烟草花叶病毒实验中，以病毒颗粒的</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和蛋白质互为对照进行侵染，结果发现自变量</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分子可使烟草出现花叶病斑性状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9605626" y="1182411"/>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D</a:t>
            </a:r>
            <a:endParaRPr lang="zh-CN" altLang="en-US" sz="30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94944"/>
            <a:ext cx="11656625" cy="5788740"/>
          </a:xfrm>
          <a:prstGeom prst="rect">
            <a:avLst/>
          </a:prstGeom>
        </p:spPr>
        <p:txBody>
          <a:bodyPr wrap="square" lIns="121898" tIns="60948" rIns="121898" bIns="60948">
            <a:spAutoFit/>
          </a:bodyPr>
          <a:lstStyle/>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格里菲思的肺炎链球菌体内转化实验未得出转化因子为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这一结论，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在肺炎链球菌的体外转化实验中，利用自变量控制中的</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减法原理</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设置对照实验，通过观察只有某种物质存在或只有某种物质不存在时，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型菌的转化情况，最终证明了</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是转化因子，例如</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酶</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组除去了</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噬菌体为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病毒，其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进入宿主细胞后，利用宿主细胞的原料和酶完成自我复制，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烟草花叶病毒的遗传物质是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，以病毒颗粒的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和蛋白质互为对照进行侵染，结果发现</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分子可使烟草出现花叶病斑性状，而蛋白质不能使烟草出现花叶病斑性状，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83069"/>
            <a:ext cx="11656625" cy="2448723"/>
          </a:xfrm>
          <a:prstGeom prst="rect">
            <a:avLst/>
          </a:prstGeom>
        </p:spPr>
        <p:txBody>
          <a:bodyPr wrap="square" lIns="121898" tIns="60948" rIns="121898" bIns="60948">
            <a:spAutoFit/>
          </a:bodyPr>
          <a:lstStyle/>
          <a:p>
            <a:pPr marL="252095" indent="-457200" algn="just">
              <a:lnSpc>
                <a:spcPct val="150000"/>
              </a:lnSpc>
              <a:spcAft>
                <a:spcPts val="0"/>
              </a:spcAft>
              <a:tabLst>
                <a:tab pos="2790825" algn="l"/>
              </a:tabLst>
            </a:pPr>
            <a:r>
              <a:rPr lang="zh-CN" altLang="zh-CN" sz="2600" b="1" kern="100" dirty="0">
                <a:latin typeface="Times New Roman" panose="02020603050405020304" pitchFamily="18" charset="0"/>
                <a:ea typeface="黑体" panose="02010609060101010101" charset="-122"/>
                <a:cs typeface="Times New Roman" panose="02020603050405020304" pitchFamily="18" charset="0"/>
              </a:rPr>
              <a:t>考向</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结合生物的遗传物质及探究方法，考查科学思维能力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790825"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重庆一中模拟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已知烟草花叶病毒</a:t>
            </a:r>
            <a:r>
              <a:rPr lang="en-US" altLang="zh-CN" sz="2600" kern="100" dirty="0">
                <a:solidFill>
                  <a:srgbClr val="262626"/>
                </a:solidFill>
                <a:latin typeface="Times New Roman" panose="02020603050405020304" pitchFamily="18" charset="0"/>
                <a:cs typeface="Courier New" panose="02070309020205020404" pitchFamily="49" charset="0"/>
              </a:rPr>
              <a:t>(TMV)</a:t>
            </a:r>
            <a:r>
              <a:rPr lang="zh-CN" altLang="zh-CN" sz="2600" kern="100" dirty="0">
                <a:solidFill>
                  <a:srgbClr val="262626"/>
                </a:solidFill>
                <a:latin typeface="Times New Roman" panose="02020603050405020304" pitchFamily="18" charset="0"/>
                <a:cs typeface="Times New Roman" panose="02020603050405020304" pitchFamily="18" charset="0"/>
              </a:rPr>
              <a:t>和车前草病毒</a:t>
            </a:r>
            <a:r>
              <a:rPr lang="en-US" altLang="zh-CN" sz="2600" kern="100" dirty="0">
                <a:solidFill>
                  <a:srgbClr val="262626"/>
                </a:solidFill>
                <a:latin typeface="Times New Roman" panose="02020603050405020304" pitchFamily="18" charset="0"/>
                <a:cs typeface="Courier New" panose="02070309020205020404" pitchFamily="49" charset="0"/>
              </a:rPr>
              <a:t>(HRV)</a:t>
            </a:r>
            <a:r>
              <a:rPr lang="zh-CN" altLang="zh-CN" sz="2600" kern="100" dirty="0">
                <a:solidFill>
                  <a:srgbClr val="262626"/>
                </a:solidFill>
                <a:latin typeface="Times New Roman" panose="02020603050405020304" pitchFamily="18" charset="0"/>
                <a:cs typeface="Times New Roman" panose="02020603050405020304" pitchFamily="18" charset="0"/>
              </a:rPr>
              <a:t>都能侵染烟草叶片，且两者都由蛋白质和</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组成，如图是探索</a:t>
            </a:r>
            <a:r>
              <a:rPr lang="en-US" altLang="zh-CN" sz="2600" kern="100" dirty="0">
                <a:solidFill>
                  <a:srgbClr val="262626"/>
                </a:solidFill>
                <a:latin typeface="Times New Roman" panose="02020603050405020304" pitchFamily="18" charset="0"/>
                <a:cs typeface="Courier New" panose="02070309020205020404" pitchFamily="49" charset="0"/>
              </a:rPr>
              <a:t>HRV</a:t>
            </a:r>
            <a:r>
              <a:rPr lang="zh-CN" altLang="zh-CN" sz="2600" kern="100" dirty="0">
                <a:solidFill>
                  <a:srgbClr val="262626"/>
                </a:solidFill>
                <a:latin typeface="Times New Roman" panose="02020603050405020304" pitchFamily="18" charset="0"/>
                <a:cs typeface="Times New Roman" panose="02020603050405020304" pitchFamily="18" charset="0"/>
              </a:rPr>
              <a:t>的遗传物质是蛋白质还是</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的操作流程图。据图分析下列说法错误的是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658392" y="2454823"/>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A</a:t>
            </a:r>
            <a:endParaRPr lang="zh-CN" altLang="en-US" sz="3000" b="1" dirty="0">
              <a:solidFill>
                <a:srgbClr val="C00000"/>
              </a:solidFill>
            </a:endParaRPr>
          </a:p>
        </p:txBody>
      </p:sp>
      <p:sp>
        <p:nvSpPr>
          <p:cNvPr id="4" name="矩形 3"/>
          <p:cNvSpPr/>
          <p:nvPr/>
        </p:nvSpPr>
        <p:spPr>
          <a:xfrm>
            <a:off x="255379" y="3045545"/>
            <a:ext cx="11656625" cy="3048887"/>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本实验运用了对照原则，无空白对照组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实验过程中重组病毒的后代是</a:t>
            </a:r>
            <a:r>
              <a:rPr lang="en-US" altLang="zh-CN" sz="2600" kern="100" dirty="0">
                <a:solidFill>
                  <a:srgbClr val="262626"/>
                </a:solidFill>
                <a:latin typeface="Times New Roman" panose="02020603050405020304" pitchFamily="18" charset="0"/>
                <a:cs typeface="Courier New" panose="02070309020205020404" pitchFamily="49" charset="0"/>
              </a:rPr>
              <a:t>HRV</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该实验可说明</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是</a:t>
            </a:r>
            <a:r>
              <a:rPr lang="en-US" altLang="zh-CN" sz="2600" kern="100" dirty="0">
                <a:solidFill>
                  <a:srgbClr val="262626"/>
                </a:solidFill>
                <a:latin typeface="Times New Roman" panose="02020603050405020304" pitchFamily="18" charset="0"/>
                <a:cs typeface="Courier New" panose="02070309020205020404" pitchFamily="49" charset="0"/>
              </a:rPr>
              <a:t>HRV</a:t>
            </a:r>
            <a:r>
              <a:rPr lang="zh-CN" altLang="zh-CN" sz="2600" kern="100" dirty="0">
                <a:solidFill>
                  <a:srgbClr val="262626"/>
                </a:solidFill>
                <a:latin typeface="Times New Roman" panose="02020603050405020304" pitchFamily="18" charset="0"/>
                <a:cs typeface="Times New Roman" panose="02020603050405020304" pitchFamily="18" charset="0"/>
              </a:rPr>
              <a:t>的遗传物质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若运用放射性同位素标记法，不能</a:t>
            </a:r>
            <a:r>
              <a:rPr lang="zh-CN" altLang="zh-CN" sz="2600" kern="100" dirty="0" smtClean="0">
                <a:solidFill>
                  <a:srgbClr val="262626"/>
                </a:solidFill>
                <a:latin typeface="Times New Roman" panose="02020603050405020304" pitchFamily="18" charset="0"/>
                <a:cs typeface="Times New Roman" panose="02020603050405020304" pitchFamily="18" charset="0"/>
              </a:rPr>
              <a:t>选</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50000"/>
              </a:lnSpc>
              <a:spcAft>
                <a:spcPts val="0"/>
              </a:spcAft>
              <a:tabLst>
                <a:tab pos="2970530" algn="l"/>
              </a:tabLst>
            </a:pPr>
            <a:r>
              <a:rPr lang="zh-CN" altLang="zh-CN" sz="2600" kern="100" dirty="0" smtClean="0">
                <a:solidFill>
                  <a:srgbClr val="262626"/>
                </a:solidFill>
                <a:latin typeface="Times New Roman" panose="02020603050405020304" pitchFamily="18" charset="0"/>
                <a:cs typeface="Times New Roman" panose="02020603050405020304" pitchFamily="18" charset="0"/>
              </a:rPr>
              <a:t>择</a:t>
            </a:r>
            <a:r>
              <a:rPr lang="en-US" altLang="zh-CN" sz="2600" kern="100" baseline="30000" dirty="0">
                <a:solidFill>
                  <a:srgbClr val="262626"/>
                </a:solidFill>
                <a:latin typeface="Times New Roman" panose="02020603050405020304" pitchFamily="18" charset="0"/>
                <a:cs typeface="Courier New" panose="02070309020205020404" pitchFamily="49" charset="0"/>
              </a:rPr>
              <a:t>15</a:t>
            </a:r>
            <a:r>
              <a:rPr lang="en-US" altLang="zh-CN" sz="2600"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标记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386" name="Picture 2" descr="SW39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2255" y="3189244"/>
            <a:ext cx="5478746" cy="22088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813" y="583069"/>
            <a:ext cx="11541213" cy="2923853"/>
          </a:xfrm>
          <a:prstGeom prst="rect">
            <a:avLst/>
          </a:prstGeom>
        </p:spPr>
        <p:txBody>
          <a:bodyPr wrap="square" lIns="121898" tIns="60948" rIns="121898" bIns="60948">
            <a:spAutoFit/>
          </a:bodyPr>
          <a:lstStyle/>
          <a:p>
            <a:pPr algn="just">
              <a:spcAft>
                <a:spcPts val="0"/>
              </a:spcAft>
              <a:tabLst>
                <a:tab pos="279082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组和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组分别由</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TMV</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HRV</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直接侵染烟草叶片，属于空白对照组，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tabLst>
                <a:tab pos="2790825" algn="l"/>
              </a:tabLst>
            </a:pP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e</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组实验可知，将</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TMV</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的蛋白质外壳和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HRV</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进行重组，获得重组病毒，其后代是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HRV</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，可说明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HRV</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的遗传物质，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tabLst>
                <a:tab pos="2790825" algn="l"/>
              </a:tabLst>
            </a:pP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病毒</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的蛋白质外壳和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均含有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，故无法用</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15</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将蛋白质外壳和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区分开，且</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15</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没有放射性，因此，若运用放射性同位素标记法，不能选择</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15</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96172"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Picture 2" descr="SW39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373" y="3628166"/>
            <a:ext cx="6051944" cy="24399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865106" y="3731737"/>
            <a:ext cx="5038016" cy="1881284"/>
          </a:xfrm>
          <a:prstGeom prst="rect">
            <a:avLst/>
          </a:prstGeom>
        </p:spPr>
        <p:txBody>
          <a:bodyPr>
            <a:spAutoFit/>
          </a:bodyPr>
          <a:lstStyle/>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本实验运用了对照原则，无空白对照组</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实验过程中重组病毒的后代是</a:t>
            </a:r>
            <a:r>
              <a:rPr lang="en-US" altLang="zh-CN" sz="2000" kern="100" dirty="0">
                <a:solidFill>
                  <a:srgbClr val="262626"/>
                </a:solidFill>
                <a:latin typeface="Times New Roman" panose="02020603050405020304" pitchFamily="18" charset="0"/>
                <a:cs typeface="Courier New" panose="02070309020205020404" pitchFamily="49" charset="0"/>
              </a:rPr>
              <a:t>HRV</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该实验可说明</a:t>
            </a:r>
            <a:r>
              <a:rPr lang="en-US" altLang="zh-CN" sz="2000" kern="100" dirty="0">
                <a:solidFill>
                  <a:srgbClr val="262626"/>
                </a:solidFill>
                <a:latin typeface="Times New Roman" panose="02020603050405020304" pitchFamily="18" charset="0"/>
                <a:cs typeface="Courier New" panose="02070309020205020404" pitchFamily="49" charset="0"/>
              </a:rPr>
              <a:t>RNA</a:t>
            </a:r>
            <a:r>
              <a:rPr lang="zh-CN" altLang="zh-CN" sz="2000" kern="100" dirty="0">
                <a:solidFill>
                  <a:srgbClr val="262626"/>
                </a:solidFill>
                <a:latin typeface="Times New Roman" panose="02020603050405020304" pitchFamily="18" charset="0"/>
                <a:cs typeface="Times New Roman" panose="02020603050405020304" pitchFamily="18" charset="0"/>
              </a:rPr>
              <a:t>是</a:t>
            </a:r>
            <a:r>
              <a:rPr lang="en-US" altLang="zh-CN" sz="2000" kern="100" dirty="0">
                <a:solidFill>
                  <a:srgbClr val="262626"/>
                </a:solidFill>
                <a:latin typeface="Times New Roman" panose="02020603050405020304" pitchFamily="18" charset="0"/>
                <a:cs typeface="Courier New" panose="02070309020205020404" pitchFamily="49" charset="0"/>
              </a:rPr>
              <a:t>HRV</a:t>
            </a:r>
            <a:r>
              <a:rPr lang="zh-CN" altLang="zh-CN" sz="2000" kern="100" dirty="0">
                <a:solidFill>
                  <a:srgbClr val="262626"/>
                </a:solidFill>
                <a:latin typeface="Times New Roman" panose="02020603050405020304" pitchFamily="18" charset="0"/>
                <a:cs typeface="Times New Roman" panose="02020603050405020304" pitchFamily="18" charset="0"/>
              </a:rPr>
              <a:t>的遗传物质</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若运用放射性同位素标记法，不能选择</a:t>
            </a:r>
            <a:r>
              <a:rPr lang="en-US" altLang="zh-CN" sz="2000" kern="100" baseline="30000" dirty="0">
                <a:solidFill>
                  <a:srgbClr val="262626"/>
                </a:solidFill>
                <a:latin typeface="Times New Roman" panose="02020603050405020304" pitchFamily="18" charset="0"/>
                <a:cs typeface="Courier New" panose="02070309020205020404" pitchFamily="49" charset="0"/>
              </a:rPr>
              <a:t>15</a:t>
            </a:r>
            <a:r>
              <a:rPr lang="en-US" altLang="zh-CN" sz="2000" kern="100" dirty="0">
                <a:solidFill>
                  <a:srgbClr val="262626"/>
                </a:solidFill>
                <a:latin typeface="Times New Roman" panose="02020603050405020304" pitchFamily="18" charset="0"/>
                <a:cs typeface="Courier New" panose="02070309020205020404" pitchFamily="49" charset="0"/>
              </a:rPr>
              <a:t>N</a:t>
            </a:r>
            <a:r>
              <a:rPr lang="zh-CN" altLang="zh-CN" sz="2000" kern="100" dirty="0">
                <a:solidFill>
                  <a:srgbClr val="262626"/>
                </a:solidFill>
                <a:latin typeface="Times New Roman" panose="02020603050405020304" pitchFamily="18" charset="0"/>
                <a:cs typeface="Times New Roman" panose="02020603050405020304" pitchFamily="18" charset="0"/>
              </a:rPr>
              <a:t>标记</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4">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1775460" y="2403475"/>
            <a:ext cx="8567420" cy="860425"/>
          </a:xfrm>
          <a:prstGeom prst="rect">
            <a:avLst/>
          </a:prstGeom>
          <a:noFill/>
          <a:ln w="9525">
            <a:noFill/>
          </a:ln>
        </p:spPr>
        <p:txBody>
          <a:bodyPr wrap="square" anchor="t" anchorCtr="0">
            <a:spAutoFit/>
          </a:bodyPr>
          <a:lstStyle/>
          <a:p>
            <a:pPr algn="ctr">
              <a:lnSpc>
                <a:spcPct val="100000"/>
              </a:lnSpc>
            </a:pP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关键 </a:t>
            </a:r>
            <a:r>
              <a:rPr lang="en-US" altLang="zh-CN"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真题必刷</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4302" y="777301"/>
            <a:ext cx="11656625" cy="5524565"/>
          </a:xfrm>
          <a:prstGeom prst="rect">
            <a:avLst/>
          </a:prstGeom>
        </p:spPr>
        <p:txBody>
          <a:bodyPr wrap="square" lIns="121898" tIns="60948" rIns="121898" bIns="60948">
            <a:spAutoFit/>
          </a:bodyPr>
          <a:lstStyle/>
          <a:p>
            <a:pPr marL="252095"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(2024·</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湖南卷，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7)</a:t>
            </a:r>
            <a:r>
              <a:rPr lang="zh-CN" altLang="zh-CN" sz="2600" kern="100" dirty="0">
                <a:solidFill>
                  <a:srgbClr val="262626"/>
                </a:solidFill>
                <a:latin typeface="Times New Roman" panose="02020603050405020304" pitchFamily="18" charset="0"/>
                <a:cs typeface="Times New Roman" panose="02020603050405020304" pitchFamily="18" charset="0"/>
              </a:rPr>
              <a:t>我国科学家成功用噬菌体治疗方法治愈了耐药性细菌引起的顽固性尿路感染。下列叙述错误的是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运用噬菌体治疗时，噬菌体特异性侵染病原菌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宿主菌经噬菌体侵染后，基因定向突变的几率变大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噬菌体和细菌在自然界长期的生存斗争中协同进化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噬菌体繁殖消耗宿主菌的核苷酸、氨基酸和能量等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970530" algn="l"/>
              </a:tabLst>
            </a:pPr>
            <a:r>
              <a:rPr lang="en-US" altLang="zh-CN" sz="2600" b="1" kern="100" dirty="0" smtClean="0">
                <a:solidFill>
                  <a:srgbClr val="005AA0"/>
                </a:solidFill>
                <a:latin typeface="Times New Roman" panose="02020603050405020304" pitchFamily="18" charset="0"/>
                <a:ea typeface="黑体" panose="02010609060101010101"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噬菌体是一种特异性侵染细菌的病毒，营寄生生活，其繁殖时所消耗的核苷酸、氨基酸和能量等来源于宿主菌，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marL="252095" indent="-457200" algn="just">
              <a:lnSpc>
                <a:spcPct val="150000"/>
              </a:lnSpc>
              <a:spcAft>
                <a:spcPts val="0"/>
              </a:spcAft>
              <a:tabLst>
                <a:tab pos="2970530" algn="l"/>
              </a:tabLst>
            </a:pPr>
            <a:r>
              <a:rPr lang="en-US"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基因突变</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是不定向的，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220446" y="1448211"/>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rPr>
              <a:t>B</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blinds(horizontal)">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blinds(horizontal)">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302" y="777301"/>
            <a:ext cx="11656625" cy="3649052"/>
          </a:xfrm>
          <a:prstGeom prst="rect">
            <a:avLst/>
          </a:prstGeom>
        </p:spPr>
        <p:txBody>
          <a:bodyPr wrap="square" lIns="121898" tIns="60948" rIns="121898" bIns="60948">
            <a:spAutoFit/>
          </a:bodyPr>
          <a:lstStyle/>
          <a:p>
            <a:pPr marL="252095"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(2022·</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湖南卷，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改编</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a:solidFill>
                  <a:srgbClr val="262626"/>
                </a:solidFill>
                <a:latin typeface="Times New Roman" panose="02020603050405020304" pitchFamily="18" charset="0"/>
                <a:cs typeface="Courier New" panose="02070309020205020404" pitchFamily="49" charset="0"/>
              </a:rPr>
              <a:t>T2</a:t>
            </a:r>
            <a:r>
              <a:rPr lang="zh-CN" altLang="zh-CN" sz="2600" kern="100" dirty="0">
                <a:solidFill>
                  <a:srgbClr val="262626"/>
                </a:solidFill>
                <a:latin typeface="Times New Roman" panose="02020603050405020304" pitchFamily="18" charset="0"/>
                <a:cs typeface="Times New Roman" panose="02020603050405020304" pitchFamily="18" charset="0"/>
              </a:rPr>
              <a:t>噬菌体侵染大肠杆菌的过程中，下列哪一项不会发生</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新的噬菌体</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合成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新的噬菌体蛋白质外壳合成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噬菌体在自身</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聚合酶作用下转录出</a:t>
            </a:r>
            <a:r>
              <a:rPr lang="en-US" altLang="zh-CN" sz="2600" kern="100" dirty="0">
                <a:solidFill>
                  <a:srgbClr val="262626"/>
                </a:solidFill>
                <a:latin typeface="Times New Roman" panose="02020603050405020304" pitchFamily="18" charset="0"/>
                <a:cs typeface="Courier New" panose="02070309020205020404" pitchFamily="49" charset="0"/>
              </a:rPr>
              <a:t>RNA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合成的噬菌体</a:t>
            </a:r>
            <a:r>
              <a:rPr lang="en-US" altLang="zh-CN" sz="2600" kern="100" dirty="0">
                <a:solidFill>
                  <a:srgbClr val="262626"/>
                </a:solidFill>
                <a:latin typeface="Times New Roman" panose="02020603050405020304" pitchFamily="18" charset="0"/>
                <a:cs typeface="Courier New" panose="02070309020205020404" pitchFamily="49" charset="0"/>
              </a:rPr>
              <a:t>RNA</a:t>
            </a:r>
            <a:r>
              <a:rPr lang="zh-CN" altLang="zh-CN" sz="2600" kern="100" dirty="0">
                <a:solidFill>
                  <a:srgbClr val="262626"/>
                </a:solidFill>
                <a:latin typeface="Times New Roman" panose="02020603050405020304" pitchFamily="18" charset="0"/>
                <a:cs typeface="Times New Roman" panose="02020603050405020304" pitchFamily="18" charset="0"/>
              </a:rPr>
              <a:t>与大肠杆菌的核糖体结合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899477" y="1518111"/>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C</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302" y="777301"/>
            <a:ext cx="11656625" cy="4230429"/>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噬菌体侵染大肠杆菌后，其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会在大肠杆菌体内复制，合成新的噬菌体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不符合题意；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噬菌体侵染大肠杆菌的过程中，只有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进入大肠杆菌，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噬菌体会用自身的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和大肠杆菌的氨基酸等来合成新的噬菌体蛋白质外壳，</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不符合题意；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噬菌体在大肠杆菌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聚合酶作用下转录出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符合题意；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合成的噬菌体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与大肠杆菌的核糖体结合，合成噬菌体蛋白质，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不符合题意。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4302" y="777301"/>
            <a:ext cx="11656625" cy="5368625"/>
          </a:xfrm>
          <a:prstGeom prst="rect">
            <a:avLst/>
          </a:prstGeom>
        </p:spPr>
        <p:txBody>
          <a:bodyPr wrap="square" lIns="121898" tIns="60948" rIns="121898" bIns="60948">
            <a:spAutoFit/>
          </a:bodyPr>
          <a:lstStyle/>
          <a:p>
            <a:pPr marL="252095" indent="-457200" algn="just">
              <a:lnSpc>
                <a:spcPct val="11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3.</a:t>
            </a:r>
            <a:r>
              <a:rPr lang="en-US" altLang="zh-CN" sz="2600" b="1" kern="100" dirty="0" smtClean="0">
                <a:solidFill>
                  <a:srgbClr val="262626"/>
                </a:solidFill>
                <a:latin typeface="Times New Roman" panose="02020603050405020304" pitchFamily="18" charset="0"/>
                <a:ea typeface="宋体" panose="02010600030101010101" pitchFamily="2" charset="-122"/>
                <a:cs typeface="Courier New" panose="02070309020205020404" pitchFamily="49" charset="0"/>
              </a:rPr>
              <a:t>(2022·</a:t>
            </a:r>
            <a:r>
              <a:rPr lang="zh-CN" altLang="zh-CN" sz="2600" b="1" kern="100" dirty="0" smtClean="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浙江</a:t>
            </a:r>
            <a:r>
              <a:rPr lang="en-US" altLang="zh-CN" sz="2600" b="1" kern="100" dirty="0" smtClean="0">
                <a:solidFill>
                  <a:srgbClr val="262626"/>
                </a:solidFill>
                <a:latin typeface="Times New Roman" panose="02020603050405020304" pitchFamily="18" charset="0"/>
                <a:ea typeface="宋体" panose="02010600030101010101" pitchFamily="2" charset="-122"/>
                <a:cs typeface="Courier New" panose="02070309020205020404" pitchFamily="49" charset="0"/>
              </a:rPr>
              <a:t>6</a:t>
            </a:r>
            <a:r>
              <a:rPr lang="zh-CN" altLang="zh-CN" sz="2600" b="1" kern="100" dirty="0" smtClean="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月选考，</a:t>
            </a:r>
            <a:r>
              <a:rPr lang="en-US" altLang="zh-CN" sz="2600" b="1" kern="100" dirty="0" smtClean="0">
                <a:solidFill>
                  <a:srgbClr val="262626"/>
                </a:solidFill>
                <a:latin typeface="Times New Roman" panose="02020603050405020304" pitchFamily="18" charset="0"/>
                <a:ea typeface="宋体" panose="02010600030101010101" pitchFamily="2" charset="-122"/>
                <a:cs typeface="Courier New" panose="02070309020205020404" pitchFamily="49" charset="0"/>
              </a:rPr>
              <a:t>22)</a:t>
            </a:r>
            <a:r>
              <a:rPr lang="zh-CN" altLang="zh-CN" sz="2600" kern="100" dirty="0" smtClean="0">
                <a:solidFill>
                  <a:srgbClr val="262626"/>
                </a:solidFill>
                <a:latin typeface="Times New Roman" panose="02020603050405020304" pitchFamily="18" charset="0"/>
                <a:cs typeface="Times New Roman" panose="02020603050405020304" pitchFamily="18" charset="0"/>
              </a:rPr>
              <a:t>下列关于</a:t>
            </a:r>
            <a:r>
              <a:rPr lang="en-US" altLang="zh-CN" sz="2600" kern="100" dirty="0" smtClean="0">
                <a:solidFill>
                  <a:srgbClr val="262626"/>
                </a:solidFill>
                <a:latin typeface="宋体" panose="02010600030101010101" pitchFamily="2" charset="-122"/>
                <a:cs typeface="Times New Roman" panose="02020603050405020304" pitchFamily="18" charset="0"/>
              </a:rPr>
              <a:t>“</a:t>
            </a:r>
            <a:r>
              <a:rPr lang="zh-CN" altLang="zh-CN" sz="2600" kern="100" dirty="0" smtClean="0">
                <a:solidFill>
                  <a:srgbClr val="262626"/>
                </a:solidFill>
                <a:latin typeface="Times New Roman" panose="02020603050405020304" pitchFamily="18" charset="0"/>
                <a:cs typeface="Times New Roman" panose="02020603050405020304" pitchFamily="18" charset="0"/>
              </a:rPr>
              <a:t>噬菌体侵染细菌的实验</a:t>
            </a:r>
            <a:r>
              <a:rPr lang="en-US" altLang="zh-CN" sz="2600" kern="100" dirty="0" smtClean="0">
                <a:solidFill>
                  <a:srgbClr val="262626"/>
                </a:solidFill>
                <a:latin typeface="宋体" panose="02010600030101010101" pitchFamily="2" charset="-122"/>
                <a:cs typeface="Times New Roman" panose="02020603050405020304" pitchFamily="18" charset="0"/>
              </a:rPr>
              <a:t>”</a:t>
            </a:r>
            <a:r>
              <a:rPr lang="zh-CN" altLang="zh-CN" sz="2600" kern="100" dirty="0" smtClean="0">
                <a:solidFill>
                  <a:srgbClr val="262626"/>
                </a:solidFill>
                <a:latin typeface="Times New Roman" panose="02020603050405020304" pitchFamily="18" charset="0"/>
                <a:cs typeface="Times New Roman" panose="02020603050405020304" pitchFamily="18" charset="0"/>
              </a:rPr>
              <a:t>的叙述，正确的是</a:t>
            </a:r>
            <a:r>
              <a:rPr lang="en-US" altLang="zh-CN" sz="2600" kern="100" dirty="0" smtClean="0">
                <a:solidFill>
                  <a:srgbClr val="262626"/>
                </a:solidFill>
                <a:latin typeface="Times New Roman" panose="02020603050405020304" pitchFamily="18" charset="0"/>
                <a:cs typeface="Courier New" panose="02070309020205020404" pitchFamily="49" charset="0"/>
              </a:rPr>
              <a:t>(</a:t>
            </a:r>
            <a:r>
              <a:rPr lang="zh-CN" altLang="zh-CN" sz="2600" kern="100" dirty="0" smtClean="0">
                <a:solidFill>
                  <a:srgbClr val="262626"/>
                </a:solidFill>
                <a:latin typeface="Times New Roman" panose="02020603050405020304" pitchFamily="18" charset="0"/>
                <a:cs typeface="Times New Roman" panose="02020603050405020304" pitchFamily="18" charset="0"/>
              </a:rPr>
              <a:t>　　</a:t>
            </a:r>
            <a:r>
              <a:rPr lang="en-US" altLang="zh-CN" sz="2600" kern="100" dirty="0" smtClean="0">
                <a:solidFill>
                  <a:srgbClr val="262626"/>
                </a:solidFill>
                <a:latin typeface="Times New Roman" panose="02020603050405020304" pitchFamily="18" charset="0"/>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1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a:t>
            </a:r>
            <a:r>
              <a:rPr lang="zh-CN" altLang="zh-CN" sz="2600" kern="100" dirty="0" smtClean="0">
                <a:solidFill>
                  <a:srgbClr val="262626"/>
                </a:solidFill>
                <a:latin typeface="Times New Roman" panose="02020603050405020304" pitchFamily="18" charset="0"/>
                <a:cs typeface="Times New Roman" panose="02020603050405020304" pitchFamily="18" charset="0"/>
              </a:rPr>
              <a:t>需用同时含有</a:t>
            </a:r>
            <a:r>
              <a:rPr lang="en-US" altLang="zh-CN" sz="2600" kern="100" baseline="30000" dirty="0" smtClean="0">
                <a:solidFill>
                  <a:srgbClr val="262626"/>
                </a:solidFill>
                <a:latin typeface="Times New Roman" panose="02020603050405020304" pitchFamily="18" charset="0"/>
                <a:cs typeface="Courier New" panose="02070309020205020404" pitchFamily="49" charset="0"/>
              </a:rPr>
              <a:t>32</a:t>
            </a:r>
            <a:r>
              <a:rPr lang="en-US" altLang="zh-CN" sz="2600" kern="100" dirty="0" smtClean="0">
                <a:solidFill>
                  <a:srgbClr val="262626"/>
                </a:solidFill>
                <a:latin typeface="Times New Roman" panose="02020603050405020304" pitchFamily="18" charset="0"/>
                <a:cs typeface="Courier New" panose="02070309020205020404" pitchFamily="49" charset="0"/>
              </a:rPr>
              <a:t>P</a:t>
            </a:r>
            <a:r>
              <a:rPr lang="zh-CN" altLang="zh-CN" sz="2600" kern="100" dirty="0" smtClean="0">
                <a:solidFill>
                  <a:srgbClr val="262626"/>
                </a:solidFill>
                <a:latin typeface="Times New Roman" panose="02020603050405020304" pitchFamily="18" charset="0"/>
                <a:cs typeface="Times New Roman" panose="02020603050405020304" pitchFamily="18" charset="0"/>
              </a:rPr>
              <a:t>和</a:t>
            </a:r>
            <a:r>
              <a:rPr lang="en-US" altLang="zh-CN" sz="2600" kern="100" baseline="30000" dirty="0" smtClean="0">
                <a:solidFill>
                  <a:srgbClr val="262626"/>
                </a:solidFill>
                <a:latin typeface="Times New Roman" panose="02020603050405020304" pitchFamily="18" charset="0"/>
                <a:cs typeface="Courier New" panose="02070309020205020404" pitchFamily="49" charset="0"/>
              </a:rPr>
              <a:t>35</a:t>
            </a:r>
            <a:r>
              <a:rPr lang="en-US" altLang="zh-CN" sz="2600" kern="100" dirty="0" smtClean="0">
                <a:solidFill>
                  <a:srgbClr val="262626"/>
                </a:solidFill>
                <a:latin typeface="Times New Roman" panose="02020603050405020304" pitchFamily="18" charset="0"/>
                <a:cs typeface="Courier New" panose="02070309020205020404" pitchFamily="49" charset="0"/>
              </a:rPr>
              <a:t>S</a:t>
            </a:r>
            <a:r>
              <a:rPr lang="zh-CN" altLang="zh-CN" sz="2600" kern="100" dirty="0" smtClean="0">
                <a:solidFill>
                  <a:srgbClr val="262626"/>
                </a:solidFill>
                <a:latin typeface="Times New Roman" panose="02020603050405020304" pitchFamily="18" charset="0"/>
                <a:cs typeface="Times New Roman" panose="02020603050405020304" pitchFamily="18" charset="0"/>
              </a:rPr>
              <a:t>的噬菌体侵染大肠杆菌</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1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B.</a:t>
            </a:r>
            <a:r>
              <a:rPr lang="zh-CN" altLang="zh-CN" sz="2600" kern="100" dirty="0" smtClean="0">
                <a:solidFill>
                  <a:srgbClr val="262626"/>
                </a:solidFill>
                <a:latin typeface="Times New Roman" panose="02020603050405020304" pitchFamily="18" charset="0"/>
                <a:cs typeface="Times New Roman" panose="02020603050405020304" pitchFamily="18" charset="0"/>
              </a:rPr>
              <a:t>搅拌是为了使大肠杆菌内的噬菌体释放出来</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1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C.</a:t>
            </a:r>
            <a:r>
              <a:rPr lang="zh-CN" altLang="zh-CN" sz="2600" kern="100" dirty="0" smtClean="0">
                <a:solidFill>
                  <a:srgbClr val="262626"/>
                </a:solidFill>
                <a:latin typeface="Times New Roman" panose="02020603050405020304" pitchFamily="18" charset="0"/>
                <a:cs typeface="Times New Roman" panose="02020603050405020304" pitchFamily="18" charset="0"/>
              </a:rPr>
              <a:t>离心是为了沉淀培养液中的大肠杆菌</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1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D.</a:t>
            </a:r>
            <a:r>
              <a:rPr lang="zh-CN" altLang="zh-CN" sz="2600" kern="100" dirty="0" smtClean="0">
                <a:solidFill>
                  <a:srgbClr val="262626"/>
                </a:solidFill>
                <a:latin typeface="Times New Roman" panose="02020603050405020304" pitchFamily="18" charset="0"/>
                <a:cs typeface="Times New Roman" panose="02020603050405020304" pitchFamily="18" charset="0"/>
              </a:rPr>
              <a:t>该实验证明了大肠杆菌的遗传物质是</a:t>
            </a:r>
            <a:r>
              <a:rPr lang="en-US" altLang="zh-CN" sz="2600" kern="100" dirty="0" smtClean="0">
                <a:solidFill>
                  <a:srgbClr val="262626"/>
                </a:solidFill>
                <a:latin typeface="Times New Roman" panose="02020603050405020304" pitchFamily="18" charset="0"/>
                <a:cs typeface="Courier New" panose="02070309020205020404" pitchFamily="49" charset="0"/>
              </a:rPr>
              <a:t>DNA</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10000"/>
              </a:lnSpc>
              <a:spcAft>
                <a:spcPts val="0"/>
              </a:spcAft>
              <a:tabLst>
                <a:tab pos="2970530" algn="l"/>
              </a:tabLst>
            </a:pPr>
            <a:r>
              <a:rPr lang="en-US" altLang="zh-CN" sz="2600" b="1" kern="100" dirty="0" smtClean="0">
                <a:solidFill>
                  <a:srgbClr val="005AA0"/>
                </a:solidFill>
                <a:latin typeface="Times New Roman" panose="02020603050405020304" pitchFamily="18" charset="0"/>
                <a:ea typeface="黑体" panose="02010609060101010101"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实验过程中需分别单独用</a:t>
            </a:r>
            <a:r>
              <a:rPr lang="en-US" altLang="zh-CN" sz="2600" b="1" kern="100" baseline="300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的噬菌体和</a:t>
            </a:r>
            <a:r>
              <a:rPr lang="en-US" altLang="zh-CN" sz="2600" b="1" kern="100" baseline="300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35</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标记蛋白质的噬菌体侵染大肠杆菌，</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marL="252095" indent="-457200" algn="just">
              <a:lnSpc>
                <a:spcPct val="110000"/>
              </a:lnSpc>
              <a:spcAft>
                <a:spcPts val="0"/>
              </a:spcAft>
              <a:tabLst>
                <a:tab pos="2970530" algn="l"/>
              </a:tabLst>
            </a:pPr>
            <a:r>
              <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搅拌的目的是使吸附在细菌上的噬菌体</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外壳</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与细菌分离，</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marL="252095" indent="-457200" algn="just">
              <a:lnSpc>
                <a:spcPct val="110000"/>
              </a:lnSpc>
              <a:spcAft>
                <a:spcPts val="0"/>
              </a:spcAft>
              <a:tabLst>
                <a:tab pos="2970530" algn="l"/>
              </a:tabLst>
            </a:pPr>
            <a:r>
              <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大肠杆菌的质量大于噬菌体，离心的目的是为了沉淀培养液中的大肠杆菌，</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marL="252095" indent="-457200" algn="just">
              <a:lnSpc>
                <a:spcPct val="110000"/>
              </a:lnSpc>
              <a:spcAft>
                <a:spcPts val="0"/>
              </a:spcAft>
              <a:tabLst>
                <a:tab pos="2970530" algn="l"/>
              </a:tabLst>
            </a:pPr>
            <a:r>
              <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该实验证明噬菌体的遗传物质是</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1224653" y="1253664"/>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linds(horizontal)">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blinds(horizontal)">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linds(horizontal)">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wp75343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306"/>
            <a:ext cx="12191999" cy="6866306"/>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24007" y="-11319"/>
            <a:ext cx="12192000" cy="6866306"/>
          </a:xfrm>
          <a:prstGeom prst="rect">
            <a:avLst/>
          </a:prstGeom>
          <a:solidFill>
            <a:schemeClr val="tx2">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2010851" y="2236074"/>
            <a:ext cx="877756" cy="438687"/>
          </a:xfrm>
          <a:prstGeom prst="parallelogram">
            <a:avLst/>
          </a:prstGeom>
          <a:gradFill>
            <a:gsLst>
              <a:gs pos="0">
                <a:srgbClr val="417520">
                  <a:alpha val="100000"/>
                </a:srgbClr>
              </a:gs>
              <a:gs pos="100000">
                <a:srgbClr val="BBD961">
                  <a:alpha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p>
        </p:txBody>
      </p:sp>
      <p:sp>
        <p:nvSpPr>
          <p:cNvPr id="26" name="文本框 10"/>
          <p:cNvSpPr txBox="1"/>
          <p:nvPr>
            <p:custDataLst>
              <p:tags r:id="rId1"/>
            </p:custDataLst>
          </p:nvPr>
        </p:nvSpPr>
        <p:spPr>
          <a:xfrm>
            <a:off x="3552825" y="38735"/>
            <a:ext cx="4926330" cy="1478097"/>
          </a:xfrm>
          <a:prstGeom prst="rect">
            <a:avLst/>
          </a:prstGeom>
          <a:noFill/>
        </p:spPr>
        <p:txBody>
          <a:bodyPr wrap="square" rtlCol="0">
            <a:spAutoFit/>
          </a:bodyPr>
          <a:lstStyle/>
          <a:p>
            <a:pPr algn="ctr">
              <a:lnSpc>
                <a:spcPct val="110000"/>
              </a:lnSpc>
              <a:buClrTx/>
              <a:buSzTx/>
              <a:buFontTx/>
            </a:pPr>
            <a:r>
              <a:rPr lang="zh-CN" altLang="en-US" sz="8800" b="1" dirty="0">
                <a:gradFill>
                  <a:gsLst>
                    <a:gs pos="100000">
                      <a:srgbClr val="3D9B3D"/>
                    </a:gs>
                    <a:gs pos="36000">
                      <a:srgbClr val="BBD961"/>
                    </a:gs>
                  </a:gsLst>
                  <a:lin ang="16200000" scaled="0"/>
                </a:gradFill>
                <a:effectLst>
                  <a:outerShdw blurRad="38100" dist="38100" dir="2700000" algn="tl">
                    <a:srgbClr val="000000">
                      <a:alpha val="43137"/>
                    </a:srgbClr>
                  </a:outerShdw>
                  <a:reflection blurRad="6350" stA="50000" endA="300" endPos="50000" dist="60007" dir="5400000" sy="-100000" algn="bl" rotWithShape="0"/>
                </a:effectLst>
                <a:latin typeface="微软雅黑" panose="020B0503020204020204" charset="-122"/>
                <a:ea typeface="微软雅黑" panose="020B0503020204020204" charset="-122"/>
              </a:rPr>
              <a:t>目</a:t>
            </a:r>
            <a:r>
              <a:rPr lang="en-US" altLang="zh-CN" sz="8800" b="1" dirty="0">
                <a:gradFill>
                  <a:gsLst>
                    <a:gs pos="100000">
                      <a:srgbClr val="3D9B3D"/>
                    </a:gs>
                    <a:gs pos="36000">
                      <a:srgbClr val="BBD961"/>
                    </a:gs>
                  </a:gsLst>
                  <a:lin ang="16200000" scaled="0"/>
                </a:gradFill>
                <a:effectLst>
                  <a:outerShdw blurRad="38100" dist="38100" dir="2700000" algn="tl">
                    <a:srgbClr val="000000">
                      <a:alpha val="43137"/>
                    </a:srgbClr>
                  </a:outerShdw>
                  <a:reflection blurRad="6350" stA="50000" endA="300" endPos="50000" dist="60007" dir="5400000" sy="-100000" algn="bl" rotWithShape="0"/>
                </a:effectLst>
                <a:latin typeface="微软雅黑" panose="020B0503020204020204" charset="-122"/>
                <a:ea typeface="微软雅黑" panose="020B0503020204020204" charset="-122"/>
              </a:rPr>
              <a:t> </a:t>
            </a:r>
            <a:r>
              <a:rPr lang="zh-CN" altLang="en-US" sz="8800" b="1" dirty="0">
                <a:gradFill>
                  <a:gsLst>
                    <a:gs pos="100000">
                      <a:srgbClr val="3D9B3D"/>
                    </a:gs>
                    <a:gs pos="36000">
                      <a:srgbClr val="BBD961"/>
                    </a:gs>
                  </a:gsLst>
                  <a:lin ang="16200000" scaled="0"/>
                </a:gradFill>
                <a:effectLst>
                  <a:outerShdw blurRad="38100" dist="38100" dir="2700000" algn="tl">
                    <a:srgbClr val="000000">
                      <a:alpha val="43137"/>
                    </a:srgbClr>
                  </a:outerShdw>
                  <a:reflection blurRad="6350" stA="50000" endA="300" endPos="50000" dist="60007" dir="5400000" sy="-100000" algn="bl" rotWithShape="0"/>
                </a:effectLst>
                <a:latin typeface="微软雅黑" panose="020B0503020204020204" charset="-122"/>
                <a:ea typeface="微软雅黑" panose="020B0503020204020204" charset="-122"/>
              </a:rPr>
              <a:t>录</a:t>
            </a:r>
          </a:p>
        </p:txBody>
      </p:sp>
      <p:sp>
        <p:nvSpPr>
          <p:cNvPr id="27" name="文本框 4">
            <a:hlinkClick r:id="rId5" action="ppaction://hlinksldjump"/>
          </p:cNvPr>
          <p:cNvSpPr txBox="1"/>
          <p:nvPr/>
        </p:nvSpPr>
        <p:spPr>
          <a:xfrm>
            <a:off x="2888607" y="2132838"/>
            <a:ext cx="4539933" cy="584775"/>
          </a:xfrm>
          <a:prstGeom prst="rect">
            <a:avLst/>
          </a:prstGeom>
          <a:noFill/>
        </p:spPr>
        <p:txBody>
          <a:bodyPr wrap="square" rtlCol="0" anchor="t">
            <a:spAutoFit/>
          </a:bodyPr>
          <a:lstStyle/>
          <a:p>
            <a:pPr lvl="0" defTabSz="457200">
              <a:defRPr/>
            </a:pPr>
            <a:r>
              <a:rPr lang="zh-CN" altLang="en-US" sz="3200" b="1">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肺炎链球菌的转化实验</a:t>
            </a:r>
            <a:endPar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8" name="平行四边形 27"/>
          <p:cNvSpPr/>
          <p:nvPr/>
        </p:nvSpPr>
        <p:spPr>
          <a:xfrm>
            <a:off x="2010851" y="3054397"/>
            <a:ext cx="877756" cy="438687"/>
          </a:xfrm>
          <a:prstGeom prst="parallelogram">
            <a:avLst/>
          </a:prstGeom>
          <a:gradFill>
            <a:gsLst>
              <a:gs pos="0">
                <a:srgbClr val="417520">
                  <a:alpha val="100000"/>
                </a:srgbClr>
              </a:gs>
              <a:gs pos="100000">
                <a:srgbClr val="BBD961">
                  <a:alpha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endParaRPr lang="en-US" altLang="zh-CN"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3" name="TextBox 32">
            <a:hlinkClick r:id="rId6" action="ppaction://hlinksldjump"/>
          </p:cNvPr>
          <p:cNvSpPr txBox="1"/>
          <p:nvPr/>
        </p:nvSpPr>
        <p:spPr>
          <a:xfrm>
            <a:off x="2888607" y="2981352"/>
            <a:ext cx="8392041" cy="584775"/>
          </a:xfrm>
          <a:prstGeom prst="rect">
            <a:avLst/>
          </a:prstGeom>
          <a:noFill/>
        </p:spPr>
        <p:txBody>
          <a:bodyPr wrap="none" rtlCol="0">
            <a:spAutoFit/>
          </a:bodyPr>
          <a:lstStyle/>
          <a:p>
            <a:pPr defTabSz="457200">
              <a:defRPr/>
            </a:pPr>
            <a:r>
              <a:rPr lang="zh-CN" altLang="en-US" sz="3200" b="1">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噬菌体侵染细菌实验与烟草花叶病毒感染实验</a:t>
            </a:r>
            <a:endPar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5" name="TextBox 34">
            <a:hlinkClick r:id="rId7" action="ppaction://hlinksldjump"/>
          </p:cNvPr>
          <p:cNvSpPr txBox="1"/>
          <p:nvPr/>
        </p:nvSpPr>
        <p:spPr>
          <a:xfrm>
            <a:off x="2949855" y="3884804"/>
            <a:ext cx="3071675" cy="584775"/>
          </a:xfrm>
          <a:prstGeom prst="rect">
            <a:avLst/>
          </a:prstGeom>
          <a:noFill/>
        </p:spPr>
        <p:txBody>
          <a:bodyPr wrap="none" rtlCol="0">
            <a:spAutoFit/>
          </a:bodyPr>
          <a:lstStyle/>
          <a:p>
            <a:pPr lvl="0" defTabSz="457200">
              <a:defRPr/>
            </a:pPr>
            <a:r>
              <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关键 </a:t>
            </a:r>
            <a:r>
              <a:rPr lang="en-US" altLang="zh-CN"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真题必刷</a:t>
            </a:r>
          </a:p>
        </p:txBody>
      </p:sp>
      <p:sp>
        <p:nvSpPr>
          <p:cNvPr id="11" name="平行四边形 10"/>
          <p:cNvSpPr/>
          <p:nvPr/>
        </p:nvSpPr>
        <p:spPr>
          <a:xfrm>
            <a:off x="2025961" y="3970389"/>
            <a:ext cx="877756" cy="438687"/>
          </a:xfrm>
          <a:prstGeom prst="parallelogram">
            <a:avLst/>
          </a:prstGeom>
          <a:gradFill>
            <a:gsLst>
              <a:gs pos="0">
                <a:srgbClr val="417520">
                  <a:alpha val="100000"/>
                </a:srgbClr>
              </a:gs>
              <a:gs pos="100000">
                <a:srgbClr val="BBD961">
                  <a:alpha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endParaRPr lang="en-US" altLang="zh-CN"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4302" y="777301"/>
            <a:ext cx="11656625" cy="4849380"/>
          </a:xfrm>
          <a:prstGeom prst="rect">
            <a:avLst/>
          </a:prstGeom>
        </p:spPr>
        <p:txBody>
          <a:bodyPr wrap="square" lIns="121898" tIns="60948" rIns="121898" bIns="60948">
            <a:spAutoFit/>
          </a:bodyPr>
          <a:lstStyle/>
          <a:p>
            <a:pPr marL="252095"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4.</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(2021·</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全国乙卷，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在格里菲思所做的肺炎链球菌转化实验中，无毒性的</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型活细菌与被加热杀死的</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型细菌混合后注射到小鼠体内，从小鼠体内分离出了有毒性的</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型活细菌。某同学根据上述实验，结合现有生物学知识所做的下列推测中，不合理的是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与</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型菌相比，</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型菌的毒性可能与荚膜多糖有关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B.S</a:t>
            </a:r>
            <a:r>
              <a:rPr lang="zh-CN" altLang="zh-CN" sz="2600" kern="100" dirty="0">
                <a:solidFill>
                  <a:srgbClr val="262626"/>
                </a:solidFill>
                <a:latin typeface="Times New Roman" panose="02020603050405020304" pitchFamily="18" charset="0"/>
                <a:cs typeface="Times New Roman" panose="02020603050405020304" pitchFamily="18" charset="0"/>
              </a:rPr>
              <a:t>型菌的</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能够进入</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型菌细胞指导蛋白质的合成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加热杀死</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型菌使其蛋白质功能丧失而</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功能可能不受影响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95"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将</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型菌的</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经</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酶处理后与</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型菌混合，可以得到</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905798" y="2692329"/>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4302" y="717925"/>
            <a:ext cx="11656625" cy="5448647"/>
          </a:xfrm>
          <a:prstGeom prst="rect">
            <a:avLst/>
          </a:prstGeom>
        </p:spPr>
        <p:txBody>
          <a:bodyPr wrap="square" lIns="121898" tIns="60948" rIns="121898" bIns="60948">
            <a:spAutoFit/>
          </a:bodyPr>
          <a:lstStyle/>
          <a:p>
            <a:pPr algn="just">
              <a:lnSpc>
                <a:spcPct val="150000"/>
              </a:lnSpc>
              <a:spcAft>
                <a:spcPts val="0"/>
              </a:spcAft>
              <a:tabLst>
                <a:tab pos="279082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型菌最主要的区别是前者具有多糖类的荚膜，后者不具有多糖类的荚膜，</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型细菌有毒，故推测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型菌的毒性可能与荚膜多糖有关，</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加热杀死的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型菌的蛋白质已经被破坏，而分离出的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型菌有毒性，即具备活性蛋白，可推测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能够进入</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型菌细胞中指导蛋白质的合成，</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加热可使蛋白质变性，由实验结果从小鼠体内分离出了有毒性的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型活细菌可知，</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型菌的遗传物质未受影响，即加热杀死</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型菌使其蛋白质功能丧失而其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功能可能不受影响，</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790825"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经</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酶处理后，被降解，失去活性，故与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型菌混合后，无法得到</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4">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2207895" y="2132429"/>
            <a:ext cx="8153400" cy="1631216"/>
          </a:xfrm>
          <a:prstGeom prst="rect">
            <a:avLst/>
          </a:prstGeom>
          <a:noFill/>
          <a:ln w="9525">
            <a:noFill/>
          </a:ln>
        </p:spPr>
        <p:txBody>
          <a:bodyPr wrap="square" anchor="t" anchorCtr="0">
            <a:spAutoFit/>
          </a:bodyPr>
          <a:lstStyle/>
          <a:p>
            <a:pPr algn="ctr">
              <a:lnSpc>
                <a:spcPct val="100000"/>
              </a:lnSpc>
            </a:pPr>
            <a:r>
              <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rPr>
              <a:t>考点一 </a:t>
            </a:r>
          </a:p>
          <a:p>
            <a:pPr algn="ctr">
              <a:lnSpc>
                <a:spcPct val="100000"/>
              </a:lnSpc>
            </a:pPr>
            <a:r>
              <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rPr>
              <a:t>肺炎链球菌的转化实验</a:t>
            </a:r>
          </a:p>
        </p:txBody>
      </p:sp>
      <p:sp>
        <p:nvSpPr>
          <p:cNvPr id="3" name="文本框 2">
            <a:hlinkClick r:id="rId5" action="ppaction://hlinksldjump"/>
          </p:cNvPr>
          <p:cNvSpPr txBox="1"/>
          <p:nvPr/>
        </p:nvSpPr>
        <p:spPr>
          <a:xfrm>
            <a:off x="3114421" y="4480560"/>
            <a:ext cx="2549525" cy="559435"/>
          </a:xfrm>
          <a:prstGeom prst="rect">
            <a:avLst/>
          </a:prstGeom>
          <a:noFill/>
          <a:ln>
            <a:noFill/>
          </a:ln>
        </p:spPr>
        <p:txBody>
          <a:bodyPr wrap="square" rtlCol="0" anchor="t">
            <a:noAutofit/>
          </a:bodyPr>
          <a:lstStyle/>
          <a:p>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核心要点</a:t>
            </a:r>
            <a:r>
              <a:rPr lang="en-US" altLang="zh-CN"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再研</a:t>
            </a:r>
            <a:endPar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hlinkClick r:id="rId6" action="ppaction://hlinksldjump"/>
          </p:cNvPr>
          <p:cNvSpPr txBox="1"/>
          <p:nvPr/>
        </p:nvSpPr>
        <p:spPr>
          <a:xfrm>
            <a:off x="6528054" y="4505960"/>
            <a:ext cx="2549525"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典型例题</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深研</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94944"/>
            <a:ext cx="11656625" cy="1848559"/>
          </a:xfrm>
          <a:prstGeom prst="rect">
            <a:avLst/>
          </a:prstGeom>
        </p:spPr>
        <p:txBody>
          <a:bodyPr wrap="square" lIns="121898" tIns="60948" rIns="121898" bIns="60948">
            <a:spAutoFit/>
          </a:bodyPr>
          <a:lstStyle/>
          <a:p>
            <a:pPr marL="252095" indent="-457200" algn="just">
              <a:lnSpc>
                <a:spcPct val="150000"/>
              </a:lnSpc>
              <a:spcAft>
                <a:spcPts val="0"/>
              </a:spcAft>
              <a:tabLst>
                <a:tab pos="2970530" algn="l"/>
              </a:tabLst>
            </a:pPr>
            <a:r>
              <a:rPr lang="zh-CN" altLang="zh-CN" sz="2600" b="1" kern="100" dirty="0">
                <a:latin typeface="Times New Roman" panose="02020603050405020304" pitchFamily="18" charset="0"/>
                <a:ea typeface="黑体" panose="02010609060101010101" charset="-122"/>
                <a:cs typeface="Times New Roman" panose="02020603050405020304" pitchFamily="18" charset="0"/>
              </a:rPr>
              <a:t>考向</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围绕肺炎链球菌转化实验的过程和结果分析，考查科学探究能力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(2022·</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浙江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月选考，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型肺炎链球菌的某种</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转化因子</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可使</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型菌转化为</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型菌。研究</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转化因子</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化学本质的部分实验流程如图所示。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292704" y="244294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D</a:t>
            </a:r>
            <a:endParaRPr lang="zh-CN" altLang="en-US" sz="3000" b="1" dirty="0">
              <a:solidFill>
                <a:srgbClr val="C00000"/>
              </a:solidFill>
            </a:endParaRPr>
          </a:p>
        </p:txBody>
      </p:sp>
      <p:sp>
        <p:nvSpPr>
          <p:cNvPr id="4" name="矩形 3"/>
          <p:cNvSpPr/>
          <p:nvPr/>
        </p:nvSpPr>
        <p:spPr>
          <a:xfrm>
            <a:off x="279129" y="2362254"/>
            <a:ext cx="11656625" cy="3979142"/>
          </a:xfrm>
          <a:prstGeom prst="rect">
            <a:avLst/>
          </a:prstGeom>
        </p:spPr>
        <p:txBody>
          <a:bodyPr wrap="square" lIns="121898" tIns="60948" rIns="121898" bIns="60948">
            <a:spAutoFit/>
          </a:bodyPr>
          <a:lstStyle/>
          <a:p>
            <a:pPr algn="just">
              <a:lnSpc>
                <a:spcPct val="140000"/>
              </a:lnSpc>
              <a:spcAft>
                <a:spcPts val="0"/>
              </a:spcAft>
              <a:tabLst>
                <a:tab pos="2970530" algn="l"/>
              </a:tabLst>
            </a:pPr>
            <a:r>
              <a:rPr lang="zh-CN" altLang="zh-CN" sz="2600" kern="100" dirty="0">
                <a:solidFill>
                  <a:srgbClr val="262626"/>
                </a:solidFill>
                <a:latin typeface="Times New Roman" panose="02020603050405020304" pitchFamily="18" charset="0"/>
                <a:cs typeface="Times New Roman" panose="02020603050405020304" pitchFamily="18" charset="0"/>
              </a:rPr>
              <a:t>下列叙述正确的是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步骤</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中，酶处理时间不宜过长</a:t>
            </a:r>
            <a:r>
              <a:rPr lang="zh-CN" altLang="zh-CN" sz="2600" kern="100" dirty="0" smtClean="0">
                <a:solidFill>
                  <a:srgbClr val="262626"/>
                </a:solidFill>
                <a:latin typeface="Times New Roman" panose="02020603050405020304" pitchFamily="18" charset="0"/>
                <a:cs typeface="Times New Roman" panose="02020603050405020304" pitchFamily="18" charset="0"/>
              </a:rPr>
              <a:t>，</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40000"/>
              </a:lnSpc>
              <a:spcAft>
                <a:spcPts val="0"/>
              </a:spcAft>
              <a:tabLst>
                <a:tab pos="2970530" algn="l"/>
              </a:tabLst>
            </a:pPr>
            <a:r>
              <a:rPr lang="zh-CN" altLang="zh-CN" sz="2600" kern="100" dirty="0" smtClean="0">
                <a:solidFill>
                  <a:srgbClr val="262626"/>
                </a:solidFill>
                <a:latin typeface="Times New Roman" panose="02020603050405020304" pitchFamily="18" charset="0"/>
                <a:cs typeface="Times New Roman" panose="02020603050405020304" pitchFamily="18" charset="0"/>
              </a:rPr>
              <a:t>以免</a:t>
            </a:r>
            <a:r>
              <a:rPr lang="zh-CN" altLang="zh-CN" sz="2600" kern="100" dirty="0">
                <a:solidFill>
                  <a:srgbClr val="262626"/>
                </a:solidFill>
                <a:latin typeface="Times New Roman" panose="02020603050405020304" pitchFamily="18" charset="0"/>
                <a:cs typeface="Times New Roman" panose="02020603050405020304" pitchFamily="18" charset="0"/>
              </a:rPr>
              <a:t>底物完全水解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步骤</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中，甲或乙的加入量不</a:t>
            </a:r>
            <a:r>
              <a:rPr lang="zh-CN" altLang="zh-CN" sz="2600" kern="100" dirty="0" smtClean="0">
                <a:solidFill>
                  <a:srgbClr val="262626"/>
                </a:solidFill>
                <a:latin typeface="Times New Roman" panose="02020603050405020304" pitchFamily="18" charset="0"/>
                <a:cs typeface="Times New Roman" panose="02020603050405020304" pitchFamily="18" charset="0"/>
              </a:rPr>
              <a:t>影</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40000"/>
              </a:lnSpc>
              <a:spcAft>
                <a:spcPts val="0"/>
              </a:spcAft>
              <a:tabLst>
                <a:tab pos="2970530" algn="l"/>
              </a:tabLst>
            </a:pPr>
            <a:r>
              <a:rPr lang="zh-CN" altLang="zh-CN" sz="2600" kern="100" dirty="0" smtClean="0">
                <a:solidFill>
                  <a:srgbClr val="262626"/>
                </a:solidFill>
                <a:latin typeface="Times New Roman" panose="02020603050405020304" pitchFamily="18" charset="0"/>
                <a:cs typeface="Times New Roman" panose="02020603050405020304" pitchFamily="18" charset="0"/>
              </a:rPr>
              <a:t>响</a:t>
            </a:r>
            <a:r>
              <a:rPr lang="zh-CN" altLang="zh-CN" sz="2600" kern="100" dirty="0">
                <a:solidFill>
                  <a:srgbClr val="262626"/>
                </a:solidFill>
                <a:latin typeface="Times New Roman" panose="02020603050405020304" pitchFamily="18" charset="0"/>
                <a:cs typeface="Times New Roman" panose="02020603050405020304" pitchFamily="18" charset="0"/>
              </a:rPr>
              <a:t>实验结果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步骤</a:t>
            </a:r>
            <a:r>
              <a:rPr lang="en-US" altLang="zh-CN" sz="2600" kern="100" dirty="0">
                <a:solidFill>
                  <a:srgbClr val="262626"/>
                </a:solidFill>
                <a:latin typeface="宋体" panose="02010600030101010101" pitchFamily="2" charset="-122"/>
                <a:cs typeface="Times New Roman" panose="02020603050405020304" pitchFamily="18" charset="0"/>
              </a:rPr>
              <a:t>④</a:t>
            </a:r>
            <a:r>
              <a:rPr lang="zh-CN" altLang="zh-CN" sz="2600" kern="100" dirty="0">
                <a:solidFill>
                  <a:srgbClr val="262626"/>
                </a:solidFill>
                <a:latin typeface="Times New Roman" panose="02020603050405020304" pitchFamily="18" charset="0"/>
                <a:cs typeface="Times New Roman" panose="02020603050405020304" pitchFamily="18" charset="0"/>
              </a:rPr>
              <a:t>中，固体培养基比液体培养基更有利于细菌转化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步骤</a:t>
            </a:r>
            <a:r>
              <a:rPr lang="en-US" altLang="zh-CN" sz="2600" kern="100" dirty="0">
                <a:solidFill>
                  <a:srgbClr val="262626"/>
                </a:solidFill>
                <a:latin typeface="宋体" panose="02010600030101010101" pitchFamily="2" charset="-122"/>
                <a:cs typeface="Times New Roman" panose="02020603050405020304" pitchFamily="18" charset="0"/>
              </a:rPr>
              <a:t>⑤</a:t>
            </a:r>
            <a:r>
              <a:rPr lang="zh-CN" altLang="zh-CN" sz="2600" kern="100" dirty="0">
                <a:solidFill>
                  <a:srgbClr val="262626"/>
                </a:solidFill>
                <a:latin typeface="Times New Roman" panose="02020603050405020304" pitchFamily="18" charset="0"/>
                <a:cs typeface="Times New Roman" panose="02020603050405020304" pitchFamily="18" charset="0"/>
              </a:rPr>
              <a:t>中，通过涂布分离后观察菌落或鉴定细胞形态得到实验结果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194" name="Picture 2" descr="P43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516803"/>
            <a:ext cx="5764595" cy="2487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9856" y="559318"/>
            <a:ext cx="11656625" cy="2957965"/>
          </a:xfrm>
          <a:prstGeom prst="rect">
            <a:avLst/>
          </a:prstGeom>
        </p:spPr>
        <p:txBody>
          <a:bodyPr wrap="square" lIns="121898" tIns="60948" rIns="121898" bIns="60948">
            <a:spAutoFit/>
          </a:bodyPr>
          <a:lstStyle/>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步骤</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中，酶处理时间需足够长，以使底物完全水解，</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中，甲或乙的加入量属于无关变量，应相同，否则会影响实验结果，</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④</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中，液体培养基比固体培养基更有利于细菌转化，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⑤</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中，通过涂布分离后观察菌落或鉴定细胞形态可得到实验结果，判断是否出现</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型细菌，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13044"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P43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864" y="3579347"/>
            <a:ext cx="5880463" cy="2537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528054" y="3561781"/>
            <a:ext cx="5038016" cy="2554545"/>
          </a:xfrm>
          <a:prstGeom prst="rect">
            <a:avLst/>
          </a:prstGeom>
        </p:spPr>
        <p:txBody>
          <a:bodyPr>
            <a:spAutoFit/>
          </a:bodyPr>
          <a:lstStyle/>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步骤</a:t>
            </a:r>
            <a:r>
              <a:rPr lang="en-US" altLang="zh-CN" sz="2000" kern="100" dirty="0">
                <a:solidFill>
                  <a:srgbClr val="262626"/>
                </a:solidFill>
                <a:latin typeface="宋体" panose="02010600030101010101" pitchFamily="2" charset="-122"/>
                <a:cs typeface="Times New Roman" panose="02020603050405020304" pitchFamily="18" charset="0"/>
              </a:rPr>
              <a:t>①</a:t>
            </a:r>
            <a:r>
              <a:rPr lang="zh-CN" altLang="zh-CN" sz="2000" kern="100" dirty="0">
                <a:solidFill>
                  <a:srgbClr val="262626"/>
                </a:solidFill>
                <a:latin typeface="Times New Roman" panose="02020603050405020304" pitchFamily="18" charset="0"/>
                <a:cs typeface="Times New Roman" panose="02020603050405020304" pitchFamily="18" charset="0"/>
              </a:rPr>
              <a:t>中，酶处理时间不宜过长，以免底物完全水解</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步骤</a:t>
            </a:r>
            <a:r>
              <a:rPr lang="en-US" altLang="zh-CN" sz="2000" kern="100" dirty="0">
                <a:solidFill>
                  <a:srgbClr val="262626"/>
                </a:solidFill>
                <a:latin typeface="宋体" panose="02010600030101010101" pitchFamily="2" charset="-122"/>
                <a:cs typeface="Times New Roman" panose="02020603050405020304" pitchFamily="18" charset="0"/>
              </a:rPr>
              <a:t>②</a:t>
            </a:r>
            <a:r>
              <a:rPr lang="zh-CN" altLang="zh-CN" sz="2000" kern="100" dirty="0">
                <a:solidFill>
                  <a:srgbClr val="262626"/>
                </a:solidFill>
                <a:latin typeface="Times New Roman" panose="02020603050405020304" pitchFamily="18" charset="0"/>
                <a:cs typeface="Times New Roman" panose="02020603050405020304" pitchFamily="18" charset="0"/>
              </a:rPr>
              <a:t>中，甲或乙的加入量不影响实验结果</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步骤</a:t>
            </a:r>
            <a:r>
              <a:rPr lang="en-US" altLang="zh-CN" sz="2000" kern="100" dirty="0">
                <a:solidFill>
                  <a:srgbClr val="262626"/>
                </a:solidFill>
                <a:latin typeface="宋体" panose="02010600030101010101" pitchFamily="2" charset="-122"/>
                <a:cs typeface="Times New Roman" panose="02020603050405020304" pitchFamily="18" charset="0"/>
              </a:rPr>
              <a:t>④</a:t>
            </a:r>
            <a:r>
              <a:rPr lang="zh-CN" altLang="zh-CN" sz="2000" kern="100" dirty="0">
                <a:solidFill>
                  <a:srgbClr val="262626"/>
                </a:solidFill>
                <a:latin typeface="Times New Roman" panose="02020603050405020304" pitchFamily="18" charset="0"/>
                <a:cs typeface="Times New Roman" panose="02020603050405020304" pitchFamily="18" charset="0"/>
              </a:rPr>
              <a:t>中，固体培养基比液体培养基更有利于细菌转化</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步骤</a:t>
            </a:r>
            <a:r>
              <a:rPr lang="en-US" altLang="zh-CN" sz="2000" kern="100" dirty="0">
                <a:solidFill>
                  <a:srgbClr val="262626"/>
                </a:solidFill>
                <a:latin typeface="宋体" panose="02010600030101010101" pitchFamily="2" charset="-122"/>
                <a:cs typeface="Times New Roman" panose="02020603050405020304" pitchFamily="18" charset="0"/>
              </a:rPr>
              <a:t>⑤</a:t>
            </a:r>
            <a:r>
              <a:rPr lang="zh-CN" altLang="zh-CN" sz="2000" kern="100" dirty="0">
                <a:solidFill>
                  <a:srgbClr val="262626"/>
                </a:solidFill>
                <a:latin typeface="Times New Roman" panose="02020603050405020304" pitchFamily="18" charset="0"/>
                <a:cs typeface="Times New Roman" panose="02020603050405020304" pitchFamily="18" charset="0"/>
              </a:rPr>
              <a:t>中，通过涂布分离后观察菌落或鉴定细胞形态得到实验结果</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2958863"/>
          </a:xfrm>
          <a:prstGeom prst="rect">
            <a:avLst/>
          </a:prstGeom>
        </p:spPr>
        <p:txBody>
          <a:bodyPr wrap="square" lIns="121898" tIns="60948" rIns="121898" bIns="60948">
            <a:spAutoFit/>
          </a:bodyPr>
          <a:lstStyle/>
          <a:p>
            <a:pPr marL="252095" indent="-457200" algn="just">
              <a:lnSpc>
                <a:spcPct val="12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湖南长郡中学联考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生物将遗传物质传递给其他细胞而非其子代的过程称为基因水平转移，例如农杆菌可通过感染植物细胞实现其基因向植物基因组的转化。肺炎链球菌有</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型和</a:t>
            </a:r>
            <a:r>
              <a:rPr lang="en-US" altLang="zh-CN" sz="2600" kern="100" dirty="0">
                <a:solidFill>
                  <a:srgbClr val="262626"/>
                </a:solidFill>
                <a:latin typeface="Times New Roman" panose="02020603050405020304" pitchFamily="18" charset="0"/>
                <a:cs typeface="Courier New" panose="02070309020205020404" pitchFamily="49" charset="0"/>
              </a:rPr>
              <a:t>R</a:t>
            </a:r>
            <a:r>
              <a:rPr lang="zh-CN" altLang="zh-CN" sz="2600" kern="100" dirty="0">
                <a:solidFill>
                  <a:srgbClr val="262626"/>
                </a:solidFill>
                <a:latin typeface="Times New Roman" panose="02020603050405020304" pitchFamily="18" charset="0"/>
                <a:cs typeface="Times New Roman" panose="02020603050405020304" pitchFamily="18" charset="0"/>
              </a:rPr>
              <a:t>型两种类型。野生型的</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型细菌可以在基本培养基上生长，</a:t>
            </a:r>
            <a:r>
              <a:rPr lang="en-US" altLang="zh-CN" sz="2600" kern="100" dirty="0">
                <a:solidFill>
                  <a:srgbClr val="262626"/>
                </a:solidFill>
                <a:latin typeface="Times New Roman" panose="02020603050405020304" pitchFamily="18" charset="0"/>
                <a:cs typeface="Courier New" panose="02070309020205020404" pitchFamily="49" charset="0"/>
              </a:rPr>
              <a:t>S</a:t>
            </a:r>
            <a:r>
              <a:rPr lang="zh-CN" altLang="zh-CN" sz="2600" kern="100" dirty="0">
                <a:solidFill>
                  <a:srgbClr val="262626"/>
                </a:solidFill>
                <a:latin typeface="Times New Roman" panose="02020603050405020304" pitchFamily="18" charset="0"/>
                <a:cs typeface="Times New Roman" panose="02020603050405020304" pitchFamily="18" charset="0"/>
              </a:rPr>
              <a:t>型细菌发生基因突变产生的氨基酸依赖型菌株</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需要在基本培养基上分别补充不同氨基酸才能生长。科学工作者将菌株</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和菌株</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混合后，涂布于基本培养基上，结果如图。下列叙述正确的是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smtClean="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992536" y="3044448"/>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
        <p:nvSpPr>
          <p:cNvPr id="4" name="矩形 3"/>
          <p:cNvSpPr/>
          <p:nvPr/>
        </p:nvSpPr>
        <p:spPr>
          <a:xfrm>
            <a:off x="255379" y="3572601"/>
            <a:ext cx="11656625" cy="244872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有多糖荚膜的</a:t>
            </a:r>
            <a:r>
              <a:rPr lang="en-US" altLang="zh-CN" sz="2600" kern="100">
                <a:solidFill>
                  <a:srgbClr val="262626"/>
                </a:solidFill>
                <a:latin typeface="Times New Roman" panose="02020603050405020304" pitchFamily="18" charset="0"/>
                <a:cs typeface="Courier New" panose="02070309020205020404" pitchFamily="49" charset="0"/>
              </a:rPr>
              <a:t>R</a:t>
            </a:r>
            <a:r>
              <a:rPr lang="zh-CN" altLang="zh-CN" sz="2600" kern="100">
                <a:solidFill>
                  <a:srgbClr val="262626"/>
                </a:solidFill>
                <a:latin typeface="Times New Roman" panose="02020603050405020304" pitchFamily="18" charset="0"/>
                <a:cs typeface="Times New Roman" panose="02020603050405020304" pitchFamily="18" charset="0"/>
              </a:rPr>
              <a:t>型细菌可抵御吞噬细胞的吞噬而表现出致病性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B.S</a:t>
            </a:r>
            <a:r>
              <a:rPr lang="zh-CN" altLang="zh-CN" sz="2600" kern="100">
                <a:solidFill>
                  <a:srgbClr val="262626"/>
                </a:solidFill>
                <a:latin typeface="Times New Roman" panose="02020603050405020304" pitchFamily="18" charset="0"/>
                <a:cs typeface="Times New Roman" panose="02020603050405020304" pitchFamily="18" charset="0"/>
              </a:rPr>
              <a:t>型细菌和</a:t>
            </a:r>
            <a:r>
              <a:rPr lang="en-US" altLang="zh-CN" sz="2600" kern="100">
                <a:solidFill>
                  <a:srgbClr val="262626"/>
                </a:solidFill>
                <a:latin typeface="Times New Roman" panose="02020603050405020304" pitchFamily="18" charset="0"/>
                <a:cs typeface="Courier New" panose="02070309020205020404" pitchFamily="49" charset="0"/>
              </a:rPr>
              <a:t>R</a:t>
            </a:r>
            <a:r>
              <a:rPr lang="zh-CN" altLang="zh-CN" sz="2600" kern="100">
                <a:solidFill>
                  <a:srgbClr val="262626"/>
                </a:solidFill>
                <a:latin typeface="Times New Roman" panose="02020603050405020304" pitchFamily="18" charset="0"/>
                <a:cs typeface="Times New Roman" panose="02020603050405020304" pitchFamily="18" charset="0"/>
              </a:rPr>
              <a:t>型细菌的结构不同是基因选择性表达的结果</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野生型的</a:t>
            </a:r>
            <a:r>
              <a:rPr lang="en-US" altLang="zh-CN" sz="2600" kern="100">
                <a:solidFill>
                  <a:srgbClr val="262626"/>
                </a:solidFill>
                <a:latin typeface="Times New Roman" panose="02020603050405020304" pitchFamily="18" charset="0"/>
                <a:cs typeface="Courier New" panose="02070309020205020404" pitchFamily="49" charset="0"/>
              </a:rPr>
              <a:t>S</a:t>
            </a:r>
            <a:r>
              <a:rPr lang="zh-CN" altLang="zh-CN" sz="2600" kern="100">
                <a:solidFill>
                  <a:srgbClr val="262626"/>
                </a:solidFill>
                <a:latin typeface="Times New Roman" panose="02020603050405020304" pitchFamily="18" charset="0"/>
                <a:cs typeface="Times New Roman" panose="02020603050405020304" pitchFamily="18" charset="0"/>
              </a:rPr>
              <a:t>型细菌突变为</a:t>
            </a: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菌株说明基因突变是不定向的</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菌株</a:t>
            </a: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和菌株</a:t>
            </a: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混合后可能因基因水平转移而发生了基因重组</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18" name="Picture 2" descr="SW38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6401" y="3103190"/>
            <a:ext cx="2341228" cy="29537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9856" y="594944"/>
            <a:ext cx="7910437" cy="6308882"/>
          </a:xfrm>
          <a:prstGeom prst="rect">
            <a:avLst/>
          </a:prstGeom>
        </p:spPr>
        <p:txBody>
          <a:bodyPr wrap="square" lIns="121898" tIns="60948" rIns="121898" bIns="60948">
            <a:spAutoFit/>
          </a:bodyPr>
          <a:lstStyle/>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黑体" panose="02010609060101010101"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有多糖荚膜可抵御吞噬细胞的吞噬而表现出致病性的是</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型细菌，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90825"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型细菌和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型细菌的结构不同是基因不同的结果，</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基因突变具有不定向性，表现为一个基因可以发生不同的突变，产生一个以上的等位基因，图示是细菌的突变，不含等位基因，故实验结果不能说明基因突变是不定向的，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790825"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菌株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和菌株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含有不同的突变基因，两者混合后，可能发生了基因水平转移，弥补了菌株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或菌株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的不足，使其可以在基本培养基上生长，这属于基因重组，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8256270" y="836676"/>
            <a:ext cx="3649159" cy="5430572"/>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SW38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329" y="991054"/>
            <a:ext cx="2128389" cy="26852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96895" y="3718551"/>
            <a:ext cx="3785136" cy="2554545"/>
          </a:xfrm>
          <a:prstGeom prst="rect">
            <a:avLst/>
          </a:prstGeom>
        </p:spPr>
        <p:txBody>
          <a:bodyPr>
            <a:spAutoFit/>
          </a:bodyPr>
          <a:lstStyle/>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有多糖荚膜的</a:t>
            </a:r>
            <a:r>
              <a:rPr lang="en-US" altLang="zh-CN" sz="2000" kern="100" dirty="0">
                <a:solidFill>
                  <a:srgbClr val="262626"/>
                </a:solidFill>
                <a:latin typeface="Times New Roman" panose="02020603050405020304" pitchFamily="18" charset="0"/>
                <a:cs typeface="Courier New" panose="02070309020205020404" pitchFamily="49" charset="0"/>
              </a:rPr>
              <a:t>R</a:t>
            </a:r>
            <a:r>
              <a:rPr lang="zh-CN" altLang="zh-CN" sz="2000" kern="100" dirty="0">
                <a:solidFill>
                  <a:srgbClr val="262626"/>
                </a:solidFill>
                <a:latin typeface="Times New Roman" panose="02020603050405020304" pitchFamily="18" charset="0"/>
                <a:cs typeface="Times New Roman" panose="02020603050405020304" pitchFamily="18" charset="0"/>
              </a:rPr>
              <a:t>型细菌可抵御吞噬细胞的吞噬而表现出致病性</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B.S</a:t>
            </a:r>
            <a:r>
              <a:rPr lang="zh-CN" altLang="zh-CN" sz="2000" kern="100" dirty="0">
                <a:solidFill>
                  <a:srgbClr val="262626"/>
                </a:solidFill>
                <a:latin typeface="Times New Roman" panose="02020603050405020304" pitchFamily="18" charset="0"/>
                <a:cs typeface="Times New Roman" panose="02020603050405020304" pitchFamily="18" charset="0"/>
              </a:rPr>
              <a:t>型细菌和</a:t>
            </a:r>
            <a:r>
              <a:rPr lang="en-US" altLang="zh-CN" sz="2000" kern="100" dirty="0">
                <a:solidFill>
                  <a:srgbClr val="262626"/>
                </a:solidFill>
                <a:latin typeface="Times New Roman" panose="02020603050405020304" pitchFamily="18" charset="0"/>
                <a:cs typeface="Courier New" panose="02070309020205020404" pitchFamily="49" charset="0"/>
              </a:rPr>
              <a:t>R</a:t>
            </a:r>
            <a:r>
              <a:rPr lang="zh-CN" altLang="zh-CN" sz="2000" kern="100" dirty="0">
                <a:solidFill>
                  <a:srgbClr val="262626"/>
                </a:solidFill>
                <a:latin typeface="Times New Roman" panose="02020603050405020304" pitchFamily="18" charset="0"/>
                <a:cs typeface="Times New Roman" panose="02020603050405020304" pitchFamily="18" charset="0"/>
              </a:rPr>
              <a:t>型细菌的结构不同是基因选择性表达的结果</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野生型的</a:t>
            </a:r>
            <a:r>
              <a:rPr lang="en-US" altLang="zh-CN" sz="2000" kern="100" dirty="0">
                <a:solidFill>
                  <a:srgbClr val="262626"/>
                </a:solidFill>
                <a:latin typeface="Times New Roman" panose="02020603050405020304" pitchFamily="18" charset="0"/>
                <a:cs typeface="Courier New" panose="02070309020205020404" pitchFamily="49" charset="0"/>
              </a:rPr>
              <a:t>S</a:t>
            </a:r>
            <a:r>
              <a:rPr lang="zh-CN" altLang="zh-CN" sz="2000" kern="100" dirty="0">
                <a:solidFill>
                  <a:srgbClr val="262626"/>
                </a:solidFill>
                <a:latin typeface="Times New Roman" panose="02020603050405020304" pitchFamily="18" charset="0"/>
                <a:cs typeface="Times New Roman" panose="02020603050405020304" pitchFamily="18" charset="0"/>
              </a:rPr>
              <a:t>型细菌突变为</a:t>
            </a: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菌株说明基因突变是不定向的</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菌株</a:t>
            </a: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和菌株</a:t>
            </a: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混合后可能因基因水平转移而发生了基因重组</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4">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1793875" y="2132330"/>
            <a:ext cx="8567420" cy="1631216"/>
          </a:xfrm>
          <a:prstGeom prst="rect">
            <a:avLst/>
          </a:prstGeom>
          <a:noFill/>
          <a:ln w="9525">
            <a:noFill/>
          </a:ln>
        </p:spPr>
        <p:txBody>
          <a:bodyPr wrap="square" anchor="t" anchorCtr="0">
            <a:spAutoFit/>
          </a:bodyPr>
          <a:lstStyle/>
          <a:p>
            <a:pPr algn="ctr">
              <a:lnSpc>
                <a:spcPct val="100000"/>
              </a:lnSpc>
            </a:pPr>
            <a:r>
              <a:rPr lang="zh-CN" altLang="en-US" sz="5000" b="1">
                <a:solidFill>
                  <a:schemeClr val="bg1"/>
                </a:solidFill>
                <a:latin typeface="微软雅黑" panose="020B0503020204020204" charset="-122"/>
                <a:ea typeface="微软雅黑" panose="020B0503020204020204" charset="-122"/>
                <a:cs typeface="微软雅黑" panose="020B0503020204020204" charset="-122"/>
                <a:sym typeface="+mn-ea"/>
              </a:rPr>
              <a:t>考点二　噬菌体侵染细菌实验与烟草花叶病毒感染实验</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a:hlinkClick r:id="rId5" action="ppaction://hlinksldjump"/>
          </p:cNvPr>
          <p:cNvSpPr txBox="1"/>
          <p:nvPr/>
        </p:nvSpPr>
        <p:spPr>
          <a:xfrm>
            <a:off x="2682367" y="4480560"/>
            <a:ext cx="2549525" cy="559435"/>
          </a:xfrm>
          <a:prstGeom prst="rect">
            <a:avLst/>
          </a:prstGeom>
          <a:noFill/>
          <a:ln>
            <a:noFill/>
          </a:ln>
        </p:spPr>
        <p:txBody>
          <a:bodyPr wrap="square" rtlCol="0" anchor="t">
            <a:noAutofit/>
          </a:bodyPr>
          <a:lstStyle/>
          <a:p>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核心要点</a:t>
            </a:r>
            <a:r>
              <a:rPr lang="en-US" altLang="zh-CN"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再研</a:t>
            </a:r>
            <a:endPar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hlinkClick r:id="rId6" action="ppaction://hlinksldjump"/>
          </p:cNvPr>
          <p:cNvSpPr txBox="1"/>
          <p:nvPr/>
        </p:nvSpPr>
        <p:spPr>
          <a:xfrm>
            <a:off x="6570853" y="4505960"/>
            <a:ext cx="2549525"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典型例题</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深研</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94944"/>
            <a:ext cx="11656625" cy="2323689"/>
          </a:xfrm>
          <a:prstGeom prst="rect">
            <a:avLst/>
          </a:prstGeom>
        </p:spPr>
        <p:txBody>
          <a:bodyPr wrap="square" lIns="121898" tIns="60948" rIns="121898" bIns="60948">
            <a:spAutoFit/>
          </a:bodyPr>
          <a:lstStyle/>
          <a:p>
            <a:pPr marL="252095" indent="-457200" algn="just">
              <a:lnSpc>
                <a:spcPct val="150000"/>
              </a:lnSpc>
              <a:spcAft>
                <a:spcPts val="0"/>
              </a:spcAft>
              <a:tabLst>
                <a:tab pos="2970530" algn="l"/>
              </a:tabLst>
            </a:pPr>
            <a:r>
              <a:rPr lang="zh-CN" altLang="zh-CN" sz="2600" b="1" kern="100" dirty="0">
                <a:latin typeface="Times New Roman" panose="02020603050405020304" pitchFamily="18" charset="0"/>
                <a:ea typeface="黑体" panose="02010609060101010101" charset="-122"/>
                <a:cs typeface="Times New Roman" panose="02020603050405020304" pitchFamily="18" charset="0"/>
              </a:rPr>
              <a:t>考向</a:t>
            </a:r>
            <a:r>
              <a:rPr lang="en-US" altLang="zh-CN" sz="2600" b="1" kern="100" dirty="0">
                <a:latin typeface="Times New Roman" panose="02020603050405020304" pitchFamily="18" charset="0"/>
                <a:ea typeface="黑体" panose="02010609060101010101" charset="-122"/>
                <a:cs typeface="Courier New" panose="02070309020205020404" pitchFamily="49" charset="0"/>
              </a:rPr>
              <a:t>1</a:t>
            </a:r>
            <a:r>
              <a:rPr lang="zh-CN" altLang="zh-CN" sz="2600" b="1" kern="100" dirty="0">
                <a:latin typeface="Times New Roman" panose="02020603050405020304" pitchFamily="18" charset="0"/>
                <a:ea typeface="黑体" panose="02010609060101010101" charset="-122"/>
                <a:cs typeface="Times New Roman" panose="02020603050405020304" pitchFamily="18" charset="0"/>
              </a:rPr>
              <a:t>　结合噬菌体侵染细菌实验，考查实验探究能力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95" indent="-457200"/>
            <a:r>
              <a:rPr lang="en-US" altLang="zh-CN" sz="2600" dirty="0">
                <a:solidFill>
                  <a:srgbClr val="262626"/>
                </a:solidFill>
                <a:latin typeface="Times New Roman" panose="02020603050405020304" pitchFamily="18" charset="0"/>
              </a:rPr>
              <a:t>1.</a:t>
            </a:r>
            <a:r>
              <a:rPr lang="en-US" altLang="zh-CN" sz="2600" b="1" dirty="0">
                <a:solidFill>
                  <a:srgbClr val="262626"/>
                </a:solidFill>
                <a:latin typeface="Times New Roman" panose="02020603050405020304" pitchFamily="18" charset="0"/>
                <a:ea typeface="宋体" panose="02010600030101010101" pitchFamily="2" charset="-122"/>
              </a:rPr>
              <a:t>(2022·</a:t>
            </a:r>
            <a:r>
              <a:rPr lang="zh-CN" altLang="zh-CN" sz="2600" b="1"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海南卷，</a:t>
            </a:r>
            <a:r>
              <a:rPr lang="en-US" altLang="zh-CN" sz="2600" b="1" dirty="0">
                <a:solidFill>
                  <a:srgbClr val="262626"/>
                </a:solidFill>
                <a:latin typeface="Times New Roman" panose="02020603050405020304" pitchFamily="18" charset="0"/>
                <a:ea typeface="宋体" panose="02010600030101010101" pitchFamily="2" charset="-122"/>
              </a:rPr>
              <a:t>13)</a:t>
            </a:r>
            <a:r>
              <a:rPr lang="zh-CN" altLang="zh-CN" sz="2600" dirty="0">
                <a:solidFill>
                  <a:srgbClr val="262626"/>
                </a:solidFill>
                <a:latin typeface="Times New Roman" panose="02020603050405020304" pitchFamily="18" charset="0"/>
                <a:cs typeface="Times New Roman" panose="02020603050405020304" pitchFamily="18" charset="0"/>
              </a:rPr>
              <a:t>某团队从下表</a:t>
            </a:r>
            <a:r>
              <a:rPr lang="en-US" altLang="zh-CN" sz="2600" dirty="0">
                <a:solidFill>
                  <a:srgbClr val="262626"/>
                </a:solidFill>
                <a:latin typeface="宋体" panose="02010600030101010101" pitchFamily="2" charset="-122"/>
                <a:cs typeface="Times New Roman" panose="02020603050405020304" pitchFamily="18" charset="0"/>
              </a:rPr>
              <a:t>①</a:t>
            </a:r>
            <a:r>
              <a:rPr lang="zh-CN" altLang="zh-CN" sz="2600" dirty="0">
                <a:solidFill>
                  <a:srgbClr val="262626"/>
                </a:solidFill>
                <a:latin typeface="Times New Roman" panose="02020603050405020304" pitchFamily="18" charset="0"/>
                <a:cs typeface="Times New Roman" panose="02020603050405020304" pitchFamily="18" charset="0"/>
              </a:rPr>
              <a:t>～</a:t>
            </a:r>
            <a:r>
              <a:rPr lang="en-US" altLang="zh-CN" sz="2600" dirty="0">
                <a:solidFill>
                  <a:srgbClr val="262626"/>
                </a:solidFill>
                <a:latin typeface="宋体" panose="02010600030101010101" pitchFamily="2" charset="-122"/>
                <a:cs typeface="Times New Roman" panose="02020603050405020304" pitchFamily="18" charset="0"/>
              </a:rPr>
              <a:t>④</a:t>
            </a:r>
            <a:r>
              <a:rPr lang="zh-CN" altLang="zh-CN" sz="2600" dirty="0">
                <a:solidFill>
                  <a:srgbClr val="262626"/>
                </a:solidFill>
                <a:latin typeface="Times New Roman" panose="02020603050405020304" pitchFamily="18" charset="0"/>
                <a:cs typeface="Times New Roman" panose="02020603050405020304" pitchFamily="18" charset="0"/>
              </a:rPr>
              <a:t>实验组中选择两组，模拟</a:t>
            </a:r>
            <a:r>
              <a:rPr lang="en-US" altLang="zh-CN" sz="2600" dirty="0">
                <a:solidFill>
                  <a:srgbClr val="262626"/>
                </a:solidFill>
                <a:latin typeface="Times New Roman" panose="02020603050405020304" pitchFamily="18" charset="0"/>
              </a:rPr>
              <a:t>T2</a:t>
            </a:r>
            <a:r>
              <a:rPr lang="zh-CN" altLang="zh-CN" sz="2600" dirty="0">
                <a:solidFill>
                  <a:srgbClr val="262626"/>
                </a:solidFill>
                <a:latin typeface="Times New Roman" panose="02020603050405020304" pitchFamily="18" charset="0"/>
                <a:cs typeface="Times New Roman" panose="02020603050405020304" pitchFamily="18" charset="0"/>
              </a:rPr>
              <a:t>噬菌体侵染大肠杆菌实验，验证</a:t>
            </a:r>
            <a:r>
              <a:rPr lang="en-US" altLang="zh-CN" sz="2600" dirty="0">
                <a:solidFill>
                  <a:srgbClr val="262626"/>
                </a:solidFill>
                <a:latin typeface="Times New Roman" panose="02020603050405020304" pitchFamily="18" charset="0"/>
              </a:rPr>
              <a:t>DNA</a:t>
            </a:r>
            <a:r>
              <a:rPr lang="zh-CN" altLang="zh-CN" sz="2600" dirty="0">
                <a:solidFill>
                  <a:srgbClr val="262626"/>
                </a:solidFill>
                <a:latin typeface="Times New Roman" panose="02020603050405020304" pitchFamily="18" charset="0"/>
                <a:cs typeface="Times New Roman" panose="02020603050405020304" pitchFamily="18" charset="0"/>
              </a:rPr>
              <a:t>是遗传物质。结果显示：第一组实验检测到放射性物质主要分布在沉淀物中，第二组实验检测到放射性物质主要分布在上清液中。该团队选择的第一、二组实验分别是</a:t>
            </a:r>
            <a:r>
              <a:rPr lang="en-US" altLang="zh-CN" sz="2600" dirty="0">
                <a:solidFill>
                  <a:srgbClr val="262626"/>
                </a:solidFill>
                <a:latin typeface="Times New Roman" panose="02020603050405020304" pitchFamily="18" charset="0"/>
              </a:rPr>
              <a:t>(</a:t>
            </a:r>
            <a:r>
              <a:rPr lang="zh-CN" altLang="zh-CN" sz="2600" dirty="0">
                <a:solidFill>
                  <a:srgbClr val="262626"/>
                </a:solidFill>
                <a:latin typeface="Times New Roman" panose="02020603050405020304" pitchFamily="18" charset="0"/>
                <a:cs typeface="Times New Roman" panose="02020603050405020304" pitchFamily="18" charset="0"/>
              </a:rPr>
              <a:t>　　</a:t>
            </a:r>
            <a:r>
              <a:rPr lang="en-US" altLang="zh-CN" sz="2600" dirty="0">
                <a:solidFill>
                  <a:srgbClr val="262626"/>
                </a:solidFill>
                <a:latin typeface="Times New Roman" panose="02020603050405020304" pitchFamily="18" charset="0"/>
              </a:rPr>
              <a:t>)</a:t>
            </a:r>
            <a:endParaRPr lang="zh-CN" altLang="zh-CN" sz="1050" kern="100" dirty="0">
              <a:effectLst/>
              <a:latin typeface="宋体" panose="02010600030101010101" pitchFamily="2" charset="-122"/>
              <a:cs typeface="Courier New" panose="02070309020205020404"/>
            </a:endParaRPr>
          </a:p>
        </p:txBody>
      </p:sp>
      <p:sp>
        <p:nvSpPr>
          <p:cNvPr id="2" name="矩形 1"/>
          <p:cNvSpPr/>
          <p:nvPr/>
        </p:nvSpPr>
        <p:spPr>
          <a:xfrm>
            <a:off x="6960108" y="2383572"/>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graphicFrame>
        <p:nvGraphicFramePr>
          <p:cNvPr id="3" name="表格 2"/>
          <p:cNvGraphicFramePr>
            <a:graphicFrameLocks noGrp="1"/>
          </p:cNvGraphicFramePr>
          <p:nvPr/>
        </p:nvGraphicFramePr>
        <p:xfrm>
          <a:off x="503048" y="2910968"/>
          <a:ext cx="6553962" cy="3566160"/>
        </p:xfrm>
        <a:graphic>
          <a:graphicData uri="http://schemas.openxmlformats.org/drawingml/2006/table">
            <a:tbl>
              <a:tblPr/>
              <a:tblGrid>
                <a:gridCol w="3168700">
                  <a:extLst>
                    <a:ext uri="{9D8B030D-6E8A-4147-A177-3AD203B41FA5}">
                      <a16:colId xmlns:a16="http://schemas.microsoft.com/office/drawing/2014/main" val="20000"/>
                    </a:ext>
                  </a:extLst>
                </a:gridCol>
                <a:gridCol w="1520682">
                  <a:extLst>
                    <a:ext uri="{9D8B030D-6E8A-4147-A177-3AD203B41FA5}">
                      <a16:colId xmlns:a16="http://schemas.microsoft.com/office/drawing/2014/main" val="20001"/>
                    </a:ext>
                  </a:extLst>
                </a:gridCol>
                <a:gridCol w="1864580">
                  <a:extLst>
                    <a:ext uri="{9D8B030D-6E8A-4147-A177-3AD203B41FA5}">
                      <a16:colId xmlns:a16="http://schemas.microsoft.com/office/drawing/2014/main" val="20002"/>
                    </a:ext>
                  </a:extLst>
                </a:gridCol>
              </a:tblGrid>
              <a:tr h="1044702">
                <a:tc>
                  <a:txBody>
                    <a:bodyPr/>
                    <a:lstStyle/>
                    <a:p>
                      <a:pPr algn="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材料及标记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实验组　　</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T2</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噬菌体</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大肠杆菌</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2351">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①</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未标记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15</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N</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351">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②</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32</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P</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35</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S</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351">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③</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3</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H</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未标记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2351">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charset="-122"/>
                          <a:cs typeface="Times New Roman" panose="02020603050405020304" pitchFamily="18" charset="0"/>
                        </a:rPr>
                        <a:t>④</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35</a:t>
                      </a:r>
                      <a:r>
                        <a:rPr lang="en-US" sz="2600" kern="100">
                          <a:solidFill>
                            <a:srgbClr val="262626"/>
                          </a:solidFill>
                          <a:effectLst/>
                          <a:latin typeface="Times New Roman" panose="02020603050405020304" pitchFamily="18" charset="0"/>
                          <a:ea typeface="微软雅黑" panose="020B0503020204020204" charset="-122"/>
                          <a:cs typeface="Courier New" panose="02070309020205020404" pitchFamily="49" charset="0"/>
                        </a:rPr>
                        <a:t>S</a:t>
                      </a:r>
                      <a:r>
                        <a:rPr lang="zh-CN" sz="2600" kern="10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标记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kern="100" dirty="0">
                          <a:solidFill>
                            <a:srgbClr val="262626"/>
                          </a:solidFill>
                          <a:effectLst/>
                          <a:latin typeface="Times New Roman" panose="02020603050405020304" pitchFamily="18" charset="0"/>
                          <a:ea typeface="微软雅黑" panose="020B0503020204020204" charset="-122"/>
                          <a:cs typeface="Times New Roman" panose="02020603050405020304" pitchFamily="18" charset="0"/>
                        </a:rPr>
                        <a:t>未标记</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矩形 3"/>
          <p:cNvSpPr/>
          <p:nvPr/>
        </p:nvSpPr>
        <p:spPr>
          <a:xfrm>
            <a:off x="7344918" y="4725162"/>
            <a:ext cx="6096000" cy="1292662"/>
          </a:xfrm>
          <a:prstGeom prst="rect">
            <a:avLst/>
          </a:prstGeom>
        </p:spPr>
        <p:txBody>
          <a:bodyPr>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④</a:t>
            </a:r>
            <a:r>
              <a:rPr lang="en-US" altLang="zh-CN" sz="2600" kern="100" dirty="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③</a:t>
            </a:r>
            <a:r>
              <a:rPr lang="en-US" altLang="zh-CN" sz="2600" kern="100" dirty="0">
                <a:solidFill>
                  <a:srgbClr val="262626"/>
                </a:solidFill>
                <a:latin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④</a:t>
            </a:r>
            <a:r>
              <a:rPr lang="en-US" altLang="zh-CN" sz="2600" kern="100" dirty="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宋体" panose="02010600030101010101" pitchFamily="2" charset="-122"/>
                <a:cs typeface="Times New Roman" panose="02020603050405020304" pitchFamily="18" charset="0"/>
              </a:rPr>
              <a:t>④</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a:solidFill>
                  <a:srgbClr val="262626"/>
                </a:solidFill>
                <a:latin typeface="宋体" panose="02010600030101010101" pitchFamily="2" charset="-122"/>
                <a:cs typeface="Times New Roman" panose="02020603050405020304" pitchFamily="18" charset="0"/>
              </a:rPr>
              <a:t>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fb0145f-3932-4662-bba1-b78507110362"/>
  <p:tag name="COMMONDATA" val="eyJoZGlkIjoiMjg0MmRkYTdlOWE4Mzc1ZDRhMGFmMjY1ZWIxYTVkMz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xmlns="" underline="false"/>
      </a:ext>
    </a:extLst>
  </a:themeElements>
  <a:objectDefaults>
    <a:txDef>
      <a:spPr>
        <a:noFill/>
      </a:spPr>
      <a:bodyPr wrap="square" rtlCol="0">
        <a:spAutoFit/>
      </a:bodyPr>
      <a:lstStyle>
        <a:defPPr>
          <a:defRPr lang="zh-CN" altLang="en-US" sz="2600">
            <a:latin typeface="等线" panose="02010600030101010101" charset="-122"/>
            <a:ea typeface="等线" panose="02010600030101010101"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751</Words>
  <Application>Microsoft Office PowerPoint</Application>
  <PresentationFormat>宽屏</PresentationFormat>
  <Paragraphs>135</Paragraphs>
  <Slides>21</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等线</vt:lpstr>
      <vt:lpstr>黑体</vt:lpstr>
      <vt:lpstr>经典繁仿黑</vt:lpstr>
      <vt:lpstr>思源黑体 CN Normal</vt:lpstr>
      <vt:lpstr>宋体</vt:lpstr>
      <vt:lpstr>微软雅黑</vt:lpstr>
      <vt:lpstr>Arial</vt:lpstr>
      <vt:lpstr>Calibri</vt:lpstr>
      <vt:lpstr>Courier New</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³He</cp:lastModifiedBy>
  <cp:revision>183</cp:revision>
  <dcterms:created xsi:type="dcterms:W3CDTF">2022-03-14T00:29:00Z</dcterms:created>
  <dcterms:modified xsi:type="dcterms:W3CDTF">2025-10-21T10:28:32Z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AD079752A2344DA893D46183AE21EEBF_13</vt:lpwstr>
  </property>
  <property fmtid="{D5CDD505-2E9C-101B-9397-08002B2CF9AE}" pid="3" name="KSOProductBuildVer">
    <vt:lpwstr>2052-12.1.0.23125</vt:lpwstr>
  </property>
</Properties>
</file>