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901" r:id="rId2"/>
    <p:sldId id="950" r:id="rId3"/>
    <p:sldId id="787" r:id="rId4"/>
    <p:sldId id="672" r:id="rId5"/>
    <p:sldId id="415" r:id="rId6"/>
    <p:sldId id="902" r:id="rId7"/>
    <p:sldId id="951" r:id="rId8"/>
    <p:sldId id="903" r:id="rId9"/>
    <p:sldId id="793" r:id="rId10"/>
    <p:sldId id="952" r:id="rId11"/>
    <p:sldId id="796" r:id="rId12"/>
    <p:sldId id="953" r:id="rId13"/>
    <p:sldId id="954" r:id="rId14"/>
    <p:sldId id="890" r:id="rId15"/>
    <p:sldId id="949" r:id="rId16"/>
    <p:sldId id="955" r:id="rId17"/>
    <p:sldId id="956" r:id="rId18"/>
    <p:sldId id="891" r:id="rId19"/>
    <p:sldId id="788" r:id="rId20"/>
    <p:sldId id="548" r:id="rId21"/>
    <p:sldId id="911" r:id="rId22"/>
    <p:sldId id="912" r:id="rId23"/>
    <p:sldId id="913" r:id="rId24"/>
    <p:sldId id="914" r:id="rId25"/>
    <p:sldId id="958" r:id="rId26"/>
    <p:sldId id="959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 userDrawn="1">
          <p15:clr>
            <a:srgbClr val="A4A3A4"/>
          </p15:clr>
        </p15:guide>
        <p15:guide id="2" pos="3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548235"/>
    <a:srgbClr val="6CA543"/>
    <a:srgbClr val="F08748"/>
    <a:srgbClr val="EE7D32"/>
    <a:srgbClr val="1E0DFF"/>
    <a:srgbClr val="002060"/>
    <a:srgbClr val="28487E"/>
    <a:srgbClr val="EC7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Objects="1" showGuides="1">
      <p:cViewPr varScale="1">
        <p:scale>
          <a:sx n="45" d="100"/>
          <a:sy n="45" d="100"/>
        </p:scale>
        <p:origin x="48" y="150"/>
      </p:cViewPr>
      <p:guideLst>
        <p:guide orient="horz" pos="2167"/>
        <p:guide pos="38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32054" cy="43205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C09D6B-C502-40C3-AA9A-AB716B98D03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slide" Target="../slides/slide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slide" Target="../slides/slide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" Target="../slides/slide3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slide" Target="../slides/slide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" Target="../slides/slide3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tags" Target="../tags/tag12.xml"/><Relationship Id="rId7" Type="http://schemas.openxmlformats.org/officeDocument/2006/relationships/image" Target="../media/image1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slide" Target="../slides/slide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图片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1" y="-36669"/>
            <a:ext cx="12314144" cy="69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8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0" name="文本框 7">
            <a:hlinkClick r:id="rId3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bg>
      <p:bgPr>
        <a:blipFill dpi="0" rotWithShape="1">
          <a:blip r:embed="rId2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1" y="-36669"/>
            <a:ext cx="12314144" cy="69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2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3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6151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247863" y="49908"/>
            <a:ext cx="51860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6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考点一　人类遗传病的类型及特点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2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7" name="矩形 16"/>
          <p:cNvSpPr/>
          <p:nvPr userDrawn="1"/>
        </p:nvSpPr>
        <p:spPr>
          <a:xfrm>
            <a:off x="247863" y="49908"/>
            <a:ext cx="51860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6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考点一　人类遗传病的类型及特点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2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考点二　遗传系谱图和电泳图谱分析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5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考点二　遗传系谱图和电泳图谱分析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9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2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2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考点三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5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考点三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9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:\图片1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3104678" y="0"/>
            <a:ext cx="9120977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4367784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5" name="标题 1"/>
          <p:cNvSpPr>
            <a:spLocks noGrp="1"/>
          </p:cNvSpPr>
          <p:nvPr userDrawn="1"/>
        </p:nvSpPr>
        <p:spPr>
          <a:xfrm>
            <a:off x="297815" y="82498"/>
            <a:ext cx="4347210" cy="4660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关键</a:t>
            </a:r>
            <a:r>
              <a:rPr lang="en-US" altLang="zh-CN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真题必刷</a:t>
            </a:r>
            <a:endParaRPr lang="zh-CN" altLang="en-US" sz="3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Rectangle 21">
            <a:hlinkClick r:id="rId8" action="ppaction://hlinksldjump"/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919579" y="6217910"/>
            <a:ext cx="244857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01</a:t>
            </a:r>
          </a:p>
        </p:txBody>
      </p:sp>
      <p:sp>
        <p:nvSpPr>
          <p:cNvPr id="11" name="Rectangle 21">
            <a:hlinkClick r:id="rId8" action="ppaction://hlinksldjump"/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1332711" y="6217910"/>
            <a:ext cx="24320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1744191" y="6217910"/>
            <a:ext cx="24447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03</a:t>
            </a:r>
          </a:p>
        </p:txBody>
      </p:sp>
      <p:sp>
        <p:nvSpPr>
          <p:cNvPr id="18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9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0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1" name="文本框 7">
            <a:hlinkClick r:id="rId9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" Target="slide1.xml"/><Relationship Id="rId5" Type="http://schemas.openxmlformats.org/officeDocument/2006/relationships/slide" Target="slide20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slide" Target="slide19.xml"/><Relationship Id="rId5" Type="http://schemas.openxmlformats.org/officeDocument/2006/relationships/slide" Target="slide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" Target="slide1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3"/>
          <p:cNvSpPr txBox="1"/>
          <p:nvPr/>
        </p:nvSpPr>
        <p:spPr>
          <a:xfrm>
            <a:off x="1064260" y="3747135"/>
            <a:ext cx="22123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SHENG WU XUE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t="19670" r="19378" b="12287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7" name="文本框 4"/>
          <p:cNvSpPr txBox="1"/>
          <p:nvPr/>
        </p:nvSpPr>
        <p:spPr>
          <a:xfrm>
            <a:off x="441720" y="1110342"/>
            <a:ext cx="6210101" cy="4060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8000" b="1" dirty="0" smtClean="0">
                <a:gradFill>
                  <a:gsLst>
                    <a:gs pos="97000">
                      <a:srgbClr val="417520"/>
                    </a:gs>
                    <a:gs pos="0">
                      <a:srgbClr val="BBD961"/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人类</a:t>
            </a:r>
            <a:r>
              <a:rPr lang="zh-CN" altLang="en-US" sz="8000" b="1" dirty="0">
                <a:gradFill>
                  <a:gsLst>
                    <a:gs pos="97000">
                      <a:srgbClr val="417520"/>
                    </a:gs>
                    <a:gs pos="0">
                      <a:srgbClr val="BBD961"/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遗传病及遗传系谱图分析</a:t>
            </a:r>
          </a:p>
        </p:txBody>
      </p:sp>
      <p:sp>
        <p:nvSpPr>
          <p:cNvPr id="18" name="文本框 5"/>
          <p:cNvSpPr txBox="1"/>
          <p:nvPr/>
        </p:nvSpPr>
        <p:spPr>
          <a:xfrm>
            <a:off x="488205" y="341992"/>
            <a:ext cx="201295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4400" b="1" dirty="0" smtClean="0">
                <a:gradFill>
                  <a:gsLst>
                    <a:gs pos="97000">
                      <a:srgbClr val="417520"/>
                    </a:gs>
                    <a:gs pos="0">
                      <a:srgbClr val="BBD961"/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4400" b="1" dirty="0" smtClean="0">
                <a:gradFill>
                  <a:gsLst>
                    <a:gs pos="97000">
                      <a:srgbClr val="417520"/>
                    </a:gs>
                    <a:gs pos="0">
                      <a:srgbClr val="BBD961"/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4400" b="1" dirty="0" smtClean="0">
                <a:gradFill>
                  <a:gsLst>
                    <a:gs pos="97000">
                      <a:srgbClr val="417520"/>
                    </a:gs>
                    <a:gs pos="0">
                      <a:srgbClr val="BBD961"/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讲</a:t>
            </a:r>
            <a:endParaRPr lang="zh-CN" altLang="en-US" sz="4400" b="1" cap="all" dirty="0">
              <a:gradFill>
                <a:gsLst>
                  <a:gs pos="97000">
                    <a:srgbClr val="417520"/>
                  </a:gs>
                  <a:gs pos="0">
                    <a:srgbClr val="BBD961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" name="图片 18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650" y="1589405"/>
            <a:ext cx="3476625" cy="34683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197988" y="-10642"/>
            <a:ext cx="1004930" cy="73546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图片 10" descr="山东金榜苑"/>
          <p:cNvPicPr>
            <a:picLocks noChangeAspect="1"/>
          </p:cNvPicPr>
          <p:nvPr/>
        </p:nvPicPr>
        <p:blipFill>
          <a:blip r:embed="rId5">
            <a:lum bright="-8000" contrast="52000"/>
          </a:blip>
          <a:srcRect b="27240"/>
          <a:stretch>
            <a:fillRect/>
          </a:stretch>
        </p:blipFill>
        <p:spPr>
          <a:xfrm>
            <a:off x="11224641" y="-3682"/>
            <a:ext cx="920115" cy="669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1729" y="620500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(4)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产前诊断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4" name="图片 3" descr="G:\共享文件\转WORD\2026版 创新设计 高考总复习 生物学 山东专用 （鲁）转WORD\sy435-.tif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40" y="1293782"/>
            <a:ext cx="7786431" cy="31632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3381682" y="2604711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基因检测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72426" y="3356085"/>
            <a:ext cx="11849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遗传病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58208" y="3416474"/>
            <a:ext cx="621836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   </a:t>
            </a:r>
            <a:r>
              <a:rPr lang="zh-CN" altLang="zh-CN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先天性</a:t>
            </a:r>
            <a:endParaRPr lang="en-US" altLang="zh-CN" sz="2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zh-CN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疾病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1729" y="1197480"/>
            <a:ext cx="11656625" cy="184855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产前诊断检测中，</a:t>
            </a:r>
            <a:r>
              <a:rPr lang="en-US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超检查可以检查胎儿的外观和性别，羊水检查可以检测染色体异常遗传病，孕妇血细胞检查可以筛查遗传性地中海贫血病，基因诊断可以检测基因异常病。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Picture 2" descr="名师解读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49" y="838854"/>
            <a:ext cx="1673228" cy="4192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1729" y="738541"/>
            <a:ext cx="11656625" cy="412418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(5)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基因检测与基因治疗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基因检测：是指通过检测人体细胞中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以了解人体的基因状况。人的血液、唾液、精液、毛发或人体组织等，都可以用来进行基因检测。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基因治疗：是指用正常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基因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患者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细胞中有缺陷的基因，从而达到治疗疾病的目的。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628262" y="1800992"/>
            <a:ext cx="160973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DNA</a:t>
            </a:r>
            <a:r>
              <a:rPr lang="zh-CN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序列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88999" y="3343559"/>
            <a:ext cx="18517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取代或修补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1729" y="582922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600">
                <a:solidFill>
                  <a:srgbClr val="262626"/>
                </a:solidFill>
                <a:latin typeface="Times New Roman" panose="02020603050405020304" pitchFamily="18" charset="0"/>
              </a:rPr>
              <a:t>3.</a:t>
            </a:r>
            <a:r>
              <a:rPr lang="zh-CN" altLang="zh-CN" sz="26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遗传病发病率与遗传方式的调查</a:t>
            </a:r>
            <a:endParaRPr lang="zh-CN" altLang="zh-CN" sz="1050" kern="100" dirty="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765049" y="1306308"/>
          <a:ext cx="10515599" cy="3840480"/>
        </p:xfrm>
        <a:graphic>
          <a:graphicData uri="http://schemas.openxmlformats.org/drawingml/2006/table">
            <a:tbl>
              <a:tblPr/>
              <a:tblGrid>
                <a:gridCol w="1268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7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0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0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zh-CN" sz="26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项目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调查对象及范围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注意事项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结果计算及分析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遗传病发病率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广大人群中随机抽样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zh-CN" sz="2600" kern="100" dirty="0" smtClean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考虑</a:t>
                      </a:r>
                      <a:r>
                        <a:rPr kumimoji="0" lang="en-US" altLang="zh-CN" sz="2600" i="0" u="none" kern="100" baseline="0" dirty="0" smtClean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____________</a:t>
                      </a:r>
                      <a:r>
                        <a:rPr lang="zh-CN" sz="2600" kern="100" dirty="0" smtClean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等</a:t>
                      </a:r>
                      <a:r>
                        <a:rPr lang="zh-CN" sz="26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因素，群体足够大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患病人数占所调查的总人数的百分比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遗传方式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kumimoji="0" lang="en-US" altLang="zh-CN" sz="2600" i="0" u="none" kern="100" baseline="0" dirty="0" smtClean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  <a:sym typeface="Times New Roman" panose="02020603050405020304" pitchFamily="18" charset="0"/>
                        </a:rPr>
                        <a:t>__________</a:t>
                      </a:r>
                      <a:endParaRPr kumimoji="0" lang="zh-CN" sz="2600" i="0" u="none" kern="100" baseline="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Courier New" panose="02070309020205020404" pitchFamily="49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正常情况与患病情况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zh-CN" sz="26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分析致病基因的显隐性及所在的染色体类型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5688998" y="2135079"/>
            <a:ext cx="18517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年龄、性别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77146" y="3986314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患者家系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3628" y="1268730"/>
            <a:ext cx="11656625" cy="484938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人类遗传病分为单基因遗传病、多基因遗传病和染色体异常遗传病。请思考回答：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单基因遗传病是指由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突变导致的遗传性疾病。为什么禁止近亲结婚可以降低单基因隐性遗传病的发病率？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一对等位基因　近亲结婚，双方携带同一致病基因的概率增加，他们所生子女患隐性遗传病的概率也大大增加。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多基因遗传病常表现出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___________________________________________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__________________________________________________(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写出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等特点。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026" name="Picture 2" descr="素能提升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57" y="774273"/>
            <a:ext cx="1844893" cy="4095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79298" y="4812844"/>
            <a:ext cx="10799436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				</a:t>
            </a:r>
            <a:r>
              <a:rPr lang="zh-CN" altLang="zh-CN" sz="2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易</a:t>
            </a:r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受环境因素的影响、群体中的发病率比较高、家族有聚集现象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3628" y="635958"/>
            <a:ext cx="11656625" cy="184855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(3)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唐氏综合征患者体细胞中含有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条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21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号染色体，是由于亲本产生的异常配子发生受精作用后导致的。如图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是卵细胞的形成过程示意图，图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表示母亲生育年龄与子女唐氏综合征发病率之间的关系。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074" name="Picture 2" descr="1S1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1" y="2589944"/>
            <a:ext cx="6498267" cy="302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1S110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89" y="2541235"/>
            <a:ext cx="4053932" cy="305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3628" y="635958"/>
            <a:ext cx="11656625" cy="4848483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根据图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过程可知，唐氏综合征形成的原因是什么？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  <a:r>
              <a:rPr lang="zh-CN" altLang="zh-CN" sz="2600" b="1" kern="100" dirty="0">
                <a:solidFill>
                  <a:srgbClr val="005AA0"/>
                </a:solidFill>
                <a:latin typeface="宋体" panose="02010600030101010101" pitchFamily="2" charset="-122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在减数分裂</a:t>
            </a:r>
            <a:r>
              <a:rPr lang="en-US" altLang="zh-CN" sz="2600" b="1" kern="100" dirty="0">
                <a:solidFill>
                  <a:srgbClr val="005A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Ⅰ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时，同源染色体未正常分离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如图</a:t>
            </a:r>
            <a:r>
              <a:rPr lang="en-US" altLang="zh-CN" sz="2600" b="1" kern="100" dirty="0">
                <a:solidFill>
                  <a:srgbClr val="005A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；或者在减数分裂</a:t>
            </a:r>
            <a:r>
              <a:rPr lang="en-US" altLang="zh-CN" sz="2600" b="1" kern="100" dirty="0">
                <a:solidFill>
                  <a:srgbClr val="005A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Ⅱ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时，姐妹染色单体未正常分离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如图</a:t>
            </a:r>
            <a:r>
              <a:rPr lang="en-US" altLang="zh-CN" sz="2600" b="1" kern="100" dirty="0">
                <a:solidFill>
                  <a:srgbClr val="005A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②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，导致形成异常卵细胞。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唐氏综合征女患者与正常男性结婚，能否生育正常孩子？若能，生育正常孩子的概率是多少？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能。唐氏综合征女患者产生的卵细胞可能含有一条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21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号染色体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正常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，也可能含有两条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21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号染色体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不正常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，产生这两种配子的概率均为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1/2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，故生育正常孩子的概率为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1/2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3628" y="635958"/>
            <a:ext cx="11656625" cy="423042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③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从图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中你可以得出什么结论？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唐氏综合征的发病率与母亲的生育年龄有关，随着母亲生育年龄的增大，子女中唐氏综合征的发病率升高，说明子女患唐氏综合征的概率增加；母亲超过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40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岁后生育，子女患唐氏综合征的概率明显增加。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④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我国相关法规规定，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35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岁以上的孕妇必须进行产前诊断，以筛查包括唐氏综合征在内的多种遗传病。这样做的原因是什么？具有什么样的社会意义？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避免遗传病患儿的出生；可以有效地提高人口质量，保障优生优育。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7980" y="1294433"/>
            <a:ext cx="11656625" cy="452429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spcAft>
                <a:spcPts val="0"/>
              </a:spcAft>
              <a:tabLst>
                <a:tab pos="2700655" algn="l"/>
              </a:tabLst>
            </a:pP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男孩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女孩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患病概率</a:t>
            </a:r>
            <a:r>
              <a:rPr lang="en-US" altLang="zh-CN" sz="2600" b="1" kern="100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患病男孩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女孩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概率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(1)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由常染色体上的基因控制的遗传病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a.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患病概率与性别无关，不存在性别差异，因此，男孩患病概率＝女孩患病概率＝孩子患病概率。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b.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患病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男孩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或女孩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是两个独立事件，因此需把患病概率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性别比例，即患病男孩概率＝患病女孩概率＝患病孩子概率</a:t>
            </a:r>
            <a:r>
              <a:rPr lang="zh-CN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1/2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(2)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由性染色体上的基因控制的遗传病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spcAft>
                <a:spcPts val="0"/>
              </a:spcAft>
              <a:tabLst>
                <a:tab pos="2700655" algn="l"/>
              </a:tabLst>
            </a:pP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致病基因位于性染色体上，它的遗传与性别相关联，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男孩患病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是指男孩中患病的，不考虑女孩；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患病男孩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则是所有孩子中患病的男孩，二者主要是概率计算的范围不同。即患病男孩的概率＝患病男孩在后代全部孩子中的概率；男孩患病的概率＝后代男孩中患病的概率。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Picture 2" descr="跳出题海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3" y="836676"/>
            <a:ext cx="1840551" cy="461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2"/>
          <p:cNvSpPr/>
          <p:nvPr>
            <p:custDataLst>
              <p:tags r:id="rId1"/>
            </p:custDataLst>
          </p:nvPr>
        </p:nvSpPr>
        <p:spPr>
          <a:xfrm>
            <a:off x="0" y="1558925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>
            <p:custDataLst>
              <p:tags r:id="rId2"/>
            </p:custDataLst>
          </p:nvPr>
        </p:nvSpPr>
        <p:spPr>
          <a:xfrm>
            <a:off x="0" y="15494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0253" name="文本框 10"/>
          <p:cNvSpPr txBox="1"/>
          <p:nvPr/>
        </p:nvSpPr>
        <p:spPr>
          <a:xfrm>
            <a:off x="1793875" y="2132330"/>
            <a:ext cx="8567420" cy="1630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考点二　</a:t>
            </a:r>
          </a:p>
          <a:p>
            <a:pPr algn="ctr">
              <a:lnSpc>
                <a:spcPct val="100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遗传系谱图和电泳图谱分析</a:t>
            </a:r>
          </a:p>
        </p:txBody>
      </p:sp>
      <p:sp>
        <p:nvSpPr>
          <p:cNvPr id="3" name="文本框 2">
            <a:hlinkClick r:id="rId5" action="ppaction://hlinksldjump"/>
          </p:cNvPr>
          <p:cNvSpPr txBox="1"/>
          <p:nvPr/>
        </p:nvSpPr>
        <p:spPr>
          <a:xfrm>
            <a:off x="2682367" y="44805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>
            <a:hlinkClick r:id="rId6" action="ppaction://hlinksldjump"/>
          </p:cNvPr>
          <p:cNvSpPr txBox="1"/>
          <p:nvPr/>
        </p:nvSpPr>
        <p:spPr>
          <a:xfrm>
            <a:off x="6570853" y="45059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79298" y="630936"/>
          <a:ext cx="11233403" cy="4663440"/>
        </p:xfrm>
        <a:graphic>
          <a:graphicData uri="http://schemas.openxmlformats.org/drawingml/2006/table">
            <a:tbl>
              <a:tblPr/>
              <a:tblGrid>
                <a:gridCol w="1564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4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zh-CN" sz="2400" b="1" kern="1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课标要求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en-US" sz="24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1.</a:t>
                      </a:r>
                      <a:r>
                        <a:rPr lang="zh-CN" sz="24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举例说明人类遗传病是可以检测和预防的。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en-US" sz="24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2.</a:t>
                      </a:r>
                      <a:r>
                        <a:rPr lang="zh-CN" sz="24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活动：调查常见的人类遗传病并探讨其预防措施。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zh-CN" sz="2400" b="1" kern="1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考情分析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en-US" sz="24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1.</a:t>
                      </a:r>
                      <a:r>
                        <a:rPr lang="zh-CN" sz="24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人类遗传病的类型及特点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2024·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山东卷，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8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2023·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河北卷，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5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2023·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江苏</a:t>
                      </a:r>
                      <a:r>
                        <a:rPr lang="zh-CN" sz="2400" kern="100" dirty="0" smtClean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卷</a:t>
                      </a:r>
                      <a:r>
                        <a:rPr lang="en-US" altLang="zh-CN" sz="2400" kern="100" dirty="0" smtClean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kern="100" dirty="0" smtClean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8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2022·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浙江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1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月选考，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24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2022·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广东卷，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16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01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en-US" sz="24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2.</a:t>
                      </a:r>
                      <a:r>
                        <a:rPr lang="zh-CN" sz="24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遗传系谱图和电泳图谱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655" algn="l"/>
                        </a:tabLst>
                      </a:pP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2024·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新课标卷，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5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2024·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湖北卷，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22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2024·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黑吉辽卷，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2024·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广东卷，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18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2024·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山东卷，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24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2024·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安徽卷，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19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2023·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浙江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6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月选考，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24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2023·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湖南卷，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19</a:t>
                      </a:r>
                      <a:r>
                        <a:rPr lang="zh-CN" sz="2400" kern="100" dirty="0" smtClean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400" kern="100" dirty="0" smtClean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2023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重庆卷，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13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2023·</a:t>
                      </a:r>
                      <a:r>
                        <a:rPr lang="zh-CN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辽宁卷，</a:t>
                      </a:r>
                      <a:r>
                        <a:rPr lang="en-US" sz="24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20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618694"/>
            <a:ext cx="11656625" cy="124839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1.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遗传系谱图中遗传方式的判断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下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图为人类不同遗传病的遗传系谱图，据图判断相应遗传病的遗传方式。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5122" name="Picture 2" descr="SW37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66" y="2014643"/>
            <a:ext cx="7469268" cy="30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6875" y="3341861"/>
            <a:ext cx="11656625" cy="304888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最可能的遗传方式是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________________________________________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最可能的遗传方式是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_______________________________________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(3)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的遗传方式是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__________________________________________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(4)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4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最可能的遗传方式是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_________________________________________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(5)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5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的遗传方式是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______________________________________________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" name="Picture 2" descr="SW37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78" y="673838"/>
            <a:ext cx="6790244" cy="279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808462" y="3467610"/>
            <a:ext cx="243528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伴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Y</a:t>
            </a:r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染色体遗传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95811" y="4016507"/>
            <a:ext cx="309251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伴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X</a:t>
            </a:r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染色体隐性遗传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40099" y="4627195"/>
            <a:ext cx="285206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常染色体隐性遗传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27865" y="5213670"/>
            <a:ext cx="309251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伴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X</a:t>
            </a:r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染色体显性遗传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72153" y="5762567"/>
            <a:ext cx="285206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常染色体显性遗传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autoUpdateAnimBg="0"/>
      <p:bldP spid="6" grpId="0" autoUpdateAnimBg="0"/>
      <p:bldP spid="7" grpId="0" autoUpdateAnimBg="0"/>
      <p:bldP spid="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1005684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600" kern="100">
                <a:latin typeface="Times New Roman" panose="02020603050405020304"/>
                <a:cs typeface="Courier New" panose="02070309020205020404"/>
              </a:rPr>
              <a:t>1.</a:t>
            </a:r>
            <a:r>
              <a:rPr lang="zh-CN" altLang="zh-CN" sz="2600" kern="100" dirty="0">
                <a:latin typeface="Times New Roman" panose="02020603050405020304"/>
                <a:cs typeface="Times New Roman" panose="02020603050405020304"/>
              </a:rPr>
              <a:t>掌握显微镜的使用方法</a:t>
            </a:r>
            <a:endParaRPr lang="zh-CN" altLang="zh-CN" sz="1050" kern="100" dirty="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6147" name="Picture 3" descr="知识拓展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6" y="683385"/>
            <a:ext cx="1874464" cy="37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SW37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48" y="642982"/>
            <a:ext cx="5371121" cy="59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618694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遗传方式判断的两个技巧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7170" name="Picture 2" descr="SW37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036" y="1268730"/>
            <a:ext cx="8021432" cy="179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76645" y="3009472"/>
            <a:ext cx="11656625" cy="304799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(1)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双亲正常，女儿患病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，可确定为常染色体隐性遗传病</a:t>
            </a:r>
            <a:r>
              <a:rPr lang="en-US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如图</a:t>
            </a:r>
            <a:r>
              <a:rPr lang="en-US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1)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双亲患病，女儿中既有正常也有患病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，可确定为常染色体显性遗传病</a:t>
            </a:r>
            <a:r>
              <a:rPr lang="en-US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如图</a:t>
            </a:r>
            <a:r>
              <a:rPr lang="en-US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2)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(2)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中若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患者的父亲不携带致病基因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，可排除常染色体隐性遗传病，确定为伴</a:t>
            </a:r>
            <a:r>
              <a:rPr lang="en-US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X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染色体隐性遗传病；图</a:t>
            </a:r>
            <a:r>
              <a:rPr lang="en-US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中若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患者的父亲为纯合子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，可排除常染色体显性遗传病，确定为伴</a:t>
            </a:r>
            <a:r>
              <a:rPr lang="en-US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X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染色体显性遗传病。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618694"/>
            <a:ext cx="11656625" cy="304888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2.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电泳图谱分析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	(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电泳的概念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通过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电泳技术将一个混合物样品在介质上分成区带，经过染色后，可以在介质上显示出区带。高中生物考查到的电泳图一般是根据碱基对的数量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en-US" altLang="zh-CN" sz="2600" kern="100" dirty="0" err="1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bp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作区分，即相同数目碱基对的基因是一种条带，电泳图中处于同样位置。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8194" name="Picture 2" descr="T40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49" y="3794257"/>
            <a:ext cx="9037815" cy="222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3628" y="646468"/>
            <a:ext cx="11656625" cy="124839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两种常考的电泳结果分析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等位基因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所含碱基对数量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(bp)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不同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9218" name="Picture 2" descr="T4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032" y="2005678"/>
            <a:ext cx="9037815" cy="290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3628" y="558786"/>
            <a:ext cx="11656625" cy="364905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等位基因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所含碱基对数量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(bp)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相同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若一个基因是由另一个基因发生碱基对替换而来，则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所含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bp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相同，二者仅碱基顺序不同，则需经过限制酶切割再电泳。如限制酶</a:t>
            </a:r>
            <a:r>
              <a:rPr lang="en-US" altLang="zh-CN" sz="2600" i="1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Sam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Ⅰ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的识别位点仅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基因有，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基因没有。在下图中，假定基因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长度均为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1 350 bp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，因仅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含有</a:t>
            </a:r>
            <a:r>
              <a:rPr lang="en-US" altLang="zh-CN" sz="2600" i="1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Sam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Ⅰ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限制酶酶切位点，所以仅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基因被切开成两段，即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1 150 bp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200 bp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。需注意，切开后的两段长度和应为未切开时的长度。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0242" name="Picture 2" descr="T4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24" y="4180374"/>
            <a:ext cx="6790244" cy="254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ttps://photo-static-api.fotomore.com/creative/vcg/veer/400/new/VCG41N643682980.jpg?uid=386&amp;timestamp=1703745641&amp;sign=4ea2adc810e3b05654f24d6f277884b8" descr="templates\picture_hover\&amp;pky290_sjzg_VCG41N643682980&amp;"/>
          <p:cNvPicPr>
            <a:picLocks noChangeAspect="1"/>
          </p:cNvPicPr>
          <p:nvPr/>
        </p:nvPicPr>
        <p:blipFill rotWithShape="1">
          <a:blip r:embed="rId4"/>
          <a:srcRect l="-73" t="15741" r="73" b="9263"/>
          <a:stretch>
            <a:fillRect/>
          </a:stretch>
        </p:blipFill>
        <p:spPr>
          <a:xfrm>
            <a:off x="-11925" y="1"/>
            <a:ext cx="12192635" cy="685800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-11924" y="-1"/>
            <a:ext cx="12203924" cy="6858001"/>
          </a:xfrm>
          <a:prstGeom prst="rect">
            <a:avLst/>
          </a:prstGeom>
          <a:gradFill>
            <a:gsLst>
              <a:gs pos="36000">
                <a:schemeClr val="tx1">
                  <a:alpha val="3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3003962" y="2458097"/>
            <a:ext cx="877756" cy="438687"/>
          </a:xfrm>
          <a:prstGeom prst="parallelogram">
            <a:avLst/>
          </a:prstGeom>
          <a:gradFill>
            <a:gsLst>
              <a:gs pos="0">
                <a:srgbClr val="417520">
                  <a:alpha val="100000"/>
                </a:srgbClr>
              </a:gs>
              <a:gs pos="100000">
                <a:srgbClr val="BBD961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</a:p>
        </p:txBody>
      </p:sp>
      <p:sp>
        <p:nvSpPr>
          <p:cNvPr id="26" name="文本框 10"/>
          <p:cNvSpPr txBox="1"/>
          <p:nvPr>
            <p:custDataLst>
              <p:tags r:id="rId1"/>
            </p:custDataLst>
          </p:nvPr>
        </p:nvSpPr>
        <p:spPr>
          <a:xfrm>
            <a:off x="3552825" y="38735"/>
            <a:ext cx="4926330" cy="1478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buClrTx/>
              <a:buSzTx/>
              <a:buFontTx/>
            </a:pPr>
            <a:r>
              <a:rPr lang="zh-CN" altLang="en-US" sz="8800" b="1" dirty="0">
                <a:gradFill>
                  <a:gsLst>
                    <a:gs pos="100000">
                      <a:srgbClr val="3D9B3D"/>
                    </a:gs>
                    <a:gs pos="36000">
                      <a:srgbClr val="BBD961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目</a:t>
            </a:r>
            <a:r>
              <a:rPr lang="en-US" altLang="zh-CN" sz="8800" b="1" dirty="0">
                <a:gradFill>
                  <a:gsLst>
                    <a:gs pos="100000">
                      <a:srgbClr val="3D9B3D"/>
                    </a:gs>
                    <a:gs pos="36000">
                      <a:srgbClr val="BBD961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8800" b="1" dirty="0">
                <a:gradFill>
                  <a:gsLst>
                    <a:gs pos="100000">
                      <a:srgbClr val="3D9B3D"/>
                    </a:gs>
                    <a:gs pos="36000">
                      <a:srgbClr val="BBD961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sp>
        <p:nvSpPr>
          <p:cNvPr id="27" name="文本框 4">
            <a:hlinkClick r:id="rId5" action="ppaction://hlinksldjump"/>
          </p:cNvPr>
          <p:cNvSpPr txBox="1"/>
          <p:nvPr/>
        </p:nvSpPr>
        <p:spPr>
          <a:xfrm>
            <a:off x="3881718" y="2354861"/>
            <a:ext cx="523866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457200">
              <a:defRPr/>
            </a:pP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人类遗传病的类型及特点</a:t>
            </a:r>
          </a:p>
        </p:txBody>
      </p:sp>
      <p:sp>
        <p:nvSpPr>
          <p:cNvPr id="28" name="平行四边形 27"/>
          <p:cNvSpPr/>
          <p:nvPr/>
        </p:nvSpPr>
        <p:spPr>
          <a:xfrm>
            <a:off x="3003962" y="3276420"/>
            <a:ext cx="877756" cy="438687"/>
          </a:xfrm>
          <a:prstGeom prst="parallelogram">
            <a:avLst/>
          </a:prstGeom>
          <a:gradFill>
            <a:gsLst>
              <a:gs pos="0">
                <a:srgbClr val="417520">
                  <a:alpha val="100000"/>
                </a:srgbClr>
              </a:gs>
              <a:gs pos="100000">
                <a:srgbClr val="BBD961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3881718" y="3203375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遗传系谱图和电泳图谱分析</a:t>
            </a:r>
          </a:p>
        </p:txBody>
      </p:sp>
      <p:sp>
        <p:nvSpPr>
          <p:cNvPr id="35" name="TextBox 34">
            <a:hlinkClick r:id="rId7" action="ppaction://hlinksldjump"/>
          </p:cNvPr>
          <p:cNvSpPr txBox="1"/>
          <p:nvPr/>
        </p:nvSpPr>
        <p:spPr>
          <a:xfrm>
            <a:off x="3942966" y="4102809"/>
            <a:ext cx="3071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关键 </a:t>
            </a:r>
            <a:r>
              <a:rPr lang="en-US" altLang="zh-CN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· </a:t>
            </a: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真题必刷</a:t>
            </a:r>
          </a:p>
        </p:txBody>
      </p:sp>
      <p:sp>
        <p:nvSpPr>
          <p:cNvPr id="11" name="平行四边形 10"/>
          <p:cNvSpPr/>
          <p:nvPr/>
        </p:nvSpPr>
        <p:spPr>
          <a:xfrm>
            <a:off x="3019072" y="4192412"/>
            <a:ext cx="877756" cy="438687"/>
          </a:xfrm>
          <a:prstGeom prst="parallelogram">
            <a:avLst/>
          </a:prstGeom>
          <a:gradFill>
            <a:gsLst>
              <a:gs pos="0">
                <a:srgbClr val="417520">
                  <a:alpha val="100000"/>
                </a:srgbClr>
              </a:gs>
              <a:gs pos="100000">
                <a:srgbClr val="BBD961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2"/>
          <p:cNvSpPr/>
          <p:nvPr>
            <p:custDataLst>
              <p:tags r:id="rId1"/>
            </p:custDataLst>
          </p:nvPr>
        </p:nvSpPr>
        <p:spPr>
          <a:xfrm>
            <a:off x="0" y="1558925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>
            <p:custDataLst>
              <p:tags r:id="rId2"/>
            </p:custDataLst>
          </p:nvPr>
        </p:nvSpPr>
        <p:spPr>
          <a:xfrm>
            <a:off x="0" y="15494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0253" name="文本框 10"/>
          <p:cNvSpPr txBox="1"/>
          <p:nvPr/>
        </p:nvSpPr>
        <p:spPr>
          <a:xfrm>
            <a:off x="2207895" y="2132429"/>
            <a:ext cx="8153400" cy="163121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考点一 </a:t>
            </a:r>
          </a:p>
          <a:p>
            <a:pPr algn="ctr">
              <a:lnSpc>
                <a:spcPct val="100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人类遗传病的类型及特点</a:t>
            </a:r>
          </a:p>
        </p:txBody>
      </p:sp>
      <p:sp>
        <p:nvSpPr>
          <p:cNvPr id="3" name="文本框 2">
            <a:hlinkClick r:id="rId5" action="ppaction://hlinksldjump"/>
          </p:cNvPr>
          <p:cNvSpPr txBox="1"/>
          <p:nvPr/>
        </p:nvSpPr>
        <p:spPr>
          <a:xfrm>
            <a:off x="3114421" y="44805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>
            <a:hlinkClick r:id="rId6" action="ppaction://hlinksldjump"/>
          </p:cNvPr>
          <p:cNvSpPr txBox="1"/>
          <p:nvPr/>
        </p:nvSpPr>
        <p:spPr>
          <a:xfrm>
            <a:off x="6528054" y="45059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979" y="630569"/>
            <a:ext cx="11656625" cy="172352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457200" algn="just">
              <a:lnSpc>
                <a:spcPct val="20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1.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人类遗传病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252095" indent="-457200" algn="just">
              <a:lnSpc>
                <a:spcPct val="20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	(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概念：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改变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而引起的人类疾病。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20040" y="1640395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遗传物质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979" y="630569"/>
            <a:ext cx="11656625" cy="64733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人类遗传病的常见类型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[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连一连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]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6" name="图片 5" descr="G:\共享文件\转WORD\2026版 创新设计 高考总复习 生物学 山东专用 （鲁）转WORD\x230-.tif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06" y="1282996"/>
            <a:ext cx="8641080" cy="54622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直接连接符 3"/>
          <p:cNvCxnSpPr/>
          <p:nvPr/>
        </p:nvCxnSpPr>
        <p:spPr>
          <a:xfrm>
            <a:off x="4280102" y="2761041"/>
            <a:ext cx="432054" cy="1338777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4280102" y="4293108"/>
            <a:ext cx="432054" cy="216027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4280102" y="2996946"/>
            <a:ext cx="432054" cy="432054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4280102" y="2996946"/>
            <a:ext cx="432054" cy="259232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935730" y="4618784"/>
            <a:ext cx="864108" cy="1296162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703418" y="2886301"/>
            <a:ext cx="688744" cy="235905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703418" y="2886301"/>
            <a:ext cx="688744" cy="1406807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6703418" y="2886301"/>
            <a:ext cx="688744" cy="3028645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6703418" y="2564892"/>
            <a:ext cx="688744" cy="172821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6703418" y="4099818"/>
            <a:ext cx="688744" cy="181512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6703418" y="5157216"/>
            <a:ext cx="688744" cy="75773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1729" y="1122324"/>
            <a:ext cx="11656625" cy="492940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遗传病中的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5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不一定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b="1" kern="100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携带遗传病致病基因的个体不一定患遗传病。如女性红绿色盲基因携带者</a:t>
            </a:r>
            <a:r>
              <a:rPr lang="en-US" altLang="zh-CN" sz="2600" b="1" kern="100" dirty="0" err="1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X</a:t>
            </a:r>
            <a:r>
              <a:rPr lang="en-US" altLang="zh-CN" sz="2600" b="1" kern="100" baseline="30000" dirty="0" err="1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en-US" altLang="zh-CN" sz="2600" b="1" kern="100" dirty="0" err="1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X</a:t>
            </a:r>
            <a:r>
              <a:rPr lang="en-US" altLang="zh-CN" sz="2600" b="1" kern="100" baseline="30000" dirty="0" err="1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，不患红绿色盲。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b="1" kern="100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不携带遗传病致病基因的个体不一定不患遗传病。如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21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三体综合征、猫叫综合征等。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b="1" kern="100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③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先天性疾病不一定是遗传病。如母亲妊娠前三个月内感染风疹病毒而使胎儿患先天性白内障。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b="1" kern="100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④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家族性疾病不一定是遗传病。如由于食物中缺少维生素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，家族中多个成员患夜盲症。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zh-CN" sz="2600" b="1" kern="100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⑤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后天性疾病不一定不是遗传病。有些遗传病在个体生长发育到一定阶段才表现出来。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Picture 2" descr="名师解读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49" y="763698"/>
            <a:ext cx="1673228" cy="4192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979" y="605517"/>
            <a:ext cx="11656625" cy="252374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457200" algn="just">
              <a:lnSpc>
                <a:spcPct val="20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2.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遗传病的检测和预防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709295" lvl="1" indent="-457200" algn="just">
              <a:lnSpc>
                <a:spcPct val="200000"/>
              </a:lnSpc>
              <a:tabLst>
                <a:tab pos="2700655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手段：主要包括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等。</a:t>
            </a:r>
            <a:endParaRPr lang="zh-CN" altLang="zh-CN" sz="1050" kern="100" dirty="0" smtClean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709295" lvl="1" indent="-457200" algn="just">
              <a:lnSpc>
                <a:spcPct val="200000"/>
              </a:lnSpc>
              <a:tabLst>
                <a:tab pos="2700655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意义：在一定程度上能够有效地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遗传病的产生和发展。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43896" y="1675732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遗传咨询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31892" y="1675732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产前诊断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26435" y="2466925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预防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  <p:bldP spid="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1729" y="620500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(3)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遗传咨询的内容和步骤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4" name="图片 3" descr="G:\共享文件\转WORD\2026版 创新设计 高考总复习 生物学 山东专用 （鲁）转WORD\sy435a-.tif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98" y="1321675"/>
            <a:ext cx="7492551" cy="35259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2962154" y="1863622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家族病史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27274" y="2066126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传递方式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92578" y="4019777"/>
            <a:ext cx="18517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再发风险率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73100" y="3760846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产前诊断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70211" y="3782506"/>
            <a:ext cx="420499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</a:t>
            </a:r>
            <a:r>
              <a:rPr lang="zh-CN" altLang="zh-CN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终止</a:t>
            </a:r>
            <a:endParaRPr lang="en-US" altLang="zh-CN" sz="2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zh-CN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妊娠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10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8fb0145f-3932-4662-bba1-b78507110362"/>
  <p:tag name="COMMONDATA" val="eyJoZGlkIjoiMjg0MmRkYTdlOWE4Mzc1ZDRhMGFmMjY1ZWIxYTVkMz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:wpsdc="http://www.wps.cn/officeDocument/2017/drawingmlCustomData" xmlns="" underline="false"/>
      </a:ext>
    </a:extLst>
  </a:themeElements>
  <a:objectDefaults>
    <a:txDef>
      <a:spPr>
        <a:noFill/>
      </a:spPr>
      <a:bodyPr wrap="square" rtlCol="0">
        <a:spAutoFit/>
      </a:bodyPr>
      <a:lstStyle>
        <a:defPPr>
          <a:defRPr lang="zh-CN" altLang="en-US" sz="2600">
            <a:latin typeface="等线" panose="02010600030101010101" charset="-122"/>
            <a:ea typeface="等线" panose="02010600030101010101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1276</Words>
  <Application>Microsoft Office PowerPoint</Application>
  <PresentationFormat>宽屏</PresentationFormat>
  <Paragraphs>120</Paragraphs>
  <Slides>26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等线</vt:lpstr>
      <vt:lpstr>黑体</vt:lpstr>
      <vt:lpstr>经典繁仿黑</vt:lpstr>
      <vt:lpstr>思源黑体 CN Normal</vt:lpstr>
      <vt:lpstr>宋体</vt:lpstr>
      <vt:lpstr>微软雅黑</vt:lpstr>
      <vt:lpstr>微软雅黑 Light</vt:lpstr>
      <vt:lpstr>Arial</vt:lpstr>
      <vt:lpstr>Calibri</vt:lpstr>
      <vt:lpstr>Courier New</vt:lpstr>
      <vt:lpstr>Times New Roman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³He</cp:lastModifiedBy>
  <cp:revision>175</cp:revision>
  <dcterms:created xsi:type="dcterms:W3CDTF">2022-03-14T00:29:00Z</dcterms:created>
  <dcterms:modified xsi:type="dcterms:W3CDTF">2025-10-14T04:01:30Z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D3C1ACD6C69B418B9B6163DB5F205B71_13</vt:lpwstr>
  </property>
  <property fmtid="{D5CDD505-2E9C-101B-9397-08002B2CF9AE}" pid="3" name="KSOProductBuildVer">
    <vt:lpwstr>2052-12.1.0.22529</vt:lpwstr>
  </property>
</Properties>
</file>