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3"/>
  </p:handoutMasterIdLst>
  <p:sldIdLst>
    <p:sldId id="901" r:id="rId3"/>
    <p:sldId id="950" r:id="rId5"/>
    <p:sldId id="800" r:id="rId6"/>
    <p:sldId id="906" r:id="rId7"/>
    <p:sldId id="907" r:id="rId8"/>
    <p:sldId id="908" r:id="rId9"/>
    <p:sldId id="951" r:id="rId10"/>
    <p:sldId id="952" r:id="rId11"/>
    <p:sldId id="953" r:id="rId12"/>
    <p:sldId id="954" r:id="rId13"/>
    <p:sldId id="955" r:id="rId14"/>
    <p:sldId id="956" r:id="rId15"/>
    <p:sldId id="957" r:id="rId16"/>
    <p:sldId id="958" r:id="rId17"/>
    <p:sldId id="959" r:id="rId18"/>
    <p:sldId id="965" r:id="rId19"/>
    <p:sldId id="966" r:id="rId20"/>
    <p:sldId id="967" r:id="rId21"/>
    <p:sldId id="968" r:id="rId22"/>
    <p:sldId id="960" r:id="rId23"/>
    <p:sldId id="961" r:id="rId24"/>
    <p:sldId id="962" r:id="rId25"/>
    <p:sldId id="963" r:id="rId26"/>
    <p:sldId id="964" r:id="rId27"/>
    <p:sldId id="909" r:id="rId28"/>
    <p:sldId id="910" r:id="rId29"/>
    <p:sldId id="969" r:id="rId30"/>
    <p:sldId id="970" r:id="rId31"/>
    <p:sldId id="971" r:id="rId32"/>
    <p:sldId id="972" r:id="rId33"/>
    <p:sldId id="973" r:id="rId34"/>
    <p:sldId id="905" r:id="rId35"/>
    <p:sldId id="814" r:id="rId36"/>
    <p:sldId id="974" r:id="rId37"/>
    <p:sldId id="975" r:id="rId38"/>
    <p:sldId id="981" r:id="rId39"/>
    <p:sldId id="982" r:id="rId40"/>
    <p:sldId id="976" r:id="rId41"/>
    <p:sldId id="977" r:id="rId42"/>
    <p:sldId id="915" r:id="rId43"/>
    <p:sldId id="789" r:id="rId44"/>
    <p:sldId id="597" r:id="rId45"/>
    <p:sldId id="983" r:id="rId46"/>
    <p:sldId id="823" r:id="rId47"/>
    <p:sldId id="984" r:id="rId48"/>
    <p:sldId id="824" r:id="rId49"/>
    <p:sldId id="985" r:id="rId50"/>
    <p:sldId id="825" r:id="rId51"/>
    <p:sldId id="826" r:id="rId52"/>
  </p:sldIdLst>
  <p:sldSz cx="12192000" cy="6858000"/>
  <p:notesSz cx="6858000" cy="9144000"/>
  <p:custDataLst>
    <p:tags r:id="rId5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7" userDrawn="1">
          <p15:clr>
            <a:srgbClr val="A4A3A4"/>
          </p15:clr>
        </p15:guide>
        <p15:guide id="2" pos="38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FF"/>
    <a:srgbClr val="548235"/>
    <a:srgbClr val="6CA543"/>
    <a:srgbClr val="F08748"/>
    <a:srgbClr val="EE7D32"/>
    <a:srgbClr val="1E0DFF"/>
    <a:srgbClr val="002060"/>
    <a:srgbClr val="28487E"/>
    <a:srgbClr val="EC72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Objects="1" showGuides="1">
      <p:cViewPr>
        <p:scale>
          <a:sx n="70" d="100"/>
          <a:sy n="70" d="100"/>
        </p:scale>
        <p:origin x="312" y="558"/>
      </p:cViewPr>
      <p:guideLst>
        <p:guide orient="horz" pos="2167"/>
        <p:guide pos="3836"/>
      </p:guideLst>
    </p:cSldViewPr>
  </p:slideViewPr>
  <p:notesTextViewPr>
    <p:cViewPr>
      <p:scale>
        <a:sx n="1" d="1"/>
        <a:sy n="1" d="1"/>
      </p:scale>
      <p:origin x="0" y="0"/>
    </p:cViewPr>
  </p:notesTextViewPr>
  <p:gridSpacing cx="432054" cy="432054"/>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7" Type="http://schemas.openxmlformats.org/officeDocument/2006/relationships/tags" Target="tags/tag17.xml"/><Relationship Id="rId56" Type="http://schemas.openxmlformats.org/officeDocument/2006/relationships/tableStyles" Target="tableStyles.xml"/><Relationship Id="rId55" Type="http://schemas.openxmlformats.org/officeDocument/2006/relationships/viewProps" Target="viewProps.xml"/><Relationship Id="rId54" Type="http://schemas.openxmlformats.org/officeDocument/2006/relationships/presProps" Target="presProps.xml"/><Relationship Id="rId53" Type="http://schemas.openxmlformats.org/officeDocument/2006/relationships/handoutMaster" Target="handoutMasters/handoutMaster1.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slide" Target="../slides/slide4.xml"/><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slide" Target="../slides/slide4.xml"/><Relationship Id="rId3" Type="http://schemas.openxmlformats.org/officeDocument/2006/relationships/tags" Target="../tags/tag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slide" Target="../slides/slide4.xml"/><Relationship Id="rId3" Type="http://schemas.openxmlformats.org/officeDocument/2006/relationships/tags" Target="../tags/tag2.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slide" Target="../slides/slide4.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openxmlformats.org/officeDocument/2006/relationships/slide" Target="../slides/slide4.xml"/><Relationship Id="rId3" Type="http://schemas.openxmlformats.org/officeDocument/2006/relationships/tags" Target="../tags/tag5.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slide" Target="../slides/slide4.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slide" Target="../slides/slide4.xml"/><Relationship Id="rId3" Type="http://schemas.openxmlformats.org/officeDocument/2006/relationships/tags" Target="../tags/tag8.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slide" Target="../slides/slide46.xml"/><Relationship Id="rId8" Type="http://schemas.openxmlformats.org/officeDocument/2006/relationships/tags" Target="../tags/tag12.xml"/><Relationship Id="rId7" Type="http://schemas.openxmlformats.org/officeDocument/2006/relationships/slide" Target="../slides/slide44.xml"/><Relationship Id="rId6" Type="http://schemas.openxmlformats.org/officeDocument/2006/relationships/tags" Target="../tags/tag11.xml"/><Relationship Id="rId5" Type="http://schemas.openxmlformats.org/officeDocument/2006/relationships/slide" Target="../slides/slide42.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image" Target="../media/image1.jpeg"/><Relationship Id="rId13" Type="http://schemas.openxmlformats.org/officeDocument/2006/relationships/slide" Target="../slides/slide4.xml"/><Relationship Id="rId12" Type="http://schemas.openxmlformats.org/officeDocument/2006/relationships/tags" Target="../tags/tag14.xml"/><Relationship Id="rId11" Type="http://schemas.openxmlformats.org/officeDocument/2006/relationships/slide" Target="../slides/slide48.xml"/><Relationship Id="rId10" Type="http://schemas.openxmlformats.org/officeDocument/2006/relationships/tags" Target="../tags/tag1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6"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1" y="-36669"/>
            <a:ext cx="12314144" cy="6905102"/>
          </a:xfrm>
          <a:prstGeom prst="rect">
            <a:avLst/>
          </a:prstGeom>
          <a:noFill/>
          <a:extLst>
            <a:ext uri="{909E8E84-426E-40DD-AFC4-6F175D3DCCD1}">
              <a14:hiddenFill xmlns:a14="http://schemas.microsoft.com/office/drawing/2010/main">
                <a:solidFill>
                  <a:srgbClr val="FFFFFF"/>
                </a:solidFill>
              </a14:hiddenFill>
            </a:ext>
          </a:extLst>
        </p:spPr>
      </p:pic>
      <p:sp>
        <p:nvSpPr>
          <p:cNvPr id="7" name="动作按钮: 前进或下一项 14">
            <a:hlinkClick r:id="" action="ppaction://hlinkshowjump?jump=nextslide" highlightClick="1"/>
          </p:cNvPr>
          <p:cNvSpPr/>
          <p:nvPr userDrawn="1"/>
        </p:nvSpPr>
        <p:spPr>
          <a:xfrm>
            <a:off x="1127569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8" name="动作按钮: 前进或下一项 14">
            <a:hlinkClick r:id="" action="ppaction://hlinkshowjump?jump=previousslide" highlightClick="1"/>
          </p:cNvPr>
          <p:cNvSpPr/>
          <p:nvPr userDrawn="1"/>
        </p:nvSpPr>
        <p:spPr>
          <a:xfrm rot="10800000">
            <a:off x="1084643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9" name="动作按钮: 结束 15">
            <a:hlinkClick r:id="" action="ppaction://hlinkshowjump?jump=endshow" highlightClick="1"/>
          </p:cNvPr>
          <p:cNvSpPr/>
          <p:nvPr userDrawn="1"/>
        </p:nvSpPr>
        <p:spPr>
          <a:xfrm>
            <a:off x="11661775" y="6370955"/>
            <a:ext cx="263525"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0" name="文本框 7">
            <a:hlinkClick r:id="rId3" action="ppaction://hlinksldjump"/>
          </p:cNvPr>
          <p:cNvSpPr txBox="1"/>
          <p:nvPr userDrawn="1"/>
        </p:nvSpPr>
        <p:spPr>
          <a:xfrm>
            <a:off x="10153650" y="6451600"/>
            <a:ext cx="573088"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6_标题幻灯片">
    <p:bg>
      <p:bgPr>
        <a:blipFill dpi="0" rotWithShape="1">
          <a:blip r:embed="rId2">
            <a:alphaModFix amt="32000"/>
            <a:lum/>
          </a:blip>
          <a:srcRect/>
          <a:tile tx="0" ty="0" sx="100000" sy="100000" flip="none" algn="tl"/>
        </a:blipFill>
        <a:effectLst/>
      </p:bgPr>
    </p:bg>
    <p:spTree>
      <p:nvGrpSpPr>
        <p:cNvPr id="1" name=""/>
        <p:cNvGrpSpPr/>
        <p:nvPr/>
      </p:nvGrpSpPr>
      <p:grpSpPr>
        <a:xfrm>
          <a:off x="0" y="0"/>
          <a:ext cx="0" cy="0"/>
          <a:chOff x="0" y="0"/>
          <a:chExt cx="0" cy="0"/>
        </a:xfrm>
      </p:grpSpPr>
      <p:pic>
        <p:nvPicPr>
          <p:cNvPr id="6" name="Picture 2" descr="F:\图片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1" y="-36669"/>
            <a:ext cx="12314144" cy="6905102"/>
          </a:xfrm>
          <a:prstGeom prst="rect">
            <a:avLst/>
          </a:prstGeom>
          <a:noFill/>
          <a:extLst>
            <a:ext uri="{909E8E84-426E-40DD-AFC4-6F175D3DCCD1}">
              <a14:hiddenFill xmlns:a14="http://schemas.microsoft.com/office/drawing/2010/main">
                <a:solidFill>
                  <a:srgbClr val="FFFFFF"/>
                </a:solidFill>
              </a14:hiddenFill>
            </a:ext>
          </a:extLst>
        </p:spPr>
      </p:pic>
      <p:sp>
        <p:nvSpPr>
          <p:cNvPr id="24" name="动作按钮: 前进或下一项 14">
            <a:hlinkClick r:id="" action="ppaction://hlinkshowjump?jump=nextslide" highlightClick="1"/>
          </p:cNvPr>
          <p:cNvSpPr/>
          <p:nvPr userDrawn="1"/>
        </p:nvSpPr>
        <p:spPr>
          <a:xfrm>
            <a:off x="1127569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32" name="动作按钮: 前进或下一项 14">
            <a:hlinkClick r:id="" action="ppaction://hlinkshowjump?jump=nextslide" highlightClick="1"/>
          </p:cNvPr>
          <p:cNvSpPr/>
          <p:nvPr userDrawn="1"/>
        </p:nvSpPr>
        <p:spPr>
          <a:xfrm rot="10800000">
            <a:off x="1084643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33" name="动作按钮: 结束 15">
            <a:hlinkClick r:id="" action="ppaction://hlinkshowjump?jump=endshow" highlightClick="1"/>
          </p:cNvPr>
          <p:cNvSpPr/>
          <p:nvPr userDrawn="1"/>
        </p:nvSpPr>
        <p:spPr>
          <a:xfrm>
            <a:off x="11661775" y="6370955"/>
            <a:ext cx="263525"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6151" name="文本框 7">
            <a:hlinkClick r:id="rId4" action="ppaction://hlinksldjump"/>
          </p:cNvPr>
          <p:cNvSpPr txBox="1"/>
          <p:nvPr userDrawn="1"/>
        </p:nvSpPr>
        <p:spPr>
          <a:xfrm>
            <a:off x="10153650" y="6451600"/>
            <a:ext cx="573088"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11"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5"/>
            <a:ext cx="12192222" cy="6836735"/>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userDrawn="1"/>
        </p:nvSpPr>
        <p:spPr>
          <a:xfrm>
            <a:off x="0" y="0"/>
            <a:ext cx="12181840" cy="584835"/>
          </a:xfrm>
          <a:prstGeom prst="rect">
            <a:avLst/>
          </a:prstGeom>
          <a:solidFill>
            <a:schemeClr val="accent6">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endParaRPr>
          </a:p>
        </p:txBody>
      </p:sp>
      <p:sp>
        <p:nvSpPr>
          <p:cNvPr id="43" name="任意多边形: 形状 42"/>
          <p:cNvSpPr/>
          <p:nvPr userDrawn="1">
            <p:custDataLst>
              <p:tags r:id="rId3"/>
            </p:custDataLst>
          </p:nvPr>
        </p:nvSpPr>
        <p:spPr>
          <a:xfrm rot="10800000">
            <a:off x="9554210" y="0"/>
            <a:ext cx="2609850"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2" name="矩形 1"/>
          <p:cNvSpPr/>
          <p:nvPr userDrawn="1"/>
        </p:nvSpPr>
        <p:spPr>
          <a:xfrm>
            <a:off x="247863" y="49908"/>
            <a:ext cx="4618572" cy="492443"/>
          </a:xfrm>
          <a:prstGeom prst="rect">
            <a:avLst/>
          </a:prstGeom>
        </p:spPr>
        <p:txBody>
          <a:bodyPr wrap="none">
            <a:spAutoFit/>
          </a:bodyPr>
          <a:lstStyle/>
          <a:p>
            <a:pPr>
              <a:lnSpc>
                <a:spcPct val="100000"/>
              </a:lnSpc>
            </a:pPr>
            <a:r>
              <a:rPr lang="zh-CN" altLang="en-US" sz="2600" b="1" dirty="0" smtClean="0">
                <a:solidFill>
                  <a:schemeClr val="bg1"/>
                </a:solidFill>
                <a:latin typeface="微软雅黑" panose="020B0503020204020204" charset="-122"/>
                <a:ea typeface="微软雅黑" panose="020B0503020204020204" charset="-122"/>
                <a:cs typeface="微软雅黑" panose="020B0503020204020204" charset="-122"/>
              </a:rPr>
              <a:t>考点一 细胞的多样性和统一性</a:t>
            </a:r>
            <a:endParaRPr lang="zh-CN" altLang="en-US" sz="26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2" name="标题 1"/>
          <p:cNvSpPr>
            <a:spLocks noGrp="1"/>
          </p:cNvSpPr>
          <p:nvPr userDrawn="1"/>
        </p:nvSpPr>
        <p:spPr>
          <a:xfrm>
            <a:off x="9552305" y="125730"/>
            <a:ext cx="2165350" cy="36131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核心要点</a:t>
            </a:r>
            <a:r>
              <a:rPr lang="en-US" altLang="zh-CN"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再研</a:t>
            </a:r>
            <a:endParaRPr lang="zh-CN" altLang="en-US" sz="180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3" name="动作按钮: 前进或下一项 14">
            <a:hlinkClick r:id="" action="ppaction://hlinkshowjump?jump=nextslide" highlightClick="1"/>
          </p:cNvPr>
          <p:cNvSpPr/>
          <p:nvPr userDrawn="1"/>
        </p:nvSpPr>
        <p:spPr>
          <a:xfrm>
            <a:off x="1127569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4" name="动作按钮: 前进或下一项 14">
            <a:hlinkClick r:id="" action="ppaction://hlinkshowjump?jump=previousslide" highlightClick="1"/>
          </p:cNvPr>
          <p:cNvSpPr/>
          <p:nvPr userDrawn="1"/>
        </p:nvSpPr>
        <p:spPr>
          <a:xfrm rot="10800000">
            <a:off x="1084643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结束 15">
            <a:hlinkClick r:id="" action="ppaction://hlinkshowjump?jump=endshow" highlightClick="1"/>
          </p:cNvPr>
          <p:cNvSpPr/>
          <p:nvPr userDrawn="1"/>
        </p:nvSpPr>
        <p:spPr>
          <a:xfrm>
            <a:off x="11661775" y="6370955"/>
            <a:ext cx="263525"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文本框 7">
            <a:hlinkClick r:id="rId4" action="ppaction://hlinksldjump"/>
          </p:cNvPr>
          <p:cNvSpPr txBox="1"/>
          <p:nvPr userDrawn="1"/>
        </p:nvSpPr>
        <p:spPr>
          <a:xfrm>
            <a:off x="10153650" y="6451600"/>
            <a:ext cx="573088"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11"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5"/>
            <a:ext cx="12192222" cy="6836735"/>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userDrawn="1"/>
        </p:nvSpPr>
        <p:spPr>
          <a:xfrm>
            <a:off x="0" y="0"/>
            <a:ext cx="12181840" cy="584835"/>
          </a:xfrm>
          <a:prstGeom prst="rect">
            <a:avLst/>
          </a:prstGeom>
          <a:solidFill>
            <a:schemeClr val="accent6">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endParaRPr>
          </a:p>
        </p:txBody>
      </p:sp>
      <p:sp>
        <p:nvSpPr>
          <p:cNvPr id="43" name="任意多边形: 形状 42"/>
          <p:cNvSpPr/>
          <p:nvPr userDrawn="1">
            <p:custDataLst>
              <p:tags r:id="rId3"/>
            </p:custDataLst>
          </p:nvPr>
        </p:nvSpPr>
        <p:spPr>
          <a:xfrm rot="10800000">
            <a:off x="9554210" y="0"/>
            <a:ext cx="2609850"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12" name="标题 1"/>
          <p:cNvSpPr>
            <a:spLocks noGrp="1"/>
          </p:cNvSpPr>
          <p:nvPr userDrawn="1"/>
        </p:nvSpPr>
        <p:spPr>
          <a:xfrm>
            <a:off x="9552305" y="125730"/>
            <a:ext cx="2165350" cy="36131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典型例题</a:t>
            </a:r>
            <a:r>
              <a:rPr lang="en-US" altLang="zh-CN"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深研</a:t>
            </a:r>
            <a:endParaRPr lang="zh-CN" altLang="en-US" sz="180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3" name="动作按钮: 前进或下一项 14">
            <a:hlinkClick r:id="" action="ppaction://hlinkshowjump?jump=nextslide" highlightClick="1"/>
          </p:cNvPr>
          <p:cNvSpPr/>
          <p:nvPr userDrawn="1"/>
        </p:nvSpPr>
        <p:spPr>
          <a:xfrm>
            <a:off x="1127569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4" name="动作按钮: 前进或下一项 14">
            <a:hlinkClick r:id="" action="ppaction://hlinkshowjump?jump=previousslide" highlightClick="1"/>
          </p:cNvPr>
          <p:cNvSpPr/>
          <p:nvPr userDrawn="1"/>
        </p:nvSpPr>
        <p:spPr>
          <a:xfrm rot="10800000">
            <a:off x="1084643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结束 15">
            <a:hlinkClick r:id="" action="ppaction://hlinkshowjump?jump=endshow" highlightClick="1"/>
          </p:cNvPr>
          <p:cNvSpPr/>
          <p:nvPr userDrawn="1"/>
        </p:nvSpPr>
        <p:spPr>
          <a:xfrm>
            <a:off x="11661775" y="6370955"/>
            <a:ext cx="263525"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文本框 7">
            <a:hlinkClick r:id="rId4" action="ppaction://hlinksldjump"/>
          </p:cNvPr>
          <p:cNvSpPr txBox="1"/>
          <p:nvPr userDrawn="1"/>
        </p:nvSpPr>
        <p:spPr>
          <a:xfrm>
            <a:off x="10153650" y="6451600"/>
            <a:ext cx="573088"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17" name="矩形 16"/>
          <p:cNvSpPr/>
          <p:nvPr userDrawn="1"/>
        </p:nvSpPr>
        <p:spPr>
          <a:xfrm>
            <a:off x="247863" y="49908"/>
            <a:ext cx="4618572" cy="492443"/>
          </a:xfrm>
          <a:prstGeom prst="rect">
            <a:avLst/>
          </a:prstGeom>
        </p:spPr>
        <p:txBody>
          <a:bodyPr wrap="none">
            <a:spAutoFit/>
          </a:bodyPr>
          <a:lstStyle/>
          <a:p>
            <a:pPr>
              <a:lnSpc>
                <a:spcPct val="100000"/>
              </a:lnSpc>
            </a:pPr>
            <a:r>
              <a:rPr lang="zh-CN" altLang="en-US" sz="2600" b="1" dirty="0" smtClean="0">
                <a:solidFill>
                  <a:schemeClr val="bg1"/>
                </a:solidFill>
                <a:latin typeface="微软雅黑" panose="020B0503020204020204" charset="-122"/>
                <a:ea typeface="微软雅黑" panose="020B0503020204020204" charset="-122"/>
                <a:cs typeface="微软雅黑" panose="020B0503020204020204" charset="-122"/>
              </a:rPr>
              <a:t>考点一 细胞的多样性和统一性</a:t>
            </a:r>
            <a:endParaRPr lang="zh-CN" altLang="en-US" sz="2600" b="1" dirty="0">
              <a:solidFill>
                <a:schemeClr val="bg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12"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5"/>
            <a:ext cx="12192222" cy="6836735"/>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userDrawn="1">
            <p:custDataLst>
              <p:tags r:id="rId3"/>
            </p:custDataLst>
          </p:nvPr>
        </p:nvSpPr>
        <p:spPr>
          <a:xfrm>
            <a:off x="0" y="0"/>
            <a:ext cx="12181840" cy="584835"/>
          </a:xfrm>
          <a:prstGeom prst="rect">
            <a:avLst/>
          </a:prstGeom>
          <a:solidFill>
            <a:schemeClr val="accent6">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endParaRPr>
          </a:p>
        </p:txBody>
      </p:sp>
      <p:sp>
        <p:nvSpPr>
          <p:cNvPr id="43" name="任意多边形: 形状 42"/>
          <p:cNvSpPr/>
          <p:nvPr userDrawn="1">
            <p:custDataLst>
              <p:tags r:id="rId4"/>
            </p:custDataLst>
          </p:nvPr>
        </p:nvSpPr>
        <p:spPr>
          <a:xfrm rot="10800000">
            <a:off x="9554210" y="0"/>
            <a:ext cx="2609850"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11" name="标题 1"/>
          <p:cNvSpPr>
            <a:spLocks noGrp="1"/>
          </p:cNvSpPr>
          <p:nvPr userDrawn="1"/>
        </p:nvSpPr>
        <p:spPr>
          <a:xfrm>
            <a:off x="367030" y="60960"/>
            <a:ext cx="8702040" cy="46609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en-US" sz="2400" b="1" dirty="0" smtClean="0">
                <a:solidFill>
                  <a:schemeClr val="bg1"/>
                </a:solidFill>
                <a:latin typeface="微软雅黑" panose="020B0503020204020204" charset="-122"/>
                <a:ea typeface="微软雅黑" panose="020B0503020204020204" charset="-122"/>
                <a:cs typeface="微软雅黑" panose="020B0503020204020204" charset="-122"/>
              </a:rPr>
              <a:t>考点二　使用高倍显微镜观察几种细胞</a:t>
            </a:r>
            <a:endParaRPr lang="zh-CN" altLang="en-US" sz="2400" b="1" dirty="0" smtClean="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4" name="动作按钮: 前进或下一项 14">
            <a:hlinkClick r:id="" action="ppaction://hlinkshowjump?jump=nextslide" highlightClick="1"/>
          </p:cNvPr>
          <p:cNvSpPr/>
          <p:nvPr userDrawn="1"/>
        </p:nvSpPr>
        <p:spPr>
          <a:xfrm>
            <a:off x="1127569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前进或下一项 14">
            <a:hlinkClick r:id="" action="ppaction://hlinkshowjump?jump=previousslide" highlightClick="1"/>
          </p:cNvPr>
          <p:cNvSpPr/>
          <p:nvPr userDrawn="1"/>
        </p:nvSpPr>
        <p:spPr>
          <a:xfrm rot="10800000">
            <a:off x="1084643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动作按钮: 结束 15">
            <a:hlinkClick r:id="" action="ppaction://hlinkshowjump?jump=endshow" highlightClick="1"/>
          </p:cNvPr>
          <p:cNvSpPr/>
          <p:nvPr userDrawn="1"/>
        </p:nvSpPr>
        <p:spPr>
          <a:xfrm>
            <a:off x="11661775" y="6370955"/>
            <a:ext cx="263525"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7" name="文本框 7">
            <a:hlinkClick r:id="rId5" action="ppaction://hlinksldjump"/>
          </p:cNvPr>
          <p:cNvSpPr txBox="1"/>
          <p:nvPr userDrawn="1"/>
        </p:nvSpPr>
        <p:spPr>
          <a:xfrm>
            <a:off x="10153650" y="6451600"/>
            <a:ext cx="573088"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13" name="标题 1"/>
          <p:cNvSpPr>
            <a:spLocks noGrp="1"/>
          </p:cNvSpPr>
          <p:nvPr userDrawn="1"/>
        </p:nvSpPr>
        <p:spPr>
          <a:xfrm>
            <a:off x="9552305" y="125730"/>
            <a:ext cx="2165350" cy="36131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核心要点</a:t>
            </a:r>
            <a:r>
              <a:rPr lang="en-US" altLang="zh-CN"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再研</a:t>
            </a:r>
            <a:endParaRPr lang="zh-CN" altLang="en-US" sz="180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13"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5"/>
            <a:ext cx="12192222" cy="6836735"/>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userDrawn="1"/>
        </p:nvSpPr>
        <p:spPr>
          <a:xfrm>
            <a:off x="0" y="0"/>
            <a:ext cx="12181840" cy="584835"/>
          </a:xfrm>
          <a:prstGeom prst="rect">
            <a:avLst/>
          </a:prstGeom>
          <a:solidFill>
            <a:schemeClr val="accent6">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endParaRPr>
          </a:p>
        </p:txBody>
      </p:sp>
      <p:sp>
        <p:nvSpPr>
          <p:cNvPr id="43" name="任意多边形: 形状 42"/>
          <p:cNvSpPr/>
          <p:nvPr userDrawn="1">
            <p:custDataLst>
              <p:tags r:id="rId3"/>
            </p:custDataLst>
          </p:nvPr>
        </p:nvSpPr>
        <p:spPr>
          <a:xfrm rot="10800000">
            <a:off x="9554210" y="0"/>
            <a:ext cx="2609850"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11" name="标题 1"/>
          <p:cNvSpPr>
            <a:spLocks noGrp="1"/>
          </p:cNvSpPr>
          <p:nvPr userDrawn="1"/>
        </p:nvSpPr>
        <p:spPr>
          <a:xfrm>
            <a:off x="367030" y="60960"/>
            <a:ext cx="8702040" cy="46609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en-US" sz="2400" b="1" dirty="0" smtClean="0">
                <a:solidFill>
                  <a:schemeClr val="bg1"/>
                </a:solidFill>
                <a:latin typeface="微软雅黑" panose="020B0503020204020204" charset="-122"/>
                <a:ea typeface="微软雅黑" panose="020B0503020204020204" charset="-122"/>
                <a:cs typeface="微软雅黑" panose="020B0503020204020204" charset="-122"/>
              </a:rPr>
              <a:t>考点二　使用高倍显微镜观察几种细胞</a:t>
            </a:r>
            <a:endParaRPr lang="zh-CN" altLang="en-US" sz="2400" b="1" dirty="0" smtClean="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4" name="动作按钮: 前进或下一项 14">
            <a:hlinkClick r:id="" action="ppaction://hlinkshowjump?jump=nextslide" highlightClick="1"/>
          </p:cNvPr>
          <p:cNvSpPr/>
          <p:nvPr userDrawn="1"/>
        </p:nvSpPr>
        <p:spPr>
          <a:xfrm>
            <a:off x="1127569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前进或下一项 14">
            <a:hlinkClick r:id="" action="ppaction://hlinkshowjump?jump=previousslide" highlightClick="1"/>
          </p:cNvPr>
          <p:cNvSpPr/>
          <p:nvPr userDrawn="1"/>
        </p:nvSpPr>
        <p:spPr>
          <a:xfrm rot="10800000">
            <a:off x="1084643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动作按钮: 结束 15">
            <a:hlinkClick r:id="" action="ppaction://hlinkshowjump?jump=endshow" highlightClick="1"/>
          </p:cNvPr>
          <p:cNvSpPr/>
          <p:nvPr userDrawn="1"/>
        </p:nvSpPr>
        <p:spPr>
          <a:xfrm>
            <a:off x="11661775" y="6370955"/>
            <a:ext cx="263525"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7" name="文本框 7">
            <a:hlinkClick r:id="rId4" action="ppaction://hlinksldjump"/>
          </p:cNvPr>
          <p:cNvSpPr txBox="1"/>
          <p:nvPr userDrawn="1"/>
        </p:nvSpPr>
        <p:spPr>
          <a:xfrm>
            <a:off x="10153650" y="6451600"/>
            <a:ext cx="573088"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19" name="标题 1"/>
          <p:cNvSpPr>
            <a:spLocks noGrp="1"/>
          </p:cNvSpPr>
          <p:nvPr userDrawn="1"/>
        </p:nvSpPr>
        <p:spPr>
          <a:xfrm>
            <a:off x="9552305" y="125730"/>
            <a:ext cx="2165350" cy="36131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典型例题</a:t>
            </a:r>
            <a:r>
              <a:rPr lang="en-US" altLang="zh-CN"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深研</a:t>
            </a:r>
            <a:endParaRPr lang="zh-CN" altLang="en-US" sz="180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pic>
        <p:nvPicPr>
          <p:cNvPr id="11"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5"/>
            <a:ext cx="12192222" cy="6836735"/>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userDrawn="1">
            <p:custDataLst>
              <p:tags r:id="rId3"/>
            </p:custDataLst>
          </p:nvPr>
        </p:nvSpPr>
        <p:spPr>
          <a:xfrm>
            <a:off x="0" y="0"/>
            <a:ext cx="12181840" cy="584835"/>
          </a:xfrm>
          <a:prstGeom prst="rect">
            <a:avLst/>
          </a:prstGeom>
          <a:solidFill>
            <a:schemeClr val="accent6">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endParaRPr>
          </a:p>
        </p:txBody>
      </p:sp>
      <p:sp>
        <p:nvSpPr>
          <p:cNvPr id="43" name="任意多边形: 形状 42"/>
          <p:cNvSpPr/>
          <p:nvPr userDrawn="1">
            <p:custDataLst>
              <p:tags r:id="rId4"/>
            </p:custDataLst>
          </p:nvPr>
        </p:nvSpPr>
        <p:spPr>
          <a:xfrm rot="10800000">
            <a:off x="9554210" y="0"/>
            <a:ext cx="2609850"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12" name="标题 1"/>
          <p:cNvSpPr>
            <a:spLocks noGrp="1"/>
          </p:cNvSpPr>
          <p:nvPr userDrawn="1"/>
        </p:nvSpPr>
        <p:spPr>
          <a:xfrm>
            <a:off x="367030" y="60960"/>
            <a:ext cx="8702040" cy="46609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en-US" sz="2400" b="1" smtClean="0">
                <a:solidFill>
                  <a:schemeClr val="bg1"/>
                </a:solidFill>
                <a:latin typeface="微软雅黑" panose="020B0503020204020204" charset="-122"/>
                <a:ea typeface="微软雅黑" panose="020B0503020204020204" charset="-122"/>
                <a:cs typeface="微软雅黑" panose="020B0503020204020204" charset="-122"/>
              </a:rPr>
              <a:t>考点三</a:t>
            </a:r>
            <a:endParaRPr lang="zh-CN" altLang="en-US" sz="2400" b="1" dirty="0" smtClean="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4" name="动作按钮: 前进或下一项 14">
            <a:hlinkClick r:id="" action="ppaction://hlinkshowjump?jump=nextslide" highlightClick="1"/>
          </p:cNvPr>
          <p:cNvSpPr/>
          <p:nvPr userDrawn="1"/>
        </p:nvSpPr>
        <p:spPr>
          <a:xfrm>
            <a:off x="1127569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前进或下一项 14">
            <a:hlinkClick r:id="" action="ppaction://hlinkshowjump?jump=previousslide" highlightClick="1"/>
          </p:cNvPr>
          <p:cNvSpPr/>
          <p:nvPr userDrawn="1"/>
        </p:nvSpPr>
        <p:spPr>
          <a:xfrm rot="10800000">
            <a:off x="1084643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动作按钮: 结束 15">
            <a:hlinkClick r:id="" action="ppaction://hlinkshowjump?jump=endshow" highlightClick="1"/>
          </p:cNvPr>
          <p:cNvSpPr/>
          <p:nvPr userDrawn="1"/>
        </p:nvSpPr>
        <p:spPr>
          <a:xfrm>
            <a:off x="11661775" y="6370955"/>
            <a:ext cx="263525"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7" name="文本框 7">
            <a:hlinkClick r:id="rId5" action="ppaction://hlinksldjump"/>
          </p:cNvPr>
          <p:cNvSpPr txBox="1"/>
          <p:nvPr userDrawn="1"/>
        </p:nvSpPr>
        <p:spPr>
          <a:xfrm>
            <a:off x="10153650" y="6451600"/>
            <a:ext cx="573088"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13" name="标题 1"/>
          <p:cNvSpPr>
            <a:spLocks noGrp="1"/>
          </p:cNvSpPr>
          <p:nvPr userDrawn="1"/>
        </p:nvSpPr>
        <p:spPr>
          <a:xfrm>
            <a:off x="9552305" y="125730"/>
            <a:ext cx="2165350" cy="36131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核心要点</a:t>
            </a:r>
            <a:r>
              <a:rPr lang="en-US" altLang="zh-CN"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再研</a:t>
            </a:r>
            <a:endParaRPr lang="zh-CN" altLang="en-US" sz="180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pic>
        <p:nvPicPr>
          <p:cNvPr id="13"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5"/>
            <a:ext cx="12192222" cy="6836735"/>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userDrawn="1"/>
        </p:nvSpPr>
        <p:spPr>
          <a:xfrm>
            <a:off x="0" y="0"/>
            <a:ext cx="12181840" cy="584835"/>
          </a:xfrm>
          <a:prstGeom prst="rect">
            <a:avLst/>
          </a:prstGeom>
          <a:solidFill>
            <a:schemeClr val="accent6">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endParaRPr>
          </a:p>
        </p:txBody>
      </p:sp>
      <p:sp>
        <p:nvSpPr>
          <p:cNvPr id="43" name="任意多边形: 形状 42"/>
          <p:cNvSpPr/>
          <p:nvPr userDrawn="1">
            <p:custDataLst>
              <p:tags r:id="rId3"/>
            </p:custDataLst>
          </p:nvPr>
        </p:nvSpPr>
        <p:spPr>
          <a:xfrm rot="10800000">
            <a:off x="9554210" y="0"/>
            <a:ext cx="2609850"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11" name="标题 1"/>
          <p:cNvSpPr>
            <a:spLocks noGrp="1"/>
          </p:cNvSpPr>
          <p:nvPr userDrawn="1"/>
        </p:nvSpPr>
        <p:spPr>
          <a:xfrm>
            <a:off x="367030" y="60960"/>
            <a:ext cx="8702040" cy="46609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en-US" sz="2400" b="1" smtClean="0">
                <a:solidFill>
                  <a:schemeClr val="bg1"/>
                </a:solidFill>
                <a:latin typeface="微软雅黑" panose="020B0503020204020204" charset="-122"/>
                <a:ea typeface="微软雅黑" panose="020B0503020204020204" charset="-122"/>
                <a:cs typeface="微软雅黑" panose="020B0503020204020204" charset="-122"/>
              </a:rPr>
              <a:t>考点三</a:t>
            </a:r>
            <a:endParaRPr lang="zh-CN" altLang="en-US" sz="2400" b="1" dirty="0" smtClean="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4" name="动作按钮: 前进或下一项 14">
            <a:hlinkClick r:id="" action="ppaction://hlinkshowjump?jump=nextslide" highlightClick="1"/>
          </p:cNvPr>
          <p:cNvSpPr/>
          <p:nvPr userDrawn="1"/>
        </p:nvSpPr>
        <p:spPr>
          <a:xfrm>
            <a:off x="1127569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前进或下一项 14">
            <a:hlinkClick r:id="" action="ppaction://hlinkshowjump?jump=previousslide" highlightClick="1"/>
          </p:cNvPr>
          <p:cNvSpPr/>
          <p:nvPr userDrawn="1"/>
        </p:nvSpPr>
        <p:spPr>
          <a:xfrm rot="10800000">
            <a:off x="1084643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动作按钮: 结束 15">
            <a:hlinkClick r:id="" action="ppaction://hlinkshowjump?jump=endshow" highlightClick="1"/>
          </p:cNvPr>
          <p:cNvSpPr/>
          <p:nvPr userDrawn="1"/>
        </p:nvSpPr>
        <p:spPr>
          <a:xfrm>
            <a:off x="11661775" y="6370955"/>
            <a:ext cx="263525"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7" name="文本框 7">
            <a:hlinkClick r:id="rId4" action="ppaction://hlinksldjump"/>
          </p:cNvPr>
          <p:cNvSpPr txBox="1"/>
          <p:nvPr userDrawn="1"/>
        </p:nvSpPr>
        <p:spPr>
          <a:xfrm>
            <a:off x="10153650" y="6451600"/>
            <a:ext cx="573088"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19" name="标题 1"/>
          <p:cNvSpPr>
            <a:spLocks noGrp="1"/>
          </p:cNvSpPr>
          <p:nvPr userDrawn="1"/>
        </p:nvSpPr>
        <p:spPr>
          <a:xfrm>
            <a:off x="9552305" y="125730"/>
            <a:ext cx="2165350" cy="36131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典型例题</a:t>
            </a:r>
            <a:r>
              <a:rPr lang="en-US" altLang="zh-CN"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深研</a:t>
            </a:r>
            <a:endParaRPr lang="zh-CN" altLang="en-US" sz="180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pic>
        <p:nvPicPr>
          <p:cNvPr id="17"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5"/>
            <a:ext cx="12192222" cy="6836735"/>
          </a:xfrm>
          <a:prstGeom prst="rect">
            <a:avLst/>
          </a:prstGeom>
          <a:noFill/>
          <a:extLst>
            <a:ext uri="{909E8E84-426E-40DD-AFC4-6F175D3DCCD1}">
              <a14:hiddenFill xmlns:a14="http://schemas.microsoft.com/office/drawing/2010/main">
                <a:solidFill>
                  <a:srgbClr val="FFFFFF"/>
                </a:solidFill>
              </a14:hiddenFill>
            </a:ext>
          </a:extLst>
        </p:spPr>
      </p:pic>
      <p:sp>
        <p:nvSpPr>
          <p:cNvPr id="9" name="任意多边形: 形状 42"/>
          <p:cNvSpPr/>
          <p:nvPr userDrawn="1">
            <p:custDataLst>
              <p:tags r:id="rId3"/>
            </p:custDataLst>
          </p:nvPr>
        </p:nvSpPr>
        <p:spPr>
          <a:xfrm rot="10800000">
            <a:off x="3104678" y="0"/>
            <a:ext cx="9120977" cy="73152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8" h="919">
                <a:moveTo>
                  <a:pt x="0" y="0"/>
                </a:moveTo>
                <a:lnTo>
                  <a:pt x="2438" y="0"/>
                </a:lnTo>
                <a:lnTo>
                  <a:pt x="3096" y="0"/>
                </a:lnTo>
                <a:lnTo>
                  <a:pt x="3190" y="0"/>
                </a:lnTo>
                <a:lnTo>
                  <a:pt x="5534" y="0"/>
                </a:lnTo>
                <a:lnTo>
                  <a:pt x="5628" y="0"/>
                </a:lnTo>
                <a:lnTo>
                  <a:pt x="6286" y="0"/>
                </a:lnTo>
                <a:lnTo>
                  <a:pt x="8724" y="0"/>
                </a:lnTo>
                <a:lnTo>
                  <a:pt x="9050" y="0"/>
                </a:lnTo>
                <a:lnTo>
                  <a:pt x="9738" y="460"/>
                </a:lnTo>
                <a:lnTo>
                  <a:pt x="9050" y="919"/>
                </a:lnTo>
                <a:lnTo>
                  <a:pt x="6612" y="919"/>
                </a:lnTo>
                <a:lnTo>
                  <a:pt x="5860" y="919"/>
                </a:lnTo>
                <a:lnTo>
                  <a:pt x="5628" y="919"/>
                </a:lnTo>
                <a:lnTo>
                  <a:pt x="3422" y="919"/>
                </a:lnTo>
                <a:lnTo>
                  <a:pt x="3190" y="919"/>
                </a:lnTo>
                <a:lnTo>
                  <a:pt x="2438" y="919"/>
                </a:lnTo>
                <a:lnTo>
                  <a:pt x="0" y="919"/>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4" name="任意多边形: 形状 42"/>
          <p:cNvSpPr/>
          <p:nvPr userDrawn="1">
            <p:custDataLst>
              <p:tags r:id="rId4"/>
            </p:custDataLst>
          </p:nvPr>
        </p:nvSpPr>
        <p:spPr>
          <a:xfrm>
            <a:off x="1" y="0"/>
            <a:ext cx="4367784" cy="73152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8" h="919">
                <a:moveTo>
                  <a:pt x="0" y="0"/>
                </a:moveTo>
                <a:lnTo>
                  <a:pt x="2438" y="0"/>
                </a:lnTo>
                <a:lnTo>
                  <a:pt x="3096" y="0"/>
                </a:lnTo>
                <a:lnTo>
                  <a:pt x="3190" y="0"/>
                </a:lnTo>
                <a:lnTo>
                  <a:pt x="5534" y="0"/>
                </a:lnTo>
                <a:lnTo>
                  <a:pt x="5628" y="0"/>
                </a:lnTo>
                <a:lnTo>
                  <a:pt x="6286" y="0"/>
                </a:lnTo>
                <a:lnTo>
                  <a:pt x="8724" y="0"/>
                </a:lnTo>
                <a:lnTo>
                  <a:pt x="9050" y="0"/>
                </a:lnTo>
                <a:lnTo>
                  <a:pt x="9738" y="460"/>
                </a:lnTo>
                <a:lnTo>
                  <a:pt x="9050" y="919"/>
                </a:lnTo>
                <a:lnTo>
                  <a:pt x="6612" y="919"/>
                </a:lnTo>
                <a:lnTo>
                  <a:pt x="5860" y="919"/>
                </a:lnTo>
                <a:lnTo>
                  <a:pt x="5628" y="919"/>
                </a:lnTo>
                <a:lnTo>
                  <a:pt x="3422" y="919"/>
                </a:lnTo>
                <a:lnTo>
                  <a:pt x="3190" y="919"/>
                </a:lnTo>
                <a:lnTo>
                  <a:pt x="2438" y="919"/>
                </a:lnTo>
                <a:lnTo>
                  <a:pt x="0" y="919"/>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15" name="标题 1"/>
          <p:cNvSpPr>
            <a:spLocks noGrp="1"/>
          </p:cNvSpPr>
          <p:nvPr userDrawn="1"/>
        </p:nvSpPr>
        <p:spPr>
          <a:xfrm>
            <a:off x="297815" y="82498"/>
            <a:ext cx="4347210" cy="46609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dirty="0" smtClean="0">
                <a:solidFill>
                  <a:schemeClr val="bg1"/>
                </a:solidFill>
                <a:latin typeface="黑体" panose="02010609060101010101" charset="-122"/>
                <a:ea typeface="黑体" panose="02010609060101010101" charset="-122"/>
              </a:rPr>
              <a:t>关键</a:t>
            </a:r>
            <a:r>
              <a:rPr lang="en-US" altLang="zh-CN" sz="3200" dirty="0" smtClean="0">
                <a:solidFill>
                  <a:schemeClr val="bg1"/>
                </a:solidFill>
                <a:latin typeface="黑体" panose="02010609060101010101" charset="-122"/>
                <a:ea typeface="黑体" panose="02010609060101010101" charset="-122"/>
              </a:rPr>
              <a:t>·</a:t>
            </a:r>
            <a:r>
              <a:rPr lang="zh-CN" altLang="en-US" sz="3200" dirty="0" smtClean="0">
                <a:solidFill>
                  <a:schemeClr val="bg1"/>
                </a:solidFill>
                <a:latin typeface="黑体" panose="02010609060101010101" charset="-122"/>
                <a:ea typeface="黑体" panose="02010609060101010101" charset="-122"/>
              </a:rPr>
              <a:t>真题必刷</a:t>
            </a:r>
            <a:endParaRPr lang="zh-CN" altLang="en-US" sz="3200" dirty="0">
              <a:solidFill>
                <a:schemeClr val="bg1"/>
              </a:solidFill>
              <a:latin typeface="黑体" panose="02010609060101010101" charset="-122"/>
              <a:ea typeface="黑体" panose="02010609060101010101" charset="-122"/>
            </a:endParaRPr>
          </a:p>
        </p:txBody>
      </p:sp>
      <p:sp>
        <p:nvSpPr>
          <p:cNvPr id="10" name="Rectangle 21">
            <a:hlinkClick r:id="rId5" action="ppaction://hlinksldjump"/>
          </p:cNvPr>
          <p:cNvSpPr>
            <a:spLocks noChangeArrowheads="1"/>
          </p:cNvSpPr>
          <p:nvPr userDrawn="1">
            <p:custDataLst>
              <p:tags r:id="rId6"/>
            </p:custDataLst>
          </p:nvPr>
        </p:nvSpPr>
        <p:spPr bwMode="auto">
          <a:xfrm>
            <a:off x="919579" y="621791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chemeClr val="accent6">
                    <a:lumMod val="50000"/>
                  </a:schemeClr>
                </a:solidFill>
                <a:latin typeface="微软雅黑" panose="020B0503020204020204" charset="-122"/>
                <a:ea typeface="微软雅黑" panose="020B0503020204020204" charset="-122"/>
                <a:cs typeface="经典繁仿黑" pitchFamily="49" charset="-122"/>
              </a:rPr>
              <a:t>01</a:t>
            </a:r>
            <a:endParaRPr lang="en-US" altLang="zh-CN" b="1" dirty="0">
              <a:solidFill>
                <a:schemeClr val="accent6">
                  <a:lumMod val="50000"/>
                </a:schemeClr>
              </a:solidFill>
              <a:latin typeface="微软雅黑" panose="020B0503020204020204" charset="-122"/>
              <a:ea typeface="微软雅黑" panose="020B0503020204020204" charset="-122"/>
              <a:cs typeface="经典繁仿黑" pitchFamily="49" charset="-122"/>
            </a:endParaRPr>
          </a:p>
        </p:txBody>
      </p:sp>
      <p:sp>
        <p:nvSpPr>
          <p:cNvPr id="11" name="Rectangle 21">
            <a:hlinkClick r:id="rId7" action="ppaction://hlinksldjump"/>
          </p:cNvPr>
          <p:cNvSpPr>
            <a:spLocks noChangeArrowheads="1"/>
          </p:cNvSpPr>
          <p:nvPr userDrawn="1">
            <p:custDataLst>
              <p:tags r:id="rId8"/>
            </p:custDataLst>
          </p:nvPr>
        </p:nvSpPr>
        <p:spPr bwMode="auto">
          <a:xfrm>
            <a:off x="1332711" y="6217910"/>
            <a:ext cx="243205"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chemeClr val="accent6">
                    <a:lumMod val="50000"/>
                  </a:schemeClr>
                </a:solidFill>
                <a:latin typeface="微软雅黑" panose="020B0503020204020204" charset="-122"/>
                <a:ea typeface="微软雅黑" panose="020B0503020204020204" charset="-122"/>
                <a:cs typeface="经典繁仿黑" pitchFamily="49" charset="-122"/>
              </a:rPr>
              <a:t>02</a:t>
            </a:r>
            <a:endParaRPr lang="en-US" altLang="zh-CN" b="1" dirty="0">
              <a:solidFill>
                <a:schemeClr val="accent6">
                  <a:lumMod val="50000"/>
                </a:schemeClr>
              </a:solidFill>
              <a:latin typeface="微软雅黑" panose="020B0503020204020204" charset="-122"/>
              <a:ea typeface="微软雅黑" panose="020B0503020204020204" charset="-122"/>
              <a:cs typeface="经典繁仿黑" pitchFamily="49" charset="-122"/>
            </a:endParaRPr>
          </a:p>
        </p:txBody>
      </p:sp>
      <p:sp>
        <p:nvSpPr>
          <p:cNvPr id="12" name="Rectangle 21">
            <a:hlinkClick r:id="rId9" action="ppaction://hlinksldjump"/>
          </p:cNvPr>
          <p:cNvSpPr>
            <a:spLocks noChangeArrowheads="1"/>
          </p:cNvSpPr>
          <p:nvPr userDrawn="1">
            <p:custDataLst>
              <p:tags r:id="rId10"/>
            </p:custDataLst>
          </p:nvPr>
        </p:nvSpPr>
        <p:spPr bwMode="auto">
          <a:xfrm>
            <a:off x="1744191" y="6217910"/>
            <a:ext cx="244475"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chemeClr val="accent6">
                    <a:lumMod val="50000"/>
                  </a:schemeClr>
                </a:solidFill>
                <a:latin typeface="微软雅黑" panose="020B0503020204020204" charset="-122"/>
                <a:ea typeface="微软雅黑" panose="020B0503020204020204" charset="-122"/>
                <a:cs typeface="经典繁仿黑" pitchFamily="49" charset="-122"/>
              </a:rPr>
              <a:t>03</a:t>
            </a:r>
            <a:endParaRPr lang="en-US" altLang="zh-CN" b="1" dirty="0">
              <a:solidFill>
                <a:schemeClr val="accent6">
                  <a:lumMod val="50000"/>
                </a:schemeClr>
              </a:solidFill>
              <a:latin typeface="微软雅黑" panose="020B0503020204020204" charset="-122"/>
              <a:ea typeface="微软雅黑" panose="020B0503020204020204" charset="-122"/>
              <a:cs typeface="经典繁仿黑" pitchFamily="49" charset="-122"/>
            </a:endParaRPr>
          </a:p>
        </p:txBody>
      </p:sp>
      <p:sp>
        <p:nvSpPr>
          <p:cNvPr id="22" name="Rectangle 21">
            <a:hlinkClick r:id="rId11" action="ppaction://hlinksldjump"/>
          </p:cNvPr>
          <p:cNvSpPr>
            <a:spLocks noChangeArrowheads="1"/>
          </p:cNvSpPr>
          <p:nvPr userDrawn="1">
            <p:custDataLst>
              <p:tags r:id="rId12"/>
            </p:custDataLst>
          </p:nvPr>
        </p:nvSpPr>
        <p:spPr bwMode="auto">
          <a:xfrm>
            <a:off x="2156941" y="6217910"/>
            <a:ext cx="244475"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chemeClr val="accent6">
                    <a:lumMod val="50000"/>
                  </a:schemeClr>
                </a:solidFill>
                <a:latin typeface="微软雅黑" panose="020B0503020204020204" charset="-122"/>
                <a:ea typeface="微软雅黑" panose="020B0503020204020204" charset="-122"/>
                <a:cs typeface="经典繁仿黑" pitchFamily="49" charset="-122"/>
              </a:rPr>
              <a:t>04</a:t>
            </a:r>
            <a:endParaRPr lang="en-US" altLang="zh-CN" b="1" dirty="0">
              <a:solidFill>
                <a:schemeClr val="accent6">
                  <a:lumMod val="50000"/>
                </a:schemeClr>
              </a:solidFill>
              <a:latin typeface="微软雅黑" panose="020B0503020204020204" charset="-122"/>
              <a:ea typeface="微软雅黑" panose="020B0503020204020204" charset="-122"/>
              <a:cs typeface="经典繁仿黑" pitchFamily="49" charset="-122"/>
            </a:endParaRPr>
          </a:p>
        </p:txBody>
      </p:sp>
      <p:sp>
        <p:nvSpPr>
          <p:cNvPr id="18" name="动作按钮: 前进或下一项 14">
            <a:hlinkClick r:id="" action="ppaction://hlinkshowjump?jump=nextslide" highlightClick="1"/>
          </p:cNvPr>
          <p:cNvSpPr/>
          <p:nvPr userDrawn="1"/>
        </p:nvSpPr>
        <p:spPr>
          <a:xfrm>
            <a:off x="1127569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9" name="动作按钮: 前进或下一项 14">
            <a:hlinkClick r:id="" action="ppaction://hlinkshowjump?jump=previousslide" highlightClick="1"/>
          </p:cNvPr>
          <p:cNvSpPr/>
          <p:nvPr userDrawn="1"/>
        </p:nvSpPr>
        <p:spPr>
          <a:xfrm rot="10800000">
            <a:off x="1084643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0" name="动作按钮: 结束 15">
            <a:hlinkClick r:id="" action="ppaction://hlinkshowjump?jump=endshow" highlightClick="1"/>
          </p:cNvPr>
          <p:cNvSpPr/>
          <p:nvPr userDrawn="1"/>
        </p:nvSpPr>
        <p:spPr>
          <a:xfrm>
            <a:off x="11661775" y="6370955"/>
            <a:ext cx="263525"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1" name="文本框 7">
            <a:hlinkClick r:id="rId13" action="ppaction://hlinksldjump"/>
          </p:cNvPr>
          <p:cNvSpPr txBox="1"/>
          <p:nvPr userDrawn="1"/>
        </p:nvSpPr>
        <p:spPr>
          <a:xfrm>
            <a:off x="10153650" y="6451600"/>
            <a:ext cx="573088"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4.png"/><Relationship Id="rId2" Type="http://schemas.openxmlformats.org/officeDocument/2006/relationships/tags" Target="../tags/tag16.xml"/><Relationship Id="rId1" Type="http://schemas.openxmlformats.org/officeDocument/2006/relationships/tags" Target="../tags/tag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3"/>
          <p:cNvSpPr txBox="1"/>
          <p:nvPr/>
        </p:nvSpPr>
        <p:spPr>
          <a:xfrm>
            <a:off x="1064260" y="3747135"/>
            <a:ext cx="2212340" cy="398780"/>
          </a:xfrm>
          <a:prstGeom prst="rect">
            <a:avLst/>
          </a:prstGeom>
          <a:noFill/>
        </p:spPr>
        <p:txBody>
          <a:bodyPr wrap="square" rtlCol="0">
            <a:spAutoFit/>
          </a:bodyPr>
          <a:lstStyle/>
          <a:p>
            <a:pPr algn="ctr"/>
            <a:r>
              <a:rPr lang="en-US" sz="2000" b="1" dirty="0">
                <a:solidFill>
                  <a:schemeClr val="bg1"/>
                </a:solidFill>
                <a:effectLst/>
                <a:latin typeface="微软雅黑 Light" panose="020B0502040204020203" charset="-122"/>
                <a:ea typeface="微软雅黑 Light" panose="020B0502040204020203" charset="-122"/>
                <a:cs typeface="微软雅黑" panose="020B0503020204020204" charset="-122"/>
              </a:rPr>
              <a:t>SHENG WU XUE</a:t>
            </a:r>
            <a:endParaRPr lang="en-US" sz="2000" b="1" dirty="0">
              <a:solidFill>
                <a:schemeClr val="bg1"/>
              </a:solidFill>
              <a:effectLst/>
              <a:latin typeface="微软雅黑 Light" panose="020B0502040204020203" charset="-122"/>
              <a:ea typeface="微软雅黑 Light" panose="020B0502040204020203" charset="-122"/>
              <a:cs typeface="微软雅黑" panose="020B0503020204020204" charset="-122"/>
            </a:endParaRPr>
          </a:p>
        </p:txBody>
      </p:sp>
      <p:pic>
        <p:nvPicPr>
          <p:cNvPr id="16" name="图片 15"/>
          <p:cNvPicPr>
            <a:picLocks noChangeAspect="1"/>
          </p:cNvPicPr>
          <p:nvPr/>
        </p:nvPicPr>
        <p:blipFill>
          <a:blip r:embed="rId1"/>
          <a:srcRect t="19670" r="19378" b="12287"/>
          <a:stretch>
            <a:fillRect/>
          </a:stretch>
        </p:blipFill>
        <p:spPr>
          <a:xfrm>
            <a:off x="0" y="0"/>
            <a:ext cx="12191365" cy="6858000"/>
          </a:xfrm>
          <a:prstGeom prst="rect">
            <a:avLst/>
          </a:prstGeom>
        </p:spPr>
      </p:pic>
      <p:sp>
        <p:nvSpPr>
          <p:cNvPr id="17" name="文本框 4"/>
          <p:cNvSpPr txBox="1"/>
          <p:nvPr/>
        </p:nvSpPr>
        <p:spPr>
          <a:xfrm>
            <a:off x="431055" y="1110342"/>
            <a:ext cx="6724650" cy="2706382"/>
          </a:xfrm>
          <a:prstGeom prst="rect">
            <a:avLst/>
          </a:prstGeom>
          <a:noFill/>
        </p:spPr>
        <p:txBody>
          <a:bodyPr wrap="square" rtlCol="0">
            <a:spAutoFit/>
          </a:bodyPr>
          <a:lstStyle/>
          <a:p>
            <a:pPr>
              <a:lnSpc>
                <a:spcPct val="110000"/>
              </a:lnSpc>
            </a:pPr>
            <a:r>
              <a:rPr lang="zh-CN" altLang="en-US" sz="8000" b="1" dirty="0" smtClean="0">
                <a:gradFill>
                  <a:gsLst>
                    <a:gs pos="97000">
                      <a:srgbClr val="417520"/>
                    </a:gs>
                    <a:gs pos="0">
                      <a:srgbClr val="BBD961"/>
                    </a:gs>
                  </a:gsLst>
                  <a:lin ang="0" scaled="0"/>
                </a:gradFill>
                <a:latin typeface="微软雅黑" panose="020B0503020204020204" charset="-122"/>
                <a:ea typeface="微软雅黑" panose="020B0503020204020204" charset="-122"/>
              </a:rPr>
              <a:t>分离定律</a:t>
            </a:r>
            <a:r>
              <a:rPr lang="zh-CN" altLang="en-US" sz="8000" b="1" dirty="0">
                <a:gradFill>
                  <a:gsLst>
                    <a:gs pos="97000">
                      <a:srgbClr val="417520"/>
                    </a:gs>
                    <a:gs pos="0">
                      <a:srgbClr val="BBD961"/>
                    </a:gs>
                  </a:gsLst>
                  <a:lin ang="0" scaled="0"/>
                </a:gradFill>
                <a:latin typeface="微软雅黑" panose="020B0503020204020204" charset="-122"/>
                <a:ea typeface="微软雅黑" panose="020B0503020204020204" charset="-122"/>
              </a:rPr>
              <a:t>遗传特例全扫描</a:t>
            </a:r>
            <a:endParaRPr lang="zh-CN" altLang="en-US" sz="8000" b="1" dirty="0">
              <a:gradFill>
                <a:gsLst>
                  <a:gs pos="97000">
                    <a:srgbClr val="417520"/>
                  </a:gs>
                  <a:gs pos="0">
                    <a:srgbClr val="BBD961"/>
                  </a:gs>
                </a:gsLst>
                <a:lin ang="0" scaled="0"/>
              </a:gradFill>
              <a:latin typeface="微软雅黑" panose="020B0503020204020204" charset="-122"/>
              <a:ea typeface="微软雅黑" panose="020B0503020204020204" charset="-122"/>
            </a:endParaRPr>
          </a:p>
        </p:txBody>
      </p:sp>
      <p:sp>
        <p:nvSpPr>
          <p:cNvPr id="18" name="文本框 5"/>
          <p:cNvSpPr txBox="1"/>
          <p:nvPr/>
        </p:nvSpPr>
        <p:spPr>
          <a:xfrm>
            <a:off x="488205" y="341992"/>
            <a:ext cx="2012950" cy="769441"/>
          </a:xfrm>
          <a:prstGeom prst="rect">
            <a:avLst/>
          </a:prstGeom>
          <a:noFill/>
        </p:spPr>
        <p:txBody>
          <a:bodyPr wrap="square" rtlCol="0" anchor="t">
            <a:spAutoFit/>
          </a:bodyPr>
          <a:lstStyle/>
          <a:p>
            <a:pPr algn="dist"/>
            <a:r>
              <a:rPr lang="zh-CN" altLang="en-US" sz="4400" b="1" dirty="0" smtClean="0">
                <a:gradFill>
                  <a:gsLst>
                    <a:gs pos="97000">
                      <a:srgbClr val="417520"/>
                    </a:gs>
                    <a:gs pos="0">
                      <a:srgbClr val="BBD961"/>
                    </a:gs>
                  </a:gsLst>
                  <a:lin ang="0" scaled="0"/>
                </a:gradFill>
                <a:latin typeface="微软雅黑" panose="020B0503020204020204" charset="-122"/>
                <a:ea typeface="微软雅黑" panose="020B0503020204020204" charset="-122"/>
              </a:rPr>
              <a:t>第</a:t>
            </a:r>
            <a:r>
              <a:rPr lang="en-US" altLang="zh-CN" sz="4400" b="1" dirty="0" smtClean="0">
                <a:gradFill>
                  <a:gsLst>
                    <a:gs pos="97000">
                      <a:srgbClr val="417520"/>
                    </a:gs>
                    <a:gs pos="0">
                      <a:srgbClr val="BBD961"/>
                    </a:gs>
                  </a:gsLst>
                  <a:lin ang="0" scaled="0"/>
                </a:gradFill>
                <a:latin typeface="微软雅黑" panose="020B0503020204020204" charset="-122"/>
                <a:ea typeface="微软雅黑" panose="020B0503020204020204" charset="-122"/>
              </a:rPr>
              <a:t>20</a:t>
            </a:r>
            <a:r>
              <a:rPr lang="zh-CN" altLang="en-US" sz="4400" b="1" dirty="0" smtClean="0">
                <a:gradFill>
                  <a:gsLst>
                    <a:gs pos="97000">
                      <a:srgbClr val="417520"/>
                    </a:gs>
                    <a:gs pos="0">
                      <a:srgbClr val="BBD961"/>
                    </a:gs>
                  </a:gsLst>
                  <a:lin ang="0" scaled="0"/>
                </a:gradFill>
                <a:latin typeface="微软雅黑" panose="020B0503020204020204" charset="-122"/>
                <a:ea typeface="微软雅黑" panose="020B0503020204020204" charset="-122"/>
              </a:rPr>
              <a:t>讲</a:t>
            </a:r>
            <a:endParaRPr lang="zh-CN" altLang="en-US" sz="4400" b="1" cap="all" dirty="0">
              <a:gradFill>
                <a:gsLst>
                  <a:gs pos="97000">
                    <a:srgbClr val="417520"/>
                  </a:gs>
                  <a:gs pos="0">
                    <a:srgbClr val="BBD961"/>
                  </a:gs>
                </a:gsLst>
                <a:lin ang="0" scaled="0"/>
              </a:gradFill>
              <a:latin typeface="微软雅黑" panose="020B0503020204020204" charset="-122"/>
              <a:ea typeface="微软雅黑" panose="020B0503020204020204" charset="-122"/>
            </a:endParaRPr>
          </a:p>
        </p:txBody>
      </p:sp>
      <p:pic>
        <p:nvPicPr>
          <p:cNvPr id="19" name="图片 18" descr="4"/>
          <p:cNvPicPr>
            <a:picLocks noChangeAspect="1"/>
          </p:cNvPicPr>
          <p:nvPr/>
        </p:nvPicPr>
        <p:blipFill>
          <a:blip r:embed="rId2"/>
          <a:stretch>
            <a:fillRect/>
          </a:stretch>
        </p:blipFill>
        <p:spPr>
          <a:xfrm>
            <a:off x="7105650" y="1589405"/>
            <a:ext cx="3476625" cy="3468370"/>
          </a:xfrm>
          <a:prstGeom prst="rect">
            <a:avLst/>
          </a:prstGeom>
        </p:spPr>
      </p:pic>
      <p:sp>
        <p:nvSpPr>
          <p:cNvPr id="2" name="矩形 1"/>
          <p:cNvSpPr/>
          <p:nvPr/>
        </p:nvSpPr>
        <p:spPr>
          <a:xfrm>
            <a:off x="11197988" y="-10642"/>
            <a:ext cx="1004930" cy="735464"/>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1" name="图片 10" descr="山东金榜苑"/>
          <p:cNvPicPr>
            <a:picLocks noChangeAspect="1"/>
          </p:cNvPicPr>
          <p:nvPr/>
        </p:nvPicPr>
        <p:blipFill>
          <a:blip r:embed="rId3">
            <a:lum bright="-8000" contrast="52000"/>
          </a:blip>
          <a:srcRect b="27240"/>
          <a:stretch>
            <a:fillRect/>
          </a:stretch>
        </p:blipFill>
        <p:spPr>
          <a:xfrm>
            <a:off x="11224641" y="-3682"/>
            <a:ext cx="920115" cy="669925"/>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979" y="404622"/>
            <a:ext cx="11656625" cy="648230"/>
          </a:xfrm>
          <a:prstGeom prst="rect">
            <a:avLst/>
          </a:prstGeom>
        </p:spPr>
        <p:txBody>
          <a:bodyPr wrap="square" lIns="121898" tIns="60948" rIns="121898" bIns="60948">
            <a:spAutoFit/>
          </a:bodyPr>
          <a:lstStyle/>
          <a:p>
            <a:pPr marL="252095" indent="-457200" algn="just">
              <a:lnSpc>
                <a:spcPct val="150000"/>
              </a:lnSpc>
              <a:spcAft>
                <a:spcPts val="0"/>
              </a:spcAft>
              <a:tabLst>
                <a:tab pos="2250440" algn="l"/>
              </a:tabLst>
            </a:pPr>
            <a:r>
              <a:rPr lang="zh-CN" altLang="zh-CN" sz="2600">
                <a:solidFill>
                  <a:srgbClr val="262626"/>
                </a:solidFill>
                <a:latin typeface="Times New Roman" panose="02020603050405020304" pitchFamily="18" charset="0"/>
                <a:cs typeface="Times New Roman" panose="02020603050405020304" pitchFamily="18" charset="0"/>
              </a:rPr>
              <a:t>题型二　显性的相对性</a:t>
            </a:r>
            <a:r>
              <a:rPr lang="en-US" altLang="zh-CN" sz="2600">
                <a:solidFill>
                  <a:srgbClr val="262626"/>
                </a:solidFill>
                <a:latin typeface="Times New Roman" panose="02020603050405020304" pitchFamily="18" charset="0"/>
              </a:rPr>
              <a:t>	</a:t>
            </a:r>
            <a:endParaRPr lang="zh-CN" altLang="zh-CN" sz="1050" kern="100" dirty="0">
              <a:effectLst/>
              <a:latin typeface="宋体" panose="02010600030101010101" pitchFamily="2" charset="-122"/>
              <a:cs typeface="Courier New" panose="02070309020205020404"/>
            </a:endParaRPr>
          </a:p>
        </p:txBody>
      </p:sp>
      <p:graphicFrame>
        <p:nvGraphicFramePr>
          <p:cNvPr id="3" name="表格 2"/>
          <p:cNvGraphicFramePr>
            <a:graphicFrameLocks noGrp="1"/>
          </p:cNvGraphicFramePr>
          <p:nvPr/>
        </p:nvGraphicFramePr>
        <p:xfrm>
          <a:off x="838200" y="1218626"/>
          <a:ext cx="10515600" cy="2896616"/>
        </p:xfrm>
        <a:graphic>
          <a:graphicData uri="http://schemas.openxmlformats.org/drawingml/2006/table">
            <a:tbl>
              <a:tblPr/>
              <a:tblGrid>
                <a:gridCol w="2649931"/>
                <a:gridCol w="2175815"/>
                <a:gridCol w="3042026"/>
                <a:gridCol w="2647828"/>
              </a:tblGrid>
              <a:tr h="0">
                <a:tc>
                  <a:txBody>
                    <a:bodyPr/>
                    <a:lstStyle/>
                    <a:p>
                      <a:pPr algn="ctr">
                        <a:lnSpc>
                          <a:spcPct val="150000"/>
                        </a:lnSpc>
                        <a:spcAft>
                          <a:spcPts val="0"/>
                        </a:spcAft>
                        <a:tabLst>
                          <a:tab pos="2700655" algn="l"/>
                        </a:tabLst>
                      </a:pPr>
                      <a:r>
                        <a:rPr lang="zh-CN" sz="2600" kern="100">
                          <a:solidFill>
                            <a:srgbClr val="262626"/>
                          </a:solidFill>
                          <a:effectLst/>
                          <a:latin typeface="Times New Roman" panose="02020603050405020304" pitchFamily="18" charset="0"/>
                          <a:ea typeface="微软雅黑" panose="020B0503020204020204" charset="-122"/>
                          <a:cs typeface="Times New Roman" panose="02020603050405020304" pitchFamily="18" charset="0"/>
                        </a:rPr>
                        <a:t>比较项目</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solidFill>
                            <a:srgbClr val="262626"/>
                          </a:solidFill>
                          <a:effectLst/>
                          <a:latin typeface="Times New Roman" panose="02020603050405020304" pitchFamily="18" charset="0"/>
                          <a:ea typeface="微软雅黑" panose="020B0503020204020204" charset="-122"/>
                          <a:cs typeface="Times New Roman" panose="02020603050405020304" pitchFamily="18" charset="0"/>
                        </a:rPr>
                        <a:t>完全显性</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solidFill>
                            <a:srgbClr val="262626"/>
                          </a:solidFill>
                          <a:effectLst/>
                          <a:latin typeface="Times New Roman" panose="02020603050405020304" pitchFamily="18" charset="0"/>
                          <a:ea typeface="微软雅黑" panose="020B0503020204020204" charset="-122"/>
                          <a:cs typeface="Times New Roman" panose="02020603050405020304" pitchFamily="18" charset="0"/>
                        </a:rPr>
                        <a:t>不完全显性</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solidFill>
                            <a:srgbClr val="262626"/>
                          </a:solidFill>
                          <a:effectLst/>
                          <a:latin typeface="Times New Roman" panose="02020603050405020304" pitchFamily="18" charset="0"/>
                          <a:ea typeface="微软雅黑" panose="020B0503020204020204" charset="-122"/>
                          <a:cs typeface="Times New Roman" panose="02020603050405020304" pitchFamily="18" charset="0"/>
                        </a:rPr>
                        <a:t>共显性</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700655" algn="l"/>
                        </a:tabLst>
                      </a:pPr>
                      <a:r>
                        <a:rPr lang="zh-CN" sz="2600" kern="100">
                          <a:solidFill>
                            <a:srgbClr val="262626"/>
                          </a:solidFill>
                          <a:effectLst/>
                          <a:latin typeface="Times New Roman" panose="02020603050405020304" pitchFamily="18" charset="0"/>
                          <a:ea typeface="微软雅黑" panose="020B0503020204020204" charset="-122"/>
                          <a:cs typeface="Times New Roman" panose="02020603050405020304" pitchFamily="18" charset="0"/>
                        </a:rPr>
                        <a:t>杂合子表型</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solidFill>
                            <a:srgbClr val="262626"/>
                          </a:solidFill>
                          <a:effectLst/>
                          <a:latin typeface="Times New Roman" panose="02020603050405020304" pitchFamily="18" charset="0"/>
                          <a:ea typeface="微软雅黑" panose="020B0503020204020204" charset="-122"/>
                          <a:cs typeface="Times New Roman" panose="02020603050405020304" pitchFamily="18" charset="0"/>
                        </a:rPr>
                        <a:t>显性性状</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solidFill>
                            <a:srgbClr val="262626"/>
                          </a:solidFill>
                          <a:effectLst/>
                          <a:latin typeface="Times New Roman" panose="02020603050405020304" pitchFamily="18" charset="0"/>
                          <a:ea typeface="微软雅黑" panose="020B0503020204020204" charset="-122"/>
                          <a:cs typeface="Times New Roman" panose="02020603050405020304" pitchFamily="18" charset="0"/>
                        </a:rPr>
                        <a:t>中间性状</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solidFill>
                            <a:srgbClr val="262626"/>
                          </a:solidFill>
                          <a:effectLst/>
                          <a:latin typeface="Times New Roman" panose="02020603050405020304" pitchFamily="18" charset="0"/>
                          <a:ea typeface="微软雅黑" panose="020B0503020204020204" charset="-122"/>
                          <a:cs typeface="Times New Roman" panose="02020603050405020304" pitchFamily="18" charset="0"/>
                        </a:rPr>
                        <a:t>显性＋隐性</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tabLst>
                          <a:tab pos="2700655" algn="l"/>
                        </a:tabLst>
                      </a:pPr>
                      <a:r>
                        <a:rPr lang="zh-CN" sz="2600" kern="100">
                          <a:solidFill>
                            <a:srgbClr val="262626"/>
                          </a:solidFill>
                          <a:effectLst/>
                          <a:latin typeface="Times New Roman" panose="02020603050405020304" pitchFamily="18" charset="0"/>
                          <a:ea typeface="微软雅黑" panose="020B0503020204020204" charset="-122"/>
                          <a:cs typeface="Times New Roman" panose="02020603050405020304" pitchFamily="18" charset="0"/>
                        </a:rPr>
                        <a:t>杂合子自交子代的性状分离比</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2700655" algn="l"/>
                        </a:tabLst>
                      </a:pPr>
                      <a:r>
                        <a:rPr lang="zh-CN" sz="2600" kern="100">
                          <a:solidFill>
                            <a:srgbClr val="262626"/>
                          </a:solidFill>
                          <a:effectLst/>
                          <a:latin typeface="Times New Roman" panose="02020603050405020304" pitchFamily="18" charset="0"/>
                          <a:ea typeface="微软雅黑" panose="020B0503020204020204" charset="-122"/>
                          <a:cs typeface="Times New Roman" panose="02020603050405020304" pitchFamily="18" charset="0"/>
                        </a:rPr>
                        <a:t>显性</a:t>
                      </a:r>
                      <a:r>
                        <a:rPr lang="en-US" sz="2600" kern="100">
                          <a:solidFill>
                            <a:srgbClr val="262626"/>
                          </a:solidFill>
                          <a:effectLst/>
                          <a:latin typeface="宋体" panose="02010600030101010101" pitchFamily="2" charset="-122"/>
                          <a:ea typeface="微软雅黑" panose="020B0503020204020204" charset="-122"/>
                          <a:cs typeface="Times New Roman" panose="02020603050405020304" pitchFamily="18" charset="0"/>
                        </a:rPr>
                        <a:t>∶</a:t>
                      </a:r>
                      <a:r>
                        <a:rPr lang="zh-CN" sz="2600" kern="100">
                          <a:solidFill>
                            <a:srgbClr val="262626"/>
                          </a:solidFill>
                          <a:effectLst/>
                          <a:latin typeface="Times New Roman" panose="02020603050405020304" pitchFamily="18" charset="0"/>
                          <a:ea typeface="微软雅黑" panose="020B0503020204020204" charset="-122"/>
                          <a:cs typeface="Times New Roman" panose="02020603050405020304" pitchFamily="18" charset="0"/>
                        </a:rPr>
                        <a:t>隐性＝</a:t>
                      </a:r>
                      <a:r>
                        <a:rPr lang="en-US" sz="2600" kern="100">
                          <a:solidFill>
                            <a:srgbClr val="262626"/>
                          </a:solidFill>
                          <a:effectLst/>
                          <a:latin typeface="Times New Roman" panose="02020603050405020304" pitchFamily="18" charset="0"/>
                          <a:ea typeface="微软雅黑" panose="020B0503020204020204" charset="-122"/>
                          <a:cs typeface="Courier New" panose="02070309020205020404" pitchFamily="49" charset="0"/>
                        </a:rPr>
                        <a:t>3</a:t>
                      </a:r>
                      <a:r>
                        <a:rPr lang="en-US" sz="2600" kern="100">
                          <a:solidFill>
                            <a:srgbClr val="262626"/>
                          </a:solidFill>
                          <a:effectLst/>
                          <a:latin typeface="宋体" panose="02010600030101010101" pitchFamily="2" charset="-122"/>
                          <a:ea typeface="微软雅黑" panose="020B0503020204020204" charset="-122"/>
                          <a:cs typeface="Times New Roman" panose="02020603050405020304" pitchFamily="18" charset="0"/>
                        </a:rPr>
                        <a:t>∶</a:t>
                      </a:r>
                      <a:r>
                        <a:rPr lang="en-US" sz="2600" kern="100">
                          <a:solidFill>
                            <a:srgbClr val="262626"/>
                          </a:solidFill>
                          <a:effectLst/>
                          <a:latin typeface="Times New Roman" panose="02020603050405020304" pitchFamily="18" charset="0"/>
                          <a:ea typeface="微软雅黑" panose="020B0503020204020204" charset="-122"/>
                          <a:cs typeface="Courier New" panose="02070309020205020404" pitchFamily="49" charset="0"/>
                        </a:rPr>
                        <a:t>1</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2700655" algn="l"/>
                        </a:tabLst>
                      </a:pPr>
                      <a:r>
                        <a:rPr lang="zh-CN" sz="2600" kern="100">
                          <a:solidFill>
                            <a:srgbClr val="262626"/>
                          </a:solidFill>
                          <a:effectLst/>
                          <a:latin typeface="Times New Roman" panose="02020603050405020304" pitchFamily="18" charset="0"/>
                          <a:ea typeface="微软雅黑" panose="020B0503020204020204" charset="-122"/>
                          <a:cs typeface="Times New Roman" panose="02020603050405020304" pitchFamily="18" charset="0"/>
                        </a:rPr>
                        <a:t>显性</a:t>
                      </a:r>
                      <a:r>
                        <a:rPr lang="en-US" sz="2600" kern="100">
                          <a:solidFill>
                            <a:srgbClr val="262626"/>
                          </a:solidFill>
                          <a:effectLst/>
                          <a:latin typeface="宋体" panose="02010600030101010101" pitchFamily="2" charset="-122"/>
                          <a:ea typeface="微软雅黑" panose="020B0503020204020204" charset="-122"/>
                          <a:cs typeface="Times New Roman" panose="02020603050405020304" pitchFamily="18" charset="0"/>
                        </a:rPr>
                        <a:t>∶</a:t>
                      </a:r>
                      <a:r>
                        <a:rPr lang="zh-CN" sz="2600" kern="100">
                          <a:solidFill>
                            <a:srgbClr val="262626"/>
                          </a:solidFill>
                          <a:effectLst/>
                          <a:latin typeface="Times New Roman" panose="02020603050405020304" pitchFamily="18" charset="0"/>
                          <a:ea typeface="微软雅黑" panose="020B0503020204020204" charset="-122"/>
                          <a:cs typeface="Times New Roman" panose="02020603050405020304" pitchFamily="18" charset="0"/>
                        </a:rPr>
                        <a:t>中间性状</a:t>
                      </a:r>
                      <a:r>
                        <a:rPr lang="en-US" sz="2600" kern="100">
                          <a:solidFill>
                            <a:srgbClr val="262626"/>
                          </a:solidFill>
                          <a:effectLst/>
                          <a:latin typeface="宋体" panose="02010600030101010101" pitchFamily="2" charset="-122"/>
                          <a:ea typeface="微软雅黑" panose="020B0503020204020204" charset="-122"/>
                          <a:cs typeface="Times New Roman" panose="02020603050405020304" pitchFamily="18" charset="0"/>
                        </a:rPr>
                        <a:t>∶</a:t>
                      </a:r>
                      <a:r>
                        <a:rPr lang="zh-CN" sz="2600" kern="100">
                          <a:solidFill>
                            <a:srgbClr val="262626"/>
                          </a:solidFill>
                          <a:effectLst/>
                          <a:latin typeface="Times New Roman" panose="02020603050405020304" pitchFamily="18" charset="0"/>
                          <a:ea typeface="微软雅黑" panose="020B0503020204020204" charset="-122"/>
                          <a:cs typeface="Times New Roman" panose="02020603050405020304" pitchFamily="18" charset="0"/>
                        </a:rPr>
                        <a:t>隐性＝</a:t>
                      </a:r>
                      <a:r>
                        <a:rPr lang="en-US" sz="2600" kern="100">
                          <a:solidFill>
                            <a:srgbClr val="262626"/>
                          </a:solidFill>
                          <a:effectLst/>
                          <a:latin typeface="Times New Roman" panose="02020603050405020304" pitchFamily="18" charset="0"/>
                          <a:ea typeface="微软雅黑" panose="020B0503020204020204" charset="-122"/>
                          <a:cs typeface="Courier New" panose="02070309020205020404" pitchFamily="49" charset="0"/>
                        </a:rPr>
                        <a:t>1</a:t>
                      </a:r>
                      <a:r>
                        <a:rPr lang="en-US" sz="2600" kern="100">
                          <a:solidFill>
                            <a:srgbClr val="262626"/>
                          </a:solidFill>
                          <a:effectLst/>
                          <a:latin typeface="宋体" panose="02010600030101010101" pitchFamily="2" charset="-122"/>
                          <a:ea typeface="微软雅黑" panose="020B0503020204020204" charset="-122"/>
                          <a:cs typeface="Times New Roman" panose="02020603050405020304" pitchFamily="18" charset="0"/>
                        </a:rPr>
                        <a:t>∶</a:t>
                      </a:r>
                      <a:r>
                        <a:rPr lang="en-US" sz="2600" kern="100">
                          <a:solidFill>
                            <a:srgbClr val="262626"/>
                          </a:solidFill>
                          <a:effectLst/>
                          <a:latin typeface="Times New Roman" panose="02020603050405020304" pitchFamily="18" charset="0"/>
                          <a:ea typeface="微软雅黑" panose="020B0503020204020204" charset="-122"/>
                          <a:cs typeface="Courier New" panose="02070309020205020404" pitchFamily="49" charset="0"/>
                        </a:rPr>
                        <a:t>2</a:t>
                      </a:r>
                      <a:r>
                        <a:rPr lang="en-US" sz="2600" kern="100">
                          <a:solidFill>
                            <a:srgbClr val="262626"/>
                          </a:solidFill>
                          <a:effectLst/>
                          <a:latin typeface="宋体" panose="02010600030101010101" pitchFamily="2" charset="-122"/>
                          <a:ea typeface="微软雅黑" panose="020B0503020204020204" charset="-122"/>
                          <a:cs typeface="Times New Roman" panose="02020603050405020304" pitchFamily="18" charset="0"/>
                        </a:rPr>
                        <a:t>∶</a:t>
                      </a:r>
                      <a:r>
                        <a:rPr lang="en-US" sz="2600" kern="100">
                          <a:solidFill>
                            <a:srgbClr val="262626"/>
                          </a:solidFill>
                          <a:effectLst/>
                          <a:latin typeface="Times New Roman" panose="02020603050405020304" pitchFamily="18" charset="0"/>
                          <a:ea typeface="微软雅黑" panose="020B0503020204020204" charset="-122"/>
                          <a:cs typeface="Courier New" panose="02070309020205020404" pitchFamily="49" charset="0"/>
                        </a:rPr>
                        <a:t>1</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2700655" algn="l"/>
                        </a:tabLst>
                      </a:pPr>
                      <a:r>
                        <a:rPr lang="zh-CN" sz="2600" kern="100" dirty="0">
                          <a:solidFill>
                            <a:srgbClr val="262626"/>
                          </a:solidFill>
                          <a:effectLst/>
                          <a:latin typeface="Times New Roman" panose="02020603050405020304" pitchFamily="18" charset="0"/>
                          <a:ea typeface="微软雅黑" panose="020B0503020204020204" charset="-122"/>
                          <a:cs typeface="Times New Roman" panose="02020603050405020304" pitchFamily="18" charset="0"/>
                        </a:rPr>
                        <a:t>显性</a:t>
                      </a:r>
                      <a:r>
                        <a:rPr lang="en-US" sz="2600" kern="100" dirty="0">
                          <a:solidFill>
                            <a:srgbClr val="262626"/>
                          </a:solidFill>
                          <a:effectLst/>
                          <a:latin typeface="宋体" panose="02010600030101010101" pitchFamily="2" charset="-122"/>
                          <a:ea typeface="微软雅黑" panose="020B0503020204020204" charset="-122"/>
                          <a:cs typeface="Times New Roman" panose="02020603050405020304" pitchFamily="18" charset="0"/>
                        </a:rPr>
                        <a:t>∶</a:t>
                      </a:r>
                      <a:r>
                        <a:rPr lang="en-US" sz="2600" kern="100" dirty="0">
                          <a:solidFill>
                            <a:srgbClr val="262626"/>
                          </a:solidFill>
                          <a:effectLst/>
                          <a:latin typeface="Times New Roman" panose="02020603050405020304" pitchFamily="18" charset="0"/>
                          <a:ea typeface="微软雅黑" panose="020B0503020204020204" charset="-122"/>
                          <a:cs typeface="Courier New" panose="02070309020205020404" pitchFamily="49" charset="0"/>
                        </a:rPr>
                        <a:t>(</a:t>
                      </a:r>
                      <a:r>
                        <a:rPr lang="zh-CN" sz="2600" kern="100" dirty="0">
                          <a:solidFill>
                            <a:srgbClr val="262626"/>
                          </a:solidFill>
                          <a:effectLst/>
                          <a:latin typeface="Times New Roman" panose="02020603050405020304" pitchFamily="18" charset="0"/>
                          <a:ea typeface="微软雅黑" panose="020B0503020204020204" charset="-122"/>
                          <a:cs typeface="Times New Roman" panose="02020603050405020304" pitchFamily="18" charset="0"/>
                        </a:rPr>
                        <a:t>显性＋隐性</a:t>
                      </a:r>
                      <a:r>
                        <a:rPr lang="en-US" sz="2600" kern="100" dirty="0">
                          <a:solidFill>
                            <a:srgbClr val="262626"/>
                          </a:solidFill>
                          <a:effectLst/>
                          <a:latin typeface="Times New Roman" panose="02020603050405020304" pitchFamily="18" charset="0"/>
                          <a:ea typeface="微软雅黑" panose="020B0503020204020204" charset="-122"/>
                          <a:cs typeface="Courier New" panose="02070309020205020404" pitchFamily="49" charset="0"/>
                        </a:rPr>
                        <a:t>)</a:t>
                      </a:r>
                      <a:r>
                        <a:rPr lang="en-US" sz="2600" kern="100" dirty="0">
                          <a:solidFill>
                            <a:srgbClr val="262626"/>
                          </a:solidFill>
                          <a:effectLst/>
                          <a:latin typeface="宋体" panose="02010600030101010101" pitchFamily="2" charset="-122"/>
                          <a:ea typeface="微软雅黑" panose="020B0503020204020204" charset="-122"/>
                          <a:cs typeface="Times New Roman" panose="02020603050405020304" pitchFamily="18" charset="0"/>
                        </a:rPr>
                        <a:t>∶</a:t>
                      </a:r>
                      <a:r>
                        <a:rPr lang="zh-CN" sz="2600" kern="100" dirty="0">
                          <a:solidFill>
                            <a:srgbClr val="262626"/>
                          </a:solidFill>
                          <a:effectLst/>
                          <a:latin typeface="Times New Roman" panose="02020603050405020304" pitchFamily="18" charset="0"/>
                          <a:ea typeface="微软雅黑" panose="020B0503020204020204" charset="-122"/>
                          <a:cs typeface="Times New Roman" panose="02020603050405020304" pitchFamily="18" charset="0"/>
                        </a:rPr>
                        <a:t>隐性＝</a:t>
                      </a:r>
                      <a:r>
                        <a:rPr lang="en-US" sz="2600" kern="100" dirty="0">
                          <a:solidFill>
                            <a:srgbClr val="262626"/>
                          </a:solidFill>
                          <a:effectLst/>
                          <a:latin typeface="Times New Roman" panose="02020603050405020304" pitchFamily="18" charset="0"/>
                          <a:ea typeface="微软雅黑" panose="020B0503020204020204" charset="-122"/>
                          <a:cs typeface="Courier New" panose="02070309020205020404" pitchFamily="49" charset="0"/>
                        </a:rPr>
                        <a:t>1</a:t>
                      </a:r>
                      <a:r>
                        <a:rPr lang="en-US" sz="2600" kern="100" dirty="0">
                          <a:solidFill>
                            <a:srgbClr val="262626"/>
                          </a:solidFill>
                          <a:effectLst/>
                          <a:latin typeface="宋体" panose="02010600030101010101" pitchFamily="2" charset="-122"/>
                          <a:ea typeface="微软雅黑" panose="020B0503020204020204" charset="-122"/>
                          <a:cs typeface="Times New Roman" panose="02020603050405020304" pitchFamily="18" charset="0"/>
                        </a:rPr>
                        <a:t>∶</a:t>
                      </a:r>
                      <a:r>
                        <a:rPr lang="en-US" sz="2600" kern="100" dirty="0">
                          <a:solidFill>
                            <a:srgbClr val="262626"/>
                          </a:solidFill>
                          <a:effectLst/>
                          <a:latin typeface="Times New Roman" panose="02020603050405020304" pitchFamily="18" charset="0"/>
                          <a:ea typeface="微软雅黑" panose="020B0503020204020204" charset="-122"/>
                          <a:cs typeface="Courier New" panose="02070309020205020404" pitchFamily="49" charset="0"/>
                        </a:rPr>
                        <a:t>2</a:t>
                      </a:r>
                      <a:r>
                        <a:rPr lang="en-US" sz="2600" kern="100" dirty="0">
                          <a:solidFill>
                            <a:srgbClr val="262626"/>
                          </a:solidFill>
                          <a:effectLst/>
                          <a:latin typeface="宋体" panose="02010600030101010101" pitchFamily="2" charset="-122"/>
                          <a:ea typeface="微软雅黑" panose="020B0503020204020204" charset="-122"/>
                          <a:cs typeface="Times New Roman" panose="02020603050405020304" pitchFamily="18" charset="0"/>
                        </a:rPr>
                        <a:t>∶</a:t>
                      </a:r>
                      <a:r>
                        <a:rPr lang="en-US" sz="2600" kern="100" dirty="0">
                          <a:solidFill>
                            <a:srgbClr val="262626"/>
                          </a:solidFill>
                          <a:effectLst/>
                          <a:latin typeface="Times New Roman" panose="02020603050405020304" pitchFamily="18" charset="0"/>
                          <a:ea typeface="微软雅黑" panose="020B0503020204020204" charset="-122"/>
                          <a:cs typeface="Courier New" panose="02070309020205020404" pitchFamily="49" charset="0"/>
                        </a:rPr>
                        <a:t>1</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8135" y="239933"/>
            <a:ext cx="11656625" cy="5449545"/>
          </a:xfrm>
          <a:prstGeom prst="rect">
            <a:avLst/>
          </a:prstGeom>
        </p:spPr>
        <p:txBody>
          <a:bodyPr wrap="square" lIns="121898" tIns="60948" rIns="121898" bIns="60948">
            <a:spAutoFit/>
          </a:bodyPr>
          <a:lstStyle/>
          <a:p>
            <a:pPr marL="252095" indent="-457200" algn="just">
              <a:lnSpc>
                <a:spcPct val="150000"/>
              </a:lnSpc>
              <a:spcAft>
                <a:spcPts val="0"/>
              </a:spcAft>
              <a:tabLst>
                <a:tab pos="2700655" algn="l"/>
              </a:tabLst>
            </a:pPr>
            <a:r>
              <a:rPr lang="en-US" altLang="zh-CN" sz="2600" b="1" kern="100" dirty="0">
                <a:latin typeface="Times New Roman" panose="02020603050405020304" pitchFamily="18" charset="0"/>
                <a:ea typeface="黑体" panose="02010609060101010101" charset="-122"/>
                <a:cs typeface="Courier New" panose="02070309020205020404" pitchFamily="49" charset="0"/>
              </a:rPr>
              <a:t>[</a:t>
            </a:r>
            <a:r>
              <a:rPr lang="zh-CN" altLang="zh-CN" sz="2600" b="1" kern="100" dirty="0">
                <a:latin typeface="Times New Roman" panose="02020603050405020304" pitchFamily="18" charset="0"/>
                <a:ea typeface="黑体" panose="02010609060101010101" charset="-122"/>
                <a:cs typeface="Times New Roman" panose="02020603050405020304" pitchFamily="18" charset="0"/>
              </a:rPr>
              <a:t>典例</a:t>
            </a:r>
            <a:r>
              <a:rPr lang="en-US" altLang="zh-CN" sz="2600" b="1" kern="100" dirty="0">
                <a:latin typeface="Times New Roman" panose="02020603050405020304" pitchFamily="18" charset="0"/>
                <a:ea typeface="黑体" panose="02010609060101010101" charset="-122"/>
                <a:cs typeface="Courier New" panose="02070309020205020404" pitchFamily="49" charset="0"/>
              </a:rPr>
              <a:t>2]</a:t>
            </a:r>
            <a:r>
              <a:rPr lang="en-US" altLang="zh-CN" sz="2600" kern="100" dirty="0">
                <a:solidFill>
                  <a:srgbClr val="262626"/>
                </a:solidFill>
                <a:latin typeface="Times New Roman" panose="02020603050405020304" pitchFamily="18" charset="0"/>
                <a:cs typeface="Courier New" panose="02070309020205020404" pitchFamily="49" charset="0"/>
              </a:rPr>
              <a:t> </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(2025·</a:t>
            </a:r>
            <a:r>
              <a:rPr lang="zh-CN" altLang="zh-CN" sz="2600" b="1" kern="100" dirty="0">
                <a:solidFill>
                  <a:srgbClr val="262626"/>
                </a:solidFill>
                <a:latin typeface="Times New Roman" panose="02020603050405020304" pitchFamily="18" charset="0"/>
                <a:ea typeface="宋体" panose="02010600030101010101" pitchFamily="2" charset="-122"/>
                <a:cs typeface="Times New Roman" panose="02020603050405020304" pitchFamily="18" charset="0"/>
              </a:rPr>
              <a:t>陕西五校联考</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在牡丹花的遗传实验中，红色对白色为显性，用纯合红色牡丹花和纯合白色牡丹花杂交，</a:t>
            </a:r>
            <a:r>
              <a:rPr lang="en-US" altLang="zh-CN" sz="2600" kern="100" dirty="0">
                <a:solidFill>
                  <a:srgbClr val="262626"/>
                </a:solidFill>
                <a:latin typeface="Times New Roman" panose="02020603050405020304" pitchFamily="18" charset="0"/>
                <a:cs typeface="Courier New" panose="02070309020205020404" pitchFamily="49" charset="0"/>
              </a:rPr>
              <a:t>F</a:t>
            </a:r>
            <a:r>
              <a:rPr lang="en-US" altLang="zh-CN" sz="2600" kern="100" baseline="-25000" dirty="0">
                <a:solidFill>
                  <a:srgbClr val="262626"/>
                </a:solidFill>
                <a:latin typeface="Times New Roman" panose="02020603050405020304" pitchFamily="18" charset="0"/>
                <a:cs typeface="Courier New" panose="02070309020205020404" pitchFamily="49" charset="0"/>
              </a:rPr>
              <a:t>1</a:t>
            </a:r>
            <a:r>
              <a:rPr lang="zh-CN" altLang="zh-CN" sz="2600" kern="100" dirty="0">
                <a:solidFill>
                  <a:srgbClr val="262626"/>
                </a:solidFill>
                <a:latin typeface="Times New Roman" panose="02020603050405020304" pitchFamily="18" charset="0"/>
                <a:cs typeface="Times New Roman" panose="02020603050405020304" pitchFamily="18" charset="0"/>
              </a:rPr>
              <a:t>全是粉红色牡丹花。将</a:t>
            </a:r>
            <a:r>
              <a:rPr lang="en-US" altLang="zh-CN" sz="2600" kern="100" dirty="0">
                <a:solidFill>
                  <a:srgbClr val="262626"/>
                </a:solidFill>
                <a:latin typeface="Times New Roman" panose="02020603050405020304" pitchFamily="18" charset="0"/>
                <a:cs typeface="Courier New" panose="02070309020205020404" pitchFamily="49" charset="0"/>
              </a:rPr>
              <a:t>F</a:t>
            </a:r>
            <a:r>
              <a:rPr lang="en-US" altLang="zh-CN" sz="2600" kern="100" baseline="-25000" dirty="0">
                <a:solidFill>
                  <a:srgbClr val="262626"/>
                </a:solidFill>
                <a:latin typeface="Times New Roman" panose="02020603050405020304" pitchFamily="18" charset="0"/>
                <a:cs typeface="Courier New" panose="02070309020205020404" pitchFamily="49" charset="0"/>
              </a:rPr>
              <a:t>1</a:t>
            </a:r>
            <a:r>
              <a:rPr lang="zh-CN" altLang="zh-CN" sz="2600" kern="100" dirty="0">
                <a:solidFill>
                  <a:srgbClr val="262626"/>
                </a:solidFill>
                <a:latin typeface="Times New Roman" panose="02020603050405020304" pitchFamily="18" charset="0"/>
                <a:cs typeface="Times New Roman" panose="02020603050405020304" pitchFamily="18" charset="0"/>
              </a:rPr>
              <a:t>自交后，</a:t>
            </a:r>
            <a:r>
              <a:rPr lang="en-US" altLang="zh-CN" sz="2600" kern="100" dirty="0">
                <a:solidFill>
                  <a:srgbClr val="262626"/>
                </a:solidFill>
                <a:latin typeface="Times New Roman" panose="02020603050405020304" pitchFamily="18" charset="0"/>
                <a:cs typeface="Courier New" panose="02070309020205020404" pitchFamily="49" charset="0"/>
              </a:rPr>
              <a:t>F</a:t>
            </a:r>
            <a:r>
              <a:rPr lang="en-US" altLang="zh-CN" sz="2600" kern="100" baseline="-250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中出现红色、粉红色和白色三种类型的牡丹花，比例为</a:t>
            </a:r>
            <a:r>
              <a:rPr lang="en-US" altLang="zh-CN" sz="2600" kern="100" dirty="0">
                <a:solidFill>
                  <a:srgbClr val="262626"/>
                </a:solidFill>
                <a:latin typeface="Times New Roman" panose="02020603050405020304" pitchFamily="18" charset="0"/>
                <a:cs typeface="Courier New" panose="02070309020205020404" pitchFamily="49" charset="0"/>
              </a:rPr>
              <a:t>1</a:t>
            </a:r>
            <a:r>
              <a:rPr lang="en-US" altLang="zh-CN" sz="2600" kern="100" dirty="0">
                <a:solidFill>
                  <a:srgbClr val="262626"/>
                </a:solidFill>
                <a:latin typeface="宋体" panose="02010600030101010101" pitchFamily="2" charset="-122"/>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2</a:t>
            </a:r>
            <a:r>
              <a:rPr lang="en-US" altLang="zh-CN" sz="2600" kern="100" dirty="0">
                <a:solidFill>
                  <a:srgbClr val="262626"/>
                </a:solidFill>
                <a:latin typeface="宋体" panose="02010600030101010101" pitchFamily="2" charset="-122"/>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1</a:t>
            </a:r>
            <a:r>
              <a:rPr lang="zh-CN" altLang="zh-CN" sz="2600" kern="100" dirty="0">
                <a:solidFill>
                  <a:srgbClr val="262626"/>
                </a:solidFill>
                <a:latin typeface="Times New Roman" panose="02020603050405020304" pitchFamily="18" charset="0"/>
                <a:cs typeface="Times New Roman" panose="02020603050405020304" pitchFamily="18" charset="0"/>
              </a:rPr>
              <a:t>。接下来有两种种植方式：</a:t>
            </a:r>
            <a:r>
              <a:rPr lang="en-US" altLang="zh-CN" sz="2600" kern="100" dirty="0">
                <a:solidFill>
                  <a:srgbClr val="262626"/>
                </a:solidFill>
                <a:latin typeface="宋体" panose="02010600030101010101" pitchFamily="2" charset="-122"/>
                <a:cs typeface="Times New Roman" panose="02020603050405020304" pitchFamily="18" charset="0"/>
              </a:rPr>
              <a:t>①</a:t>
            </a:r>
            <a:r>
              <a:rPr lang="zh-CN" altLang="zh-CN" sz="2600" kern="100" dirty="0">
                <a:solidFill>
                  <a:srgbClr val="262626"/>
                </a:solidFill>
                <a:latin typeface="Times New Roman" panose="02020603050405020304" pitchFamily="18" charset="0"/>
                <a:cs typeface="Times New Roman" panose="02020603050405020304" pitchFamily="18" charset="0"/>
              </a:rPr>
              <a:t>取</a:t>
            </a:r>
            <a:r>
              <a:rPr lang="en-US" altLang="zh-CN" sz="2600" kern="100" dirty="0">
                <a:solidFill>
                  <a:srgbClr val="262626"/>
                </a:solidFill>
                <a:latin typeface="Times New Roman" panose="02020603050405020304" pitchFamily="18" charset="0"/>
                <a:cs typeface="Courier New" panose="02070309020205020404" pitchFamily="49" charset="0"/>
              </a:rPr>
              <a:t>F</a:t>
            </a:r>
            <a:r>
              <a:rPr lang="en-US" altLang="zh-CN" sz="2600" kern="100" baseline="-250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中的粉红色牡丹花和红色牡丹花均匀混合种植，进行自由传粉；</a:t>
            </a:r>
            <a:r>
              <a:rPr lang="en-US" altLang="zh-CN" sz="2600" kern="100" dirty="0">
                <a:solidFill>
                  <a:srgbClr val="262626"/>
                </a:solidFill>
                <a:latin typeface="宋体" panose="02010600030101010101" pitchFamily="2" charset="-122"/>
                <a:cs typeface="Times New Roman" panose="02020603050405020304" pitchFamily="18" charset="0"/>
              </a:rPr>
              <a:t>②</a:t>
            </a:r>
            <a:r>
              <a:rPr lang="zh-CN" altLang="zh-CN" sz="2600" kern="100" dirty="0">
                <a:solidFill>
                  <a:srgbClr val="262626"/>
                </a:solidFill>
                <a:latin typeface="Times New Roman" panose="02020603050405020304" pitchFamily="18" charset="0"/>
                <a:cs typeface="Times New Roman" panose="02020603050405020304" pitchFamily="18" charset="0"/>
              </a:rPr>
              <a:t>使</a:t>
            </a:r>
            <a:r>
              <a:rPr lang="en-US" altLang="zh-CN" sz="2600" kern="100" dirty="0">
                <a:solidFill>
                  <a:srgbClr val="262626"/>
                </a:solidFill>
                <a:latin typeface="Times New Roman" panose="02020603050405020304" pitchFamily="18" charset="0"/>
                <a:cs typeface="Courier New" panose="02070309020205020404" pitchFamily="49" charset="0"/>
              </a:rPr>
              <a:t>F</a:t>
            </a:r>
            <a:r>
              <a:rPr lang="en-US" altLang="zh-CN" sz="2600" kern="100" baseline="-250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中的牡丹花自交，下列叙述正确的是</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　　</a:t>
            </a:r>
            <a:r>
              <a:rPr lang="en-US" altLang="zh-CN" sz="2600" kern="100" dirty="0">
                <a:solidFill>
                  <a:srgbClr val="262626"/>
                </a:solidFill>
                <a:latin typeface="Times New Roman" panose="02020603050405020304" pitchFamily="18" charset="0"/>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95" lvl="1" indent="-457200" algn="just">
              <a:lnSpc>
                <a:spcPct val="150000"/>
              </a:lnSpc>
              <a:tabLst>
                <a:tab pos="2700655" algn="l"/>
              </a:tabLst>
            </a:pPr>
            <a:r>
              <a:rPr lang="en-US" altLang="zh-CN" sz="2600" kern="100" dirty="0">
                <a:solidFill>
                  <a:srgbClr val="262626"/>
                </a:solidFill>
                <a:latin typeface="Times New Roman" panose="02020603050405020304" pitchFamily="18" charset="0"/>
                <a:cs typeface="Courier New" panose="02070309020205020404" pitchFamily="49" charset="0"/>
              </a:rPr>
              <a:t>A.</a:t>
            </a:r>
            <a:r>
              <a:rPr lang="zh-CN" altLang="zh-CN" sz="2600" kern="100" dirty="0">
                <a:solidFill>
                  <a:srgbClr val="262626"/>
                </a:solidFill>
                <a:latin typeface="Times New Roman" panose="02020603050405020304" pitchFamily="18" charset="0"/>
                <a:cs typeface="Times New Roman" panose="02020603050405020304" pitchFamily="18" charset="0"/>
              </a:rPr>
              <a:t>方式</a:t>
            </a:r>
            <a:r>
              <a:rPr lang="en-US" altLang="zh-CN" sz="2600" kern="100" dirty="0">
                <a:solidFill>
                  <a:srgbClr val="262626"/>
                </a:solidFill>
                <a:latin typeface="宋体" panose="02010600030101010101" pitchFamily="2" charset="-122"/>
                <a:cs typeface="Times New Roman" panose="02020603050405020304" pitchFamily="18" charset="0"/>
              </a:rPr>
              <a:t>①</a:t>
            </a:r>
            <a:r>
              <a:rPr lang="zh-CN" altLang="zh-CN" sz="2600" kern="100" dirty="0">
                <a:solidFill>
                  <a:srgbClr val="262626"/>
                </a:solidFill>
                <a:latin typeface="Times New Roman" panose="02020603050405020304" pitchFamily="18" charset="0"/>
                <a:cs typeface="Times New Roman" panose="02020603050405020304" pitchFamily="18" charset="0"/>
              </a:rPr>
              <a:t>后代表型及比例为红色</a:t>
            </a: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粉红色</a:t>
            </a: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白色＝</a:t>
            </a:r>
            <a:r>
              <a:rPr lang="en-US" altLang="zh-CN" sz="2600" kern="100" dirty="0">
                <a:solidFill>
                  <a:srgbClr val="262626"/>
                </a:solidFill>
                <a:latin typeface="Times New Roman" panose="02020603050405020304" pitchFamily="18" charset="0"/>
                <a:cs typeface="Courier New" panose="02070309020205020404" pitchFamily="49" charset="0"/>
              </a:rPr>
              <a:t>4</a:t>
            </a:r>
            <a:r>
              <a:rPr lang="en-US" altLang="zh-CN" sz="2600" kern="100" dirty="0">
                <a:solidFill>
                  <a:srgbClr val="262626"/>
                </a:solidFill>
                <a:latin typeface="宋体" panose="02010600030101010101" pitchFamily="2" charset="-122"/>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4</a:t>
            </a:r>
            <a:r>
              <a:rPr lang="en-US" altLang="zh-CN" sz="2600" kern="100" dirty="0">
                <a:solidFill>
                  <a:srgbClr val="262626"/>
                </a:solidFill>
                <a:latin typeface="宋体" panose="02010600030101010101" pitchFamily="2" charset="-122"/>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95" lvl="1" indent="-457200" algn="just">
              <a:lnSpc>
                <a:spcPct val="150000"/>
              </a:lnSpc>
              <a:tabLst>
                <a:tab pos="2700655" algn="l"/>
              </a:tabLst>
            </a:pPr>
            <a:r>
              <a:rPr lang="en-US" altLang="zh-CN" sz="2600" kern="100" dirty="0">
                <a:solidFill>
                  <a:srgbClr val="262626"/>
                </a:solidFill>
                <a:latin typeface="Times New Roman" panose="02020603050405020304" pitchFamily="18" charset="0"/>
                <a:cs typeface="Courier New" panose="02070309020205020404" pitchFamily="49" charset="0"/>
              </a:rPr>
              <a:t>B.</a:t>
            </a:r>
            <a:r>
              <a:rPr lang="zh-CN" altLang="zh-CN" sz="2600" kern="100" dirty="0">
                <a:solidFill>
                  <a:srgbClr val="262626"/>
                </a:solidFill>
                <a:latin typeface="Times New Roman" panose="02020603050405020304" pitchFamily="18" charset="0"/>
                <a:cs typeface="Times New Roman" panose="02020603050405020304" pitchFamily="18" charset="0"/>
              </a:rPr>
              <a:t>方式</a:t>
            </a:r>
            <a:r>
              <a:rPr lang="en-US" altLang="zh-CN" sz="2600" kern="100" dirty="0">
                <a:solidFill>
                  <a:srgbClr val="262626"/>
                </a:solidFill>
                <a:latin typeface="宋体" panose="02010600030101010101" pitchFamily="2" charset="-122"/>
                <a:cs typeface="Times New Roman" panose="02020603050405020304" pitchFamily="18" charset="0"/>
              </a:rPr>
              <a:t>①</a:t>
            </a:r>
            <a:r>
              <a:rPr lang="zh-CN" altLang="zh-CN" sz="2600" kern="100" dirty="0">
                <a:solidFill>
                  <a:srgbClr val="262626"/>
                </a:solidFill>
                <a:latin typeface="Times New Roman" panose="02020603050405020304" pitchFamily="18" charset="0"/>
                <a:cs typeface="Times New Roman" panose="02020603050405020304" pitchFamily="18" charset="0"/>
              </a:rPr>
              <a:t>后代表型及比例为红色</a:t>
            </a: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粉红色</a:t>
            </a: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白色＝</a:t>
            </a:r>
            <a:r>
              <a:rPr lang="en-US" altLang="zh-CN" sz="2600" kern="100" dirty="0">
                <a:solidFill>
                  <a:srgbClr val="262626"/>
                </a:solidFill>
                <a:latin typeface="Times New Roman" panose="02020603050405020304" pitchFamily="18" charset="0"/>
                <a:cs typeface="Courier New" panose="02070309020205020404" pitchFamily="49" charset="0"/>
              </a:rPr>
              <a:t>1</a:t>
            </a:r>
            <a:r>
              <a:rPr lang="en-US" altLang="zh-CN" sz="2600" kern="100" dirty="0">
                <a:solidFill>
                  <a:srgbClr val="262626"/>
                </a:solidFill>
                <a:latin typeface="宋体" panose="02010600030101010101" pitchFamily="2" charset="-122"/>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2</a:t>
            </a:r>
            <a:r>
              <a:rPr lang="en-US" altLang="zh-CN" sz="2600" kern="100" dirty="0">
                <a:solidFill>
                  <a:srgbClr val="262626"/>
                </a:solidFill>
                <a:latin typeface="宋体" panose="02010600030101010101" pitchFamily="2" charset="-122"/>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95" lvl="1" indent="-457200" algn="just">
              <a:lnSpc>
                <a:spcPct val="150000"/>
              </a:lnSpc>
              <a:tabLst>
                <a:tab pos="2700655" algn="l"/>
              </a:tabLst>
            </a:pPr>
            <a:r>
              <a:rPr lang="en-US" altLang="zh-CN" sz="2600" kern="100" dirty="0">
                <a:solidFill>
                  <a:srgbClr val="262626"/>
                </a:solidFill>
                <a:latin typeface="Times New Roman" panose="02020603050405020304" pitchFamily="18" charset="0"/>
                <a:cs typeface="Courier New" panose="02070309020205020404" pitchFamily="49" charset="0"/>
              </a:rPr>
              <a:t>C.</a:t>
            </a:r>
            <a:r>
              <a:rPr lang="zh-CN" altLang="zh-CN" sz="2600" kern="100" dirty="0">
                <a:solidFill>
                  <a:srgbClr val="262626"/>
                </a:solidFill>
                <a:latin typeface="Times New Roman" panose="02020603050405020304" pitchFamily="18" charset="0"/>
                <a:cs typeface="Times New Roman" panose="02020603050405020304" pitchFamily="18" charset="0"/>
              </a:rPr>
              <a:t>方式</a:t>
            </a:r>
            <a:r>
              <a:rPr lang="en-US" altLang="zh-CN" sz="2600" kern="100" dirty="0">
                <a:solidFill>
                  <a:srgbClr val="262626"/>
                </a:solidFill>
                <a:latin typeface="宋体" panose="02010600030101010101" pitchFamily="2" charset="-122"/>
                <a:cs typeface="Times New Roman" panose="02020603050405020304" pitchFamily="18" charset="0"/>
              </a:rPr>
              <a:t>②</a:t>
            </a:r>
            <a:r>
              <a:rPr lang="zh-CN" altLang="zh-CN" sz="2600" kern="100" dirty="0">
                <a:solidFill>
                  <a:srgbClr val="262626"/>
                </a:solidFill>
                <a:latin typeface="Times New Roman" panose="02020603050405020304" pitchFamily="18" charset="0"/>
                <a:cs typeface="Times New Roman" panose="02020603050405020304" pitchFamily="18" charset="0"/>
              </a:rPr>
              <a:t>后代表型及比例为红色</a:t>
            </a: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粉红色</a:t>
            </a: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白色＝</a:t>
            </a:r>
            <a:r>
              <a:rPr lang="en-US" altLang="zh-CN" sz="2600" kern="100" dirty="0">
                <a:solidFill>
                  <a:srgbClr val="262626"/>
                </a:solidFill>
                <a:latin typeface="Times New Roman" panose="02020603050405020304" pitchFamily="18" charset="0"/>
                <a:cs typeface="Courier New" panose="02070309020205020404" pitchFamily="49" charset="0"/>
              </a:rPr>
              <a:t>4</a:t>
            </a:r>
            <a:r>
              <a:rPr lang="en-US" altLang="zh-CN" sz="2600" kern="100" dirty="0">
                <a:solidFill>
                  <a:srgbClr val="262626"/>
                </a:solidFill>
                <a:latin typeface="宋体" panose="02010600030101010101" pitchFamily="2" charset="-122"/>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4</a:t>
            </a:r>
            <a:r>
              <a:rPr lang="en-US" altLang="zh-CN" sz="2600" kern="100" dirty="0">
                <a:solidFill>
                  <a:srgbClr val="262626"/>
                </a:solidFill>
                <a:latin typeface="宋体" panose="02010600030101010101" pitchFamily="2" charset="-122"/>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95" lvl="1" indent="-457200" algn="just">
              <a:lnSpc>
                <a:spcPct val="150000"/>
              </a:lnSpc>
              <a:tabLst>
                <a:tab pos="2700655" algn="l"/>
              </a:tabLst>
            </a:pPr>
            <a:r>
              <a:rPr lang="en-US" altLang="zh-CN" sz="2600" kern="100" dirty="0">
                <a:solidFill>
                  <a:srgbClr val="262626"/>
                </a:solidFill>
                <a:latin typeface="Times New Roman" panose="02020603050405020304" pitchFamily="18" charset="0"/>
                <a:cs typeface="Courier New" panose="02070309020205020404" pitchFamily="49" charset="0"/>
              </a:rPr>
              <a:t>D.</a:t>
            </a:r>
            <a:r>
              <a:rPr lang="zh-CN" altLang="zh-CN" sz="2600" kern="100" dirty="0">
                <a:solidFill>
                  <a:srgbClr val="262626"/>
                </a:solidFill>
                <a:latin typeface="Times New Roman" panose="02020603050405020304" pitchFamily="18" charset="0"/>
                <a:cs typeface="Times New Roman" panose="02020603050405020304" pitchFamily="18" charset="0"/>
              </a:rPr>
              <a:t>方式</a:t>
            </a:r>
            <a:r>
              <a:rPr lang="en-US" altLang="zh-CN" sz="2600" kern="100" dirty="0">
                <a:solidFill>
                  <a:srgbClr val="262626"/>
                </a:solidFill>
                <a:latin typeface="宋体" panose="02010600030101010101" pitchFamily="2" charset="-122"/>
                <a:cs typeface="Times New Roman" panose="02020603050405020304" pitchFamily="18" charset="0"/>
              </a:rPr>
              <a:t>②</a:t>
            </a:r>
            <a:r>
              <a:rPr lang="zh-CN" altLang="zh-CN" sz="2600" kern="100" dirty="0">
                <a:solidFill>
                  <a:srgbClr val="262626"/>
                </a:solidFill>
                <a:latin typeface="Times New Roman" panose="02020603050405020304" pitchFamily="18" charset="0"/>
                <a:cs typeface="Times New Roman" panose="02020603050405020304" pitchFamily="18" charset="0"/>
              </a:rPr>
              <a:t>后代表型及比例为红色</a:t>
            </a: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粉红色</a:t>
            </a: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白色＝</a:t>
            </a:r>
            <a:r>
              <a:rPr lang="en-US" altLang="zh-CN" sz="2600" kern="100" dirty="0">
                <a:solidFill>
                  <a:srgbClr val="262626"/>
                </a:solidFill>
                <a:latin typeface="Times New Roman" panose="02020603050405020304" pitchFamily="18" charset="0"/>
                <a:cs typeface="Courier New" panose="02070309020205020404" pitchFamily="49" charset="0"/>
              </a:rPr>
              <a:t>1</a:t>
            </a:r>
            <a:r>
              <a:rPr lang="en-US" altLang="zh-CN" sz="2600" kern="100" dirty="0">
                <a:solidFill>
                  <a:srgbClr val="262626"/>
                </a:solidFill>
                <a:latin typeface="宋体" panose="02010600030101010101" pitchFamily="2" charset="-122"/>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2</a:t>
            </a:r>
            <a:r>
              <a:rPr lang="en-US" altLang="zh-CN" sz="2600" kern="100" dirty="0">
                <a:solidFill>
                  <a:srgbClr val="262626"/>
                </a:solidFill>
                <a:latin typeface="宋体" panose="02010600030101010101" pitchFamily="2" charset="-122"/>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1</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8281322" y="2727730"/>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rPr>
              <a:t>A</a:t>
            </a:r>
            <a:endParaRPr lang="zh-CN" altLang="en-US" sz="3000" b="1" dirty="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97764" y="229258"/>
            <a:ext cx="11656625" cy="604881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b="1" kern="100">
                <a:solidFill>
                  <a:srgbClr val="005AA0"/>
                </a:solidFill>
                <a:latin typeface="Times New Roman" panose="02020603050405020304" pitchFamily="18" charset="0"/>
                <a:ea typeface="黑体" panose="02010609060101010101" charset="-122"/>
                <a:cs typeface="Times New Roman" panose="02020603050405020304" pitchFamily="18" charset="0"/>
              </a:rPr>
              <a:t>解析</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　用纯合红色牡丹花和纯合白色牡丹花杂交，</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F</a:t>
            </a:r>
            <a:r>
              <a:rPr lang="en-US" altLang="zh-CN" sz="2600" b="1" kern="100" baseline="-2500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全是粉红色牡丹花，将</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F</a:t>
            </a:r>
            <a:r>
              <a:rPr lang="en-US" altLang="zh-CN" sz="2600" b="1" kern="100" baseline="-2500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自交后，</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F</a:t>
            </a:r>
            <a:r>
              <a:rPr lang="en-US" altLang="zh-CN" sz="2600" b="1" kern="100" baseline="-2500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中出现红色、粉红色和白色三种类型的牡丹花，比例为</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en-US" altLang="zh-CN" sz="2600" b="1" kern="10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en-US" altLang="zh-CN" sz="2600" b="1" kern="10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，说明牡丹花花色是由一对等位基因控制的，且出现不完全显性现象。假设牡丹花色用基因</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A/a</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表示，则粉红色的基因型为</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Aa</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，红色和白色的基因型分别为</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AA</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和</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aa</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。方式</a:t>
            </a:r>
            <a:r>
              <a:rPr lang="en-US" altLang="zh-CN" sz="2600" b="1" kern="100">
                <a:solidFill>
                  <a:srgbClr val="005AA0"/>
                </a:solidFill>
                <a:latin typeface="宋体" panose="02010600030101010101" pitchFamily="2" charset="-122"/>
                <a:ea typeface="宋体" panose="02010600030101010101" pitchFamily="2" charset="-122"/>
                <a:cs typeface="Times New Roman" panose="02020603050405020304" pitchFamily="18" charset="0"/>
              </a:rPr>
              <a:t>①</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取</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F</a:t>
            </a:r>
            <a:r>
              <a:rPr lang="en-US" altLang="zh-CN" sz="2600" b="1" kern="100" baseline="-2500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中的粉红色牡丹花</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(2/3Aa)</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和红色牡丹花</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(1/3AA)</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均匀混合种植，产生的配子中</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的基因频率为</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2/3</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的基因频率为</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1/3</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，进行自由传粉，子代基因型及比例为</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AA</a:t>
            </a:r>
            <a:r>
              <a:rPr lang="en-US" altLang="zh-CN" sz="2600" b="1" kern="10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Aa</a:t>
            </a:r>
            <a:r>
              <a:rPr lang="en-US" altLang="zh-CN" sz="2600" b="1" kern="10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aa</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4</a:t>
            </a:r>
            <a:r>
              <a:rPr lang="en-US" altLang="zh-CN" sz="2600" b="1" kern="10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4</a:t>
            </a:r>
            <a:r>
              <a:rPr lang="en-US" altLang="zh-CN" sz="2600" b="1" kern="10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，即红色</a:t>
            </a:r>
            <a:r>
              <a:rPr lang="en-US" altLang="zh-CN" sz="2600" b="1" kern="10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粉红色</a:t>
            </a:r>
            <a:r>
              <a:rPr lang="en-US" altLang="zh-CN" sz="2600" b="1" kern="10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白色＝</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4</a:t>
            </a:r>
            <a:r>
              <a:rPr lang="en-US" altLang="zh-CN" sz="2600" b="1" kern="10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4</a:t>
            </a:r>
            <a:r>
              <a:rPr lang="en-US" altLang="zh-CN" sz="2600" b="1" kern="10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。方式</a:t>
            </a:r>
            <a:r>
              <a:rPr lang="en-US" altLang="zh-CN" sz="2600" b="1" kern="100">
                <a:solidFill>
                  <a:srgbClr val="005AA0"/>
                </a:solidFill>
                <a:latin typeface="宋体" panose="02010600030101010101" pitchFamily="2" charset="-122"/>
                <a:ea typeface="宋体" panose="02010600030101010101" pitchFamily="2" charset="-122"/>
                <a:cs typeface="Times New Roman" panose="02020603050405020304" pitchFamily="18" charset="0"/>
              </a:rPr>
              <a:t>②</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让</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F</a:t>
            </a:r>
            <a:r>
              <a:rPr lang="en-US" altLang="zh-CN" sz="2600" b="1" kern="100" baseline="-2500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中的牡丹花</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(1/4AA</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2/4Aa</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1/4aa)</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自交，后代</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AA</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基因型频率＝</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1/4</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2/4</a:t>
            </a:r>
            <a:r>
              <a:rPr lang="en-US" altLang="zh-CN" sz="2600" kern="100">
                <a:solidFill>
                  <a:srgbClr val="262626"/>
                </a:solidFill>
                <a:latin typeface="宋体" panose="02010600030101010101" pitchFamily="2" charset="-122"/>
                <a:cs typeface="Times New Roman" panose="02020603050405020304" pitchFamily="18" charset="0"/>
              </a:rPr>
              <a:t>×</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1/4</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3/8</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Aa</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基因型频率＝</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2/4</a:t>
            </a:r>
            <a:r>
              <a:rPr lang="en-US" altLang="zh-CN" sz="2600" kern="100">
                <a:solidFill>
                  <a:srgbClr val="262626"/>
                </a:solidFill>
                <a:latin typeface="宋体" panose="02010600030101010101" pitchFamily="2" charset="-122"/>
                <a:cs typeface="Times New Roman" panose="02020603050405020304" pitchFamily="18" charset="0"/>
              </a:rPr>
              <a:t>×</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2/4</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2/8</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aa</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基因型频率＝</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1/4</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2/4</a:t>
            </a:r>
            <a:r>
              <a:rPr lang="en-US" altLang="zh-CN" sz="2600" kern="100">
                <a:solidFill>
                  <a:srgbClr val="262626"/>
                </a:solidFill>
                <a:latin typeface="宋体" panose="02010600030101010101" pitchFamily="2" charset="-122"/>
                <a:cs typeface="Times New Roman" panose="02020603050405020304" pitchFamily="18" charset="0"/>
              </a:rPr>
              <a:t>×</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1/4</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3/8</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，即红色</a:t>
            </a:r>
            <a:r>
              <a:rPr lang="en-US" altLang="zh-CN" sz="2600" b="1" kern="10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粉红色</a:t>
            </a:r>
            <a:r>
              <a:rPr lang="en-US" altLang="zh-CN" sz="2600" b="1" kern="10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白色＝</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3</a:t>
            </a:r>
            <a:r>
              <a:rPr lang="en-US" altLang="zh-CN" sz="2600" b="1" kern="10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en-US" altLang="zh-CN" sz="2600" b="1" kern="10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3</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979" y="404622"/>
            <a:ext cx="11656625" cy="64823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a:solidFill>
                  <a:srgbClr val="262626"/>
                </a:solidFill>
                <a:latin typeface="Times New Roman" panose="02020603050405020304" pitchFamily="18" charset="0"/>
                <a:cs typeface="Times New Roman" panose="02020603050405020304" pitchFamily="18" charset="0"/>
              </a:rPr>
              <a:t>题型三　复等位基因</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098" name="Picture 2" descr="SY394A"/>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99601" y="1073793"/>
            <a:ext cx="7863378" cy="458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40557" y="404622"/>
            <a:ext cx="11656625" cy="2448723"/>
          </a:xfrm>
          <a:prstGeom prst="rect">
            <a:avLst/>
          </a:prstGeom>
        </p:spPr>
        <p:txBody>
          <a:bodyPr wrap="square" lIns="121898" tIns="60948" rIns="121898" bIns="60948">
            <a:spAutoFit/>
          </a:bodyPr>
          <a:lstStyle/>
          <a:p>
            <a:pPr marL="252095" indent="-457200" algn="just">
              <a:lnSpc>
                <a:spcPct val="150000"/>
              </a:lnSpc>
              <a:spcAft>
                <a:spcPts val="0"/>
              </a:spcAft>
              <a:tabLst>
                <a:tab pos="2700655" algn="l"/>
              </a:tabLst>
            </a:pPr>
            <a:r>
              <a:rPr lang="en-US" altLang="zh-CN" sz="2600" b="1" kern="100" dirty="0">
                <a:latin typeface="Times New Roman" panose="02020603050405020304" pitchFamily="18" charset="0"/>
                <a:ea typeface="黑体" panose="02010609060101010101" charset="-122"/>
                <a:cs typeface="Courier New" panose="02070309020205020404" pitchFamily="49" charset="0"/>
              </a:rPr>
              <a:t>[</a:t>
            </a:r>
            <a:r>
              <a:rPr lang="zh-CN" altLang="zh-CN" sz="2600" b="1" kern="100" dirty="0">
                <a:latin typeface="Times New Roman" panose="02020603050405020304" pitchFamily="18" charset="0"/>
                <a:ea typeface="黑体" panose="02010609060101010101" charset="-122"/>
                <a:cs typeface="Times New Roman" panose="02020603050405020304" pitchFamily="18" charset="0"/>
              </a:rPr>
              <a:t>典例</a:t>
            </a:r>
            <a:r>
              <a:rPr lang="en-US" altLang="zh-CN" sz="2600" b="1" kern="100" dirty="0">
                <a:latin typeface="Times New Roman" panose="02020603050405020304" pitchFamily="18" charset="0"/>
                <a:ea typeface="黑体" panose="02010609060101010101" charset="-122"/>
                <a:cs typeface="Courier New" panose="02070309020205020404" pitchFamily="49" charset="0"/>
              </a:rPr>
              <a:t>3]</a:t>
            </a:r>
            <a:r>
              <a:rPr lang="en-US" altLang="zh-CN" sz="2600" kern="100" dirty="0">
                <a:solidFill>
                  <a:srgbClr val="262626"/>
                </a:solidFill>
                <a:latin typeface="Times New Roman" panose="02020603050405020304" pitchFamily="18" charset="0"/>
                <a:cs typeface="Courier New" panose="02070309020205020404" pitchFamily="49" charset="0"/>
              </a:rPr>
              <a:t> </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(2024·</a:t>
            </a:r>
            <a:r>
              <a:rPr lang="zh-CN" altLang="zh-CN" sz="2600" b="1" kern="100" dirty="0">
                <a:solidFill>
                  <a:srgbClr val="262626"/>
                </a:solidFill>
                <a:latin typeface="Times New Roman" panose="02020603050405020304" pitchFamily="18" charset="0"/>
                <a:ea typeface="宋体" panose="02010600030101010101" pitchFamily="2" charset="-122"/>
                <a:cs typeface="Times New Roman" panose="02020603050405020304" pitchFamily="18" charset="0"/>
              </a:rPr>
              <a:t>贵州卷，</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20)</a:t>
            </a:r>
            <a:r>
              <a:rPr lang="zh-CN" altLang="zh-CN" sz="2600" kern="100" dirty="0">
                <a:solidFill>
                  <a:srgbClr val="262626"/>
                </a:solidFill>
                <a:latin typeface="Times New Roman" panose="02020603050405020304" pitchFamily="18" charset="0"/>
                <a:cs typeface="Times New Roman" panose="02020603050405020304" pitchFamily="18" charset="0"/>
              </a:rPr>
              <a:t>已知小鼠毛皮的颜色由一组位于常染色体上的复等位基因</a:t>
            </a:r>
            <a:r>
              <a:rPr lang="en-US" altLang="zh-CN" sz="2600" kern="100" dirty="0">
                <a:solidFill>
                  <a:srgbClr val="262626"/>
                </a:solidFill>
                <a:latin typeface="Times New Roman" panose="02020603050405020304" pitchFamily="18" charset="0"/>
                <a:cs typeface="Courier New" panose="02070309020205020404" pitchFamily="49" charset="0"/>
              </a:rPr>
              <a:t>B</a:t>
            </a:r>
            <a:r>
              <a:rPr lang="en-US" altLang="zh-CN" sz="2600" kern="100" baseline="-25000" dirty="0">
                <a:solidFill>
                  <a:srgbClr val="262626"/>
                </a:solidFill>
                <a:latin typeface="Times New Roman" panose="02020603050405020304" pitchFamily="18" charset="0"/>
                <a:cs typeface="Courier New" panose="02070309020205020404" pitchFamily="49" charset="0"/>
              </a:rPr>
              <a:t>1</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黄色</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B</a:t>
            </a:r>
            <a:r>
              <a:rPr lang="en-US" altLang="zh-CN" sz="2600" kern="100" baseline="-25000" dirty="0">
                <a:solidFill>
                  <a:srgbClr val="262626"/>
                </a:solidFill>
                <a:latin typeface="Times New Roman" panose="02020603050405020304" pitchFamily="18" charset="0"/>
                <a:cs typeface="Courier New" panose="02070309020205020404" pitchFamily="49" charset="0"/>
              </a:rPr>
              <a:t>2</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鼠色</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B</a:t>
            </a:r>
            <a:r>
              <a:rPr lang="en-US" altLang="zh-CN" sz="2600" kern="100" baseline="-25000" dirty="0">
                <a:solidFill>
                  <a:srgbClr val="262626"/>
                </a:solidFill>
                <a:latin typeface="Times New Roman" panose="02020603050405020304" pitchFamily="18" charset="0"/>
                <a:cs typeface="Courier New" panose="02070309020205020404" pitchFamily="49" charset="0"/>
              </a:rPr>
              <a:t>3</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黑色</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控制。现有甲</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黄色短尾</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、乙</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黄色正常尾</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、丙</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鼠色短尾</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、丁</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黑色正常尾</a:t>
            </a:r>
            <a:r>
              <a:rPr lang="en-US" altLang="zh-CN" sz="2600" kern="100" dirty="0">
                <a:solidFill>
                  <a:srgbClr val="262626"/>
                </a:solidFill>
                <a:latin typeface="Times New Roman" panose="02020603050405020304" pitchFamily="18" charset="0"/>
                <a:cs typeface="Courier New" panose="02070309020205020404" pitchFamily="49" charset="0"/>
              </a:rPr>
              <a:t>)4</a:t>
            </a:r>
            <a:r>
              <a:rPr lang="zh-CN" altLang="zh-CN" sz="2600" kern="100" dirty="0">
                <a:solidFill>
                  <a:srgbClr val="262626"/>
                </a:solidFill>
                <a:latin typeface="Times New Roman" panose="02020603050405020304" pitchFamily="18" charset="0"/>
                <a:cs typeface="Times New Roman" panose="02020603050405020304" pitchFamily="18" charset="0"/>
              </a:rPr>
              <a:t>种基因型的雌雄小鼠若干，某研究小组对其开展了系列实验，结果如图所示。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5122" name="Picture 2" descr="24GT150"/>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77323" y="2984420"/>
            <a:ext cx="5945766" cy="1947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2663" y="1882318"/>
            <a:ext cx="11656625" cy="372407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solidFill>
                  <a:srgbClr val="262626"/>
                </a:solidFill>
                <a:latin typeface="Times New Roman" panose="02020603050405020304" pitchFamily="18" charset="0"/>
                <a:cs typeface="Times New Roman" panose="02020603050405020304" pitchFamily="18" charset="0"/>
              </a:rPr>
              <a:t>回答下列问题：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700655" algn="l"/>
              </a:tabLst>
            </a:pPr>
            <a:r>
              <a:rPr lang="en-US" altLang="zh-CN" sz="2600" kern="100" dirty="0">
                <a:solidFill>
                  <a:srgbClr val="262626"/>
                </a:solidFill>
                <a:latin typeface="Times New Roman" panose="02020603050405020304" pitchFamily="18" charset="0"/>
                <a:cs typeface="Courier New" panose="02070309020205020404" pitchFamily="49" charset="0"/>
              </a:rPr>
              <a:t>(1)</a:t>
            </a:r>
            <a:r>
              <a:rPr lang="zh-CN" altLang="zh-CN" sz="2600" kern="100" dirty="0">
                <a:solidFill>
                  <a:srgbClr val="262626"/>
                </a:solidFill>
                <a:latin typeface="Times New Roman" panose="02020603050405020304" pitchFamily="18" charset="0"/>
                <a:cs typeface="Times New Roman" panose="02020603050405020304" pitchFamily="18" charset="0"/>
              </a:rPr>
              <a:t>基因</a:t>
            </a:r>
            <a:r>
              <a:rPr lang="en-US" altLang="zh-CN" sz="2600" kern="100" dirty="0">
                <a:solidFill>
                  <a:srgbClr val="262626"/>
                </a:solidFill>
                <a:latin typeface="Times New Roman" panose="02020603050405020304" pitchFamily="18" charset="0"/>
                <a:cs typeface="Courier New" panose="02070309020205020404" pitchFamily="49" charset="0"/>
              </a:rPr>
              <a:t>B</a:t>
            </a:r>
            <a:r>
              <a:rPr lang="en-US" altLang="zh-CN" sz="2600" kern="100" baseline="-25000" dirty="0">
                <a:solidFill>
                  <a:srgbClr val="262626"/>
                </a:solidFill>
                <a:latin typeface="Times New Roman" panose="02020603050405020304" pitchFamily="18" charset="0"/>
                <a:cs typeface="Courier New" panose="02070309020205020404" pitchFamily="49" charset="0"/>
              </a:rPr>
              <a:t>1</a:t>
            </a:r>
            <a:r>
              <a:rPr lang="zh-CN" altLang="zh-CN" sz="2600" kern="100" dirty="0">
                <a:solidFill>
                  <a:srgbClr val="262626"/>
                </a:solidFill>
                <a:latin typeface="Times New Roman" panose="02020603050405020304" pitchFamily="18" charset="0"/>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B</a:t>
            </a:r>
            <a:r>
              <a:rPr lang="en-US" altLang="zh-CN" sz="2600" kern="100" baseline="-250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B</a:t>
            </a:r>
            <a:r>
              <a:rPr lang="en-US" altLang="zh-CN" sz="2600" kern="100" baseline="-25000" dirty="0">
                <a:solidFill>
                  <a:srgbClr val="262626"/>
                </a:solidFill>
                <a:latin typeface="Times New Roman" panose="02020603050405020304" pitchFamily="18" charset="0"/>
                <a:cs typeface="Courier New" panose="02070309020205020404" pitchFamily="49" charset="0"/>
              </a:rPr>
              <a:t>3</a:t>
            </a:r>
            <a:r>
              <a:rPr lang="zh-CN" altLang="zh-CN" sz="2600" kern="100" dirty="0">
                <a:solidFill>
                  <a:srgbClr val="262626"/>
                </a:solidFill>
                <a:latin typeface="Times New Roman" panose="02020603050405020304" pitchFamily="18" charset="0"/>
                <a:cs typeface="Times New Roman" panose="02020603050405020304" pitchFamily="18" charset="0"/>
              </a:rPr>
              <a:t>之间的显隐性关系是</a:t>
            </a:r>
            <a:r>
              <a:rPr lang="en-US" altLang="zh-CN" sz="2600" kern="100" dirty="0" smtClean="0">
                <a:solidFill>
                  <a:srgbClr val="262626"/>
                </a:solidFill>
                <a:latin typeface="Times New Roman" panose="02020603050405020304" pitchFamily="18" charset="0"/>
                <a:cs typeface="Courier New" panose="02070309020205020404" pitchFamily="49" charset="0"/>
              </a:rPr>
              <a:t>__________________________</a:t>
            </a:r>
            <a:r>
              <a:rPr lang="en-US" altLang="zh-CN" sz="2600" kern="100" dirty="0">
                <a:solidFill>
                  <a:srgbClr val="262626"/>
                </a:solidFill>
                <a:latin typeface="Times New Roman" panose="02020603050405020304" pitchFamily="18" charset="0"/>
                <a:cs typeface="Courier New" panose="02070309020205020404" pitchFamily="49" charset="0"/>
              </a:rPr>
              <a:t>___</a:t>
            </a:r>
            <a:r>
              <a:rPr lang="en-US" altLang="zh-CN" sz="2600" kern="100" dirty="0" smtClean="0">
                <a:solidFill>
                  <a:srgbClr val="262626"/>
                </a:solidFill>
                <a:latin typeface="Times New Roman" panose="02020603050405020304" pitchFamily="18" charset="0"/>
                <a:cs typeface="Courier New" panose="02070309020205020404" pitchFamily="49" charset="0"/>
              </a:rPr>
              <a:t>__</a:t>
            </a:r>
            <a:r>
              <a:rPr lang="zh-CN" altLang="zh-CN" sz="2600" kern="100" dirty="0">
                <a:solidFill>
                  <a:srgbClr val="262626"/>
                </a:solidFill>
                <a:latin typeface="Times New Roman" panose="02020603050405020304" pitchFamily="18" charset="0"/>
                <a:cs typeface="Times New Roman" panose="02020603050405020304" pitchFamily="18" charset="0"/>
              </a:rPr>
              <a:t>。实验</a:t>
            </a:r>
            <a:r>
              <a:rPr lang="en-US" altLang="zh-CN" sz="2600" kern="100" dirty="0">
                <a:solidFill>
                  <a:srgbClr val="262626"/>
                </a:solidFill>
                <a:latin typeface="宋体" panose="02010600030101010101" pitchFamily="2" charset="-122"/>
                <a:cs typeface="Times New Roman" panose="02020603050405020304" pitchFamily="18" charset="0"/>
              </a:rPr>
              <a:t>③</a:t>
            </a:r>
            <a:r>
              <a:rPr lang="zh-CN" altLang="zh-CN" sz="2600" kern="100" dirty="0">
                <a:solidFill>
                  <a:srgbClr val="262626"/>
                </a:solidFill>
                <a:latin typeface="Times New Roman" panose="02020603050405020304" pitchFamily="18" charset="0"/>
                <a:cs typeface="Times New Roman" panose="02020603050405020304" pitchFamily="18" charset="0"/>
              </a:rPr>
              <a:t>中的子代比例说明了</a:t>
            </a:r>
            <a:r>
              <a:rPr lang="en-US" altLang="zh-CN" sz="2600" kern="100" dirty="0" smtClean="0">
                <a:solidFill>
                  <a:srgbClr val="262626"/>
                </a:solidFill>
                <a:latin typeface="Times New Roman" panose="02020603050405020304" pitchFamily="18" charset="0"/>
                <a:cs typeface="Courier New" panose="02070309020205020404" pitchFamily="49" charset="0"/>
              </a:rPr>
              <a:t>___________________________________</a:t>
            </a:r>
            <a:r>
              <a:rPr lang="en-US" altLang="zh-CN" sz="2600" kern="100" dirty="0">
                <a:solidFill>
                  <a:srgbClr val="262626"/>
                </a:solidFill>
                <a:latin typeface="Times New Roman" panose="02020603050405020304" pitchFamily="18" charset="0"/>
                <a:cs typeface="Courier New" panose="02070309020205020404" pitchFamily="49" charset="0"/>
              </a:rPr>
              <a:t>_____</a:t>
            </a:r>
            <a:r>
              <a:rPr lang="en-US" altLang="zh-CN" sz="2600" kern="100" dirty="0" smtClean="0">
                <a:solidFill>
                  <a:srgbClr val="262626"/>
                </a:solidFill>
                <a:latin typeface="Times New Roman" panose="02020603050405020304" pitchFamily="18" charset="0"/>
                <a:cs typeface="Courier New" panose="02070309020205020404" pitchFamily="49" charset="0"/>
              </a:rPr>
              <a:t>___</a:t>
            </a:r>
            <a:r>
              <a:rPr lang="zh-CN" altLang="zh-CN" sz="2600" kern="100" dirty="0">
                <a:solidFill>
                  <a:srgbClr val="262626"/>
                </a:solidFill>
                <a:latin typeface="Times New Roman" panose="02020603050405020304" pitchFamily="18" charset="0"/>
                <a:cs typeface="Times New Roman" panose="02020603050405020304" pitchFamily="18" charset="0"/>
              </a:rPr>
              <a:t>，其黄色子代的基因型是</a:t>
            </a:r>
            <a:r>
              <a:rPr lang="en-US" altLang="zh-CN" sz="2600" kern="100" dirty="0" smtClean="0">
                <a:solidFill>
                  <a:srgbClr val="262626"/>
                </a:solidFill>
                <a:latin typeface="Times New Roman" panose="02020603050405020304" pitchFamily="18" charset="0"/>
                <a:cs typeface="Courier New" panose="02070309020205020404" pitchFamily="49" charset="0"/>
              </a:rPr>
              <a:t>______________________________________</a:t>
            </a:r>
            <a:r>
              <a:rPr lang="zh-CN" altLang="zh-CN" sz="2600" kern="100" dirty="0">
                <a:solidFill>
                  <a:srgbClr val="262626"/>
                </a:solidFill>
                <a:latin typeface="Times New Roman" panose="02020603050405020304" pitchFamily="18" charset="0"/>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700655" algn="l"/>
              </a:tabLst>
            </a:pPr>
            <a:r>
              <a:rPr lang="en-US" altLang="zh-CN" sz="2600" kern="1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小鼠群体中与毛皮颜色有关的基因型共有</a:t>
            </a:r>
            <a:r>
              <a:rPr lang="en-US" altLang="zh-CN" sz="2600" kern="100" dirty="0">
                <a:solidFill>
                  <a:srgbClr val="262626"/>
                </a:solidFill>
                <a:latin typeface="Times New Roman" panose="02020603050405020304" pitchFamily="18" charset="0"/>
                <a:cs typeface="Courier New" panose="02070309020205020404" pitchFamily="49" charset="0"/>
              </a:rPr>
              <a:t>________</a:t>
            </a:r>
            <a:r>
              <a:rPr lang="zh-CN" altLang="zh-CN" sz="2600" kern="100" dirty="0">
                <a:solidFill>
                  <a:srgbClr val="262626"/>
                </a:solidFill>
                <a:latin typeface="Times New Roman" panose="02020603050405020304" pitchFamily="18" charset="0"/>
                <a:cs typeface="Times New Roman" panose="02020603050405020304" pitchFamily="18" charset="0"/>
              </a:rPr>
              <a:t>种，其中基因型组合为</a:t>
            </a:r>
            <a:r>
              <a:rPr lang="en-US" altLang="zh-CN" sz="2600" kern="100" dirty="0" smtClean="0">
                <a:solidFill>
                  <a:srgbClr val="262626"/>
                </a:solidFill>
                <a:latin typeface="Times New Roman" panose="02020603050405020304" pitchFamily="18" charset="0"/>
                <a:cs typeface="Courier New" panose="02070309020205020404" pitchFamily="49" charset="0"/>
              </a:rPr>
              <a:t>_____</a:t>
            </a:r>
            <a:r>
              <a:rPr lang="en-US" altLang="zh-CN" sz="2600" kern="100" dirty="0">
                <a:solidFill>
                  <a:srgbClr val="262626"/>
                </a:solidFill>
                <a:latin typeface="Times New Roman" panose="02020603050405020304" pitchFamily="18" charset="0"/>
                <a:cs typeface="Courier New" panose="02070309020205020404" pitchFamily="49" charset="0"/>
              </a:rPr>
              <a:t>__</a:t>
            </a:r>
            <a:r>
              <a:rPr lang="en-US" altLang="zh-CN" sz="2600" kern="100" dirty="0" smtClean="0">
                <a:solidFill>
                  <a:srgbClr val="262626"/>
                </a:solidFill>
                <a:latin typeface="Times New Roman" panose="02020603050405020304" pitchFamily="18" charset="0"/>
                <a:cs typeface="Courier New" panose="02070309020205020404" pitchFamily="49" charset="0"/>
              </a:rPr>
              <a:t>_____</a:t>
            </a:r>
            <a:r>
              <a:rPr lang="zh-CN" altLang="zh-CN" sz="2600" kern="100" dirty="0">
                <a:solidFill>
                  <a:srgbClr val="262626"/>
                </a:solidFill>
                <a:latin typeface="Times New Roman" panose="02020603050405020304" pitchFamily="18" charset="0"/>
                <a:cs typeface="Times New Roman" panose="02020603050405020304" pitchFamily="18" charset="0"/>
              </a:rPr>
              <a:t>的小鼠相互交配产生的子代毛皮颜色种类最多。</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 name="Picture 2" descr="24GT150"/>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77323" y="10146"/>
            <a:ext cx="5945766" cy="1947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6528054" y="2518151"/>
            <a:ext cx="5186035" cy="492443"/>
          </a:xfrm>
          <a:prstGeom prst="rect">
            <a:avLst/>
          </a:prstGeom>
        </p:spPr>
        <p:txBody>
          <a:bodyPr wrap="none">
            <a:spAutoFit/>
          </a:bodyPr>
          <a:lstStyle/>
          <a:p>
            <a:r>
              <a:rPr lang="en-US" altLang="zh-CN" sz="2600">
                <a:solidFill>
                  <a:srgbClr val="C00000"/>
                </a:solidFill>
                <a:latin typeface="Times New Roman" panose="02020603050405020304" pitchFamily="18" charset="0"/>
                <a:ea typeface="微软雅黑" panose="020B0503020204020204" charset="-122"/>
                <a:sym typeface="Times New Roman" panose="02020603050405020304" pitchFamily="18" charset="0"/>
              </a:rPr>
              <a:t>B</a:t>
            </a:r>
            <a:r>
              <a:rPr lang="en-US" altLang="zh-CN" sz="2600" baseline="-25000">
                <a:solidFill>
                  <a:srgbClr val="C00000"/>
                </a:solidFill>
                <a:latin typeface="Times New Roman" panose="02020603050405020304" pitchFamily="18" charset="0"/>
                <a:ea typeface="微软雅黑" panose="020B0503020204020204" charset="-122"/>
                <a:sym typeface="Times New Roman" panose="02020603050405020304" pitchFamily="18" charset="0"/>
              </a:rPr>
              <a:t>1</a:t>
            </a:r>
            <a:r>
              <a:rPr lang="zh-CN"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对</a:t>
            </a:r>
            <a:r>
              <a:rPr lang="en-US" altLang="zh-CN"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rPr>
              <a:t>B</a:t>
            </a:r>
            <a:r>
              <a:rPr lang="en-US" altLang="zh-CN" sz="2600" baseline="-25000" dirty="0">
                <a:solidFill>
                  <a:srgbClr val="C00000"/>
                </a:solidFill>
                <a:latin typeface="Times New Roman" panose="02020603050405020304" pitchFamily="18" charset="0"/>
                <a:ea typeface="微软雅黑" panose="020B0503020204020204" charset="-122"/>
                <a:sym typeface="Times New Roman" panose="02020603050405020304" pitchFamily="18" charset="0"/>
              </a:rPr>
              <a:t>2</a:t>
            </a:r>
            <a:r>
              <a:rPr lang="zh-CN"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a:t>
            </a:r>
            <a:r>
              <a:rPr lang="en-US" altLang="zh-CN"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rPr>
              <a:t>B</a:t>
            </a:r>
            <a:r>
              <a:rPr lang="en-US" altLang="zh-CN" sz="2600" baseline="-25000" dirty="0">
                <a:solidFill>
                  <a:srgbClr val="C00000"/>
                </a:solidFill>
                <a:latin typeface="Times New Roman" panose="02020603050405020304" pitchFamily="18" charset="0"/>
                <a:ea typeface="微软雅黑" panose="020B0503020204020204" charset="-122"/>
                <a:sym typeface="Times New Roman" panose="02020603050405020304" pitchFamily="18" charset="0"/>
              </a:rPr>
              <a:t>3</a:t>
            </a:r>
            <a:r>
              <a:rPr lang="zh-CN"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为显性，</a:t>
            </a:r>
            <a:r>
              <a:rPr lang="en-US" altLang="zh-CN"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rPr>
              <a:t>B</a:t>
            </a:r>
            <a:r>
              <a:rPr lang="en-US" altLang="zh-CN" sz="2600" baseline="-25000" dirty="0">
                <a:solidFill>
                  <a:srgbClr val="C00000"/>
                </a:solidFill>
                <a:latin typeface="Times New Roman" panose="02020603050405020304" pitchFamily="18" charset="0"/>
                <a:ea typeface="微软雅黑" panose="020B0503020204020204" charset="-122"/>
                <a:sym typeface="Times New Roman" panose="02020603050405020304" pitchFamily="18" charset="0"/>
              </a:rPr>
              <a:t>2</a:t>
            </a:r>
            <a:r>
              <a:rPr lang="zh-CN"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对</a:t>
            </a:r>
            <a:r>
              <a:rPr lang="en-US" altLang="zh-CN"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rPr>
              <a:t>B</a:t>
            </a:r>
            <a:r>
              <a:rPr lang="en-US" altLang="zh-CN" sz="2600" baseline="-25000" dirty="0">
                <a:solidFill>
                  <a:srgbClr val="C00000"/>
                </a:solidFill>
                <a:latin typeface="Times New Roman" panose="02020603050405020304" pitchFamily="18" charset="0"/>
                <a:ea typeface="微软雅黑" panose="020B0503020204020204" charset="-122"/>
                <a:sym typeface="Times New Roman" panose="02020603050405020304" pitchFamily="18" charset="0"/>
              </a:rPr>
              <a:t>3</a:t>
            </a:r>
            <a:r>
              <a:rPr lang="zh-CN"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为显性</a:t>
            </a:r>
            <a:endParaRPr lang="zh-CN" altLang="en-US"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endParaRPr>
          </a:p>
        </p:txBody>
      </p:sp>
      <p:sp>
        <p:nvSpPr>
          <p:cNvPr id="6" name="矩形 5"/>
          <p:cNvSpPr/>
          <p:nvPr/>
        </p:nvSpPr>
        <p:spPr>
          <a:xfrm>
            <a:off x="4799838" y="3153422"/>
            <a:ext cx="6519734" cy="492443"/>
          </a:xfrm>
          <a:prstGeom prst="rect">
            <a:avLst/>
          </a:prstGeom>
        </p:spPr>
        <p:txBody>
          <a:bodyPr wrap="none">
            <a:spAutoFit/>
          </a:bodyPr>
          <a:lstStyle/>
          <a:p>
            <a:r>
              <a:rPr lang="en-US" altLang="zh-CN" sz="2600">
                <a:solidFill>
                  <a:srgbClr val="C00000"/>
                </a:solidFill>
                <a:latin typeface="Times New Roman" panose="02020603050405020304" pitchFamily="18" charset="0"/>
                <a:ea typeface="微软雅黑" panose="020B0503020204020204" charset="-122"/>
                <a:sym typeface="Times New Roman" panose="02020603050405020304" pitchFamily="18" charset="0"/>
              </a:rPr>
              <a:t>B</a:t>
            </a:r>
            <a:r>
              <a:rPr lang="en-US" altLang="zh-CN" sz="2600" baseline="-25000">
                <a:solidFill>
                  <a:srgbClr val="C00000"/>
                </a:solidFill>
                <a:latin typeface="Times New Roman" panose="02020603050405020304" pitchFamily="18" charset="0"/>
                <a:ea typeface="微软雅黑" panose="020B0503020204020204" charset="-122"/>
                <a:sym typeface="Times New Roman" panose="02020603050405020304" pitchFamily="18" charset="0"/>
              </a:rPr>
              <a:t>1</a:t>
            </a:r>
            <a:r>
              <a:rPr lang="zh-CN"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基因具有纯合致死效应，即</a:t>
            </a:r>
            <a:r>
              <a:rPr lang="en-US" altLang="zh-CN"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rPr>
              <a:t>B</a:t>
            </a:r>
            <a:r>
              <a:rPr lang="en-US" altLang="zh-CN" sz="2600" baseline="-25000" dirty="0">
                <a:solidFill>
                  <a:srgbClr val="C00000"/>
                </a:solidFill>
                <a:latin typeface="Times New Roman" panose="02020603050405020304" pitchFamily="18" charset="0"/>
                <a:ea typeface="微软雅黑" panose="020B0503020204020204" charset="-122"/>
                <a:sym typeface="Times New Roman" panose="02020603050405020304" pitchFamily="18" charset="0"/>
              </a:rPr>
              <a:t>1</a:t>
            </a:r>
            <a:r>
              <a:rPr lang="en-US" altLang="zh-CN"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rPr>
              <a:t>B</a:t>
            </a:r>
            <a:r>
              <a:rPr lang="en-US" altLang="zh-CN" sz="2600" baseline="-25000" dirty="0">
                <a:solidFill>
                  <a:srgbClr val="C00000"/>
                </a:solidFill>
                <a:latin typeface="Times New Roman" panose="02020603050405020304" pitchFamily="18" charset="0"/>
                <a:ea typeface="微软雅黑" panose="020B0503020204020204" charset="-122"/>
                <a:sym typeface="Times New Roman" panose="02020603050405020304" pitchFamily="18" charset="0"/>
              </a:rPr>
              <a:t>1</a:t>
            </a:r>
            <a:r>
              <a:rPr lang="zh-CN"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个体致死</a:t>
            </a:r>
            <a:endParaRPr lang="zh-CN" altLang="en-US"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endParaRPr>
          </a:p>
        </p:txBody>
      </p:sp>
      <p:sp>
        <p:nvSpPr>
          <p:cNvPr id="7" name="矩形 6"/>
          <p:cNvSpPr/>
          <p:nvPr/>
        </p:nvSpPr>
        <p:spPr>
          <a:xfrm>
            <a:off x="4650617" y="3720455"/>
            <a:ext cx="1877437" cy="492443"/>
          </a:xfrm>
          <a:prstGeom prst="rect">
            <a:avLst/>
          </a:prstGeom>
        </p:spPr>
        <p:txBody>
          <a:bodyPr wrap="none">
            <a:spAutoFit/>
          </a:bodyPr>
          <a:lstStyle/>
          <a:p>
            <a:r>
              <a:rPr lang="en-US" altLang="zh-CN" sz="2600">
                <a:solidFill>
                  <a:srgbClr val="C00000"/>
                </a:solidFill>
                <a:latin typeface="Times New Roman" panose="02020603050405020304" pitchFamily="18" charset="0"/>
                <a:ea typeface="微软雅黑" panose="020B0503020204020204" charset="-122"/>
                <a:sym typeface="Times New Roman" panose="02020603050405020304" pitchFamily="18" charset="0"/>
              </a:rPr>
              <a:t>B</a:t>
            </a:r>
            <a:r>
              <a:rPr lang="en-US" altLang="zh-CN" sz="2600" baseline="-25000">
                <a:solidFill>
                  <a:srgbClr val="C00000"/>
                </a:solidFill>
                <a:latin typeface="Times New Roman" panose="02020603050405020304" pitchFamily="18" charset="0"/>
                <a:ea typeface="微软雅黑" panose="020B0503020204020204" charset="-122"/>
                <a:sym typeface="Times New Roman" panose="02020603050405020304" pitchFamily="18" charset="0"/>
              </a:rPr>
              <a:t>1</a:t>
            </a:r>
            <a:r>
              <a:rPr lang="en-US" altLang="zh-CN" sz="2600">
                <a:solidFill>
                  <a:srgbClr val="C00000"/>
                </a:solidFill>
                <a:latin typeface="Times New Roman" panose="02020603050405020304" pitchFamily="18" charset="0"/>
                <a:ea typeface="微软雅黑" panose="020B0503020204020204" charset="-122"/>
                <a:sym typeface="Times New Roman" panose="02020603050405020304" pitchFamily="18" charset="0"/>
              </a:rPr>
              <a:t>B</a:t>
            </a:r>
            <a:r>
              <a:rPr lang="en-US" altLang="zh-CN" sz="2600" baseline="-25000">
                <a:solidFill>
                  <a:srgbClr val="C00000"/>
                </a:solidFill>
                <a:latin typeface="Times New Roman" panose="02020603050405020304" pitchFamily="18" charset="0"/>
                <a:ea typeface="微软雅黑" panose="020B0503020204020204" charset="-122"/>
                <a:sym typeface="Times New Roman" panose="02020603050405020304" pitchFamily="18" charset="0"/>
              </a:rPr>
              <a:t>3</a:t>
            </a:r>
            <a:r>
              <a:rPr lang="zh-CN"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a:t>
            </a:r>
            <a:r>
              <a:rPr lang="en-US" altLang="zh-CN"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rPr>
              <a:t>B</a:t>
            </a:r>
            <a:r>
              <a:rPr lang="en-US" altLang="zh-CN" sz="2600" baseline="-25000" dirty="0">
                <a:solidFill>
                  <a:srgbClr val="C00000"/>
                </a:solidFill>
                <a:latin typeface="Times New Roman" panose="02020603050405020304" pitchFamily="18" charset="0"/>
                <a:ea typeface="微软雅黑" panose="020B0503020204020204" charset="-122"/>
                <a:sym typeface="Times New Roman" panose="02020603050405020304" pitchFamily="18" charset="0"/>
              </a:rPr>
              <a:t>1</a:t>
            </a:r>
            <a:r>
              <a:rPr lang="en-US" altLang="zh-CN"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rPr>
              <a:t>B</a:t>
            </a:r>
            <a:r>
              <a:rPr lang="en-US" altLang="zh-CN" sz="2600" baseline="-25000" dirty="0">
                <a:solidFill>
                  <a:srgbClr val="C00000"/>
                </a:solidFill>
                <a:latin typeface="Times New Roman" panose="02020603050405020304" pitchFamily="18" charset="0"/>
                <a:ea typeface="微软雅黑" panose="020B0503020204020204" charset="-122"/>
                <a:sym typeface="Times New Roman" panose="02020603050405020304" pitchFamily="18" charset="0"/>
              </a:rPr>
              <a:t>2</a:t>
            </a:r>
            <a:endParaRPr lang="zh-CN" altLang="en-US"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endParaRPr>
          </a:p>
        </p:txBody>
      </p:sp>
      <p:sp>
        <p:nvSpPr>
          <p:cNvPr id="8" name="矩形 7"/>
          <p:cNvSpPr/>
          <p:nvPr/>
        </p:nvSpPr>
        <p:spPr>
          <a:xfrm>
            <a:off x="7446754" y="4374996"/>
            <a:ext cx="351378" cy="492443"/>
          </a:xfrm>
          <a:prstGeom prst="rect">
            <a:avLst/>
          </a:prstGeom>
        </p:spPr>
        <p:txBody>
          <a:bodyPr wrap="none">
            <a:spAutoFit/>
          </a:bodyPr>
          <a:lstStyle/>
          <a:p>
            <a:r>
              <a:rPr lang="en-US" altLang="zh-CN"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rPr>
              <a:t>5</a:t>
            </a:r>
            <a:endParaRPr lang="zh-CN" altLang="en-US"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endParaRPr>
          </a:p>
        </p:txBody>
      </p:sp>
      <p:sp>
        <p:nvSpPr>
          <p:cNvPr id="9" name="矩形 8"/>
          <p:cNvSpPr/>
          <p:nvPr/>
        </p:nvSpPr>
        <p:spPr>
          <a:xfrm>
            <a:off x="381000" y="4914733"/>
            <a:ext cx="1877437" cy="492443"/>
          </a:xfrm>
          <a:prstGeom prst="rect">
            <a:avLst/>
          </a:prstGeom>
        </p:spPr>
        <p:txBody>
          <a:bodyPr wrap="none">
            <a:spAutoFit/>
          </a:bodyPr>
          <a:lstStyle/>
          <a:p>
            <a:r>
              <a:rPr lang="en-US" altLang="zh-CN"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rPr>
              <a:t>B</a:t>
            </a:r>
            <a:r>
              <a:rPr lang="en-US" altLang="zh-CN" sz="2600" baseline="-25000" dirty="0">
                <a:solidFill>
                  <a:srgbClr val="C00000"/>
                </a:solidFill>
                <a:latin typeface="Times New Roman" panose="02020603050405020304" pitchFamily="18" charset="0"/>
                <a:ea typeface="微软雅黑" panose="020B0503020204020204" charset="-122"/>
                <a:sym typeface="Times New Roman" panose="02020603050405020304" pitchFamily="18" charset="0"/>
              </a:rPr>
              <a:t>1</a:t>
            </a:r>
            <a:r>
              <a:rPr lang="en-US" altLang="zh-CN"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rPr>
              <a:t>B</a:t>
            </a:r>
            <a:r>
              <a:rPr lang="en-US" altLang="zh-CN" sz="2600" baseline="-25000" dirty="0">
                <a:solidFill>
                  <a:srgbClr val="C00000"/>
                </a:solidFill>
                <a:latin typeface="Times New Roman" panose="02020603050405020304" pitchFamily="18" charset="0"/>
                <a:ea typeface="微软雅黑" panose="020B0503020204020204" charset="-122"/>
                <a:sym typeface="Times New Roman" panose="02020603050405020304" pitchFamily="18" charset="0"/>
              </a:rPr>
              <a:t>3</a:t>
            </a:r>
            <a:r>
              <a:rPr lang="zh-CN"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与</a:t>
            </a:r>
            <a:r>
              <a:rPr lang="en-US" altLang="zh-CN"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rPr>
              <a:t>B</a:t>
            </a:r>
            <a:r>
              <a:rPr lang="en-US" altLang="zh-CN" sz="2600" baseline="-25000" dirty="0">
                <a:solidFill>
                  <a:srgbClr val="C00000"/>
                </a:solidFill>
                <a:latin typeface="Times New Roman" panose="02020603050405020304" pitchFamily="18" charset="0"/>
                <a:ea typeface="微软雅黑" panose="020B0503020204020204" charset="-122"/>
                <a:sym typeface="Times New Roman" panose="02020603050405020304" pitchFamily="18" charset="0"/>
              </a:rPr>
              <a:t>2</a:t>
            </a:r>
            <a:r>
              <a:rPr lang="en-US" altLang="zh-CN"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rPr>
              <a:t>B</a:t>
            </a:r>
            <a:r>
              <a:rPr lang="en-US" altLang="zh-CN" sz="2600" baseline="-25000" dirty="0">
                <a:solidFill>
                  <a:srgbClr val="C00000"/>
                </a:solidFill>
                <a:latin typeface="Times New Roman" panose="02020603050405020304" pitchFamily="18" charset="0"/>
                <a:ea typeface="微软雅黑" panose="020B0503020204020204" charset="-122"/>
                <a:sym typeface="Times New Roman" panose="02020603050405020304" pitchFamily="18" charset="0"/>
              </a:rPr>
              <a:t>3</a:t>
            </a:r>
            <a:endParaRPr lang="zh-CN" altLang="en-US"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6" grpId="0" autoUpdateAnimBg="0"/>
      <p:bldP spid="7" grpId="0" autoUpdateAnimBg="0"/>
      <p:bldP spid="8" grpId="0" autoUpdateAnimBg="0"/>
      <p:bldP spid="9"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2663" y="1882318"/>
            <a:ext cx="11656625" cy="372407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solidFill>
                  <a:srgbClr val="262626"/>
                </a:solidFill>
                <a:latin typeface="Times New Roman" panose="02020603050405020304" pitchFamily="18" charset="0"/>
                <a:cs typeface="Courier New" panose="02070309020205020404" pitchFamily="49" charset="0"/>
              </a:rPr>
              <a:t>(3)</a:t>
            </a:r>
            <a:r>
              <a:rPr lang="zh-CN" altLang="zh-CN" sz="2600" kern="100" dirty="0">
                <a:solidFill>
                  <a:srgbClr val="262626"/>
                </a:solidFill>
                <a:latin typeface="Times New Roman" panose="02020603050405020304" pitchFamily="18" charset="0"/>
                <a:cs typeface="Times New Roman" panose="02020603050405020304" pitchFamily="18" charset="0"/>
              </a:rPr>
              <a:t>小鼠短尾</a:t>
            </a:r>
            <a:r>
              <a:rPr lang="en-US" altLang="zh-CN" sz="2600" kern="100" dirty="0">
                <a:solidFill>
                  <a:srgbClr val="262626"/>
                </a:solidFill>
                <a:latin typeface="Times New Roman" panose="02020603050405020304" pitchFamily="18" charset="0"/>
                <a:cs typeface="Courier New" panose="02070309020205020404" pitchFamily="49" charset="0"/>
              </a:rPr>
              <a:t>(D)</a:t>
            </a:r>
            <a:r>
              <a:rPr lang="zh-CN" altLang="zh-CN" sz="2600" kern="100" dirty="0">
                <a:solidFill>
                  <a:srgbClr val="262626"/>
                </a:solidFill>
                <a:latin typeface="Times New Roman" panose="02020603050405020304" pitchFamily="18" charset="0"/>
                <a:cs typeface="Times New Roman" panose="02020603050405020304" pitchFamily="18" charset="0"/>
              </a:rPr>
              <a:t>和正常尾</a:t>
            </a:r>
            <a:r>
              <a:rPr lang="en-US" altLang="zh-CN" sz="2600" kern="100" dirty="0">
                <a:solidFill>
                  <a:srgbClr val="262626"/>
                </a:solidFill>
                <a:latin typeface="Times New Roman" panose="02020603050405020304" pitchFamily="18" charset="0"/>
                <a:cs typeface="Courier New" panose="02070309020205020404" pitchFamily="49" charset="0"/>
              </a:rPr>
              <a:t>(d)</a:t>
            </a:r>
            <a:r>
              <a:rPr lang="zh-CN" altLang="zh-CN" sz="2600" kern="100" dirty="0">
                <a:solidFill>
                  <a:srgbClr val="262626"/>
                </a:solidFill>
                <a:latin typeface="Times New Roman" panose="02020603050405020304" pitchFamily="18" charset="0"/>
                <a:cs typeface="Times New Roman" panose="02020603050405020304" pitchFamily="18" charset="0"/>
              </a:rPr>
              <a:t>是一对相对性状，短尾基因纯合时会导致小鼠在胚胎期死亡。小鼠毛皮颜色基因和尾形基因的遗传符合自由组合定律，若甲雌雄个体相互交配，则子代表型及比例为</a:t>
            </a:r>
            <a:r>
              <a:rPr lang="en-US" altLang="zh-CN" sz="2600" kern="100" dirty="0" smtClean="0">
                <a:solidFill>
                  <a:srgbClr val="262626"/>
                </a:solidFill>
                <a:latin typeface="Times New Roman" panose="02020603050405020304" pitchFamily="18" charset="0"/>
                <a:cs typeface="Courier New" panose="02070309020205020404" pitchFamily="49" charset="0"/>
              </a:rPr>
              <a:t>___________________________________</a:t>
            </a:r>
            <a:endParaRPr lang="en-US" altLang="zh-CN" sz="2600" kern="100" dirty="0" smtClean="0">
              <a:solidFill>
                <a:srgbClr val="262626"/>
              </a:solidFill>
              <a:latin typeface="Times New Roman" panose="02020603050405020304" pitchFamily="18" charset="0"/>
              <a:cs typeface="Courier New" panose="02070309020205020404" pitchFamily="49" charset="0"/>
            </a:endParaRPr>
          </a:p>
          <a:p>
            <a:pPr algn="just">
              <a:lnSpc>
                <a:spcPct val="150000"/>
              </a:lnSpc>
              <a:spcAft>
                <a:spcPts val="0"/>
              </a:spcAft>
              <a:tabLst>
                <a:tab pos="2700655" algn="l"/>
              </a:tabLst>
            </a:pPr>
            <a:r>
              <a:rPr lang="en-US" altLang="zh-CN" sz="2600" kern="100" dirty="0" smtClean="0">
                <a:solidFill>
                  <a:srgbClr val="262626"/>
                </a:solidFill>
                <a:latin typeface="Times New Roman" panose="02020603050405020304" pitchFamily="18" charset="0"/>
                <a:cs typeface="Courier New" panose="02070309020205020404" pitchFamily="49" charset="0"/>
              </a:rPr>
              <a:t>________________________</a:t>
            </a:r>
            <a:r>
              <a:rPr lang="en-US" altLang="zh-CN" sz="2600" kern="100" dirty="0">
                <a:solidFill>
                  <a:srgbClr val="262626"/>
                </a:solidFill>
                <a:latin typeface="Times New Roman" panose="02020603050405020304" pitchFamily="18" charset="0"/>
                <a:cs typeface="Courier New" panose="02070309020205020404" pitchFamily="49" charset="0"/>
              </a:rPr>
              <a:t>___</a:t>
            </a:r>
            <a:r>
              <a:rPr lang="zh-CN" altLang="zh-CN" sz="2600" kern="100" dirty="0" smtClean="0">
                <a:solidFill>
                  <a:srgbClr val="262626"/>
                </a:solidFill>
                <a:latin typeface="Times New Roman" panose="02020603050405020304" pitchFamily="18" charset="0"/>
                <a:cs typeface="Times New Roman" panose="02020603050405020304" pitchFamily="18"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为测定丙产生的配子类型及比例，可选择丁个体与其杂交，选择丁的理由是</a:t>
            </a:r>
            <a:r>
              <a:rPr lang="en-US" altLang="zh-CN" sz="2600" kern="100" dirty="0" smtClean="0">
                <a:solidFill>
                  <a:srgbClr val="262626"/>
                </a:solidFill>
                <a:latin typeface="Times New Roman" panose="02020603050405020304" pitchFamily="18" charset="0"/>
                <a:cs typeface="Courier New" panose="02070309020205020404" pitchFamily="49" charset="0"/>
              </a:rPr>
              <a:t>__________________________________________</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700655" algn="l"/>
              </a:tabLst>
            </a:pPr>
            <a:r>
              <a:rPr lang="en-US" altLang="zh-CN" sz="2600" kern="100" dirty="0">
                <a:solidFill>
                  <a:srgbClr val="262626"/>
                </a:solidFill>
                <a:latin typeface="Times New Roman" panose="02020603050405020304" pitchFamily="18" charset="0"/>
                <a:cs typeface="Courier New" panose="02070309020205020404" pitchFamily="49" charset="0"/>
              </a:rPr>
              <a:t>____________________________________________________________________</a:t>
            </a:r>
            <a:r>
              <a:rPr lang="zh-CN" altLang="zh-CN" sz="2600" kern="100" dirty="0">
                <a:solidFill>
                  <a:srgbClr val="262626"/>
                </a:solidFill>
                <a:latin typeface="Times New Roman" panose="02020603050405020304" pitchFamily="18" charset="0"/>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 name="Picture 2" descr="24GT150"/>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77323" y="10146"/>
            <a:ext cx="5945766" cy="1947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685647" y="3024242"/>
            <a:ext cx="11126669" cy="1217641"/>
          </a:xfrm>
          <a:prstGeom prst="rect">
            <a:avLst/>
          </a:prstGeom>
        </p:spPr>
        <p:txBody>
          <a:bodyPr>
            <a:spAutoFit/>
          </a:bodyPr>
          <a:lstStyle/>
          <a:p>
            <a:pPr>
              <a:lnSpc>
                <a:spcPct val="150000"/>
              </a:lnSpc>
            </a:pPr>
            <a:r>
              <a:rPr lang="en-US" altLang="zh-CN" sz="2600" dirty="0" smtClean="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						</a:t>
            </a:r>
            <a:r>
              <a:rPr lang="zh-CN" altLang="zh-CN" sz="2600" dirty="0" smtClean="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黄色</a:t>
            </a:r>
            <a:r>
              <a:rPr lang="zh-CN"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短尾</a:t>
            </a:r>
            <a:r>
              <a:rPr lang="en-US"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a:t>
            </a:r>
            <a:r>
              <a:rPr lang="zh-CN"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黄色正常尾</a:t>
            </a:r>
            <a:r>
              <a:rPr lang="en-US"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a:t>
            </a:r>
            <a:r>
              <a:rPr lang="zh-CN"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鼠色短尾</a:t>
            </a:r>
            <a:r>
              <a:rPr lang="en-US"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a:t>
            </a:r>
            <a:r>
              <a:rPr lang="zh-CN"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鼠色正常尾＝</a:t>
            </a:r>
            <a:r>
              <a:rPr lang="en-US" altLang="zh-CN"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rPr>
              <a:t>4</a:t>
            </a:r>
            <a:r>
              <a:rPr lang="en-US"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a:t>
            </a:r>
            <a:r>
              <a:rPr lang="en-US" altLang="zh-CN"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rPr>
              <a:t>2</a:t>
            </a:r>
            <a:r>
              <a:rPr lang="en-US"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a:t>
            </a:r>
            <a:r>
              <a:rPr lang="en-US" altLang="zh-CN"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rPr>
              <a:t>2</a:t>
            </a:r>
            <a:r>
              <a:rPr lang="en-US"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a:t>
            </a:r>
            <a:r>
              <a:rPr lang="en-US" altLang="zh-CN"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rPr>
              <a:t>1</a:t>
            </a:r>
            <a:endParaRPr lang="zh-CN" altLang="en-US" sz="2600" dirty="0">
              <a:solidFill>
                <a:srgbClr val="C00000"/>
              </a:solidFill>
              <a:latin typeface="Times New Roman" panose="02020603050405020304" pitchFamily="18" charset="0"/>
              <a:ea typeface="微软雅黑" panose="020B0503020204020204" charset="-122"/>
              <a:sym typeface="Times New Roman" panose="02020603050405020304" pitchFamily="18" charset="0"/>
            </a:endParaRPr>
          </a:p>
        </p:txBody>
      </p:sp>
      <p:sp>
        <p:nvSpPr>
          <p:cNvPr id="3" name="矩形 2"/>
          <p:cNvSpPr/>
          <p:nvPr/>
        </p:nvSpPr>
        <p:spPr>
          <a:xfrm>
            <a:off x="383922" y="4193641"/>
            <a:ext cx="11126669" cy="1292662"/>
          </a:xfrm>
          <a:prstGeom prst="rect">
            <a:avLst/>
          </a:prstGeom>
        </p:spPr>
        <p:txBody>
          <a:bodyPr>
            <a:spAutoFit/>
          </a:bodyPr>
          <a:lstStyle/>
          <a:p>
            <a:pPr algn="just">
              <a:lnSpc>
                <a:spcPct val="150000"/>
              </a:lnSpc>
              <a:spcAft>
                <a:spcPts val="0"/>
              </a:spcAft>
              <a:tabLst>
                <a:tab pos="2700655" algn="l"/>
              </a:tabLst>
            </a:pPr>
            <a:r>
              <a:rPr lang="en-US" altLang="zh-CN" sz="2600" kern="100" dirty="0" smtClean="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				</a:t>
            </a:r>
            <a:r>
              <a:rPr lang="zh-CN" altLang="zh-CN" sz="2600" kern="100" dirty="0" smtClean="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丁</a:t>
            </a:r>
            <a:r>
              <a:rPr lang="zh-CN" altLang="zh-CN" sz="26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的基因型为</a:t>
            </a:r>
            <a:r>
              <a:rPr lang="en-US" altLang="zh-CN" sz="2600" kern="100" dirty="0">
                <a:solidFill>
                  <a:srgbClr val="C00000"/>
                </a:solidFill>
                <a:latin typeface="Times New Roman" panose="02020603050405020304" pitchFamily="18" charset="0"/>
                <a:ea typeface="微软雅黑" panose="020B0503020204020204" charset="-122"/>
                <a:cs typeface="Courier New" panose="02070309020205020404" pitchFamily="49" charset="0"/>
                <a:sym typeface="Times New Roman" panose="02020603050405020304" pitchFamily="18" charset="0"/>
              </a:rPr>
              <a:t>B</a:t>
            </a:r>
            <a:r>
              <a:rPr lang="en-US" altLang="zh-CN" sz="2600" kern="100" baseline="-25000" dirty="0">
                <a:solidFill>
                  <a:srgbClr val="C00000"/>
                </a:solidFill>
                <a:latin typeface="Times New Roman" panose="02020603050405020304" pitchFamily="18" charset="0"/>
                <a:ea typeface="微软雅黑" panose="020B0503020204020204" charset="-122"/>
                <a:cs typeface="Courier New" panose="02070309020205020404" pitchFamily="49" charset="0"/>
                <a:sym typeface="Times New Roman" panose="02020603050405020304" pitchFamily="18" charset="0"/>
              </a:rPr>
              <a:t>3</a:t>
            </a:r>
            <a:r>
              <a:rPr lang="en-US" altLang="zh-CN" sz="2600" kern="100" dirty="0">
                <a:solidFill>
                  <a:srgbClr val="C00000"/>
                </a:solidFill>
                <a:latin typeface="Times New Roman" panose="02020603050405020304" pitchFamily="18" charset="0"/>
                <a:ea typeface="微软雅黑" panose="020B0503020204020204" charset="-122"/>
                <a:cs typeface="Courier New" panose="02070309020205020404" pitchFamily="49" charset="0"/>
                <a:sym typeface="Times New Roman" panose="02020603050405020304" pitchFamily="18" charset="0"/>
              </a:rPr>
              <a:t>B</a:t>
            </a:r>
            <a:r>
              <a:rPr lang="en-US" altLang="zh-CN" sz="2600" kern="100" baseline="-25000" dirty="0">
                <a:solidFill>
                  <a:srgbClr val="C00000"/>
                </a:solidFill>
                <a:latin typeface="Times New Roman" panose="02020603050405020304" pitchFamily="18" charset="0"/>
                <a:ea typeface="微软雅黑" panose="020B0503020204020204" charset="-122"/>
                <a:cs typeface="Courier New" panose="02070309020205020404" pitchFamily="49" charset="0"/>
                <a:sym typeface="Times New Roman" panose="02020603050405020304" pitchFamily="18" charset="0"/>
              </a:rPr>
              <a:t>3</a:t>
            </a:r>
            <a:r>
              <a:rPr lang="en-US" altLang="zh-CN" sz="2600" kern="100" dirty="0">
                <a:solidFill>
                  <a:srgbClr val="C00000"/>
                </a:solidFill>
                <a:latin typeface="Times New Roman" panose="02020603050405020304" pitchFamily="18" charset="0"/>
                <a:ea typeface="微软雅黑" panose="020B0503020204020204" charset="-122"/>
                <a:cs typeface="Courier New" panose="02070309020205020404" pitchFamily="49" charset="0"/>
                <a:sym typeface="Times New Roman" panose="02020603050405020304" pitchFamily="18" charset="0"/>
              </a:rPr>
              <a:t>dd</a:t>
            </a:r>
            <a:r>
              <a:rPr lang="zh-CN" altLang="zh-CN" sz="26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，为隐性纯合子，可选其与丙测交来测定丙产生的配子类型及比例</a:t>
            </a:r>
            <a:endParaRPr lang="zh-CN" altLang="zh-CN" sz="2600" kern="100" dirty="0">
              <a:solidFill>
                <a:srgbClr val="C00000"/>
              </a:solidFill>
              <a:effectLst/>
              <a:latin typeface="Times New Roman" panose="02020603050405020304" pitchFamily="18" charset="0"/>
              <a:ea typeface="微软雅黑" panose="020B0503020204020204" charset="-122"/>
              <a:cs typeface="Courier New" panose="02070309020205020404" pitchFamily="49" charset="0"/>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2663" y="1882318"/>
            <a:ext cx="11656625" cy="4228313"/>
          </a:xfrm>
          <a:prstGeom prst="rect">
            <a:avLst/>
          </a:prstGeom>
        </p:spPr>
        <p:txBody>
          <a:bodyPr wrap="square" lIns="121898" tIns="60948" rIns="121898" bIns="60948">
            <a:spAutoFit/>
          </a:bodyPr>
          <a:lstStyle/>
          <a:p>
            <a:pPr algn="just">
              <a:lnSpc>
                <a:spcPct val="130000"/>
              </a:lnSpc>
              <a:spcAft>
                <a:spcPts val="0"/>
              </a:spcAft>
              <a:tabLst>
                <a:tab pos="2700655" algn="l"/>
              </a:tabLst>
            </a:pPr>
            <a:r>
              <a:rPr lang="zh-CN" altLang="zh-CN" sz="2600" b="1" kern="100" dirty="0">
                <a:solidFill>
                  <a:srgbClr val="005AA0"/>
                </a:solidFill>
                <a:latin typeface="Times New Roman" panose="02020603050405020304" pitchFamily="18" charset="0"/>
                <a:ea typeface="黑体" panose="02010609060101010101" charset="-122"/>
                <a:cs typeface="Times New Roman" panose="02020603050405020304" pitchFamily="18" charset="0"/>
              </a:rPr>
              <a:t>解析</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根据实验</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③</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甲</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黄色</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和乙</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黄色</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杂交，子代出现鼠色，可判断</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对</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为显性，再结合实验</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①</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甲</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黄色</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和丁</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黑色</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杂交，子代表型及比例为黄色</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鼠色＝</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，而黑色未出现，说明</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对</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3</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为显性，即</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3</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的显隐性关系为</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对</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3</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为显性，</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对</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3</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为显性，由实验</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②</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乙</a:t>
            </a: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丁</a:t>
            </a: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子代黄色</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黑色＝</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可知，乙的基因型为</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3</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。实验</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③</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甲、乙</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3</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均为黄色，子代出现鼠色，可推测甲的基因型为</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，亲本为</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en-US" altLang="zh-CN" sz="2600" kern="100" dirty="0">
                <a:solidFill>
                  <a:srgbClr val="262626"/>
                </a:solidFill>
                <a:latin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3</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，子代表型及比例为黄色</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鼠色＝</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，说明黄色个体中有纯合致死现象，即</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个体致死，故黄色子代的基因型为</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3</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 name="Picture 2" descr="24GT150"/>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77323" y="10146"/>
            <a:ext cx="5945766" cy="1947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2663" y="1882318"/>
            <a:ext cx="11656625" cy="182977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小鼠群体中与毛皮颜色有关的基因型有</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en-US" altLang="zh-CN" sz="2600" b="1" kern="100" baseline="-2500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en-US" altLang="zh-CN" sz="2600" b="1" kern="100" baseline="-2500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en-US" altLang="zh-CN" sz="2600" b="1" kern="100" baseline="-2500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en-US" altLang="zh-CN" sz="2600" b="1" kern="100" baseline="-25000">
                <a:solidFill>
                  <a:srgbClr val="005AA0"/>
                </a:solidFill>
                <a:latin typeface="Times New Roman" panose="02020603050405020304" pitchFamily="18" charset="0"/>
                <a:ea typeface="宋体" panose="02010600030101010101" pitchFamily="2" charset="-122"/>
                <a:cs typeface="Courier New" panose="02070309020205020404" pitchFamily="49" charset="0"/>
              </a:rPr>
              <a:t>3</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en-US" altLang="zh-CN" sz="2600" b="1" kern="100" baseline="-2500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en-US" altLang="zh-CN" sz="2600" b="1" kern="100" baseline="-2500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en-US" altLang="zh-CN" sz="2600" b="1" kern="100" baseline="-25000">
                <a:solidFill>
                  <a:srgbClr val="005AA0"/>
                </a:solidFill>
                <a:latin typeface="Times New Roman" panose="02020603050405020304" pitchFamily="18" charset="0"/>
                <a:ea typeface="宋体" panose="02010600030101010101" pitchFamily="2" charset="-122"/>
                <a:cs typeface="Courier New" panose="02070309020205020404" pitchFamily="49" charset="0"/>
              </a:rPr>
              <a:t>3</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en-US" altLang="zh-CN" sz="2600" b="1" kern="100" baseline="-25000">
                <a:solidFill>
                  <a:srgbClr val="005AA0"/>
                </a:solidFill>
                <a:latin typeface="Times New Roman" panose="02020603050405020304" pitchFamily="18" charset="0"/>
                <a:ea typeface="宋体" panose="02010600030101010101" pitchFamily="2" charset="-122"/>
                <a:cs typeface="Courier New" panose="02070309020205020404" pitchFamily="49" charset="0"/>
              </a:rPr>
              <a:t>3</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en-US" altLang="zh-CN" sz="2600" b="1" kern="100" baseline="-2500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en-US" altLang="zh-CN" sz="2600" b="1" kern="100" baseline="-25000">
                <a:solidFill>
                  <a:srgbClr val="005AA0"/>
                </a:solidFill>
                <a:latin typeface="Times New Roman" panose="02020603050405020304" pitchFamily="18" charset="0"/>
                <a:ea typeface="宋体" panose="02010600030101010101" pitchFamily="2" charset="-122"/>
                <a:cs typeface="Courier New" panose="02070309020205020404" pitchFamily="49" charset="0"/>
              </a:rPr>
              <a:t>3</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，共</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5</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种，其中基因型组合为</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en-US" altLang="zh-CN" sz="2600" b="1" kern="100" baseline="-2500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en-US" altLang="zh-CN" sz="2600" b="1" kern="100" baseline="-25000">
                <a:solidFill>
                  <a:srgbClr val="005AA0"/>
                </a:solidFill>
                <a:latin typeface="Times New Roman" panose="02020603050405020304" pitchFamily="18" charset="0"/>
                <a:ea typeface="宋体" panose="02010600030101010101" pitchFamily="2" charset="-122"/>
                <a:cs typeface="Courier New" panose="02070309020205020404" pitchFamily="49" charset="0"/>
              </a:rPr>
              <a:t>3</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en-US" altLang="zh-CN" sz="2600" b="1" kern="100" baseline="-2500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en-US" altLang="zh-CN" sz="2600" b="1" kern="100" baseline="-25000">
                <a:solidFill>
                  <a:srgbClr val="005AA0"/>
                </a:solidFill>
                <a:latin typeface="Times New Roman" panose="02020603050405020304" pitchFamily="18" charset="0"/>
                <a:ea typeface="宋体" panose="02010600030101010101" pitchFamily="2" charset="-122"/>
                <a:cs typeface="Courier New" panose="02070309020205020404" pitchFamily="49" charset="0"/>
              </a:rPr>
              <a:t>3</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的小鼠相互交配，产生的子代毛皮颜色种类为三种，种类最多。</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 name="Picture 2" descr="24GT150"/>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77323" y="10146"/>
            <a:ext cx="5945766" cy="1947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2663" y="1882318"/>
            <a:ext cx="11656625" cy="363026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(3)</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同时考虑毛皮颜色和尾形时，甲</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黄色短尾</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的基因型为</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en-US" altLang="zh-CN" sz="2600" b="1" kern="100" baseline="-2500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en-US" altLang="zh-CN" sz="2600" b="1" kern="100" baseline="-2500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Dd(DD</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个体致死</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，两对等位基因的遗传遵循自由组合定律，甲雌雄个体交配，子代黄色</a:t>
            </a:r>
            <a:r>
              <a:rPr lang="en-US" altLang="zh-CN" sz="2600" b="1" kern="10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鼠色＝</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en-US" altLang="zh-CN" sz="2600" b="1" kern="10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，短尾</a:t>
            </a:r>
            <a:r>
              <a:rPr lang="en-US" altLang="zh-CN" sz="2600" b="1" kern="10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正常尾＝</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en-US" altLang="zh-CN" sz="2600" b="1" kern="10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，故子代表型及比例为黄色短尾</a:t>
            </a:r>
            <a:r>
              <a:rPr lang="en-US" altLang="zh-CN" sz="2600" b="1" kern="10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黄色正常尾</a:t>
            </a:r>
            <a:r>
              <a:rPr lang="en-US" altLang="zh-CN" sz="2600" b="1" kern="10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鼠色短尾</a:t>
            </a:r>
            <a:r>
              <a:rPr lang="en-US" altLang="zh-CN" sz="2600" b="1" kern="10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鼠色正常尾＝</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4</a:t>
            </a:r>
            <a:r>
              <a:rPr lang="en-US" altLang="zh-CN" sz="2600" b="1" kern="10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en-US" altLang="zh-CN" sz="2600" b="1" kern="10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en-US" altLang="zh-CN" sz="2600" b="1" kern="10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。丙的基因型为</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en-US" altLang="zh-CN" sz="2600" b="1" kern="100" baseline="-2500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_Dd</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，可通过测交实验测定丙产生的配子种类及比例，故可选择与隐性纯合子丁</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en-US" altLang="zh-CN" sz="2600" b="1" kern="100" baseline="-25000">
                <a:solidFill>
                  <a:srgbClr val="005AA0"/>
                </a:solidFill>
                <a:latin typeface="Times New Roman" panose="02020603050405020304" pitchFamily="18" charset="0"/>
                <a:ea typeface="宋体" panose="02010600030101010101" pitchFamily="2" charset="-122"/>
                <a:cs typeface="Courier New" panose="02070309020205020404" pitchFamily="49" charset="0"/>
              </a:rPr>
              <a:t>3</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en-US" altLang="zh-CN" sz="2600" b="1" kern="100" baseline="-25000">
                <a:solidFill>
                  <a:srgbClr val="005AA0"/>
                </a:solidFill>
                <a:latin typeface="Times New Roman" panose="02020603050405020304" pitchFamily="18" charset="0"/>
                <a:ea typeface="宋体" panose="02010600030101010101" pitchFamily="2" charset="-122"/>
                <a:cs typeface="Courier New" panose="02070309020205020404" pitchFamily="49" charset="0"/>
              </a:rPr>
              <a:t>3</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dd)</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进行测交，由后代的表型及比例可推测丙产生的配子类型及比例。</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 name="Picture 2" descr="24GT150"/>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77323" y="10146"/>
            <a:ext cx="5945766" cy="1947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838200" y="1268730"/>
          <a:ext cx="10515600" cy="2377440"/>
        </p:xfrm>
        <a:graphic>
          <a:graphicData uri="http://schemas.openxmlformats.org/drawingml/2006/table">
            <a:tbl>
              <a:tblPr/>
              <a:tblGrid>
                <a:gridCol w="2567910"/>
                <a:gridCol w="1997964"/>
                <a:gridCol w="5949726"/>
              </a:tblGrid>
              <a:tr h="0">
                <a:tc>
                  <a:txBody>
                    <a:bodyPr/>
                    <a:lstStyle/>
                    <a:p>
                      <a:pPr algn="ctr">
                        <a:lnSpc>
                          <a:spcPct val="150000"/>
                        </a:lnSpc>
                        <a:spcAft>
                          <a:spcPts val="0"/>
                        </a:spcAft>
                        <a:tabLst>
                          <a:tab pos="2700655" algn="l"/>
                        </a:tabLst>
                      </a:pPr>
                      <a:r>
                        <a:rPr lang="zh-CN" sz="2600" b="1" kern="100">
                          <a:effectLst/>
                          <a:latin typeface="Times New Roman" panose="02020603050405020304" pitchFamily="18" charset="0"/>
                          <a:ea typeface="黑体" panose="02010609060101010101" charset="-122"/>
                          <a:cs typeface="Times New Roman" panose="02020603050405020304" pitchFamily="18" charset="0"/>
                        </a:rPr>
                        <a:t>课标要求</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50000"/>
                        </a:lnSpc>
                        <a:spcAft>
                          <a:spcPts val="0"/>
                        </a:spcAft>
                        <a:tabLst>
                          <a:tab pos="2700655" algn="l"/>
                        </a:tabLst>
                      </a:pPr>
                      <a:r>
                        <a:rPr lang="zh-CN" sz="2600" kern="100">
                          <a:solidFill>
                            <a:srgbClr val="262626"/>
                          </a:solidFill>
                          <a:effectLst/>
                          <a:latin typeface="Times New Roman" panose="02020603050405020304" pitchFamily="18" charset="0"/>
                          <a:ea typeface="微软雅黑" panose="020B0503020204020204" charset="-122"/>
                          <a:cs typeface="Times New Roman" panose="02020603050405020304" pitchFamily="18" charset="0"/>
                        </a:rPr>
                        <a:t>阐明有性生殖中基因的分离使得子代的基因型和表型有多种可能，并可由此预测子代的遗传性状。</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r>
              <a:tr h="0">
                <a:tc>
                  <a:txBody>
                    <a:bodyPr/>
                    <a:lstStyle/>
                    <a:p>
                      <a:pPr algn="ctr">
                        <a:lnSpc>
                          <a:spcPct val="150000"/>
                        </a:lnSpc>
                        <a:spcAft>
                          <a:spcPts val="0"/>
                        </a:spcAft>
                        <a:tabLst>
                          <a:tab pos="2700655" algn="l"/>
                        </a:tabLst>
                      </a:pPr>
                      <a:r>
                        <a:rPr lang="zh-CN" sz="2600" b="1" kern="100">
                          <a:effectLst/>
                          <a:latin typeface="Times New Roman" panose="02020603050405020304" pitchFamily="18" charset="0"/>
                          <a:ea typeface="黑体" panose="02010609060101010101" charset="-122"/>
                          <a:cs typeface="Times New Roman" panose="02020603050405020304" pitchFamily="18" charset="0"/>
                        </a:rPr>
                        <a:t>考情分析</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2700655" algn="l"/>
                        </a:tabLst>
                      </a:pPr>
                      <a:r>
                        <a:rPr lang="zh-CN" sz="2600" kern="100">
                          <a:solidFill>
                            <a:srgbClr val="262626"/>
                          </a:solidFill>
                          <a:effectLst/>
                          <a:latin typeface="Times New Roman" panose="02020603050405020304" pitchFamily="18" charset="0"/>
                          <a:ea typeface="微软雅黑" panose="020B0503020204020204" charset="-122"/>
                          <a:cs typeface="Times New Roman" panose="02020603050405020304" pitchFamily="18" charset="0"/>
                        </a:rPr>
                        <a:t>分离定律遗传特例</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2700655" algn="l"/>
                        </a:tabLst>
                      </a:pPr>
                      <a:r>
                        <a:rPr lang="en-US" sz="2600" kern="100" dirty="0">
                          <a:solidFill>
                            <a:srgbClr val="262626"/>
                          </a:solidFill>
                          <a:effectLst/>
                          <a:latin typeface="Times New Roman" panose="02020603050405020304" pitchFamily="18" charset="0"/>
                          <a:ea typeface="微软雅黑" panose="020B0503020204020204" charset="-122"/>
                          <a:cs typeface="Courier New" panose="02070309020205020404" pitchFamily="49" charset="0"/>
                        </a:rPr>
                        <a:t>2024·</a:t>
                      </a:r>
                      <a:r>
                        <a:rPr lang="zh-CN" sz="2600" kern="100" dirty="0">
                          <a:solidFill>
                            <a:srgbClr val="262626"/>
                          </a:solidFill>
                          <a:effectLst/>
                          <a:latin typeface="Times New Roman" panose="02020603050405020304" pitchFamily="18" charset="0"/>
                          <a:ea typeface="微软雅黑" panose="020B0503020204020204" charset="-122"/>
                          <a:cs typeface="Times New Roman" panose="02020603050405020304" pitchFamily="18" charset="0"/>
                        </a:rPr>
                        <a:t>贵州卷，</a:t>
                      </a:r>
                      <a:r>
                        <a:rPr lang="en-US" sz="2600" kern="100" dirty="0">
                          <a:solidFill>
                            <a:srgbClr val="262626"/>
                          </a:solidFill>
                          <a:effectLst/>
                          <a:latin typeface="Times New Roman" panose="02020603050405020304" pitchFamily="18" charset="0"/>
                          <a:ea typeface="微软雅黑" panose="020B0503020204020204" charset="-122"/>
                          <a:cs typeface="Courier New" panose="02070309020205020404" pitchFamily="49" charset="0"/>
                        </a:rPr>
                        <a:t>20</a:t>
                      </a:r>
                      <a:r>
                        <a:rPr lang="zh-CN" sz="2600" kern="100" dirty="0">
                          <a:solidFill>
                            <a:srgbClr val="262626"/>
                          </a:solidFill>
                          <a:effectLst/>
                          <a:latin typeface="Times New Roman" panose="02020603050405020304" pitchFamily="18" charset="0"/>
                          <a:ea typeface="微软雅黑" panose="020B0503020204020204" charset="-122"/>
                          <a:cs typeface="Times New Roman" panose="02020603050405020304" pitchFamily="18" charset="0"/>
                        </a:rPr>
                        <a:t>；</a:t>
                      </a:r>
                      <a:r>
                        <a:rPr lang="en-US" sz="2600" kern="100" dirty="0">
                          <a:solidFill>
                            <a:srgbClr val="262626"/>
                          </a:solidFill>
                          <a:effectLst/>
                          <a:latin typeface="Times New Roman" panose="02020603050405020304" pitchFamily="18" charset="0"/>
                          <a:ea typeface="微软雅黑" panose="020B0503020204020204" charset="-122"/>
                          <a:cs typeface="Courier New" panose="02070309020205020404" pitchFamily="49" charset="0"/>
                        </a:rPr>
                        <a:t>2023·</a:t>
                      </a:r>
                      <a:r>
                        <a:rPr lang="zh-CN" sz="2600" kern="100" dirty="0">
                          <a:solidFill>
                            <a:srgbClr val="262626"/>
                          </a:solidFill>
                          <a:effectLst/>
                          <a:latin typeface="Times New Roman" panose="02020603050405020304" pitchFamily="18" charset="0"/>
                          <a:ea typeface="微软雅黑" panose="020B0503020204020204" charset="-122"/>
                          <a:cs typeface="Times New Roman" panose="02020603050405020304" pitchFamily="18" charset="0"/>
                        </a:rPr>
                        <a:t>江苏卷，</a:t>
                      </a:r>
                      <a:r>
                        <a:rPr lang="en-US" sz="2600" kern="100" dirty="0">
                          <a:solidFill>
                            <a:srgbClr val="262626"/>
                          </a:solidFill>
                          <a:effectLst/>
                          <a:latin typeface="Times New Roman" panose="02020603050405020304" pitchFamily="18" charset="0"/>
                          <a:ea typeface="微软雅黑" panose="020B0503020204020204" charset="-122"/>
                          <a:cs typeface="Courier New" panose="02070309020205020404" pitchFamily="49" charset="0"/>
                        </a:rPr>
                        <a:t>23</a:t>
                      </a:r>
                      <a:r>
                        <a:rPr lang="zh-CN" sz="2600" kern="100" dirty="0">
                          <a:solidFill>
                            <a:srgbClr val="262626"/>
                          </a:solidFill>
                          <a:effectLst/>
                          <a:latin typeface="Times New Roman" panose="02020603050405020304" pitchFamily="18" charset="0"/>
                          <a:ea typeface="微软雅黑" panose="020B0503020204020204" charset="-122"/>
                          <a:cs typeface="Times New Roman" panose="02020603050405020304" pitchFamily="18" charset="0"/>
                        </a:rPr>
                        <a:t>；</a:t>
                      </a:r>
                      <a:r>
                        <a:rPr lang="en-US" sz="2600" kern="100" dirty="0">
                          <a:solidFill>
                            <a:srgbClr val="262626"/>
                          </a:solidFill>
                          <a:effectLst/>
                          <a:latin typeface="Times New Roman" panose="02020603050405020304" pitchFamily="18" charset="0"/>
                          <a:ea typeface="微软雅黑" panose="020B0503020204020204" charset="-122"/>
                          <a:cs typeface="Courier New" panose="02070309020205020404" pitchFamily="49" charset="0"/>
                        </a:rPr>
                        <a:t>2023·</a:t>
                      </a:r>
                      <a:r>
                        <a:rPr lang="zh-CN" sz="2600" kern="100" dirty="0">
                          <a:solidFill>
                            <a:srgbClr val="262626"/>
                          </a:solidFill>
                          <a:effectLst/>
                          <a:latin typeface="Times New Roman" panose="02020603050405020304" pitchFamily="18" charset="0"/>
                          <a:ea typeface="微软雅黑" panose="020B0503020204020204" charset="-122"/>
                          <a:cs typeface="Times New Roman" panose="02020603050405020304" pitchFamily="18" charset="0"/>
                        </a:rPr>
                        <a:t>全国甲卷，</a:t>
                      </a:r>
                      <a:r>
                        <a:rPr lang="en-US" sz="2600" kern="100" dirty="0">
                          <a:solidFill>
                            <a:srgbClr val="262626"/>
                          </a:solidFill>
                          <a:effectLst/>
                          <a:latin typeface="Times New Roman" panose="02020603050405020304" pitchFamily="18" charset="0"/>
                          <a:ea typeface="微软雅黑" panose="020B0503020204020204" charset="-122"/>
                          <a:cs typeface="Courier New" panose="02070309020205020404" pitchFamily="49" charset="0"/>
                        </a:rPr>
                        <a:t>6</a:t>
                      </a:r>
                      <a:r>
                        <a:rPr lang="zh-CN" sz="2600" kern="100" dirty="0">
                          <a:solidFill>
                            <a:srgbClr val="262626"/>
                          </a:solidFill>
                          <a:effectLst/>
                          <a:latin typeface="Times New Roman" panose="02020603050405020304" pitchFamily="18" charset="0"/>
                          <a:ea typeface="微软雅黑" panose="020B0503020204020204" charset="-122"/>
                          <a:cs typeface="Times New Roman" panose="02020603050405020304" pitchFamily="18" charset="0"/>
                        </a:rPr>
                        <a:t>；</a:t>
                      </a:r>
                      <a:r>
                        <a:rPr lang="en-US" sz="2600" kern="100" dirty="0">
                          <a:solidFill>
                            <a:srgbClr val="262626"/>
                          </a:solidFill>
                          <a:effectLst/>
                          <a:latin typeface="Times New Roman" panose="02020603050405020304" pitchFamily="18" charset="0"/>
                          <a:ea typeface="微软雅黑" panose="020B0503020204020204" charset="-122"/>
                          <a:cs typeface="Courier New" panose="02070309020205020404" pitchFamily="49" charset="0"/>
                        </a:rPr>
                        <a:t>2022·</a:t>
                      </a:r>
                      <a:r>
                        <a:rPr lang="zh-CN" sz="2600" kern="100" dirty="0">
                          <a:solidFill>
                            <a:srgbClr val="262626"/>
                          </a:solidFill>
                          <a:effectLst/>
                          <a:latin typeface="Times New Roman" panose="02020603050405020304" pitchFamily="18" charset="0"/>
                          <a:ea typeface="微软雅黑" panose="020B0503020204020204" charset="-122"/>
                          <a:cs typeface="Times New Roman" panose="02020603050405020304" pitchFamily="18" charset="0"/>
                        </a:rPr>
                        <a:t>海南卷，</a:t>
                      </a:r>
                      <a:r>
                        <a:rPr lang="en-US" sz="2600" kern="100" dirty="0">
                          <a:solidFill>
                            <a:srgbClr val="262626"/>
                          </a:solidFill>
                          <a:effectLst/>
                          <a:latin typeface="Times New Roman" panose="02020603050405020304" pitchFamily="18" charset="0"/>
                          <a:ea typeface="微软雅黑" panose="020B0503020204020204" charset="-122"/>
                          <a:cs typeface="Courier New" panose="02070309020205020404" pitchFamily="49" charset="0"/>
                        </a:rPr>
                        <a:t>15</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979" y="404622"/>
            <a:ext cx="11656625" cy="64823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a:solidFill>
                  <a:srgbClr val="262626"/>
                </a:solidFill>
                <a:latin typeface="Times New Roman" panose="02020603050405020304" pitchFamily="18" charset="0"/>
                <a:cs typeface="Times New Roman" panose="02020603050405020304" pitchFamily="18" charset="0"/>
              </a:rPr>
              <a:t>题型四　从性遗传</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6146" name="Picture 2" descr="SY395"/>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62799" y="1067242"/>
            <a:ext cx="8021432" cy="408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53106" y="289373"/>
            <a:ext cx="11656625" cy="4849380"/>
          </a:xfrm>
          <a:prstGeom prst="rect">
            <a:avLst/>
          </a:prstGeom>
        </p:spPr>
        <p:txBody>
          <a:bodyPr wrap="square" lIns="121898" tIns="60948" rIns="121898" bIns="60948">
            <a:spAutoFit/>
          </a:bodyPr>
          <a:lstStyle/>
          <a:p>
            <a:pPr marL="252095" indent="-457200" algn="just">
              <a:lnSpc>
                <a:spcPct val="150000"/>
              </a:lnSpc>
              <a:spcAft>
                <a:spcPts val="0"/>
              </a:spcAft>
              <a:tabLst>
                <a:tab pos="2700655" algn="l"/>
              </a:tabLst>
            </a:pPr>
            <a:r>
              <a:rPr lang="en-US" altLang="zh-CN" sz="2600" b="1" kern="100" dirty="0">
                <a:latin typeface="Times New Roman" panose="02020603050405020304" pitchFamily="18" charset="0"/>
                <a:ea typeface="黑体" panose="02010609060101010101" charset="-122"/>
                <a:cs typeface="Courier New" panose="02070309020205020404" pitchFamily="49" charset="0"/>
              </a:rPr>
              <a:t>[</a:t>
            </a:r>
            <a:r>
              <a:rPr lang="zh-CN" altLang="zh-CN" sz="2600" b="1" kern="100" dirty="0">
                <a:latin typeface="Times New Roman" panose="02020603050405020304" pitchFamily="18" charset="0"/>
                <a:ea typeface="黑体" panose="02010609060101010101" charset="-122"/>
                <a:cs typeface="Times New Roman" panose="02020603050405020304" pitchFamily="18" charset="0"/>
              </a:rPr>
              <a:t>典例</a:t>
            </a:r>
            <a:r>
              <a:rPr lang="en-US" altLang="zh-CN" sz="2600" b="1" kern="100" dirty="0">
                <a:latin typeface="Times New Roman" panose="02020603050405020304" pitchFamily="18" charset="0"/>
                <a:ea typeface="黑体" panose="02010609060101010101" charset="-122"/>
                <a:cs typeface="Courier New" panose="02070309020205020404" pitchFamily="49" charset="0"/>
              </a:rPr>
              <a:t>4]</a:t>
            </a:r>
            <a:r>
              <a:rPr lang="en-US" altLang="zh-CN" sz="2600" kern="100" dirty="0">
                <a:solidFill>
                  <a:srgbClr val="262626"/>
                </a:solidFill>
                <a:latin typeface="Times New Roman" panose="02020603050405020304" pitchFamily="18" charset="0"/>
                <a:cs typeface="Courier New" panose="02070309020205020404" pitchFamily="49" charset="0"/>
              </a:rPr>
              <a:t> </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(2025·</a:t>
            </a:r>
            <a:r>
              <a:rPr lang="zh-CN" altLang="zh-CN" sz="2600" b="1" kern="100" dirty="0">
                <a:solidFill>
                  <a:srgbClr val="262626"/>
                </a:solidFill>
                <a:latin typeface="Times New Roman" panose="02020603050405020304" pitchFamily="18" charset="0"/>
                <a:ea typeface="宋体" panose="02010600030101010101" pitchFamily="2" charset="-122"/>
                <a:cs typeface="Times New Roman" panose="02020603050405020304" pitchFamily="18" charset="0"/>
              </a:rPr>
              <a:t>河北保定阶段练习</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食指长于无名指为长食指，反之为短食指，该相对性状由常染色体上的一对等位基因</a:t>
            </a:r>
            <a:r>
              <a:rPr lang="en-US" altLang="zh-CN" sz="2600" kern="100" dirty="0">
                <a:solidFill>
                  <a:srgbClr val="262626"/>
                </a:solidFill>
                <a:latin typeface="Times New Roman" panose="02020603050405020304" pitchFamily="18" charset="0"/>
                <a:cs typeface="Courier New" panose="02070309020205020404" pitchFamily="49" charset="0"/>
              </a:rPr>
              <a:t>(T</a:t>
            </a:r>
            <a:r>
              <a:rPr lang="en-US" altLang="zh-CN" sz="2600" kern="100" baseline="30000" dirty="0">
                <a:solidFill>
                  <a:srgbClr val="262626"/>
                </a:solidFill>
                <a:latin typeface="Times New Roman" panose="02020603050405020304" pitchFamily="18" charset="0"/>
                <a:cs typeface="Courier New" panose="02070309020205020404" pitchFamily="49" charset="0"/>
              </a:rPr>
              <a:t>S</a:t>
            </a:r>
            <a:r>
              <a:rPr lang="zh-CN" altLang="zh-CN" sz="2600" kern="100" dirty="0">
                <a:solidFill>
                  <a:srgbClr val="262626"/>
                </a:solidFill>
                <a:latin typeface="Times New Roman" panose="02020603050405020304" pitchFamily="18" charset="0"/>
                <a:cs typeface="Times New Roman" panose="02020603050405020304" pitchFamily="18" charset="0"/>
              </a:rPr>
              <a:t>表示短食指基因，</a:t>
            </a:r>
            <a:r>
              <a:rPr lang="en-US" altLang="zh-CN" sz="2600" kern="100" dirty="0">
                <a:solidFill>
                  <a:srgbClr val="262626"/>
                </a:solidFill>
                <a:latin typeface="Times New Roman" panose="02020603050405020304" pitchFamily="18" charset="0"/>
                <a:cs typeface="Courier New" panose="02070309020205020404" pitchFamily="49" charset="0"/>
              </a:rPr>
              <a:t>T</a:t>
            </a:r>
            <a:r>
              <a:rPr lang="en-US" altLang="zh-CN" sz="2600" kern="100" baseline="30000" dirty="0">
                <a:solidFill>
                  <a:srgbClr val="262626"/>
                </a:solidFill>
                <a:latin typeface="Times New Roman" panose="02020603050405020304" pitchFamily="18" charset="0"/>
                <a:cs typeface="Courier New" panose="02070309020205020404" pitchFamily="49" charset="0"/>
              </a:rPr>
              <a:t>L</a:t>
            </a:r>
            <a:r>
              <a:rPr lang="zh-CN" altLang="zh-CN" sz="2600" kern="100" dirty="0">
                <a:solidFill>
                  <a:srgbClr val="262626"/>
                </a:solidFill>
                <a:latin typeface="Times New Roman" panose="02020603050405020304" pitchFamily="18" charset="0"/>
                <a:cs typeface="Times New Roman" panose="02020603050405020304" pitchFamily="18" charset="0"/>
              </a:rPr>
              <a:t>表示长食指基因</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控制。</a:t>
            </a:r>
            <a:r>
              <a:rPr lang="en-US" altLang="zh-CN" sz="2600" kern="100" dirty="0">
                <a:solidFill>
                  <a:srgbClr val="262626"/>
                </a:solidFill>
                <a:latin typeface="Times New Roman" panose="02020603050405020304" pitchFamily="18" charset="0"/>
                <a:cs typeface="Courier New" panose="02070309020205020404" pitchFamily="49" charset="0"/>
              </a:rPr>
              <a:t>T</a:t>
            </a:r>
            <a:r>
              <a:rPr lang="en-US" altLang="zh-CN" sz="2600" kern="100" baseline="30000" dirty="0">
                <a:solidFill>
                  <a:srgbClr val="262626"/>
                </a:solidFill>
                <a:latin typeface="Times New Roman" panose="02020603050405020304" pitchFamily="18" charset="0"/>
                <a:cs typeface="Courier New" panose="02070309020205020404" pitchFamily="49" charset="0"/>
              </a:rPr>
              <a:t>S</a:t>
            </a:r>
            <a:r>
              <a:rPr lang="zh-CN" altLang="zh-CN" sz="2600" kern="100" dirty="0">
                <a:solidFill>
                  <a:srgbClr val="262626"/>
                </a:solidFill>
                <a:latin typeface="Times New Roman" panose="02020603050405020304" pitchFamily="18" charset="0"/>
                <a:cs typeface="Times New Roman" panose="02020603050405020304" pitchFamily="18" charset="0"/>
              </a:rPr>
              <a:t>在男性中为显性，</a:t>
            </a:r>
            <a:r>
              <a:rPr lang="en-US" altLang="zh-CN" sz="2600" kern="100" dirty="0">
                <a:solidFill>
                  <a:srgbClr val="262626"/>
                </a:solidFill>
                <a:latin typeface="Times New Roman" panose="02020603050405020304" pitchFamily="18" charset="0"/>
                <a:cs typeface="Courier New" panose="02070309020205020404" pitchFamily="49" charset="0"/>
              </a:rPr>
              <a:t>T</a:t>
            </a:r>
            <a:r>
              <a:rPr lang="en-US" altLang="zh-CN" sz="2600" kern="100" baseline="30000" dirty="0">
                <a:solidFill>
                  <a:srgbClr val="262626"/>
                </a:solidFill>
                <a:latin typeface="Times New Roman" panose="02020603050405020304" pitchFamily="18" charset="0"/>
                <a:cs typeface="Courier New" panose="02070309020205020404" pitchFamily="49" charset="0"/>
              </a:rPr>
              <a:t>L</a:t>
            </a:r>
            <a:r>
              <a:rPr lang="zh-CN" altLang="zh-CN" sz="2600" kern="100" dirty="0">
                <a:solidFill>
                  <a:srgbClr val="262626"/>
                </a:solidFill>
                <a:latin typeface="Times New Roman" panose="02020603050405020304" pitchFamily="18" charset="0"/>
                <a:cs typeface="Times New Roman" panose="02020603050405020304" pitchFamily="18" charset="0"/>
              </a:rPr>
              <a:t>在女性中为显性，一对夫妇均为长食指，他们生育了一个短食指孩子，下列说法正确的是</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　　</a:t>
            </a:r>
            <a:r>
              <a:rPr lang="en-US" altLang="zh-CN" sz="2600" kern="100" dirty="0">
                <a:solidFill>
                  <a:srgbClr val="262626"/>
                </a:solidFill>
                <a:latin typeface="Times New Roman" panose="02020603050405020304" pitchFamily="18" charset="0"/>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95" lvl="1" indent="-457200" algn="just">
              <a:lnSpc>
                <a:spcPct val="150000"/>
              </a:lnSpc>
              <a:tabLst>
                <a:tab pos="2700655" algn="l"/>
              </a:tabLst>
            </a:pPr>
            <a:r>
              <a:rPr lang="en-US" altLang="zh-CN" sz="2600" kern="100" dirty="0">
                <a:solidFill>
                  <a:srgbClr val="262626"/>
                </a:solidFill>
                <a:latin typeface="Times New Roman" panose="02020603050405020304" pitchFamily="18" charset="0"/>
                <a:cs typeface="Courier New" panose="02070309020205020404" pitchFamily="49" charset="0"/>
              </a:rPr>
              <a:t>A.</a:t>
            </a:r>
            <a:r>
              <a:rPr lang="zh-CN" altLang="zh-CN" sz="2600" kern="100" dirty="0">
                <a:solidFill>
                  <a:srgbClr val="262626"/>
                </a:solidFill>
                <a:latin typeface="Times New Roman" panose="02020603050405020304" pitchFamily="18" charset="0"/>
                <a:cs typeface="Times New Roman" panose="02020603050405020304" pitchFamily="18" charset="0"/>
              </a:rPr>
              <a:t>手指的这种性状的遗传与性别有关，属于伴性遗传</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95" lvl="1" indent="-457200" algn="just">
              <a:lnSpc>
                <a:spcPct val="150000"/>
              </a:lnSpc>
              <a:tabLst>
                <a:tab pos="2700655" algn="l"/>
              </a:tabLst>
            </a:pPr>
            <a:r>
              <a:rPr lang="en-US" altLang="zh-CN" sz="2600" kern="100" dirty="0">
                <a:solidFill>
                  <a:srgbClr val="262626"/>
                </a:solidFill>
                <a:latin typeface="Times New Roman" panose="02020603050405020304" pitchFamily="18" charset="0"/>
                <a:cs typeface="Courier New" panose="02070309020205020404" pitchFamily="49" charset="0"/>
              </a:rPr>
              <a:t>B.</a:t>
            </a:r>
            <a:r>
              <a:rPr lang="zh-CN" altLang="zh-CN" sz="2600" kern="100" dirty="0">
                <a:solidFill>
                  <a:srgbClr val="262626"/>
                </a:solidFill>
                <a:latin typeface="Times New Roman" panose="02020603050405020304" pitchFamily="18" charset="0"/>
                <a:cs typeface="Times New Roman" panose="02020603050405020304" pitchFamily="18" charset="0"/>
              </a:rPr>
              <a:t>这对夫妇所生育的这个短食指孩子一定是男孩</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95" lvl="1" indent="-457200" algn="just">
              <a:lnSpc>
                <a:spcPct val="150000"/>
              </a:lnSpc>
              <a:tabLst>
                <a:tab pos="2700655" algn="l"/>
              </a:tabLst>
            </a:pPr>
            <a:r>
              <a:rPr lang="en-US" altLang="zh-CN" sz="2600" kern="100" dirty="0">
                <a:solidFill>
                  <a:srgbClr val="262626"/>
                </a:solidFill>
                <a:latin typeface="Times New Roman" panose="02020603050405020304" pitchFamily="18" charset="0"/>
                <a:cs typeface="Courier New" panose="02070309020205020404" pitchFamily="49" charset="0"/>
              </a:rPr>
              <a:t>C.</a:t>
            </a:r>
            <a:r>
              <a:rPr lang="zh-CN" altLang="zh-CN" sz="2600" kern="100" dirty="0">
                <a:solidFill>
                  <a:srgbClr val="262626"/>
                </a:solidFill>
                <a:latin typeface="Times New Roman" panose="02020603050405020304" pitchFamily="18" charset="0"/>
                <a:cs typeface="Times New Roman" panose="02020603050405020304" pitchFamily="18" charset="0"/>
              </a:rPr>
              <a:t>这对夫妇再生育一个短食指男孩的概率是</a:t>
            </a:r>
            <a:r>
              <a:rPr lang="en-US" altLang="zh-CN" sz="2600" kern="100" dirty="0">
                <a:solidFill>
                  <a:srgbClr val="262626"/>
                </a:solidFill>
                <a:latin typeface="Times New Roman" panose="02020603050405020304" pitchFamily="18" charset="0"/>
                <a:cs typeface="Courier New" panose="02070309020205020404" pitchFamily="49" charset="0"/>
              </a:rPr>
              <a:t>1/8</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95" lvl="1" indent="-457200" algn="just">
              <a:lnSpc>
                <a:spcPct val="150000"/>
              </a:lnSpc>
              <a:tabLst>
                <a:tab pos="2700655" algn="l"/>
              </a:tabLst>
            </a:pPr>
            <a:r>
              <a:rPr lang="en-US" altLang="zh-CN" sz="2600" kern="100" dirty="0">
                <a:solidFill>
                  <a:srgbClr val="262626"/>
                </a:solidFill>
                <a:latin typeface="Times New Roman" panose="02020603050405020304" pitchFamily="18" charset="0"/>
                <a:cs typeface="Courier New" panose="02070309020205020404" pitchFamily="49" charset="0"/>
              </a:rPr>
              <a:t>D.</a:t>
            </a:r>
            <a:r>
              <a:rPr lang="zh-CN" altLang="zh-CN" sz="2600" kern="100" dirty="0">
                <a:solidFill>
                  <a:srgbClr val="262626"/>
                </a:solidFill>
                <a:latin typeface="Times New Roman" panose="02020603050405020304" pitchFamily="18" charset="0"/>
                <a:cs typeface="Times New Roman" panose="02020603050405020304" pitchFamily="18" charset="0"/>
              </a:rPr>
              <a:t>这对夫妇再生育一个长食指女孩的概率是</a:t>
            </a:r>
            <a:r>
              <a:rPr lang="en-US" altLang="zh-CN" sz="2600" kern="100" dirty="0">
                <a:solidFill>
                  <a:srgbClr val="262626"/>
                </a:solidFill>
                <a:latin typeface="Times New Roman" panose="02020603050405020304" pitchFamily="18" charset="0"/>
                <a:cs typeface="Courier New" panose="02070309020205020404" pitchFamily="49" charset="0"/>
              </a:rPr>
              <a:t>1/4</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7451310" y="2229259"/>
            <a:ext cx="441146" cy="553998"/>
          </a:xfrm>
          <a:prstGeom prst="rect">
            <a:avLst/>
          </a:prstGeom>
        </p:spPr>
        <p:txBody>
          <a:bodyPr wrap="none">
            <a:spAutoFit/>
          </a:bodyPr>
          <a:lstStyle/>
          <a:p>
            <a:r>
              <a:rPr lang="en-US" altLang="zh-CN" sz="3000" b="1" kern="100" dirty="0" smtClean="0">
                <a:solidFill>
                  <a:srgbClr val="C00000"/>
                </a:solidFill>
                <a:latin typeface="Times New Roman" panose="02020603050405020304"/>
              </a:rPr>
              <a:t>B</a:t>
            </a:r>
            <a:endParaRPr lang="zh-CN" altLang="en-US" sz="3000" b="1" dirty="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12163" y="548681"/>
            <a:ext cx="11656625" cy="4830594"/>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b="1" kern="100" dirty="0">
                <a:solidFill>
                  <a:srgbClr val="005AA0"/>
                </a:solidFill>
                <a:latin typeface="Times New Roman" panose="02020603050405020304" pitchFamily="18" charset="0"/>
                <a:ea typeface="黑体" panose="02010609060101010101" charset="-122"/>
                <a:cs typeface="Times New Roman" panose="02020603050405020304" pitchFamily="18" charset="0"/>
              </a:rPr>
              <a:t>解析</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　控制该性状的基因位于常染色体上，不属于伴性遗传，而属于从性遗传，</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700655"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由题意可知，该夫妇都是长食指，则女性基因型是</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 T</a:t>
            </a:r>
            <a:r>
              <a:rPr lang="en-US" altLang="zh-CN" sz="2600" b="1" kern="100" baseline="30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S</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T</a:t>
            </a:r>
            <a:r>
              <a:rPr lang="en-US" altLang="zh-CN" sz="2600" b="1" kern="100" baseline="30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L</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或</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T</a:t>
            </a:r>
            <a:r>
              <a:rPr lang="en-US" altLang="zh-CN" sz="2600" b="1" kern="100" baseline="30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L</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T</a:t>
            </a:r>
            <a:r>
              <a:rPr lang="en-US" altLang="zh-CN" sz="2600" b="1" kern="100" baseline="30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L</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，男性只能是</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T</a:t>
            </a:r>
            <a:r>
              <a:rPr lang="en-US" altLang="zh-CN" sz="2600" b="1" kern="100" baseline="30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L</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T</a:t>
            </a:r>
            <a:r>
              <a:rPr lang="en-US" altLang="zh-CN" sz="2600" b="1" kern="100" baseline="30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L</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，他们生育了一个短食指孩子，则该孩子的基因型一定是</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T</a:t>
            </a:r>
            <a:r>
              <a:rPr lang="en-US" altLang="zh-CN" sz="2600" b="1" kern="100" baseline="30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S</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T</a:t>
            </a:r>
            <a:r>
              <a:rPr lang="en-US" altLang="zh-CN" sz="2600" b="1" kern="100" baseline="30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L</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，且一定是男孩，由此可推知母亲基因型为</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T</a:t>
            </a:r>
            <a:r>
              <a:rPr lang="en-US" altLang="zh-CN" sz="2600" b="1" kern="100" baseline="30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S</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T</a:t>
            </a:r>
            <a:r>
              <a:rPr lang="en-US" altLang="zh-CN" sz="2600" b="1" kern="100" baseline="30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L</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700655"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该夫妇的基因型分别是</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T</a:t>
            </a:r>
            <a:r>
              <a:rPr lang="en-US" altLang="zh-CN" sz="2600" b="1" kern="100" baseline="30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L</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T</a:t>
            </a:r>
            <a:r>
              <a:rPr lang="en-US" altLang="zh-CN" sz="2600" b="1" kern="100" baseline="30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L</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T</a:t>
            </a:r>
            <a:r>
              <a:rPr lang="en-US" altLang="zh-CN" sz="2600" b="1" kern="100" baseline="30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S</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T</a:t>
            </a:r>
            <a:r>
              <a:rPr lang="en-US" altLang="zh-CN" sz="2600" b="1" kern="100" baseline="30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L</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，这对夫妇再生育一个短食指男孩</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(T</a:t>
            </a:r>
            <a:r>
              <a:rPr lang="en-US" altLang="zh-CN" sz="2600" b="1" kern="100" baseline="30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S</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T</a:t>
            </a:r>
            <a:r>
              <a:rPr lang="en-US" altLang="zh-CN" sz="2600" b="1" kern="100" baseline="30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L</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的概率＝</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1/2</a:t>
            </a:r>
            <a:r>
              <a:rPr lang="en-US" altLang="zh-CN" sz="2600" kern="100" dirty="0">
                <a:solidFill>
                  <a:srgbClr val="262626"/>
                </a:solidFill>
                <a:latin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1/4</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，再生育一个长食指女孩</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(T</a:t>
            </a:r>
            <a:r>
              <a:rPr lang="en-US" altLang="zh-CN" sz="2600" b="1" kern="100" baseline="30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S</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T</a:t>
            </a:r>
            <a:r>
              <a:rPr lang="en-US" altLang="zh-CN" sz="2600" b="1" kern="100" baseline="30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L</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T</a:t>
            </a:r>
            <a:r>
              <a:rPr lang="en-US" altLang="zh-CN" sz="2600" b="1" kern="100" baseline="30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L</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T</a:t>
            </a:r>
            <a:r>
              <a:rPr lang="en-US" altLang="zh-CN" sz="2600" b="1" kern="100" baseline="30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L</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的概率是</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12163" y="221136"/>
            <a:ext cx="11656625" cy="5449545"/>
          </a:xfrm>
          <a:prstGeom prst="rect">
            <a:avLst/>
          </a:prstGeom>
        </p:spPr>
        <p:txBody>
          <a:bodyPr wrap="square" lIns="121898" tIns="60948" rIns="121898" bIns="60948">
            <a:spAutoFit/>
          </a:bodyPr>
          <a:lstStyle/>
          <a:p>
            <a:pPr marL="252095" indent="-457200" algn="just">
              <a:lnSpc>
                <a:spcPct val="150000"/>
              </a:lnSpc>
              <a:spcAft>
                <a:spcPts val="0"/>
              </a:spcAft>
              <a:tabLst>
                <a:tab pos="2700655" algn="l"/>
              </a:tabLst>
            </a:pPr>
            <a:r>
              <a:rPr lang="en-US" altLang="zh-CN" sz="2600" b="1" kern="100" dirty="0">
                <a:latin typeface="Times New Roman" panose="02020603050405020304" pitchFamily="18" charset="0"/>
                <a:ea typeface="黑体" panose="02010609060101010101" charset="-122"/>
                <a:cs typeface="Courier New" panose="02070309020205020404" pitchFamily="49" charset="0"/>
              </a:rPr>
              <a:t>[</a:t>
            </a:r>
            <a:r>
              <a:rPr lang="zh-CN" altLang="zh-CN" sz="2600" b="1" kern="100" dirty="0">
                <a:latin typeface="Times New Roman" panose="02020603050405020304" pitchFamily="18" charset="0"/>
                <a:ea typeface="黑体" panose="02010609060101010101" charset="-122"/>
                <a:cs typeface="Times New Roman" panose="02020603050405020304" pitchFamily="18" charset="0"/>
              </a:rPr>
              <a:t>精练</a:t>
            </a:r>
            <a:r>
              <a:rPr lang="en-US" altLang="zh-CN" sz="2600" b="1" kern="100" dirty="0">
                <a:latin typeface="Times New Roman" panose="02020603050405020304" pitchFamily="18" charset="0"/>
                <a:ea typeface="黑体" panose="02010609060101010101" charset="-122"/>
                <a:cs typeface="Courier New" panose="02070309020205020404" pitchFamily="49" charset="0"/>
              </a:rPr>
              <a:t>3]</a:t>
            </a:r>
            <a:r>
              <a:rPr lang="en-US" altLang="zh-CN" sz="2600" kern="100" dirty="0">
                <a:solidFill>
                  <a:srgbClr val="262626"/>
                </a:solidFill>
                <a:latin typeface="Times New Roman" panose="02020603050405020304" pitchFamily="18" charset="0"/>
                <a:cs typeface="Courier New" panose="02070309020205020404" pitchFamily="49" charset="0"/>
              </a:rPr>
              <a:t> </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(2025·</a:t>
            </a:r>
            <a:r>
              <a:rPr lang="zh-CN" altLang="zh-CN" sz="2600" b="1" kern="100" dirty="0">
                <a:solidFill>
                  <a:srgbClr val="262626"/>
                </a:solidFill>
                <a:latin typeface="Times New Roman" panose="02020603050405020304" pitchFamily="18" charset="0"/>
                <a:ea typeface="宋体" panose="02010600030101010101" pitchFamily="2" charset="-122"/>
                <a:cs typeface="Times New Roman" panose="02020603050405020304" pitchFamily="18" charset="0"/>
              </a:rPr>
              <a:t>武汉市武昌区质检</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山羊的有角和无角是一对相对性状，且有角对无角为显性，由常染色体上的一对等位基因</a:t>
            </a:r>
            <a:r>
              <a:rPr lang="en-US" altLang="zh-CN" sz="2600" kern="100" dirty="0">
                <a:solidFill>
                  <a:srgbClr val="262626"/>
                </a:solidFill>
                <a:latin typeface="Times New Roman" panose="02020603050405020304" pitchFamily="18" charset="0"/>
                <a:cs typeface="Courier New" panose="02070309020205020404" pitchFamily="49" charset="0"/>
              </a:rPr>
              <a:t>(T</a:t>
            </a:r>
            <a:r>
              <a:rPr lang="zh-CN" altLang="zh-CN" sz="2600" kern="100" dirty="0">
                <a:solidFill>
                  <a:srgbClr val="262626"/>
                </a:solidFill>
                <a:latin typeface="Times New Roman" panose="02020603050405020304" pitchFamily="18" charset="0"/>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t)</a:t>
            </a:r>
            <a:r>
              <a:rPr lang="zh-CN" altLang="zh-CN" sz="2600" kern="100" dirty="0">
                <a:solidFill>
                  <a:srgbClr val="262626"/>
                </a:solidFill>
                <a:latin typeface="Times New Roman" panose="02020603050405020304" pitchFamily="18" charset="0"/>
                <a:cs typeface="Times New Roman" panose="02020603050405020304" pitchFamily="18" charset="0"/>
              </a:rPr>
              <a:t>控制。基因型为</a:t>
            </a:r>
            <a:r>
              <a:rPr lang="en-US" altLang="zh-CN" sz="2600" kern="100" dirty="0" err="1">
                <a:solidFill>
                  <a:srgbClr val="262626"/>
                </a:solidFill>
                <a:latin typeface="Times New Roman" panose="02020603050405020304" pitchFamily="18" charset="0"/>
                <a:cs typeface="Courier New" panose="02070309020205020404" pitchFamily="49" charset="0"/>
              </a:rPr>
              <a:t>Tt</a:t>
            </a:r>
            <a:r>
              <a:rPr lang="zh-CN" altLang="zh-CN" sz="2600" kern="100" dirty="0">
                <a:solidFill>
                  <a:srgbClr val="262626"/>
                </a:solidFill>
                <a:latin typeface="Times New Roman" panose="02020603050405020304" pitchFamily="18" charset="0"/>
                <a:cs typeface="Times New Roman" panose="02020603050405020304" pitchFamily="18" charset="0"/>
              </a:rPr>
              <a:t>的个体在公山羊中表现为有角，在母山羊中表现为无角。不考虑变异，下列有关叙述错误的是</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　　</a:t>
            </a:r>
            <a:r>
              <a:rPr lang="en-US" altLang="zh-CN" sz="2600" kern="100" dirty="0">
                <a:solidFill>
                  <a:srgbClr val="262626"/>
                </a:solidFill>
                <a:latin typeface="Times New Roman" panose="02020603050405020304" pitchFamily="18" charset="0"/>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252095" indent="-457200" algn="just">
              <a:lnSpc>
                <a:spcPct val="150000"/>
              </a:lnSpc>
              <a:spcAft>
                <a:spcPts val="0"/>
              </a:spcAft>
              <a:tabLst>
                <a:tab pos="2700655" algn="l"/>
              </a:tabLst>
            </a:pPr>
            <a:r>
              <a:rPr lang="en-US" altLang="zh-CN" sz="2600" kern="100" dirty="0" smtClean="0">
                <a:solidFill>
                  <a:srgbClr val="262626"/>
                </a:solidFill>
                <a:latin typeface="Times New Roman" panose="02020603050405020304" pitchFamily="18" charset="0"/>
                <a:cs typeface="Courier New" panose="02070309020205020404" pitchFamily="49" charset="0"/>
              </a:rPr>
              <a:t>	A</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基因型为</a:t>
            </a:r>
            <a:r>
              <a:rPr lang="en-US" altLang="zh-CN" sz="2600" kern="100" dirty="0" err="1">
                <a:solidFill>
                  <a:srgbClr val="262626"/>
                </a:solidFill>
                <a:latin typeface="Times New Roman" panose="02020603050405020304" pitchFamily="18" charset="0"/>
                <a:cs typeface="Courier New" panose="02070309020205020404" pitchFamily="49" charset="0"/>
              </a:rPr>
              <a:t>Tt</a:t>
            </a:r>
            <a:r>
              <a:rPr lang="zh-CN" altLang="zh-CN" sz="2600" kern="100" dirty="0">
                <a:solidFill>
                  <a:srgbClr val="262626"/>
                </a:solidFill>
                <a:latin typeface="Times New Roman" panose="02020603050405020304" pitchFamily="18" charset="0"/>
                <a:cs typeface="Times New Roman" panose="02020603050405020304" pitchFamily="18" charset="0"/>
              </a:rPr>
              <a:t>的个体在公山羊和母山羊中的表型不同，可能与性激素有关</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252095" indent="-457200" algn="just">
              <a:lnSpc>
                <a:spcPct val="150000"/>
              </a:lnSpc>
              <a:spcAft>
                <a:spcPts val="0"/>
              </a:spcAft>
              <a:tabLst>
                <a:tab pos="2700655" algn="l"/>
              </a:tabLst>
            </a:pPr>
            <a:r>
              <a:rPr lang="en-US" altLang="zh-CN" sz="2600" kern="100" dirty="0" smtClean="0">
                <a:solidFill>
                  <a:srgbClr val="262626"/>
                </a:solidFill>
                <a:latin typeface="Times New Roman" panose="02020603050405020304" pitchFamily="18" charset="0"/>
                <a:cs typeface="Courier New" panose="02070309020205020404" pitchFamily="49" charset="0"/>
              </a:rPr>
              <a:t>	B</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让无角公山羊与无角母山羊交配，后代不会出现有角母山羊</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252095" indent="-457200" algn="just">
              <a:lnSpc>
                <a:spcPct val="150000"/>
              </a:lnSpc>
              <a:spcAft>
                <a:spcPts val="0"/>
              </a:spcAft>
              <a:tabLst>
                <a:tab pos="2700655" algn="l"/>
              </a:tabLst>
            </a:pPr>
            <a:r>
              <a:rPr lang="en-US" altLang="zh-CN" sz="2600" kern="100" dirty="0" smtClean="0">
                <a:solidFill>
                  <a:srgbClr val="262626"/>
                </a:solidFill>
                <a:latin typeface="Times New Roman" panose="02020603050405020304" pitchFamily="18" charset="0"/>
                <a:cs typeface="Courier New" panose="02070309020205020404" pitchFamily="49" charset="0"/>
              </a:rPr>
              <a:t>	C</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一对山羊杂交，</a:t>
            </a:r>
            <a:r>
              <a:rPr lang="en-US" altLang="zh-CN" sz="2600" kern="100" dirty="0">
                <a:solidFill>
                  <a:srgbClr val="262626"/>
                </a:solidFill>
                <a:latin typeface="Times New Roman" panose="02020603050405020304" pitchFamily="18" charset="0"/>
                <a:cs typeface="Courier New" panose="02070309020205020404" pitchFamily="49" charset="0"/>
              </a:rPr>
              <a:t>F</a:t>
            </a:r>
            <a:r>
              <a:rPr lang="en-US" altLang="zh-CN" sz="2600" kern="100" baseline="-25000" dirty="0">
                <a:solidFill>
                  <a:srgbClr val="262626"/>
                </a:solidFill>
                <a:latin typeface="Times New Roman" panose="02020603050405020304" pitchFamily="18" charset="0"/>
                <a:cs typeface="Courier New" panose="02070309020205020404" pitchFamily="49" charset="0"/>
              </a:rPr>
              <a:t>1</a:t>
            </a:r>
            <a:r>
              <a:rPr lang="zh-CN" altLang="zh-CN" sz="2600" kern="100" dirty="0">
                <a:solidFill>
                  <a:srgbClr val="262626"/>
                </a:solidFill>
                <a:latin typeface="Times New Roman" panose="02020603050405020304" pitchFamily="18" charset="0"/>
                <a:cs typeface="Times New Roman" panose="02020603050405020304" pitchFamily="18" charset="0"/>
              </a:rPr>
              <a:t>母山羊中有角</a:t>
            </a: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无角＝</a:t>
            </a:r>
            <a:r>
              <a:rPr lang="en-US" altLang="zh-CN" sz="2600" kern="100" dirty="0">
                <a:solidFill>
                  <a:srgbClr val="262626"/>
                </a:solidFill>
                <a:latin typeface="Times New Roman" panose="02020603050405020304" pitchFamily="18" charset="0"/>
                <a:cs typeface="Courier New" panose="02070309020205020404" pitchFamily="49" charset="0"/>
              </a:rPr>
              <a:t>1</a:t>
            </a:r>
            <a:r>
              <a:rPr lang="en-US" altLang="zh-CN" sz="2600" kern="100" dirty="0">
                <a:solidFill>
                  <a:srgbClr val="262626"/>
                </a:solidFill>
                <a:latin typeface="宋体" panose="02010600030101010101" pitchFamily="2" charset="-122"/>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3</a:t>
            </a:r>
            <a:r>
              <a:rPr lang="zh-CN" altLang="zh-CN" sz="2600" kern="100" dirty="0">
                <a:solidFill>
                  <a:srgbClr val="262626"/>
                </a:solidFill>
                <a:latin typeface="Times New Roman" panose="02020603050405020304" pitchFamily="18" charset="0"/>
                <a:cs typeface="Times New Roman" panose="02020603050405020304" pitchFamily="18" charset="0"/>
              </a:rPr>
              <a:t>，则公山羊中有角</a:t>
            </a: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无角＝</a:t>
            </a:r>
            <a:r>
              <a:rPr lang="en-US" altLang="zh-CN" sz="2600" kern="100" dirty="0">
                <a:solidFill>
                  <a:srgbClr val="262626"/>
                </a:solidFill>
                <a:latin typeface="Times New Roman" panose="02020603050405020304" pitchFamily="18" charset="0"/>
                <a:cs typeface="Courier New" panose="02070309020205020404" pitchFamily="49" charset="0"/>
              </a:rPr>
              <a:t>1</a:t>
            </a:r>
            <a:r>
              <a:rPr lang="en-US" altLang="zh-CN" sz="2600" kern="100" dirty="0">
                <a:solidFill>
                  <a:srgbClr val="262626"/>
                </a:solidFill>
                <a:latin typeface="宋体" panose="02010600030101010101" pitchFamily="2" charset="-122"/>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252095" indent="-457200" algn="just">
              <a:lnSpc>
                <a:spcPct val="150000"/>
              </a:lnSpc>
              <a:spcAft>
                <a:spcPts val="0"/>
              </a:spcAft>
              <a:tabLst>
                <a:tab pos="2700655" algn="l"/>
              </a:tabLst>
            </a:pPr>
            <a:r>
              <a:rPr lang="en-US" altLang="zh-CN" sz="2600" kern="100" dirty="0" smtClean="0">
                <a:solidFill>
                  <a:srgbClr val="262626"/>
                </a:solidFill>
                <a:latin typeface="Times New Roman" panose="02020603050405020304" pitchFamily="18" charset="0"/>
                <a:cs typeface="Courier New" panose="02070309020205020404" pitchFamily="49" charset="0"/>
              </a:rPr>
              <a:t>	D</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要判断某有角公山羊的基因型，可让该公山羊与多只有角母山羊交配</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2150286" y="2161021"/>
            <a:ext cx="461986" cy="553998"/>
          </a:xfrm>
          <a:prstGeom prst="rect">
            <a:avLst/>
          </a:prstGeom>
        </p:spPr>
        <p:txBody>
          <a:bodyPr wrap="none">
            <a:spAutoFit/>
          </a:bodyPr>
          <a:lstStyle/>
          <a:p>
            <a:r>
              <a:rPr lang="en-US" altLang="zh-CN" sz="3000" b="1" kern="100" dirty="0" smtClean="0">
                <a:solidFill>
                  <a:srgbClr val="C00000"/>
                </a:solidFill>
                <a:latin typeface="Times New Roman" panose="02020603050405020304"/>
              </a:rPr>
              <a:t>C</a:t>
            </a:r>
            <a:endParaRPr lang="zh-CN" altLang="en-US" sz="3000" b="1" dirty="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53107" y="167919"/>
            <a:ext cx="11656625" cy="5448647"/>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b="1" kern="100" dirty="0">
                <a:solidFill>
                  <a:srgbClr val="005AA0"/>
                </a:solidFill>
                <a:latin typeface="Times New Roman" panose="02020603050405020304" pitchFamily="18" charset="0"/>
                <a:ea typeface="黑体" panose="02010609060101010101" charset="-122"/>
                <a:cs typeface="Times New Roman" panose="02020603050405020304" pitchFamily="18" charset="0"/>
              </a:rPr>
              <a:t>解析</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　基因型为</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Tt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的个体在公山羊和母山羊中的表型不同，可能与性激素有关，影响了基因</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的表达，</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700655"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让无角公山羊</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基因型为</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tt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与无角母山羊</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基因型为</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Tt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或</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tt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交配，后代不会出现有角母山羊</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基因型为</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TT)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700655"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一对山羊杂交，</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F</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母山羊中有角</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无角＝</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3</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，说明双亲的基因型均为</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Tt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，则</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F</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公山羊中有角</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(TT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Tt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无角</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tt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3</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700655"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要判断某有角公山羊的基因型，可让该公山羊与多只有角母山羊</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基因型为</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TT)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交配，若后代出现无角母山羊</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Tt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，则该有角公山羊的基因型为</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Tt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，若后代全是有角母山羊</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(TT)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，则该有角公山羊的基因型为</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TT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84867" y="894055"/>
            <a:ext cx="11656625" cy="3048887"/>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b="1" kern="100">
                <a:solidFill>
                  <a:srgbClr val="262626"/>
                </a:solidFill>
                <a:latin typeface="Times New Roman" panose="02020603050405020304" pitchFamily="18" charset="0"/>
                <a:ea typeface="宋体" panose="02010600030101010101" pitchFamily="2" charset="-122"/>
                <a:cs typeface="Times New Roman" panose="02020603050405020304" pitchFamily="18" charset="0"/>
              </a:rPr>
              <a:t>从性遗传</a:t>
            </a:r>
            <a:r>
              <a:rPr lang="en-US" altLang="zh-CN" sz="2600" b="1" kern="100">
                <a:solidFill>
                  <a:srgbClr val="262626"/>
                </a:solidFill>
                <a:latin typeface="宋体" panose="02010600030101010101" pitchFamily="2" charset="-122"/>
                <a:ea typeface="宋体" panose="02010600030101010101" pitchFamily="2" charset="-122"/>
                <a:cs typeface="Times New Roman" panose="02020603050405020304" pitchFamily="18" charset="0"/>
              </a:rPr>
              <a:t>≠</a:t>
            </a:r>
            <a:r>
              <a:rPr lang="zh-CN" altLang="zh-CN" sz="2600" b="1" kern="100">
                <a:solidFill>
                  <a:srgbClr val="262626"/>
                </a:solidFill>
                <a:latin typeface="Times New Roman" panose="02020603050405020304" pitchFamily="18" charset="0"/>
                <a:ea typeface="宋体" panose="02010600030101010101" pitchFamily="2" charset="-122"/>
                <a:cs typeface="Times New Roman" panose="02020603050405020304" pitchFamily="18" charset="0"/>
              </a:rPr>
              <a:t>伴性遗传</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700655" algn="l"/>
              </a:tabLst>
            </a:pPr>
            <a:r>
              <a:rPr lang="zh-CN" altLang="zh-CN" sz="2600" b="1" kern="100">
                <a:solidFill>
                  <a:srgbClr val="262626"/>
                </a:solidFill>
                <a:latin typeface="Times New Roman" panose="02020603050405020304" pitchFamily="18" charset="0"/>
                <a:ea typeface="宋体" panose="02010600030101010101" pitchFamily="2" charset="-122"/>
                <a:cs typeface="Times New Roman" panose="02020603050405020304" pitchFamily="18" charset="0"/>
              </a:rPr>
              <a:t>从性遗传和伴性遗传的表型都与性别有密切的联系，但它们是两种截然不同的遗传方式</a:t>
            </a:r>
            <a:r>
              <a:rPr lang="en-US" altLang="zh-CN" sz="2600" b="1" kern="100">
                <a:solidFill>
                  <a:srgbClr val="262626"/>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a:solidFill>
                  <a:srgbClr val="262626"/>
                </a:solidFill>
                <a:latin typeface="Times New Roman" panose="02020603050405020304" pitchFamily="18" charset="0"/>
                <a:ea typeface="宋体" panose="02010600030101010101" pitchFamily="2" charset="-122"/>
                <a:cs typeface="Times New Roman" panose="02020603050405020304" pitchFamily="18" charset="0"/>
              </a:rPr>
              <a:t>伴性遗传的基因位于性染色体上，而从性遗传的基因位于常染色体上，后者基因在传递时并不与性别相联系，这与位于性染色体上基因的传递有本质区别。</a:t>
            </a:r>
            <a:r>
              <a:rPr lang="zh-CN" altLang="zh-CN" sz="2600" kern="100">
                <a:solidFill>
                  <a:srgbClr val="262626"/>
                </a:solidFill>
                <a:latin typeface="Times New Roman" panose="02020603050405020304" pitchFamily="18" charset="0"/>
                <a:cs typeface="Times New Roman" panose="02020603050405020304" pitchFamily="18" charset="0"/>
              </a:rPr>
              <a:t>　　　</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7170" name="Picture 2" descr="跳出题海"/>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4796" y="363678"/>
            <a:ext cx="2024606" cy="507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25811" y="404622"/>
            <a:ext cx="11656625" cy="3999147"/>
          </a:xfrm>
          <a:prstGeom prst="rect">
            <a:avLst/>
          </a:prstGeom>
        </p:spPr>
        <p:txBody>
          <a:bodyPr wrap="square" lIns="121898" tIns="60948" rIns="121898" bIns="60948">
            <a:spAutoFit/>
          </a:bodyPr>
          <a:lstStyle/>
          <a:p>
            <a:pPr marL="252095" indent="-457200" algn="just">
              <a:lnSpc>
                <a:spcPct val="200000"/>
              </a:lnSpc>
              <a:spcAft>
                <a:spcPts val="0"/>
              </a:spcAft>
              <a:tabLst>
                <a:tab pos="2700655" algn="l"/>
              </a:tabLst>
            </a:pPr>
            <a:r>
              <a:rPr lang="zh-CN" altLang="zh-CN" sz="2600" kern="100" dirty="0">
                <a:solidFill>
                  <a:srgbClr val="262626"/>
                </a:solidFill>
                <a:latin typeface="Times New Roman" panose="02020603050405020304" pitchFamily="18" charset="0"/>
                <a:cs typeface="Times New Roman" panose="02020603050405020304" pitchFamily="18" charset="0"/>
              </a:rPr>
              <a:t>题型五　母性效应问题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252095" indent="-457200" algn="just">
              <a:lnSpc>
                <a:spcPct val="200000"/>
              </a:lnSpc>
              <a:spcAft>
                <a:spcPts val="0"/>
              </a:spcAft>
              <a:tabLst>
                <a:tab pos="2700655" algn="l"/>
              </a:tabLst>
            </a:pPr>
            <a:r>
              <a:rPr lang="en-US" altLang="zh-CN" sz="2600" kern="100" dirty="0" smtClean="0">
                <a:solidFill>
                  <a:srgbClr val="262626"/>
                </a:solidFill>
                <a:latin typeface="Times New Roman" panose="02020603050405020304" pitchFamily="18" charset="0"/>
                <a:cs typeface="Times New Roman" panose="02020603050405020304" pitchFamily="18" charset="0"/>
              </a:rPr>
              <a:t>	</a:t>
            </a:r>
            <a:r>
              <a:rPr lang="zh-CN" altLang="zh-CN" sz="2600" kern="100" dirty="0" smtClean="0">
                <a:solidFill>
                  <a:srgbClr val="262626"/>
                </a:solidFill>
                <a:latin typeface="Times New Roman" panose="02020603050405020304" pitchFamily="18" charset="0"/>
                <a:cs typeface="Times New Roman" panose="02020603050405020304" pitchFamily="18" charset="0"/>
              </a:rPr>
              <a:t>母性</a:t>
            </a:r>
            <a:r>
              <a:rPr lang="zh-CN" altLang="zh-CN" sz="2600" kern="100" dirty="0">
                <a:solidFill>
                  <a:srgbClr val="262626"/>
                </a:solidFill>
                <a:latin typeface="Times New Roman" panose="02020603050405020304" pitchFamily="18" charset="0"/>
                <a:cs typeface="Times New Roman" panose="02020603050405020304" pitchFamily="18" charset="0"/>
              </a:rPr>
              <a:t>效应是指子代的某一表型受到母本基因型的影响，而和母本的基因型所控制的表型一样，因此正反交所得结果不同，但不是细胞质遗传。这种遗传不是由细胞质基因所决定的，而是由核基因的表达并积累在卵细胞中的物质所决定的。</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84867" y="95400"/>
            <a:ext cx="11656625" cy="6049709"/>
          </a:xfrm>
          <a:prstGeom prst="rect">
            <a:avLst/>
          </a:prstGeom>
        </p:spPr>
        <p:txBody>
          <a:bodyPr wrap="square" lIns="121898" tIns="60948" rIns="121898" bIns="60948">
            <a:spAutoFit/>
          </a:bodyPr>
          <a:lstStyle/>
          <a:p>
            <a:pPr marL="252095" indent="-457200" algn="just">
              <a:lnSpc>
                <a:spcPct val="150000"/>
              </a:lnSpc>
              <a:spcAft>
                <a:spcPts val="0"/>
              </a:spcAft>
              <a:tabLst>
                <a:tab pos="2700655" algn="l"/>
              </a:tabLst>
            </a:pPr>
            <a:r>
              <a:rPr lang="en-US" altLang="zh-CN" sz="2600" b="1" kern="100" dirty="0">
                <a:latin typeface="Times New Roman" panose="02020603050405020304" pitchFamily="18" charset="0"/>
                <a:ea typeface="黑体" panose="02010609060101010101" charset="-122"/>
                <a:cs typeface="Courier New" panose="02070309020205020404" pitchFamily="49" charset="0"/>
              </a:rPr>
              <a:t>[</a:t>
            </a:r>
            <a:r>
              <a:rPr lang="zh-CN" altLang="zh-CN" sz="2600" b="1" kern="100" dirty="0">
                <a:latin typeface="Times New Roman" panose="02020603050405020304" pitchFamily="18" charset="0"/>
                <a:ea typeface="黑体" panose="02010609060101010101" charset="-122"/>
                <a:cs typeface="Times New Roman" panose="02020603050405020304" pitchFamily="18" charset="0"/>
              </a:rPr>
              <a:t>典例</a:t>
            </a:r>
            <a:r>
              <a:rPr lang="en-US" altLang="zh-CN" sz="2600" b="1" kern="100" dirty="0">
                <a:latin typeface="Times New Roman" panose="02020603050405020304" pitchFamily="18" charset="0"/>
                <a:ea typeface="黑体" panose="02010609060101010101" charset="-122"/>
                <a:cs typeface="Courier New" panose="02070309020205020404" pitchFamily="49" charset="0"/>
              </a:rPr>
              <a:t>5]</a:t>
            </a:r>
            <a:r>
              <a:rPr lang="en-US" altLang="zh-CN" sz="2600" kern="100" dirty="0">
                <a:solidFill>
                  <a:srgbClr val="262626"/>
                </a:solidFill>
                <a:latin typeface="Times New Roman" panose="02020603050405020304" pitchFamily="18" charset="0"/>
                <a:cs typeface="Courier New" panose="02070309020205020404" pitchFamily="49" charset="0"/>
              </a:rPr>
              <a:t> </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(2025·</a:t>
            </a:r>
            <a:r>
              <a:rPr lang="zh-CN" altLang="zh-CN" sz="2600" b="1" kern="100" dirty="0">
                <a:solidFill>
                  <a:srgbClr val="262626"/>
                </a:solidFill>
                <a:latin typeface="Times New Roman" panose="02020603050405020304" pitchFamily="18" charset="0"/>
                <a:ea typeface="宋体" panose="02010600030101010101" pitchFamily="2" charset="-122"/>
                <a:cs typeface="Times New Roman" panose="02020603050405020304" pitchFamily="18" charset="0"/>
              </a:rPr>
              <a:t>江西五市九校协作体联考</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a:t>
            </a: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母性效应</a:t>
            </a: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是指子代某一性状的表型仅由母本的核基因型决定，而不受自身基因型的支配，也与母本的表型无关。椎实螺是一种雌雄同体的动物，群养时一般异体受精，单独饲养时进行自体受精。椎实螺外壳的旋向由一对核基因控制，右旋</a:t>
            </a:r>
            <a:r>
              <a:rPr lang="en-US" altLang="zh-CN" sz="2600" kern="100" dirty="0">
                <a:solidFill>
                  <a:srgbClr val="262626"/>
                </a:solidFill>
                <a:latin typeface="Times New Roman" panose="02020603050405020304" pitchFamily="18" charset="0"/>
                <a:cs typeface="Courier New" panose="02070309020205020404" pitchFamily="49" charset="0"/>
              </a:rPr>
              <a:t>(S)</a:t>
            </a:r>
            <a:r>
              <a:rPr lang="zh-CN" altLang="zh-CN" sz="2600" kern="100" dirty="0">
                <a:solidFill>
                  <a:srgbClr val="262626"/>
                </a:solidFill>
                <a:latin typeface="Times New Roman" panose="02020603050405020304" pitchFamily="18" charset="0"/>
                <a:cs typeface="Times New Roman" panose="02020603050405020304" pitchFamily="18" charset="0"/>
              </a:rPr>
              <a:t>对左旋</a:t>
            </a:r>
            <a:r>
              <a:rPr lang="en-US" altLang="zh-CN" sz="2600" kern="100" dirty="0">
                <a:solidFill>
                  <a:srgbClr val="262626"/>
                </a:solidFill>
                <a:latin typeface="Times New Roman" panose="02020603050405020304" pitchFamily="18" charset="0"/>
                <a:cs typeface="Courier New" panose="02070309020205020404" pitchFamily="49" charset="0"/>
              </a:rPr>
              <a:t>(s)</a:t>
            </a:r>
            <a:r>
              <a:rPr lang="zh-CN" altLang="zh-CN" sz="2600" kern="100" dirty="0">
                <a:solidFill>
                  <a:srgbClr val="262626"/>
                </a:solidFill>
                <a:latin typeface="Times New Roman" panose="02020603050405020304" pitchFamily="18" charset="0"/>
                <a:cs typeface="Times New Roman" panose="02020603050405020304" pitchFamily="18" charset="0"/>
              </a:rPr>
              <a:t>是显性，外壳的旋向符合</a:t>
            </a: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母性效应</a:t>
            </a: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。以右旋椎实螺</a:t>
            </a:r>
            <a:r>
              <a:rPr lang="en-US" altLang="zh-CN" sz="2600" kern="100" dirty="0">
                <a:solidFill>
                  <a:srgbClr val="262626"/>
                </a:solidFill>
                <a:latin typeface="Times New Roman" panose="02020603050405020304" pitchFamily="18" charset="0"/>
                <a:cs typeface="Courier New" panose="02070309020205020404" pitchFamily="49" charset="0"/>
              </a:rPr>
              <a:t>A(SS)</a:t>
            </a:r>
            <a:r>
              <a:rPr lang="zh-CN" altLang="zh-CN" sz="2600" kern="100" dirty="0">
                <a:solidFill>
                  <a:srgbClr val="262626"/>
                </a:solidFill>
                <a:latin typeface="Times New Roman" panose="02020603050405020304" pitchFamily="18" charset="0"/>
                <a:cs typeface="Times New Roman" panose="02020603050405020304" pitchFamily="18" charset="0"/>
              </a:rPr>
              <a:t>和左旋椎实螺</a:t>
            </a:r>
            <a:r>
              <a:rPr lang="en-US" altLang="zh-CN" sz="2600" kern="100" dirty="0">
                <a:solidFill>
                  <a:srgbClr val="262626"/>
                </a:solidFill>
                <a:latin typeface="Times New Roman" panose="02020603050405020304" pitchFamily="18" charset="0"/>
                <a:cs typeface="Courier New" panose="02070309020205020404" pitchFamily="49" charset="0"/>
              </a:rPr>
              <a:t>B(</a:t>
            </a:r>
            <a:r>
              <a:rPr lang="en-US" altLang="zh-CN" sz="2600" kern="100" dirty="0" err="1">
                <a:solidFill>
                  <a:srgbClr val="262626"/>
                </a:solidFill>
                <a:latin typeface="Times New Roman" panose="02020603050405020304" pitchFamily="18" charset="0"/>
                <a:cs typeface="Courier New" panose="02070309020205020404" pitchFamily="49" charset="0"/>
              </a:rPr>
              <a:t>ss</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作为亲本进行正反交实验，得</a:t>
            </a:r>
            <a:r>
              <a:rPr lang="en-US" altLang="zh-CN" sz="2600" kern="100" dirty="0">
                <a:solidFill>
                  <a:srgbClr val="262626"/>
                </a:solidFill>
                <a:latin typeface="Times New Roman" panose="02020603050405020304" pitchFamily="18" charset="0"/>
                <a:cs typeface="Courier New" panose="02070309020205020404" pitchFamily="49" charset="0"/>
              </a:rPr>
              <a:t>F</a:t>
            </a:r>
            <a:r>
              <a:rPr lang="en-US" altLang="zh-CN" sz="2600" kern="100" baseline="-25000" dirty="0">
                <a:solidFill>
                  <a:srgbClr val="262626"/>
                </a:solidFill>
                <a:latin typeface="Times New Roman" panose="02020603050405020304" pitchFamily="18" charset="0"/>
                <a:cs typeface="Courier New" panose="02070309020205020404" pitchFamily="49" charset="0"/>
              </a:rPr>
              <a:t>1</a:t>
            </a:r>
            <a:r>
              <a:rPr lang="zh-CN" altLang="zh-CN" sz="2600" kern="100" dirty="0">
                <a:solidFill>
                  <a:srgbClr val="262626"/>
                </a:solidFill>
                <a:latin typeface="Times New Roman" panose="02020603050405020304" pitchFamily="18" charset="0"/>
                <a:cs typeface="Times New Roman" panose="02020603050405020304" pitchFamily="18" charset="0"/>
              </a:rPr>
              <a:t>后全部单独饲养进行相关实验。下列叙述错误的是</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　　</a:t>
            </a:r>
            <a:r>
              <a:rPr lang="en-US" altLang="zh-CN" sz="2600" kern="100" dirty="0">
                <a:solidFill>
                  <a:srgbClr val="262626"/>
                </a:solidFill>
                <a:latin typeface="Times New Roman" panose="02020603050405020304" pitchFamily="18" charset="0"/>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95" lvl="1" indent="-457200" algn="just">
              <a:lnSpc>
                <a:spcPct val="150000"/>
              </a:lnSpc>
              <a:tabLst>
                <a:tab pos="2700655" algn="l"/>
              </a:tabLst>
            </a:pPr>
            <a:r>
              <a:rPr lang="en-US" altLang="zh-CN" sz="2600" kern="100" dirty="0">
                <a:solidFill>
                  <a:srgbClr val="262626"/>
                </a:solidFill>
                <a:latin typeface="Times New Roman" panose="02020603050405020304" pitchFamily="18" charset="0"/>
                <a:cs typeface="Courier New" panose="02070309020205020404" pitchFamily="49" charset="0"/>
              </a:rPr>
              <a:t>A.</a:t>
            </a:r>
            <a:r>
              <a:rPr lang="zh-CN" altLang="zh-CN" sz="2600" kern="100" dirty="0">
                <a:solidFill>
                  <a:srgbClr val="262626"/>
                </a:solidFill>
                <a:latin typeface="Times New Roman" panose="02020603050405020304" pitchFamily="18" charset="0"/>
                <a:cs typeface="Times New Roman" panose="02020603050405020304" pitchFamily="18" charset="0"/>
              </a:rPr>
              <a:t>任一椎实螺单独饲养，子一代都不会发生性状分离</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95" lvl="1" indent="-457200" algn="just">
              <a:lnSpc>
                <a:spcPct val="150000"/>
              </a:lnSpc>
              <a:tabLst>
                <a:tab pos="2700655" algn="l"/>
              </a:tabLst>
            </a:pPr>
            <a:r>
              <a:rPr lang="en-US" altLang="zh-CN" sz="2600" kern="100" dirty="0">
                <a:solidFill>
                  <a:srgbClr val="262626"/>
                </a:solidFill>
                <a:latin typeface="Times New Roman" panose="02020603050405020304" pitchFamily="18" charset="0"/>
                <a:cs typeface="Courier New" panose="02070309020205020404" pitchFamily="49" charset="0"/>
              </a:rPr>
              <a:t>B.</a:t>
            </a:r>
            <a:r>
              <a:rPr lang="zh-CN" altLang="zh-CN" sz="2600" kern="100" dirty="0">
                <a:solidFill>
                  <a:srgbClr val="262626"/>
                </a:solidFill>
                <a:latin typeface="Times New Roman" panose="02020603050405020304" pitchFamily="18" charset="0"/>
                <a:cs typeface="Times New Roman" panose="02020603050405020304" pitchFamily="18" charset="0"/>
              </a:rPr>
              <a:t>椎实螺</a:t>
            </a:r>
            <a:r>
              <a:rPr lang="en-US" altLang="zh-CN" sz="2600" kern="100" dirty="0">
                <a:solidFill>
                  <a:srgbClr val="262626"/>
                </a:solidFill>
                <a:latin typeface="Times New Roman" panose="02020603050405020304" pitchFamily="18" charset="0"/>
                <a:cs typeface="Courier New" panose="02070309020205020404" pitchFamily="49" charset="0"/>
              </a:rPr>
              <a:t>A</a:t>
            </a:r>
            <a:r>
              <a:rPr lang="zh-CN" altLang="zh-CN" sz="2600" kern="100" dirty="0">
                <a:solidFill>
                  <a:srgbClr val="262626"/>
                </a:solidFill>
                <a:latin typeface="Times New Roman" panose="02020603050405020304" pitchFamily="18" charset="0"/>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B</a:t>
            </a:r>
            <a:r>
              <a:rPr lang="zh-CN" altLang="zh-CN" sz="2600" kern="100" dirty="0">
                <a:solidFill>
                  <a:srgbClr val="262626"/>
                </a:solidFill>
                <a:latin typeface="Times New Roman" panose="02020603050405020304" pitchFamily="18" charset="0"/>
                <a:cs typeface="Times New Roman" panose="02020603050405020304" pitchFamily="18" charset="0"/>
              </a:rPr>
              <a:t>正反交所得</a:t>
            </a:r>
            <a:r>
              <a:rPr lang="en-US" altLang="zh-CN" sz="2600" kern="100" dirty="0">
                <a:solidFill>
                  <a:srgbClr val="262626"/>
                </a:solidFill>
                <a:latin typeface="Times New Roman" panose="02020603050405020304" pitchFamily="18" charset="0"/>
                <a:cs typeface="Courier New" panose="02070309020205020404" pitchFamily="49" charset="0"/>
              </a:rPr>
              <a:t>F</a:t>
            </a:r>
            <a:r>
              <a:rPr lang="en-US" altLang="zh-CN" sz="2600" kern="100" baseline="-25000" dirty="0">
                <a:solidFill>
                  <a:srgbClr val="262626"/>
                </a:solidFill>
                <a:latin typeface="Times New Roman" panose="02020603050405020304" pitchFamily="18" charset="0"/>
                <a:cs typeface="Courier New" panose="02070309020205020404" pitchFamily="49" charset="0"/>
              </a:rPr>
              <a:t>1</a:t>
            </a:r>
            <a:r>
              <a:rPr lang="zh-CN" altLang="zh-CN" sz="2600" kern="100" dirty="0">
                <a:solidFill>
                  <a:srgbClr val="262626"/>
                </a:solidFill>
                <a:latin typeface="Times New Roman" panose="02020603050405020304" pitchFamily="18" charset="0"/>
                <a:cs typeface="Times New Roman" panose="02020603050405020304" pitchFamily="18" charset="0"/>
              </a:rPr>
              <a:t>的螺壳旋向与各自母本相同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95" lvl="1" indent="-457200" algn="just">
              <a:lnSpc>
                <a:spcPct val="150000"/>
              </a:lnSpc>
              <a:tabLst>
                <a:tab pos="2700655" algn="l"/>
              </a:tabLst>
            </a:pPr>
            <a:r>
              <a:rPr lang="en-US" altLang="zh-CN" sz="2600" kern="100" dirty="0">
                <a:solidFill>
                  <a:srgbClr val="262626"/>
                </a:solidFill>
                <a:latin typeface="Times New Roman" panose="02020603050405020304" pitchFamily="18" charset="0"/>
                <a:cs typeface="Courier New" panose="02070309020205020404" pitchFamily="49" charset="0"/>
              </a:rPr>
              <a:t>C.F</a:t>
            </a:r>
            <a:r>
              <a:rPr lang="en-US" altLang="zh-CN" sz="2600" kern="100" baseline="-25000" dirty="0">
                <a:solidFill>
                  <a:srgbClr val="262626"/>
                </a:solidFill>
                <a:latin typeface="Times New Roman" panose="02020603050405020304" pitchFamily="18" charset="0"/>
                <a:cs typeface="Courier New" panose="02070309020205020404" pitchFamily="49" charset="0"/>
              </a:rPr>
              <a:t>1</a:t>
            </a:r>
            <a:r>
              <a:rPr lang="zh-CN" altLang="zh-CN" sz="2600" kern="100" dirty="0">
                <a:solidFill>
                  <a:srgbClr val="262626"/>
                </a:solidFill>
                <a:latin typeface="Times New Roman" panose="02020603050405020304" pitchFamily="18" charset="0"/>
                <a:cs typeface="Times New Roman" panose="02020603050405020304" pitchFamily="18" charset="0"/>
              </a:rPr>
              <a:t>单独饲养后，所得</a:t>
            </a:r>
            <a:r>
              <a:rPr lang="en-US" altLang="zh-CN" sz="2600" kern="100" dirty="0">
                <a:solidFill>
                  <a:srgbClr val="262626"/>
                </a:solidFill>
                <a:latin typeface="Times New Roman" panose="02020603050405020304" pitchFamily="18" charset="0"/>
                <a:cs typeface="Courier New" panose="02070309020205020404" pitchFamily="49" charset="0"/>
              </a:rPr>
              <a:t>F</a:t>
            </a:r>
            <a:r>
              <a:rPr lang="en-US" altLang="zh-CN" sz="2600" kern="100" baseline="-250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的螺壳旋向为右旋</a:t>
            </a: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左旋＝</a:t>
            </a:r>
            <a:r>
              <a:rPr lang="en-US" altLang="zh-CN" sz="2600" kern="100" dirty="0">
                <a:solidFill>
                  <a:srgbClr val="262626"/>
                </a:solidFill>
                <a:latin typeface="Times New Roman" panose="02020603050405020304" pitchFamily="18" charset="0"/>
                <a:cs typeface="Courier New" panose="02070309020205020404" pitchFamily="49" charset="0"/>
              </a:rPr>
              <a:t>3</a:t>
            </a:r>
            <a:r>
              <a:rPr lang="en-US" altLang="zh-CN" sz="2600" kern="100" dirty="0">
                <a:solidFill>
                  <a:srgbClr val="262626"/>
                </a:solidFill>
                <a:latin typeface="宋体" panose="02010600030101010101" pitchFamily="2" charset="-122"/>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95" lvl="1" indent="-457200" algn="just">
              <a:lnSpc>
                <a:spcPct val="150000"/>
              </a:lnSpc>
              <a:tabLst>
                <a:tab pos="2700655" algn="l"/>
              </a:tabLst>
            </a:pPr>
            <a:r>
              <a:rPr lang="en-US" altLang="zh-CN" sz="2600" kern="100" dirty="0">
                <a:solidFill>
                  <a:srgbClr val="262626"/>
                </a:solidFill>
                <a:latin typeface="Times New Roman" panose="02020603050405020304" pitchFamily="18" charset="0"/>
                <a:cs typeface="Courier New" panose="02070309020205020404" pitchFamily="49" charset="0"/>
              </a:rPr>
              <a:t>D.</a:t>
            </a:r>
            <a:r>
              <a:rPr lang="zh-CN" altLang="zh-CN" sz="2600" kern="100" dirty="0">
                <a:solidFill>
                  <a:srgbClr val="262626"/>
                </a:solidFill>
                <a:latin typeface="Times New Roman" panose="02020603050405020304" pitchFamily="18" charset="0"/>
                <a:cs typeface="Times New Roman" panose="02020603050405020304" pitchFamily="18" charset="0"/>
              </a:rPr>
              <a:t>螺壳左旋的椎实螺基因型只有</a:t>
            </a:r>
            <a:r>
              <a:rPr lang="en-US" altLang="zh-CN" sz="2600" kern="100" dirty="0" err="1">
                <a:solidFill>
                  <a:srgbClr val="262626"/>
                </a:solidFill>
                <a:latin typeface="Times New Roman" panose="02020603050405020304" pitchFamily="18" charset="0"/>
                <a:cs typeface="Courier New" panose="02070309020205020404" pitchFamily="49" charset="0"/>
              </a:rPr>
              <a:t>Ss</a:t>
            </a:r>
            <a:r>
              <a:rPr lang="zh-CN" altLang="zh-CN" sz="2600" kern="100" dirty="0">
                <a:solidFill>
                  <a:srgbClr val="262626"/>
                </a:solidFill>
                <a:latin typeface="Times New Roman" panose="02020603050405020304" pitchFamily="18" charset="0"/>
                <a:cs typeface="Times New Roman" panose="02020603050405020304" pitchFamily="18" charset="0"/>
              </a:rPr>
              <a:t>、</a:t>
            </a:r>
            <a:r>
              <a:rPr lang="en-US" altLang="zh-CN" sz="2600" kern="100" dirty="0" err="1">
                <a:solidFill>
                  <a:srgbClr val="262626"/>
                </a:solidFill>
                <a:latin typeface="Times New Roman" panose="02020603050405020304" pitchFamily="18" charset="0"/>
                <a:cs typeface="Courier New" panose="02070309020205020404" pitchFamily="49" charset="0"/>
              </a:rPr>
              <a:t>ss</a:t>
            </a:r>
            <a:r>
              <a:rPr lang="zh-CN" altLang="zh-CN" sz="2600" kern="100" dirty="0">
                <a:solidFill>
                  <a:srgbClr val="262626"/>
                </a:solidFill>
                <a:latin typeface="Times New Roman" panose="02020603050405020304" pitchFamily="18" charset="0"/>
                <a:cs typeface="Times New Roman" panose="02020603050405020304" pitchFamily="18" charset="0"/>
              </a:rPr>
              <a:t>两种可能</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10996086" y="3201664"/>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rPr>
              <a:t>C</a:t>
            </a:r>
            <a:endParaRPr lang="zh-CN" altLang="en-US" sz="3000" b="1" dirty="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94049" y="54456"/>
            <a:ext cx="11656625" cy="6218858"/>
          </a:xfrm>
          <a:prstGeom prst="rect">
            <a:avLst/>
          </a:prstGeom>
        </p:spPr>
        <p:txBody>
          <a:bodyPr wrap="square" lIns="121898" tIns="60948" rIns="121898" bIns="60948">
            <a:spAutoFit/>
          </a:bodyPr>
          <a:lstStyle/>
          <a:p>
            <a:pPr algn="just">
              <a:lnSpc>
                <a:spcPct val="140000"/>
              </a:lnSpc>
              <a:spcAft>
                <a:spcPts val="0"/>
              </a:spcAft>
              <a:tabLst>
                <a:tab pos="2700655" algn="l"/>
              </a:tabLst>
            </a:pPr>
            <a:r>
              <a:rPr lang="zh-CN" altLang="zh-CN" sz="2600" b="1" kern="100" dirty="0">
                <a:solidFill>
                  <a:srgbClr val="005AA0"/>
                </a:solidFill>
                <a:latin typeface="Times New Roman" panose="02020603050405020304" pitchFamily="18" charset="0"/>
                <a:ea typeface="黑体" panose="02010609060101010101" charset="-122"/>
                <a:cs typeface="Times New Roman" panose="02020603050405020304" pitchFamily="18" charset="0"/>
              </a:rPr>
              <a:t>解析</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　由于子代性状的表型仅由母本的核基因型决定，椎实螺单独饲养时进行自体受精，子一代的表型与亲本相同，不会发生性状分离，</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2700655"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子代性状的表型仅由母本的核基因型决定，椎实螺</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正反交所得</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F</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的螺壳旋向均与各自母本相同，</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2700655"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右旋椎实螺</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A(SS)</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和左旋椎实螺</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ss</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作为亲本进行正反交，</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F</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的基因型为</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Ss</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F</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Ss</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单独饲养后进行自体受精，所得</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F</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的螺壳旋向由母本的核基因型决定，即全部为右旋，</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2700655"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由于子代螺壳旋向的遗传规律只由其母本核基因型决定，而与其自身基因型无关，所以椎实螺螺壳表现为左旋的个体，其母本基因型为</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ss</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，而父本基因型可以是</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SS</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或</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Ss</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或</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ss</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，因此螺壳左旋的椎实螺的基因型可能为</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Ss</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或</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ss</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，不可能为</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SS</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1219" y="136684"/>
            <a:ext cx="11656625" cy="2523744"/>
          </a:xfrm>
          <a:prstGeom prst="rect">
            <a:avLst/>
          </a:prstGeom>
        </p:spPr>
        <p:txBody>
          <a:bodyPr wrap="square" lIns="121898" tIns="60948" rIns="121898" bIns="60948">
            <a:spAutoFit/>
          </a:bodyPr>
          <a:lstStyle/>
          <a:p>
            <a:pPr marL="252095" indent="-457200" algn="just">
              <a:lnSpc>
                <a:spcPct val="150000"/>
              </a:lnSpc>
              <a:spcAft>
                <a:spcPts val="0"/>
              </a:spcAft>
              <a:tabLst>
                <a:tab pos="2700655" algn="l"/>
              </a:tabLst>
            </a:pPr>
            <a:r>
              <a:rPr lang="zh-CN" altLang="zh-CN" sz="2600" kern="100" dirty="0">
                <a:solidFill>
                  <a:srgbClr val="262626"/>
                </a:solidFill>
                <a:latin typeface="Times New Roman" panose="02020603050405020304" pitchFamily="18" charset="0"/>
                <a:cs typeface="Times New Roman" panose="02020603050405020304" pitchFamily="18" charset="0"/>
              </a:rPr>
              <a:t>题型六　表型模拟问题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252095" indent="-457200">
              <a:lnSpc>
                <a:spcPct val="150000"/>
              </a:lnSpc>
            </a:pPr>
            <a:r>
              <a:rPr lang="en-US" altLang="zh-CN" sz="2600" dirty="0" smtClean="0">
                <a:solidFill>
                  <a:srgbClr val="262626"/>
                </a:solidFill>
                <a:latin typeface="Times New Roman" panose="02020603050405020304" pitchFamily="18" charset="0"/>
                <a:cs typeface="Times New Roman" panose="02020603050405020304" pitchFamily="18" charset="0"/>
              </a:rPr>
              <a:t>	</a:t>
            </a:r>
            <a:r>
              <a:rPr lang="zh-CN" altLang="zh-CN" sz="2600" dirty="0" smtClean="0">
                <a:solidFill>
                  <a:srgbClr val="262626"/>
                </a:solidFill>
                <a:latin typeface="Times New Roman" panose="02020603050405020304" pitchFamily="18" charset="0"/>
                <a:cs typeface="Times New Roman" panose="02020603050405020304" pitchFamily="18" charset="0"/>
              </a:rPr>
              <a:t>生物</a:t>
            </a:r>
            <a:r>
              <a:rPr lang="zh-CN" altLang="zh-CN" sz="2600" dirty="0">
                <a:solidFill>
                  <a:srgbClr val="262626"/>
                </a:solidFill>
                <a:latin typeface="Times New Roman" panose="02020603050405020304" pitchFamily="18" charset="0"/>
                <a:cs typeface="Times New Roman" panose="02020603050405020304" pitchFamily="18" charset="0"/>
              </a:rPr>
              <a:t>的表型＝基因型＋环境，受环境影响而导致表型与基因型不符合的现象，叫表型模拟。例如果蝇长翅</a:t>
            </a:r>
            <a:r>
              <a:rPr lang="en-US" altLang="zh-CN" sz="2600" dirty="0">
                <a:solidFill>
                  <a:srgbClr val="262626"/>
                </a:solidFill>
                <a:latin typeface="Times New Roman" panose="02020603050405020304" pitchFamily="18" charset="0"/>
              </a:rPr>
              <a:t>(V)</a:t>
            </a:r>
            <a:r>
              <a:rPr lang="zh-CN" altLang="zh-CN" sz="2600" dirty="0">
                <a:solidFill>
                  <a:srgbClr val="262626"/>
                </a:solidFill>
                <a:latin typeface="Times New Roman" panose="02020603050405020304" pitchFamily="18" charset="0"/>
                <a:cs typeface="Times New Roman" panose="02020603050405020304" pitchFamily="18" charset="0"/>
              </a:rPr>
              <a:t>和残翅</a:t>
            </a:r>
            <a:r>
              <a:rPr lang="en-US" altLang="zh-CN" sz="2600" dirty="0">
                <a:solidFill>
                  <a:srgbClr val="262626"/>
                </a:solidFill>
                <a:latin typeface="Times New Roman" panose="02020603050405020304" pitchFamily="18" charset="0"/>
              </a:rPr>
              <a:t>(v)</a:t>
            </a:r>
            <a:r>
              <a:rPr lang="zh-CN" altLang="zh-CN" sz="2600" dirty="0">
                <a:solidFill>
                  <a:srgbClr val="262626"/>
                </a:solidFill>
                <a:latin typeface="Times New Roman" panose="02020603050405020304" pitchFamily="18" charset="0"/>
                <a:cs typeface="Times New Roman" panose="02020603050405020304" pitchFamily="18" charset="0"/>
              </a:rPr>
              <a:t>的遗传受温度的影响，其表型、基因型与环境的关系如表：</a:t>
            </a:r>
            <a:endParaRPr lang="zh-CN" altLang="zh-CN" sz="1050" kern="100" dirty="0">
              <a:effectLst/>
              <a:latin typeface="宋体" panose="02010600030101010101" pitchFamily="2" charset="-122"/>
              <a:cs typeface="Courier New" panose="02070309020205020404"/>
            </a:endParaRPr>
          </a:p>
        </p:txBody>
      </p:sp>
      <p:graphicFrame>
        <p:nvGraphicFramePr>
          <p:cNvPr id="3" name="表格 2"/>
          <p:cNvGraphicFramePr>
            <a:graphicFrameLocks noGrp="1"/>
          </p:cNvGraphicFramePr>
          <p:nvPr/>
        </p:nvGraphicFramePr>
        <p:xfrm>
          <a:off x="838200" y="2660428"/>
          <a:ext cx="10515600" cy="1783080"/>
        </p:xfrm>
        <a:graphic>
          <a:graphicData uri="http://schemas.openxmlformats.org/drawingml/2006/table">
            <a:tbl>
              <a:tblPr/>
              <a:tblGrid>
                <a:gridCol w="2921234"/>
                <a:gridCol w="5375574"/>
                <a:gridCol w="2218792"/>
              </a:tblGrid>
              <a:tr h="594360">
                <a:tc>
                  <a:txBody>
                    <a:bodyPr/>
                    <a:lstStyle/>
                    <a:p>
                      <a:pPr algn="ctr">
                        <a:lnSpc>
                          <a:spcPct val="150000"/>
                        </a:lnSpc>
                        <a:spcAft>
                          <a:spcPts val="0"/>
                        </a:spcAft>
                        <a:tabLst>
                          <a:tab pos="2700655" algn="l"/>
                        </a:tabLst>
                      </a:pPr>
                      <a:r>
                        <a:rPr lang="zh-CN" sz="2600" kern="100">
                          <a:solidFill>
                            <a:srgbClr val="262626"/>
                          </a:solidFill>
                          <a:effectLst/>
                          <a:latin typeface="Times New Roman" panose="02020603050405020304" pitchFamily="18" charset="0"/>
                          <a:ea typeface="微软雅黑" panose="020B0503020204020204" charset="-122"/>
                          <a:cs typeface="Times New Roman" panose="02020603050405020304" pitchFamily="18" charset="0"/>
                        </a:rPr>
                        <a:t>基因型</a:t>
                      </a:r>
                      <a:endParaRPr lang="zh-CN" sz="10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a:solidFill>
                            <a:srgbClr val="262626"/>
                          </a:solidFill>
                          <a:effectLst/>
                          <a:latin typeface="Times New Roman" panose="02020603050405020304" pitchFamily="18" charset="0"/>
                          <a:ea typeface="微软雅黑" panose="020B0503020204020204" charset="-122"/>
                          <a:cs typeface="Courier New" panose="02070309020205020404" pitchFamily="49" charset="0"/>
                        </a:rPr>
                        <a:t>25 </a:t>
                      </a:r>
                      <a:r>
                        <a:rPr lang="en-US" sz="2600" kern="100">
                          <a:solidFill>
                            <a:srgbClr val="262626"/>
                          </a:solidFill>
                          <a:effectLst/>
                          <a:latin typeface="宋体" panose="02010600030101010101" pitchFamily="2" charset="-122"/>
                          <a:ea typeface="微软雅黑" panose="020B0503020204020204" charset="-122"/>
                          <a:cs typeface="Times New Roman" panose="02020603050405020304" pitchFamily="18" charset="0"/>
                        </a:rPr>
                        <a:t>℃</a:t>
                      </a:r>
                      <a:r>
                        <a:rPr lang="en-US" sz="2600" kern="100">
                          <a:solidFill>
                            <a:srgbClr val="262626"/>
                          </a:solidFill>
                          <a:effectLst/>
                          <a:latin typeface="Times New Roman" panose="02020603050405020304" pitchFamily="18" charset="0"/>
                          <a:ea typeface="微软雅黑" panose="020B0503020204020204" charset="-122"/>
                          <a:cs typeface="Courier New" panose="02070309020205020404" pitchFamily="49" charset="0"/>
                        </a:rPr>
                        <a:t>(</a:t>
                      </a:r>
                      <a:r>
                        <a:rPr lang="zh-CN" sz="2600" kern="100">
                          <a:solidFill>
                            <a:srgbClr val="262626"/>
                          </a:solidFill>
                          <a:effectLst/>
                          <a:latin typeface="Times New Roman" panose="02020603050405020304" pitchFamily="18" charset="0"/>
                          <a:ea typeface="微软雅黑" panose="020B0503020204020204" charset="-122"/>
                          <a:cs typeface="Times New Roman" panose="02020603050405020304" pitchFamily="18" charset="0"/>
                        </a:rPr>
                        <a:t>正常温度</a:t>
                      </a:r>
                      <a:r>
                        <a:rPr lang="en-US" sz="2600" kern="100">
                          <a:solidFill>
                            <a:srgbClr val="262626"/>
                          </a:solidFill>
                          <a:effectLst/>
                          <a:latin typeface="Times New Roman" panose="02020603050405020304" pitchFamily="18" charset="0"/>
                          <a:ea typeface="微软雅黑" panose="020B0503020204020204" charset="-122"/>
                          <a:cs typeface="Courier New" panose="02070309020205020404" pitchFamily="49" charset="0"/>
                        </a:rPr>
                        <a:t>)</a:t>
                      </a:r>
                      <a:endParaRPr lang="zh-CN" sz="10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a:solidFill>
                            <a:srgbClr val="262626"/>
                          </a:solidFill>
                          <a:effectLst/>
                          <a:latin typeface="Times New Roman" panose="02020603050405020304" pitchFamily="18" charset="0"/>
                          <a:ea typeface="微软雅黑" panose="020B0503020204020204" charset="-122"/>
                          <a:cs typeface="Courier New" panose="02070309020205020404" pitchFamily="49" charset="0"/>
                        </a:rPr>
                        <a:t>35 </a:t>
                      </a:r>
                      <a:r>
                        <a:rPr lang="en-US" sz="2600" kern="100">
                          <a:solidFill>
                            <a:srgbClr val="262626"/>
                          </a:solidFill>
                          <a:effectLst/>
                          <a:latin typeface="宋体" panose="02010600030101010101" pitchFamily="2" charset="-122"/>
                          <a:ea typeface="微软雅黑" panose="020B0503020204020204" charset="-122"/>
                          <a:cs typeface="Times New Roman" panose="02020603050405020304" pitchFamily="18" charset="0"/>
                        </a:rPr>
                        <a:t>℃</a:t>
                      </a:r>
                      <a:endParaRPr lang="zh-CN" sz="10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360">
                <a:tc>
                  <a:txBody>
                    <a:bodyPr/>
                    <a:lstStyle/>
                    <a:p>
                      <a:pPr algn="ctr">
                        <a:lnSpc>
                          <a:spcPct val="150000"/>
                        </a:lnSpc>
                        <a:spcAft>
                          <a:spcPts val="0"/>
                        </a:spcAft>
                        <a:tabLst>
                          <a:tab pos="2700655" algn="l"/>
                        </a:tabLst>
                      </a:pPr>
                      <a:r>
                        <a:rPr lang="en-US" sz="2600" kern="100">
                          <a:solidFill>
                            <a:srgbClr val="262626"/>
                          </a:solidFill>
                          <a:effectLst/>
                          <a:latin typeface="Times New Roman" panose="02020603050405020304" pitchFamily="18" charset="0"/>
                          <a:ea typeface="微软雅黑" panose="020B0503020204020204" charset="-122"/>
                          <a:cs typeface="Courier New" panose="02070309020205020404" pitchFamily="49" charset="0"/>
                        </a:rPr>
                        <a:t>VV</a:t>
                      </a:r>
                      <a:r>
                        <a:rPr lang="zh-CN" sz="2600" kern="100">
                          <a:solidFill>
                            <a:srgbClr val="262626"/>
                          </a:solidFill>
                          <a:effectLst/>
                          <a:latin typeface="Times New Roman" panose="02020603050405020304" pitchFamily="18" charset="0"/>
                          <a:ea typeface="微软雅黑" panose="020B0503020204020204" charset="-122"/>
                          <a:cs typeface="Times New Roman" panose="02020603050405020304" pitchFamily="18" charset="0"/>
                        </a:rPr>
                        <a:t>、</a:t>
                      </a:r>
                      <a:r>
                        <a:rPr lang="en-US" sz="2600" kern="100">
                          <a:solidFill>
                            <a:srgbClr val="262626"/>
                          </a:solidFill>
                          <a:effectLst/>
                          <a:latin typeface="Times New Roman" panose="02020603050405020304" pitchFamily="18" charset="0"/>
                          <a:ea typeface="微软雅黑" panose="020B0503020204020204" charset="-122"/>
                          <a:cs typeface="Courier New" panose="02070309020205020404" pitchFamily="49" charset="0"/>
                        </a:rPr>
                        <a:t>Vv</a:t>
                      </a:r>
                      <a:endParaRPr lang="zh-CN" sz="10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solidFill>
                            <a:srgbClr val="262626"/>
                          </a:solidFill>
                          <a:effectLst/>
                          <a:latin typeface="Times New Roman" panose="02020603050405020304" pitchFamily="18" charset="0"/>
                          <a:ea typeface="微软雅黑" panose="020B0503020204020204" charset="-122"/>
                          <a:cs typeface="Times New Roman" panose="02020603050405020304" pitchFamily="18" charset="0"/>
                        </a:rPr>
                        <a:t>长翅</a:t>
                      </a:r>
                      <a:endParaRPr lang="zh-CN" sz="10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tabLst>
                          <a:tab pos="2700655" algn="l"/>
                        </a:tabLst>
                      </a:pPr>
                      <a:r>
                        <a:rPr lang="zh-CN" sz="2600" kern="100">
                          <a:solidFill>
                            <a:srgbClr val="262626"/>
                          </a:solidFill>
                          <a:effectLst/>
                          <a:latin typeface="Times New Roman" panose="02020603050405020304" pitchFamily="18" charset="0"/>
                          <a:ea typeface="微软雅黑" panose="020B0503020204020204" charset="-122"/>
                          <a:cs typeface="Times New Roman" panose="02020603050405020304" pitchFamily="18" charset="0"/>
                        </a:rPr>
                        <a:t>残翅</a:t>
                      </a:r>
                      <a:endParaRPr lang="zh-CN" sz="10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360">
                <a:tc>
                  <a:txBody>
                    <a:bodyPr/>
                    <a:lstStyle/>
                    <a:p>
                      <a:pPr algn="ctr">
                        <a:lnSpc>
                          <a:spcPct val="150000"/>
                        </a:lnSpc>
                        <a:spcAft>
                          <a:spcPts val="0"/>
                        </a:spcAft>
                        <a:tabLst>
                          <a:tab pos="2700655" algn="l"/>
                        </a:tabLst>
                      </a:pPr>
                      <a:r>
                        <a:rPr lang="en-US" sz="2600" kern="100">
                          <a:solidFill>
                            <a:srgbClr val="262626"/>
                          </a:solidFill>
                          <a:effectLst/>
                          <a:latin typeface="Times New Roman" panose="02020603050405020304" pitchFamily="18" charset="0"/>
                          <a:ea typeface="微软雅黑" panose="020B0503020204020204" charset="-122"/>
                          <a:cs typeface="Courier New" panose="02070309020205020404" pitchFamily="49" charset="0"/>
                        </a:rPr>
                        <a:t>vv</a:t>
                      </a:r>
                      <a:endParaRPr lang="zh-CN" sz="10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dirty="0">
                          <a:solidFill>
                            <a:srgbClr val="262626"/>
                          </a:solidFill>
                          <a:effectLst/>
                          <a:latin typeface="Times New Roman" panose="02020603050405020304" pitchFamily="18" charset="0"/>
                          <a:ea typeface="微软雅黑" panose="020B0503020204020204" charset="-122"/>
                          <a:cs typeface="Times New Roman" panose="02020603050405020304" pitchFamily="18" charset="0"/>
                        </a:rPr>
                        <a:t>残翅</a:t>
                      </a:r>
                      <a:endParaRPr lang="zh-CN" sz="10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5817" y="417148"/>
            <a:ext cx="11656625" cy="4849380"/>
          </a:xfrm>
          <a:prstGeom prst="rect">
            <a:avLst/>
          </a:prstGeom>
        </p:spPr>
        <p:txBody>
          <a:bodyPr wrap="square" lIns="121898" tIns="60948" rIns="121898" bIns="60948">
            <a:spAutoFit/>
          </a:bodyPr>
          <a:lstStyle/>
          <a:p>
            <a:pPr marL="252095" indent="-457200" algn="just">
              <a:lnSpc>
                <a:spcPct val="150000"/>
              </a:lnSpc>
              <a:spcAft>
                <a:spcPts val="0"/>
              </a:spcAft>
              <a:tabLst>
                <a:tab pos="2700655" algn="l"/>
              </a:tabLst>
            </a:pPr>
            <a:r>
              <a:rPr lang="zh-CN" altLang="zh-CN" sz="2600" kern="100" dirty="0">
                <a:solidFill>
                  <a:srgbClr val="262626"/>
                </a:solidFill>
                <a:latin typeface="Times New Roman" panose="02020603050405020304" pitchFamily="18" charset="0"/>
                <a:cs typeface="Times New Roman" panose="02020603050405020304" pitchFamily="18" charset="0"/>
              </a:rPr>
              <a:t>题型一　致死遗传问题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252095" indent="-457200" algn="just">
              <a:lnSpc>
                <a:spcPct val="150000"/>
              </a:lnSpc>
              <a:spcAft>
                <a:spcPts val="0"/>
              </a:spcAft>
              <a:tabLst>
                <a:tab pos="2700655" algn="l"/>
              </a:tabLst>
            </a:pPr>
            <a:r>
              <a:rPr lang="en-US" altLang="zh-CN" sz="2600" kern="100" dirty="0">
                <a:solidFill>
                  <a:srgbClr val="262626"/>
                </a:solidFill>
                <a:latin typeface="Times New Roman" panose="02020603050405020304" pitchFamily="18" charset="0"/>
                <a:cs typeface="Courier New" panose="02070309020205020404" pitchFamily="49" charset="0"/>
              </a:rPr>
              <a:t>1.</a:t>
            </a:r>
            <a:r>
              <a:rPr lang="zh-CN" altLang="zh-CN" sz="2600" b="1" kern="100" dirty="0">
                <a:latin typeface="Times New Roman" panose="02020603050405020304" pitchFamily="18" charset="0"/>
                <a:ea typeface="黑体" panose="02010609060101010101" charset="-122"/>
                <a:cs typeface="Times New Roman" panose="02020603050405020304" pitchFamily="18" charset="0"/>
              </a:rPr>
              <a:t>胚胎</a:t>
            </a:r>
            <a:r>
              <a:rPr lang="en-US" altLang="zh-CN" sz="2600" b="1" kern="100" dirty="0">
                <a:latin typeface="Times New Roman" panose="02020603050405020304" pitchFamily="18" charset="0"/>
                <a:ea typeface="黑体" panose="02010609060101010101" charset="-122"/>
                <a:cs typeface="Courier New" panose="02070309020205020404" pitchFamily="49" charset="0"/>
              </a:rPr>
              <a:t>(</a:t>
            </a:r>
            <a:r>
              <a:rPr lang="zh-CN" altLang="zh-CN" sz="2600" b="1" kern="100" dirty="0">
                <a:latin typeface="Times New Roman" panose="02020603050405020304" pitchFamily="18" charset="0"/>
                <a:ea typeface="黑体" panose="02010609060101010101" charset="-122"/>
                <a:cs typeface="Times New Roman" panose="02020603050405020304" pitchFamily="18" charset="0"/>
              </a:rPr>
              <a:t>或合子</a:t>
            </a:r>
            <a:r>
              <a:rPr lang="en-US" altLang="zh-CN" sz="2600" b="1" kern="100" dirty="0">
                <a:latin typeface="Times New Roman" panose="02020603050405020304" pitchFamily="18" charset="0"/>
                <a:ea typeface="黑体" panose="02010609060101010101" charset="-122"/>
                <a:cs typeface="Courier New" panose="02070309020205020404" pitchFamily="49" charset="0"/>
              </a:rPr>
              <a:t>)</a:t>
            </a:r>
            <a:r>
              <a:rPr lang="zh-CN" altLang="zh-CN" sz="2600" b="1" kern="100" dirty="0">
                <a:latin typeface="Times New Roman" panose="02020603050405020304" pitchFamily="18" charset="0"/>
                <a:ea typeface="黑体" panose="02010609060101010101" charset="-122"/>
                <a:cs typeface="Times New Roman" panose="02020603050405020304" pitchFamily="18" charset="0"/>
              </a:rPr>
              <a:t>致死</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252095" indent="-457200" algn="just">
              <a:lnSpc>
                <a:spcPct val="150000"/>
              </a:lnSpc>
              <a:spcAft>
                <a:spcPts val="0"/>
              </a:spcAft>
              <a:tabLst>
                <a:tab pos="2700655" algn="l"/>
              </a:tabLst>
            </a:pPr>
            <a:r>
              <a:rPr lang="en-US" altLang="zh-CN" sz="2600" kern="100" dirty="0" smtClean="0">
                <a:solidFill>
                  <a:srgbClr val="262626"/>
                </a:solidFill>
                <a:latin typeface="Times New Roman" panose="02020603050405020304" pitchFamily="18" charset="0"/>
                <a:cs typeface="Courier New" panose="02070309020205020404" pitchFamily="49" charset="0"/>
              </a:rPr>
              <a:t>	(</a:t>
            </a:r>
            <a:r>
              <a:rPr lang="en-US" altLang="zh-CN" sz="2600" kern="100" dirty="0">
                <a:solidFill>
                  <a:srgbClr val="262626"/>
                </a:solidFill>
                <a:latin typeface="Times New Roman" panose="02020603050405020304" pitchFamily="18" charset="0"/>
                <a:cs typeface="Courier New" panose="02070309020205020404" pitchFamily="49" charset="0"/>
              </a:rPr>
              <a:t>1)</a:t>
            </a:r>
            <a:r>
              <a:rPr lang="zh-CN" altLang="zh-CN" sz="2600" kern="100" dirty="0">
                <a:solidFill>
                  <a:srgbClr val="262626"/>
                </a:solidFill>
                <a:latin typeface="Times New Roman" panose="02020603050405020304" pitchFamily="18" charset="0"/>
                <a:cs typeface="Times New Roman" panose="02020603050405020304" pitchFamily="18" charset="0"/>
              </a:rPr>
              <a:t>若</a:t>
            </a:r>
            <a:r>
              <a:rPr lang="en-US" altLang="zh-CN" sz="2600" kern="100" dirty="0">
                <a:solidFill>
                  <a:srgbClr val="262626"/>
                </a:solidFill>
                <a:latin typeface="Times New Roman" panose="02020603050405020304" pitchFamily="18" charset="0"/>
                <a:cs typeface="Courier New" panose="02070309020205020404" pitchFamily="49" charset="0"/>
              </a:rPr>
              <a:t>AA</a:t>
            </a:r>
            <a:r>
              <a:rPr lang="zh-CN" altLang="zh-CN" sz="2600" kern="100" dirty="0">
                <a:solidFill>
                  <a:srgbClr val="262626"/>
                </a:solidFill>
                <a:latin typeface="Times New Roman" panose="02020603050405020304" pitchFamily="18" charset="0"/>
                <a:cs typeface="Times New Roman" panose="02020603050405020304" pitchFamily="18" charset="0"/>
              </a:rPr>
              <a:t>致死，子代</a:t>
            </a:r>
            <a:r>
              <a:rPr lang="en-US" altLang="zh-CN" sz="2600" kern="100" dirty="0" err="1">
                <a:solidFill>
                  <a:srgbClr val="262626"/>
                </a:solidFill>
                <a:latin typeface="Times New Roman" panose="02020603050405020304" pitchFamily="18" charset="0"/>
                <a:cs typeface="Courier New" panose="02070309020205020404" pitchFamily="49" charset="0"/>
              </a:rPr>
              <a:t>Aa</a:t>
            </a:r>
            <a:r>
              <a:rPr lang="en-US" altLang="zh-CN" sz="2600" kern="100" dirty="0" err="1">
                <a:solidFill>
                  <a:srgbClr val="262626"/>
                </a:solidFill>
                <a:latin typeface="宋体" panose="02010600030101010101" pitchFamily="2" charset="-122"/>
                <a:cs typeface="Times New Roman" panose="02020603050405020304" pitchFamily="18" charset="0"/>
              </a:rPr>
              <a:t>∶</a:t>
            </a:r>
            <a:r>
              <a:rPr lang="en-US" altLang="zh-CN" sz="2600" kern="100" dirty="0" err="1">
                <a:solidFill>
                  <a:srgbClr val="262626"/>
                </a:solidFill>
                <a:latin typeface="Times New Roman" panose="02020603050405020304" pitchFamily="18" charset="0"/>
                <a:cs typeface="Courier New" panose="02070309020205020404" pitchFamily="49" charset="0"/>
              </a:rPr>
              <a:t>aa</a:t>
            </a:r>
            <a:r>
              <a:rPr lang="zh-CN" altLang="zh-CN" sz="2600" kern="100" dirty="0">
                <a:solidFill>
                  <a:srgbClr val="262626"/>
                </a:solidFill>
                <a:latin typeface="Times New Roman" panose="02020603050405020304" pitchFamily="18" charset="0"/>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2</a:t>
            </a:r>
            <a:r>
              <a:rPr lang="en-US" altLang="zh-CN" sz="2600" kern="100" dirty="0">
                <a:solidFill>
                  <a:srgbClr val="262626"/>
                </a:solidFill>
                <a:latin typeface="宋体" panose="02010600030101010101" pitchFamily="2" charset="-122"/>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1</a:t>
            </a:r>
            <a:r>
              <a:rPr lang="zh-CN" altLang="zh-CN" sz="2600" kern="100" dirty="0">
                <a:solidFill>
                  <a:srgbClr val="262626"/>
                </a:solidFill>
                <a:latin typeface="Times New Roman" panose="02020603050405020304" pitchFamily="18" charset="0"/>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252095" indent="-457200" algn="just">
              <a:lnSpc>
                <a:spcPct val="150000"/>
              </a:lnSpc>
              <a:spcAft>
                <a:spcPts val="0"/>
              </a:spcAft>
              <a:tabLst>
                <a:tab pos="2700655" algn="l"/>
              </a:tabLst>
            </a:pPr>
            <a:r>
              <a:rPr lang="en-US" altLang="zh-CN" sz="2600" kern="100" dirty="0" smtClean="0">
                <a:solidFill>
                  <a:srgbClr val="262626"/>
                </a:solidFill>
                <a:latin typeface="Times New Roman" panose="02020603050405020304" pitchFamily="18" charset="0"/>
                <a:cs typeface="Courier New" panose="02070309020205020404" pitchFamily="49" charset="0"/>
              </a:rPr>
              <a:t>	(</a:t>
            </a:r>
            <a:r>
              <a:rPr lang="en-US" altLang="zh-CN" sz="2600" kern="1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若</a:t>
            </a:r>
            <a:r>
              <a:rPr lang="en-US" altLang="zh-CN" sz="2600" kern="100" dirty="0" err="1">
                <a:solidFill>
                  <a:srgbClr val="262626"/>
                </a:solidFill>
                <a:latin typeface="Times New Roman" panose="02020603050405020304" pitchFamily="18" charset="0"/>
                <a:cs typeface="Courier New" panose="02070309020205020404" pitchFamily="49" charset="0"/>
              </a:rPr>
              <a:t>aa</a:t>
            </a:r>
            <a:r>
              <a:rPr lang="zh-CN" altLang="zh-CN" sz="2600" kern="100" dirty="0">
                <a:solidFill>
                  <a:srgbClr val="262626"/>
                </a:solidFill>
                <a:latin typeface="Times New Roman" panose="02020603050405020304" pitchFamily="18" charset="0"/>
                <a:cs typeface="Times New Roman" panose="02020603050405020304" pitchFamily="18" charset="0"/>
              </a:rPr>
              <a:t>致死，子代为</a:t>
            </a:r>
            <a:r>
              <a:rPr lang="en-US" altLang="zh-CN" sz="2600" kern="100" dirty="0">
                <a:solidFill>
                  <a:srgbClr val="262626"/>
                </a:solidFill>
                <a:latin typeface="Times New Roman" panose="02020603050405020304" pitchFamily="18" charset="0"/>
                <a:cs typeface="Courier New" panose="02070309020205020404" pitchFamily="49" charset="0"/>
              </a:rPr>
              <a:t>AA</a:t>
            </a:r>
            <a:r>
              <a:rPr lang="zh-CN" altLang="zh-CN" sz="2600" kern="100" dirty="0">
                <a:solidFill>
                  <a:srgbClr val="262626"/>
                </a:solidFill>
                <a:latin typeface="Times New Roman" panose="02020603050405020304" pitchFamily="18" charset="0"/>
                <a:cs typeface="Times New Roman" panose="02020603050405020304" pitchFamily="18" charset="0"/>
              </a:rPr>
              <a:t>和</a:t>
            </a:r>
            <a:r>
              <a:rPr lang="en-US" altLang="zh-CN" sz="2600" kern="100" dirty="0" err="1">
                <a:solidFill>
                  <a:srgbClr val="262626"/>
                </a:solidFill>
                <a:latin typeface="Times New Roman" panose="02020603050405020304" pitchFamily="18" charset="0"/>
                <a:cs typeface="Courier New" panose="02070309020205020404" pitchFamily="49" charset="0"/>
              </a:rPr>
              <a:t>Aa</a:t>
            </a:r>
            <a:r>
              <a:rPr lang="zh-CN" altLang="zh-CN" sz="2600" kern="100" dirty="0">
                <a:solidFill>
                  <a:srgbClr val="262626"/>
                </a:solidFill>
                <a:latin typeface="Times New Roman" panose="02020603050405020304" pitchFamily="18" charset="0"/>
                <a:cs typeface="Times New Roman" panose="02020603050405020304" pitchFamily="18" charset="0"/>
              </a:rPr>
              <a:t>，全为显性性状。</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252095" indent="-457200" algn="just">
              <a:lnSpc>
                <a:spcPct val="150000"/>
              </a:lnSpc>
              <a:spcAft>
                <a:spcPts val="0"/>
              </a:spcAft>
              <a:tabLst>
                <a:tab pos="2700655" algn="l"/>
              </a:tabLst>
            </a:pPr>
            <a:r>
              <a:rPr lang="en-US" altLang="zh-CN" sz="2600" kern="100" dirty="0">
                <a:solidFill>
                  <a:srgbClr val="262626"/>
                </a:solidFill>
                <a:latin typeface="Times New Roman" panose="02020603050405020304" pitchFamily="18" charset="0"/>
                <a:cs typeface="Courier New" panose="02070309020205020404" pitchFamily="49" charset="0"/>
              </a:rPr>
              <a:t>2.</a:t>
            </a:r>
            <a:r>
              <a:rPr lang="zh-CN" altLang="zh-CN" sz="2600" b="1" kern="100" dirty="0">
                <a:latin typeface="Times New Roman" panose="02020603050405020304" pitchFamily="18" charset="0"/>
                <a:ea typeface="黑体" panose="02010609060101010101" charset="-122"/>
                <a:cs typeface="Times New Roman" panose="02020603050405020304" pitchFamily="18" charset="0"/>
              </a:rPr>
              <a:t>配子致死</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252095" indent="-457200" algn="just">
              <a:lnSpc>
                <a:spcPct val="150000"/>
              </a:lnSpc>
              <a:spcAft>
                <a:spcPts val="0"/>
              </a:spcAft>
              <a:tabLst>
                <a:tab pos="2700655" algn="l"/>
              </a:tabLst>
            </a:pPr>
            <a:r>
              <a:rPr lang="en-US" altLang="zh-CN" sz="2600" kern="100" dirty="0" smtClean="0">
                <a:solidFill>
                  <a:srgbClr val="262626"/>
                </a:solidFill>
                <a:latin typeface="Times New Roman" panose="02020603050405020304" pitchFamily="18" charset="0"/>
                <a:cs typeface="Times New Roman" panose="02020603050405020304" pitchFamily="18" charset="0"/>
              </a:rPr>
              <a:t>	</a:t>
            </a:r>
            <a:r>
              <a:rPr lang="zh-CN" altLang="zh-CN" sz="2600" kern="100" dirty="0" smtClean="0">
                <a:solidFill>
                  <a:srgbClr val="262626"/>
                </a:solidFill>
                <a:latin typeface="Times New Roman" panose="02020603050405020304" pitchFamily="18" charset="0"/>
                <a:cs typeface="Times New Roman" panose="02020603050405020304" pitchFamily="18" charset="0"/>
              </a:rPr>
              <a:t>指</a:t>
            </a:r>
            <a:r>
              <a:rPr lang="zh-CN" altLang="zh-CN" sz="2600" kern="100" dirty="0">
                <a:solidFill>
                  <a:srgbClr val="262626"/>
                </a:solidFill>
                <a:latin typeface="Times New Roman" panose="02020603050405020304" pitchFamily="18" charset="0"/>
                <a:cs typeface="Times New Roman" panose="02020603050405020304" pitchFamily="18" charset="0"/>
              </a:rPr>
              <a:t>致死基因在配子时期发生作用，从而不能形成有生活力的配子的现象。</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252095" indent="-457200" algn="just">
              <a:lnSpc>
                <a:spcPct val="150000"/>
              </a:lnSpc>
              <a:spcAft>
                <a:spcPts val="0"/>
              </a:spcAft>
              <a:tabLst>
                <a:tab pos="2700655" algn="l"/>
              </a:tabLst>
            </a:pPr>
            <a:r>
              <a:rPr lang="en-US" altLang="zh-CN" sz="2600" kern="100" dirty="0" smtClean="0">
                <a:solidFill>
                  <a:srgbClr val="262626"/>
                </a:solidFill>
                <a:latin typeface="Times New Roman" panose="02020603050405020304" pitchFamily="18" charset="0"/>
                <a:cs typeface="Times New Roman" panose="02020603050405020304" pitchFamily="18" charset="0"/>
              </a:rPr>
              <a:t>	</a:t>
            </a:r>
            <a:r>
              <a:rPr lang="zh-CN" altLang="zh-CN" sz="2600" kern="100" dirty="0" smtClean="0">
                <a:solidFill>
                  <a:srgbClr val="262626"/>
                </a:solidFill>
                <a:latin typeface="Times New Roman" panose="02020603050405020304" pitchFamily="18" charset="0"/>
                <a:cs typeface="Times New Roman" panose="02020603050405020304" pitchFamily="18" charset="0"/>
              </a:rPr>
              <a:t>如</a:t>
            </a:r>
            <a:r>
              <a:rPr lang="zh-CN" altLang="zh-CN" sz="2600" kern="100" dirty="0">
                <a:solidFill>
                  <a:srgbClr val="262626"/>
                </a:solidFill>
                <a:latin typeface="Times New Roman" panose="02020603050405020304" pitchFamily="18" charset="0"/>
                <a:cs typeface="Times New Roman" panose="02020603050405020304" pitchFamily="18" charset="0"/>
              </a:rPr>
              <a:t>：</a:t>
            </a:r>
            <a:r>
              <a:rPr lang="en-US" altLang="zh-CN" sz="2600" kern="100" dirty="0">
                <a:solidFill>
                  <a:srgbClr val="262626"/>
                </a:solidFill>
                <a:latin typeface="宋体" panose="02010600030101010101" pitchFamily="2" charset="-122"/>
                <a:cs typeface="Times New Roman" panose="02020603050405020304" pitchFamily="18" charset="0"/>
              </a:rPr>
              <a:t>①</a:t>
            </a:r>
            <a:r>
              <a:rPr lang="en-US" altLang="zh-CN" sz="2600" kern="100" dirty="0">
                <a:solidFill>
                  <a:srgbClr val="262626"/>
                </a:solidFill>
                <a:latin typeface="Times New Roman" panose="02020603050405020304" pitchFamily="18" charset="0"/>
                <a:cs typeface="Courier New" panose="02070309020205020404" pitchFamily="49" charset="0"/>
              </a:rPr>
              <a:t>a</a:t>
            </a:r>
            <a:r>
              <a:rPr lang="zh-CN" altLang="zh-CN" sz="2600" kern="100" dirty="0">
                <a:solidFill>
                  <a:srgbClr val="262626"/>
                </a:solidFill>
                <a:latin typeface="Times New Roman" panose="02020603050405020304" pitchFamily="18" charset="0"/>
                <a:cs typeface="Times New Roman" panose="02020603050405020304" pitchFamily="18" charset="0"/>
              </a:rPr>
              <a:t>基因使雄配子致死，则</a:t>
            </a:r>
            <a:r>
              <a:rPr lang="en-US" altLang="zh-CN" sz="2600" kern="100" dirty="0" err="1">
                <a:solidFill>
                  <a:srgbClr val="262626"/>
                </a:solidFill>
                <a:latin typeface="Times New Roman" panose="02020603050405020304" pitchFamily="18" charset="0"/>
                <a:cs typeface="Courier New" panose="02070309020205020404" pitchFamily="49" charset="0"/>
              </a:rPr>
              <a:t>Aa</a:t>
            </a:r>
            <a:r>
              <a:rPr lang="zh-CN" altLang="zh-CN" sz="2600" kern="100" dirty="0">
                <a:solidFill>
                  <a:srgbClr val="262626"/>
                </a:solidFill>
                <a:latin typeface="Times New Roman" panose="02020603050405020304" pitchFamily="18" charset="0"/>
                <a:cs typeface="Times New Roman" panose="02020603050405020304" pitchFamily="18" charset="0"/>
              </a:rPr>
              <a:t>自交，只能产生一种成活的</a:t>
            </a:r>
            <a:r>
              <a:rPr lang="en-US" altLang="zh-CN" sz="2600" kern="100" dirty="0">
                <a:solidFill>
                  <a:srgbClr val="262626"/>
                </a:solidFill>
                <a:latin typeface="Times New Roman" panose="02020603050405020304" pitchFamily="18" charset="0"/>
                <a:cs typeface="Courier New" panose="02070309020205020404" pitchFamily="49" charset="0"/>
              </a:rPr>
              <a:t>A</a:t>
            </a:r>
            <a:r>
              <a:rPr lang="zh-CN" altLang="zh-CN" sz="2600" kern="100" dirty="0">
                <a:solidFill>
                  <a:srgbClr val="262626"/>
                </a:solidFill>
                <a:latin typeface="Times New Roman" panose="02020603050405020304" pitchFamily="18" charset="0"/>
                <a:cs typeface="Times New Roman" panose="02020603050405020304" pitchFamily="18" charset="0"/>
              </a:rPr>
              <a:t>雄配子、</a:t>
            </a:r>
            <a:r>
              <a:rPr lang="en-US" altLang="zh-CN" sz="2600" kern="100" dirty="0">
                <a:solidFill>
                  <a:srgbClr val="262626"/>
                </a:solidFill>
                <a:latin typeface="Times New Roman" panose="02020603050405020304" pitchFamily="18" charset="0"/>
                <a:cs typeface="Courier New" panose="02070309020205020404" pitchFamily="49" charset="0"/>
              </a:rPr>
              <a:t>A</a:t>
            </a:r>
            <a:r>
              <a:rPr lang="zh-CN" altLang="zh-CN" sz="2600" kern="100" dirty="0">
                <a:solidFill>
                  <a:srgbClr val="262626"/>
                </a:solidFill>
                <a:latin typeface="Times New Roman" panose="02020603050405020304" pitchFamily="18" charset="0"/>
                <a:cs typeface="Times New Roman" panose="02020603050405020304" pitchFamily="18" charset="0"/>
              </a:rPr>
              <a:t>和</a:t>
            </a:r>
            <a:r>
              <a:rPr lang="en-US" altLang="zh-CN" sz="2600" kern="100" dirty="0">
                <a:solidFill>
                  <a:srgbClr val="262626"/>
                </a:solidFill>
                <a:latin typeface="Times New Roman" panose="02020603050405020304" pitchFamily="18" charset="0"/>
                <a:cs typeface="Courier New" panose="02070309020205020404" pitchFamily="49" charset="0"/>
              </a:rPr>
              <a:t>a</a:t>
            </a:r>
            <a:r>
              <a:rPr lang="zh-CN" altLang="zh-CN" sz="2600" kern="100" dirty="0">
                <a:solidFill>
                  <a:srgbClr val="262626"/>
                </a:solidFill>
                <a:latin typeface="Times New Roman" panose="02020603050405020304" pitchFamily="18" charset="0"/>
                <a:cs typeface="Times New Roman" panose="02020603050405020304" pitchFamily="18" charset="0"/>
              </a:rPr>
              <a:t>两种雌配子，形成的后代有两种基因型</a:t>
            </a:r>
            <a:r>
              <a:rPr lang="en-US" altLang="zh-CN" sz="2600" kern="100" dirty="0" err="1">
                <a:solidFill>
                  <a:srgbClr val="262626"/>
                </a:solidFill>
                <a:latin typeface="Times New Roman" panose="02020603050405020304" pitchFamily="18" charset="0"/>
                <a:cs typeface="Courier New" panose="02070309020205020404" pitchFamily="49" charset="0"/>
              </a:rPr>
              <a:t>AA</a:t>
            </a:r>
            <a:r>
              <a:rPr lang="en-US" altLang="zh-CN" sz="2600" kern="100" dirty="0" err="1">
                <a:solidFill>
                  <a:srgbClr val="262626"/>
                </a:solidFill>
                <a:latin typeface="宋体" panose="02010600030101010101" pitchFamily="2" charset="-122"/>
                <a:cs typeface="Times New Roman" panose="02020603050405020304" pitchFamily="18" charset="0"/>
              </a:rPr>
              <a:t>∶</a:t>
            </a:r>
            <a:r>
              <a:rPr lang="en-US" altLang="zh-CN" sz="2600" kern="100" dirty="0" err="1">
                <a:solidFill>
                  <a:srgbClr val="262626"/>
                </a:solidFill>
                <a:latin typeface="Times New Roman" panose="02020603050405020304" pitchFamily="18" charset="0"/>
                <a:cs typeface="Courier New" panose="02070309020205020404" pitchFamily="49" charset="0"/>
              </a:rPr>
              <a:t>Aa</a:t>
            </a:r>
            <a:r>
              <a:rPr lang="zh-CN" altLang="zh-CN" sz="2600" kern="100" dirty="0">
                <a:solidFill>
                  <a:srgbClr val="262626"/>
                </a:solidFill>
                <a:latin typeface="Times New Roman" panose="02020603050405020304" pitchFamily="18" charset="0"/>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1</a:t>
            </a:r>
            <a:r>
              <a:rPr lang="en-US" altLang="zh-CN" sz="2600" kern="100" dirty="0">
                <a:solidFill>
                  <a:srgbClr val="262626"/>
                </a:solidFill>
                <a:latin typeface="宋体" panose="02010600030101010101" pitchFamily="2" charset="-122"/>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1(</a:t>
            </a:r>
            <a:r>
              <a:rPr lang="zh-CN" altLang="zh-CN" sz="2600" kern="100" dirty="0">
                <a:solidFill>
                  <a:srgbClr val="262626"/>
                </a:solidFill>
                <a:latin typeface="Times New Roman" panose="02020603050405020304" pitchFamily="18" charset="0"/>
                <a:cs typeface="Times New Roman" panose="02020603050405020304" pitchFamily="18" charset="0"/>
              </a:rPr>
              <a:t>遗传图解见下左图</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979" y="390974"/>
            <a:ext cx="11656625" cy="64823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a:solidFill>
                  <a:srgbClr val="262626"/>
                </a:solidFill>
                <a:latin typeface="Times New Roman" panose="02020603050405020304" pitchFamily="18" charset="0"/>
                <a:cs typeface="Times New Roman" panose="02020603050405020304" pitchFamily="18" charset="0"/>
              </a:rPr>
              <a:t>设计实验确认隐性个体是</a:t>
            </a:r>
            <a:r>
              <a:rPr lang="en-US" altLang="zh-CN" sz="2600" kern="100">
                <a:solidFill>
                  <a:srgbClr val="262626"/>
                </a:solidFill>
                <a:latin typeface="Times New Roman" panose="02020603050405020304" pitchFamily="18" charset="0"/>
                <a:cs typeface="Courier New" panose="02070309020205020404" pitchFamily="49" charset="0"/>
              </a:rPr>
              <a:t>“vv”</a:t>
            </a:r>
            <a:r>
              <a:rPr lang="zh-CN" altLang="zh-CN" sz="2600" kern="100">
                <a:solidFill>
                  <a:srgbClr val="262626"/>
                </a:solidFill>
                <a:latin typeface="Times New Roman" panose="02020603050405020304" pitchFamily="18" charset="0"/>
                <a:cs typeface="Times New Roman" panose="02020603050405020304" pitchFamily="18" charset="0"/>
              </a:rPr>
              <a:t>的纯合子还是</a:t>
            </a:r>
            <a:r>
              <a:rPr lang="en-US" altLang="zh-CN" sz="2600" kern="100">
                <a:solidFill>
                  <a:srgbClr val="262626"/>
                </a:solidFill>
                <a:latin typeface="Times New Roman" panose="02020603050405020304" pitchFamily="18" charset="0"/>
                <a:cs typeface="Courier New" panose="02070309020205020404" pitchFamily="49" charset="0"/>
              </a:rPr>
              <a:t>“V_”</a:t>
            </a:r>
            <a:r>
              <a:rPr lang="zh-CN" altLang="zh-CN" sz="2600" kern="100">
                <a:solidFill>
                  <a:srgbClr val="262626"/>
                </a:solidFill>
                <a:latin typeface="Times New Roman" panose="02020603050405020304" pitchFamily="18" charset="0"/>
                <a:cs typeface="Times New Roman" panose="02020603050405020304" pitchFamily="18" charset="0"/>
              </a:rPr>
              <a:t>的表型模拟：</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4338" name="Picture 2" descr="SW339"/>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94853" y="1268730"/>
            <a:ext cx="8021432" cy="319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97372" y="177286"/>
            <a:ext cx="11656625" cy="6049709"/>
          </a:xfrm>
          <a:prstGeom prst="rect">
            <a:avLst/>
          </a:prstGeom>
        </p:spPr>
        <p:txBody>
          <a:bodyPr wrap="square" lIns="121898" tIns="60948" rIns="121898" bIns="60948">
            <a:spAutoFit/>
          </a:bodyPr>
          <a:lstStyle/>
          <a:p>
            <a:pPr marL="252095" indent="-457200" algn="just">
              <a:lnSpc>
                <a:spcPct val="150000"/>
              </a:lnSpc>
              <a:spcAft>
                <a:spcPts val="0"/>
              </a:spcAft>
              <a:tabLst>
                <a:tab pos="2700655" algn="l"/>
              </a:tabLst>
            </a:pPr>
            <a:r>
              <a:rPr lang="en-US" altLang="zh-CN" sz="2600" b="1" kern="100" dirty="0">
                <a:latin typeface="Times New Roman" panose="02020603050405020304" pitchFamily="18" charset="0"/>
                <a:ea typeface="黑体" panose="02010609060101010101" charset="-122"/>
                <a:cs typeface="Courier New" panose="02070309020205020404" pitchFamily="49" charset="0"/>
              </a:rPr>
              <a:t>[</a:t>
            </a:r>
            <a:r>
              <a:rPr lang="zh-CN" altLang="zh-CN" sz="2600" b="1" kern="100" dirty="0">
                <a:latin typeface="Times New Roman" panose="02020603050405020304" pitchFamily="18" charset="0"/>
                <a:ea typeface="黑体" panose="02010609060101010101" charset="-122"/>
                <a:cs typeface="Times New Roman" panose="02020603050405020304" pitchFamily="18" charset="0"/>
              </a:rPr>
              <a:t>典例</a:t>
            </a:r>
            <a:r>
              <a:rPr lang="en-US" altLang="zh-CN" sz="2600" b="1" kern="100" dirty="0">
                <a:latin typeface="Times New Roman" panose="02020603050405020304" pitchFamily="18" charset="0"/>
                <a:ea typeface="黑体" panose="02010609060101010101" charset="-122"/>
                <a:cs typeface="Courier New" panose="02070309020205020404" pitchFamily="49" charset="0"/>
              </a:rPr>
              <a:t>6]</a:t>
            </a:r>
            <a:r>
              <a:rPr lang="en-US" altLang="zh-CN" sz="2600" kern="100" dirty="0">
                <a:solidFill>
                  <a:srgbClr val="262626"/>
                </a:solidFill>
                <a:latin typeface="Times New Roman" panose="02020603050405020304" pitchFamily="18" charset="0"/>
                <a:cs typeface="Courier New" panose="02070309020205020404" pitchFamily="49" charset="0"/>
              </a:rPr>
              <a:t> </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(2025·</a:t>
            </a:r>
            <a:r>
              <a:rPr lang="zh-CN" altLang="zh-CN" sz="2600" b="1" kern="100" dirty="0">
                <a:solidFill>
                  <a:srgbClr val="262626"/>
                </a:solidFill>
                <a:latin typeface="Times New Roman" panose="02020603050405020304" pitchFamily="18" charset="0"/>
                <a:ea typeface="宋体" panose="02010600030101010101" pitchFamily="2" charset="-122"/>
                <a:cs typeface="Times New Roman" panose="02020603050405020304" pitchFamily="18" charset="0"/>
              </a:rPr>
              <a:t>河北衡水金卷</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某种两性花的植物，可以通过自花传粉或异花传粉繁殖后代。在</a:t>
            </a:r>
            <a:r>
              <a:rPr lang="en-US" altLang="zh-CN" sz="2600" kern="100" dirty="0">
                <a:solidFill>
                  <a:srgbClr val="262626"/>
                </a:solidFill>
                <a:latin typeface="Times New Roman" panose="02020603050405020304" pitchFamily="18" charset="0"/>
                <a:cs typeface="Courier New" panose="02070309020205020404" pitchFamily="49" charset="0"/>
              </a:rPr>
              <a:t>25 </a:t>
            </a: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的条件下，基因型为</a:t>
            </a:r>
            <a:r>
              <a:rPr lang="en-US" altLang="zh-CN" sz="2600" kern="100" dirty="0">
                <a:solidFill>
                  <a:srgbClr val="262626"/>
                </a:solidFill>
                <a:latin typeface="Times New Roman" panose="02020603050405020304" pitchFamily="18" charset="0"/>
                <a:cs typeface="Courier New" panose="02070309020205020404" pitchFamily="49" charset="0"/>
              </a:rPr>
              <a:t>AA</a:t>
            </a:r>
            <a:r>
              <a:rPr lang="zh-CN" altLang="zh-CN" sz="2600" kern="100" dirty="0">
                <a:solidFill>
                  <a:srgbClr val="262626"/>
                </a:solidFill>
                <a:latin typeface="Times New Roman" panose="02020603050405020304" pitchFamily="18" charset="0"/>
                <a:cs typeface="Times New Roman" panose="02020603050405020304" pitchFamily="18" charset="0"/>
              </a:rPr>
              <a:t>和</a:t>
            </a:r>
            <a:r>
              <a:rPr lang="en-US" altLang="zh-CN" sz="2600" kern="100" dirty="0" err="1">
                <a:solidFill>
                  <a:srgbClr val="262626"/>
                </a:solidFill>
                <a:latin typeface="Times New Roman" panose="02020603050405020304" pitchFamily="18" charset="0"/>
                <a:cs typeface="Courier New" panose="02070309020205020404" pitchFamily="49" charset="0"/>
              </a:rPr>
              <a:t>Aa</a:t>
            </a:r>
            <a:r>
              <a:rPr lang="zh-CN" altLang="zh-CN" sz="2600" kern="100" dirty="0">
                <a:solidFill>
                  <a:srgbClr val="262626"/>
                </a:solidFill>
                <a:latin typeface="Times New Roman" panose="02020603050405020304" pitchFamily="18" charset="0"/>
                <a:cs typeface="Times New Roman" panose="02020603050405020304" pitchFamily="18" charset="0"/>
              </a:rPr>
              <a:t>的植株都开红花，基因型为</a:t>
            </a:r>
            <a:r>
              <a:rPr lang="en-US" altLang="zh-CN" sz="2600" kern="100" dirty="0" err="1">
                <a:solidFill>
                  <a:srgbClr val="262626"/>
                </a:solidFill>
                <a:latin typeface="Times New Roman" panose="02020603050405020304" pitchFamily="18" charset="0"/>
                <a:cs typeface="Courier New" panose="02070309020205020404" pitchFamily="49" charset="0"/>
              </a:rPr>
              <a:t>aa</a:t>
            </a:r>
            <a:r>
              <a:rPr lang="zh-CN" altLang="zh-CN" sz="2600" kern="100" dirty="0">
                <a:solidFill>
                  <a:srgbClr val="262626"/>
                </a:solidFill>
                <a:latin typeface="Times New Roman" panose="02020603050405020304" pitchFamily="18" charset="0"/>
                <a:cs typeface="Times New Roman" panose="02020603050405020304" pitchFamily="18" charset="0"/>
              </a:rPr>
              <a:t>的植株开白花，但在</a:t>
            </a:r>
            <a:r>
              <a:rPr lang="en-US" altLang="zh-CN" sz="2600" kern="100" dirty="0">
                <a:solidFill>
                  <a:srgbClr val="262626"/>
                </a:solidFill>
                <a:latin typeface="Times New Roman" panose="02020603050405020304" pitchFamily="18" charset="0"/>
                <a:cs typeface="Courier New" panose="02070309020205020404" pitchFamily="49" charset="0"/>
              </a:rPr>
              <a:t>30 </a:t>
            </a: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的条件下，各种基因型的植株均开白花。下列说法错误的是</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　　</a:t>
            </a:r>
            <a:r>
              <a:rPr lang="en-US" altLang="zh-CN" sz="2600" kern="100" dirty="0">
                <a:solidFill>
                  <a:srgbClr val="262626"/>
                </a:solidFill>
                <a:latin typeface="Times New Roman" panose="02020603050405020304" pitchFamily="18" charset="0"/>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252095" indent="-457200" algn="just">
              <a:lnSpc>
                <a:spcPct val="150000"/>
              </a:lnSpc>
              <a:spcAft>
                <a:spcPts val="0"/>
              </a:spcAft>
              <a:tabLst>
                <a:tab pos="2700655" algn="l"/>
              </a:tabLst>
            </a:pPr>
            <a:r>
              <a:rPr lang="en-US" altLang="zh-CN" sz="2600" kern="100" dirty="0" smtClean="0">
                <a:solidFill>
                  <a:srgbClr val="262626"/>
                </a:solidFill>
                <a:latin typeface="Times New Roman" panose="02020603050405020304" pitchFamily="18" charset="0"/>
                <a:cs typeface="Courier New" panose="02070309020205020404" pitchFamily="49" charset="0"/>
              </a:rPr>
              <a:t>	A</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不同温度条件下同一植株花色不同说明环境能影响生物的性状</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252095" indent="-457200" algn="just">
              <a:lnSpc>
                <a:spcPct val="150000"/>
              </a:lnSpc>
              <a:spcAft>
                <a:spcPts val="0"/>
              </a:spcAft>
              <a:tabLst>
                <a:tab pos="2700655" algn="l"/>
              </a:tabLst>
            </a:pPr>
            <a:r>
              <a:rPr lang="en-US" altLang="zh-CN" sz="2600" kern="100" dirty="0" smtClean="0">
                <a:solidFill>
                  <a:srgbClr val="262626"/>
                </a:solidFill>
                <a:latin typeface="Times New Roman" panose="02020603050405020304" pitchFamily="18" charset="0"/>
                <a:cs typeface="Courier New" panose="02070309020205020404" pitchFamily="49" charset="0"/>
              </a:rPr>
              <a:t>	B</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若要探究某一开白花植株的基因型，最简单可行的方法是在</a:t>
            </a:r>
            <a:r>
              <a:rPr lang="en-US" altLang="zh-CN" sz="2600" kern="100" dirty="0">
                <a:solidFill>
                  <a:srgbClr val="262626"/>
                </a:solidFill>
                <a:latin typeface="Times New Roman" panose="02020603050405020304" pitchFamily="18" charset="0"/>
                <a:cs typeface="Courier New" panose="02070309020205020404" pitchFamily="49" charset="0"/>
              </a:rPr>
              <a:t>25 </a:t>
            </a: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条件下进行杂交实验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252095" indent="-457200" algn="just">
              <a:lnSpc>
                <a:spcPct val="150000"/>
              </a:lnSpc>
              <a:spcAft>
                <a:spcPts val="0"/>
              </a:spcAft>
              <a:tabLst>
                <a:tab pos="2700655" algn="l"/>
              </a:tabLst>
            </a:pPr>
            <a:r>
              <a:rPr lang="en-US" altLang="zh-CN" sz="2600" kern="100" dirty="0" smtClean="0">
                <a:solidFill>
                  <a:srgbClr val="262626"/>
                </a:solidFill>
                <a:latin typeface="Times New Roman" panose="02020603050405020304" pitchFamily="18" charset="0"/>
                <a:cs typeface="Courier New" panose="02070309020205020404" pitchFamily="49" charset="0"/>
              </a:rPr>
              <a:t>	C</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在</a:t>
            </a:r>
            <a:r>
              <a:rPr lang="en-US" altLang="zh-CN" sz="2600" kern="100" dirty="0">
                <a:solidFill>
                  <a:srgbClr val="262626"/>
                </a:solidFill>
                <a:latin typeface="Times New Roman" panose="02020603050405020304" pitchFamily="18" charset="0"/>
                <a:cs typeface="Courier New" panose="02070309020205020404" pitchFamily="49" charset="0"/>
              </a:rPr>
              <a:t>25 </a:t>
            </a: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的条件下生长的白花植株自交，后代中不会出现红花植株</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252095" indent="-457200" algn="just">
              <a:lnSpc>
                <a:spcPct val="150000"/>
              </a:lnSpc>
              <a:spcAft>
                <a:spcPts val="0"/>
              </a:spcAft>
              <a:tabLst>
                <a:tab pos="2700655" algn="l"/>
              </a:tabLst>
            </a:pPr>
            <a:r>
              <a:rPr lang="en-US" altLang="zh-CN" sz="2600" kern="100" dirty="0" smtClean="0">
                <a:solidFill>
                  <a:srgbClr val="262626"/>
                </a:solidFill>
                <a:latin typeface="Times New Roman" panose="02020603050405020304" pitchFamily="18" charset="0"/>
                <a:cs typeface="Courier New" panose="02070309020205020404" pitchFamily="49" charset="0"/>
              </a:rPr>
              <a:t>	D</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在</a:t>
            </a:r>
            <a:r>
              <a:rPr lang="en-US" altLang="zh-CN" sz="2600" kern="100" dirty="0">
                <a:solidFill>
                  <a:srgbClr val="262626"/>
                </a:solidFill>
                <a:latin typeface="Times New Roman" panose="02020603050405020304" pitchFamily="18" charset="0"/>
                <a:cs typeface="Courier New" panose="02070309020205020404" pitchFamily="49" charset="0"/>
              </a:rPr>
              <a:t>30 </a:t>
            </a: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的条件下生长的白花植株自交，产生的后代在</a:t>
            </a:r>
            <a:r>
              <a:rPr lang="en-US" altLang="zh-CN" sz="2600" kern="100" dirty="0">
                <a:solidFill>
                  <a:srgbClr val="262626"/>
                </a:solidFill>
                <a:latin typeface="Times New Roman" panose="02020603050405020304" pitchFamily="18" charset="0"/>
                <a:cs typeface="Courier New" panose="02070309020205020404" pitchFamily="49" charset="0"/>
              </a:rPr>
              <a:t>25 </a:t>
            </a: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条件下生长可能会出现红花植株</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2102886" y="2065486"/>
            <a:ext cx="441146" cy="553998"/>
          </a:xfrm>
          <a:prstGeom prst="rect">
            <a:avLst/>
          </a:prstGeom>
        </p:spPr>
        <p:txBody>
          <a:bodyPr wrap="none">
            <a:spAutoFit/>
          </a:bodyPr>
          <a:lstStyle/>
          <a:p>
            <a:r>
              <a:rPr lang="en-US" altLang="zh-CN" sz="3000" b="1" kern="100" smtClean="0">
                <a:solidFill>
                  <a:srgbClr val="C00000"/>
                </a:solidFill>
                <a:latin typeface="Times New Roman" panose="02020603050405020304"/>
              </a:rPr>
              <a:t>B</a:t>
            </a:r>
            <a:endParaRPr lang="zh-CN" altLang="en-US" sz="3000" b="1" dirty="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80402" y="630569"/>
            <a:ext cx="11656625" cy="2397812"/>
          </a:xfrm>
          <a:prstGeom prst="rect">
            <a:avLst/>
          </a:prstGeom>
        </p:spPr>
        <p:txBody>
          <a:bodyPr wrap="square" lIns="121898" tIns="60948" rIns="121898" bIns="60948">
            <a:spAutoFit/>
          </a:bodyPr>
          <a:lstStyle/>
          <a:p>
            <a:pPr algn="just">
              <a:lnSpc>
                <a:spcPct val="200000"/>
              </a:lnSpc>
              <a:spcAft>
                <a:spcPts val="0"/>
              </a:spcAft>
              <a:tabLst>
                <a:tab pos="2700655" algn="l"/>
              </a:tabLst>
            </a:pPr>
            <a:r>
              <a:rPr lang="zh-CN" altLang="zh-CN" sz="2600" b="1" kern="100" dirty="0">
                <a:solidFill>
                  <a:srgbClr val="005AA0"/>
                </a:solidFill>
                <a:latin typeface="Times New Roman" panose="02020603050405020304" pitchFamily="18" charset="0"/>
                <a:ea typeface="黑体" panose="02010609060101010101" charset="-122"/>
                <a:cs typeface="Times New Roman" panose="02020603050405020304" pitchFamily="18" charset="0"/>
              </a:rPr>
              <a:t>解析</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　在</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25 </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条件下，基因型所决定的表型能够真实得到反映，但杂交实验操作复杂、工作量大，因此，要探究某一开白花植株的基因型最简单可行的方法是在</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25 </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条件下进行自交实验。</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84867" y="554000"/>
            <a:ext cx="11656625" cy="4249216"/>
          </a:xfrm>
          <a:prstGeom prst="rect">
            <a:avLst/>
          </a:prstGeom>
        </p:spPr>
        <p:txBody>
          <a:bodyPr wrap="square" lIns="121898" tIns="60948" rIns="121898" bIns="60948">
            <a:spAutoFit/>
          </a:bodyPr>
          <a:lstStyle/>
          <a:p>
            <a:pPr marL="252095" indent="-457200" algn="just">
              <a:lnSpc>
                <a:spcPct val="150000"/>
              </a:lnSpc>
              <a:spcAft>
                <a:spcPts val="0"/>
              </a:spcAft>
              <a:tabLst>
                <a:tab pos="2700655" algn="l"/>
              </a:tabLst>
            </a:pPr>
            <a:r>
              <a:rPr lang="zh-CN" altLang="zh-CN" sz="2600" kern="100" dirty="0">
                <a:solidFill>
                  <a:srgbClr val="262626"/>
                </a:solidFill>
                <a:latin typeface="Times New Roman" panose="02020603050405020304" pitchFamily="18" charset="0"/>
                <a:cs typeface="Times New Roman" panose="02020603050405020304" pitchFamily="18" charset="0"/>
              </a:rPr>
              <a:t>题型七　雄性不育问题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252095" indent="-457200" algn="just">
              <a:lnSpc>
                <a:spcPct val="150000"/>
              </a:lnSpc>
              <a:spcAft>
                <a:spcPts val="0"/>
              </a:spcAft>
              <a:tabLst>
                <a:tab pos="2700655" algn="l"/>
              </a:tabLst>
            </a:pPr>
            <a:r>
              <a:rPr lang="en-US" altLang="zh-CN" sz="2600" kern="100" dirty="0" smtClean="0">
                <a:solidFill>
                  <a:srgbClr val="262626"/>
                </a:solidFill>
                <a:latin typeface="Times New Roman" panose="02020603050405020304" pitchFamily="18" charset="0"/>
                <a:cs typeface="Courier New" panose="02070309020205020404" pitchFamily="49" charset="0"/>
              </a:rPr>
              <a:t>	(</a:t>
            </a:r>
            <a:r>
              <a:rPr lang="en-US" altLang="zh-CN" sz="2600" kern="100" dirty="0">
                <a:solidFill>
                  <a:srgbClr val="262626"/>
                </a:solidFill>
                <a:latin typeface="Times New Roman" panose="02020603050405020304" pitchFamily="18" charset="0"/>
                <a:cs typeface="Courier New" panose="02070309020205020404" pitchFamily="49" charset="0"/>
              </a:rPr>
              <a:t>1)</a:t>
            </a:r>
            <a:r>
              <a:rPr lang="zh-CN" altLang="zh-CN" sz="2600" kern="100" dirty="0">
                <a:solidFill>
                  <a:srgbClr val="262626"/>
                </a:solidFill>
                <a:latin typeface="Times New Roman" panose="02020603050405020304" pitchFamily="18" charset="0"/>
                <a:cs typeface="Times New Roman" panose="02020603050405020304" pitchFamily="18" charset="0"/>
              </a:rPr>
              <a:t>细胞核雄性不育：核基因控制的雄性不育，有显性核不育和隐性核不育，遗传方式符合孟德尔遗传定律。</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252095" indent="-457200" algn="just">
              <a:lnSpc>
                <a:spcPct val="150000"/>
              </a:lnSpc>
              <a:spcAft>
                <a:spcPts val="0"/>
              </a:spcAft>
              <a:tabLst>
                <a:tab pos="2700655" algn="l"/>
              </a:tabLst>
            </a:pPr>
            <a:r>
              <a:rPr lang="en-US" altLang="zh-CN" sz="2600" kern="100" dirty="0" smtClean="0">
                <a:solidFill>
                  <a:srgbClr val="262626"/>
                </a:solidFill>
                <a:latin typeface="Times New Roman" panose="02020603050405020304" pitchFamily="18" charset="0"/>
                <a:cs typeface="Courier New" panose="02070309020205020404" pitchFamily="49" charset="0"/>
              </a:rPr>
              <a:t>	(</a:t>
            </a:r>
            <a:r>
              <a:rPr lang="en-US" altLang="zh-CN" sz="2600" kern="1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细胞质雄性不育：表现为母体遗传、花粉败育和雌穗正常。可以被显性核恢复基因恢复育性。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252095" indent="-457200" algn="just">
              <a:lnSpc>
                <a:spcPct val="150000"/>
              </a:lnSpc>
              <a:spcAft>
                <a:spcPts val="0"/>
              </a:spcAft>
              <a:tabLst>
                <a:tab pos="2700655" algn="l"/>
              </a:tabLst>
            </a:pPr>
            <a:r>
              <a:rPr lang="en-US" altLang="zh-CN" sz="2600" kern="100" dirty="0" smtClean="0">
                <a:solidFill>
                  <a:srgbClr val="262626"/>
                </a:solidFill>
                <a:latin typeface="Times New Roman" panose="02020603050405020304" pitchFamily="18" charset="0"/>
                <a:cs typeface="Courier New" panose="02070309020205020404" pitchFamily="49" charset="0"/>
              </a:rPr>
              <a:t>	(</a:t>
            </a:r>
            <a:r>
              <a:rPr lang="en-US" altLang="zh-CN" sz="2600" kern="100" dirty="0">
                <a:solidFill>
                  <a:srgbClr val="262626"/>
                </a:solidFill>
                <a:latin typeface="Times New Roman" panose="02020603050405020304" pitchFamily="18" charset="0"/>
                <a:cs typeface="Courier New" panose="02070309020205020404" pitchFamily="49" charset="0"/>
              </a:rPr>
              <a:t>3)</a:t>
            </a:r>
            <a:r>
              <a:rPr lang="zh-CN" altLang="zh-CN" sz="2600" kern="100" dirty="0">
                <a:solidFill>
                  <a:srgbClr val="262626"/>
                </a:solidFill>
                <a:latin typeface="Times New Roman" panose="02020603050405020304" pitchFamily="18" charset="0"/>
                <a:cs typeface="Times New Roman" panose="02020603050405020304" pitchFamily="18" charset="0"/>
              </a:rPr>
              <a:t>核质互作不育型：是由核基因和细胞质基因相互作用共同控制的雄性不育类型。</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84867" y="149991"/>
            <a:ext cx="11656625" cy="3709068"/>
          </a:xfrm>
          <a:prstGeom prst="rect">
            <a:avLst/>
          </a:prstGeom>
        </p:spPr>
        <p:txBody>
          <a:bodyPr wrap="square" lIns="121898" tIns="60948" rIns="121898" bIns="60948">
            <a:spAutoFit/>
          </a:bodyPr>
          <a:lstStyle/>
          <a:p>
            <a:pPr marL="252095" indent="-457200" algn="just">
              <a:lnSpc>
                <a:spcPct val="130000"/>
              </a:lnSpc>
              <a:spcAft>
                <a:spcPts val="0"/>
              </a:spcAft>
              <a:tabLst>
                <a:tab pos="2700655" algn="l"/>
              </a:tabLst>
            </a:pPr>
            <a:r>
              <a:rPr lang="en-US" altLang="zh-CN" sz="2600" b="1" kern="100" dirty="0">
                <a:latin typeface="Times New Roman" panose="02020603050405020304" pitchFamily="18" charset="0"/>
                <a:ea typeface="黑体" panose="02010609060101010101" charset="-122"/>
                <a:cs typeface="Courier New" panose="02070309020205020404" pitchFamily="49" charset="0"/>
              </a:rPr>
              <a:t>[</a:t>
            </a:r>
            <a:r>
              <a:rPr lang="zh-CN" altLang="zh-CN" sz="2600" b="1" kern="100" dirty="0">
                <a:latin typeface="Times New Roman" panose="02020603050405020304" pitchFamily="18" charset="0"/>
                <a:ea typeface="黑体" panose="02010609060101010101" charset="-122"/>
                <a:cs typeface="Times New Roman" panose="02020603050405020304" pitchFamily="18" charset="0"/>
              </a:rPr>
              <a:t>典例</a:t>
            </a:r>
            <a:r>
              <a:rPr lang="en-US" altLang="zh-CN" sz="2600" b="1" kern="100" dirty="0">
                <a:latin typeface="Times New Roman" panose="02020603050405020304" pitchFamily="18" charset="0"/>
                <a:ea typeface="黑体" panose="02010609060101010101" charset="-122"/>
                <a:cs typeface="Courier New" panose="02070309020205020404" pitchFamily="49" charset="0"/>
              </a:rPr>
              <a:t>7]</a:t>
            </a:r>
            <a:r>
              <a:rPr lang="en-US" altLang="zh-CN" sz="2600" kern="100" dirty="0">
                <a:solidFill>
                  <a:srgbClr val="262626"/>
                </a:solidFill>
                <a:latin typeface="Times New Roman" panose="02020603050405020304" pitchFamily="18" charset="0"/>
                <a:cs typeface="Courier New" panose="02070309020205020404" pitchFamily="49" charset="0"/>
              </a:rPr>
              <a:t> </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(2025·</a:t>
            </a:r>
            <a:r>
              <a:rPr lang="zh-CN" altLang="zh-CN" sz="2600" b="1" kern="100" dirty="0">
                <a:solidFill>
                  <a:srgbClr val="262626"/>
                </a:solidFill>
                <a:latin typeface="Times New Roman" panose="02020603050405020304" pitchFamily="18" charset="0"/>
                <a:ea typeface="宋体" panose="02010600030101010101" pitchFamily="2" charset="-122"/>
                <a:cs typeface="Times New Roman" panose="02020603050405020304" pitchFamily="18" charset="0"/>
              </a:rPr>
              <a:t>广东广州大学附中模拟</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水稻的花属于两性花，水稻的花粉是否可育受到细胞质基因</a:t>
            </a:r>
            <a:r>
              <a:rPr lang="en-US" altLang="zh-CN" sz="2600" kern="100" dirty="0">
                <a:solidFill>
                  <a:srgbClr val="262626"/>
                </a:solidFill>
                <a:latin typeface="Times New Roman" panose="02020603050405020304" pitchFamily="18" charset="0"/>
                <a:cs typeface="Courier New" panose="02070309020205020404" pitchFamily="49" charset="0"/>
              </a:rPr>
              <a:t>(S</a:t>
            </a:r>
            <a:r>
              <a:rPr lang="zh-CN" altLang="zh-CN" sz="2600" kern="100" dirty="0">
                <a:solidFill>
                  <a:srgbClr val="262626"/>
                </a:solidFill>
                <a:latin typeface="Times New Roman" panose="02020603050405020304" pitchFamily="18" charset="0"/>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N)</a:t>
            </a:r>
            <a:r>
              <a:rPr lang="zh-CN" altLang="zh-CN" sz="2600" kern="100" dirty="0">
                <a:solidFill>
                  <a:srgbClr val="262626"/>
                </a:solidFill>
                <a:latin typeface="Times New Roman" panose="02020603050405020304" pitchFamily="18" charset="0"/>
                <a:cs typeface="Times New Roman" panose="02020603050405020304" pitchFamily="18" charset="0"/>
              </a:rPr>
              <a:t>和细胞核基因</a:t>
            </a:r>
            <a:r>
              <a:rPr lang="en-US" altLang="zh-CN" sz="2600" kern="100" dirty="0">
                <a:solidFill>
                  <a:srgbClr val="262626"/>
                </a:solidFill>
                <a:latin typeface="Times New Roman" panose="02020603050405020304" pitchFamily="18" charset="0"/>
                <a:cs typeface="Courier New" panose="02070309020205020404" pitchFamily="49" charset="0"/>
              </a:rPr>
              <a:t>(R</a:t>
            </a:r>
            <a:r>
              <a:rPr lang="zh-CN" altLang="zh-CN" sz="2600" kern="100" dirty="0">
                <a:solidFill>
                  <a:srgbClr val="262626"/>
                </a:solidFill>
                <a:latin typeface="Times New Roman" panose="02020603050405020304" pitchFamily="18" charset="0"/>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r)</a:t>
            </a:r>
            <a:r>
              <a:rPr lang="zh-CN" altLang="zh-CN" sz="2600" kern="100" dirty="0">
                <a:solidFill>
                  <a:srgbClr val="262626"/>
                </a:solidFill>
                <a:latin typeface="Times New Roman" panose="02020603050405020304" pitchFamily="18" charset="0"/>
                <a:cs typeface="Times New Roman" panose="02020603050405020304" pitchFamily="18" charset="0"/>
              </a:rPr>
              <a:t>共同控制。细胞核的不育基因用</a:t>
            </a:r>
            <a:r>
              <a:rPr lang="en-US" altLang="zh-CN" sz="2600" kern="100" dirty="0">
                <a:solidFill>
                  <a:srgbClr val="262626"/>
                </a:solidFill>
                <a:latin typeface="Times New Roman" panose="02020603050405020304" pitchFamily="18" charset="0"/>
                <a:cs typeface="Courier New" panose="02070309020205020404" pitchFamily="49" charset="0"/>
              </a:rPr>
              <a:t>r</a:t>
            </a:r>
            <a:r>
              <a:rPr lang="zh-CN" altLang="zh-CN" sz="2600" kern="100" dirty="0">
                <a:solidFill>
                  <a:srgbClr val="262626"/>
                </a:solidFill>
                <a:latin typeface="Times New Roman" panose="02020603050405020304" pitchFamily="18" charset="0"/>
                <a:cs typeface="Times New Roman" panose="02020603050405020304" pitchFamily="18" charset="0"/>
              </a:rPr>
              <a:t>表示，可育基因用</a:t>
            </a:r>
            <a:r>
              <a:rPr lang="en-US" altLang="zh-CN" sz="2600" kern="100" dirty="0">
                <a:solidFill>
                  <a:srgbClr val="262626"/>
                </a:solidFill>
                <a:latin typeface="Times New Roman" panose="02020603050405020304" pitchFamily="18" charset="0"/>
                <a:cs typeface="Courier New" panose="02070309020205020404" pitchFamily="49" charset="0"/>
              </a:rPr>
              <a:t>R</a:t>
            </a:r>
            <a:r>
              <a:rPr lang="zh-CN" altLang="zh-CN" sz="2600" kern="100" dirty="0">
                <a:solidFill>
                  <a:srgbClr val="262626"/>
                </a:solidFill>
                <a:latin typeface="Times New Roman" panose="02020603050405020304" pitchFamily="18" charset="0"/>
                <a:cs typeface="Times New Roman" panose="02020603050405020304" pitchFamily="18" charset="0"/>
              </a:rPr>
              <a:t>表示，</a:t>
            </a:r>
            <a:r>
              <a:rPr lang="en-US" altLang="zh-CN" sz="2600" kern="100" dirty="0">
                <a:solidFill>
                  <a:srgbClr val="262626"/>
                </a:solidFill>
                <a:latin typeface="Times New Roman" panose="02020603050405020304" pitchFamily="18" charset="0"/>
                <a:cs typeface="Courier New" panose="02070309020205020404" pitchFamily="49" charset="0"/>
              </a:rPr>
              <a:t>R</a:t>
            </a:r>
            <a:r>
              <a:rPr lang="zh-CN" altLang="zh-CN" sz="2600" kern="100" dirty="0">
                <a:solidFill>
                  <a:srgbClr val="262626"/>
                </a:solidFill>
                <a:latin typeface="Times New Roman" panose="02020603050405020304" pitchFamily="18" charset="0"/>
                <a:cs typeface="Times New Roman" panose="02020603050405020304" pitchFamily="18" charset="0"/>
              </a:rPr>
              <a:t>对</a:t>
            </a:r>
            <a:r>
              <a:rPr lang="en-US" altLang="zh-CN" sz="2600" kern="100" dirty="0">
                <a:solidFill>
                  <a:srgbClr val="262626"/>
                </a:solidFill>
                <a:latin typeface="Times New Roman" panose="02020603050405020304" pitchFamily="18" charset="0"/>
                <a:cs typeface="Courier New" panose="02070309020205020404" pitchFamily="49" charset="0"/>
              </a:rPr>
              <a:t>r</a:t>
            </a:r>
            <a:r>
              <a:rPr lang="zh-CN" altLang="zh-CN" sz="2600" kern="100" dirty="0">
                <a:solidFill>
                  <a:srgbClr val="262626"/>
                </a:solidFill>
                <a:latin typeface="Times New Roman" panose="02020603050405020304" pitchFamily="18" charset="0"/>
                <a:cs typeface="Times New Roman" panose="02020603050405020304" pitchFamily="18" charset="0"/>
              </a:rPr>
              <a:t>完全显性；细胞质的不育基因用</a:t>
            </a:r>
            <a:r>
              <a:rPr lang="en-US" altLang="zh-CN" sz="2600" kern="100" dirty="0">
                <a:solidFill>
                  <a:srgbClr val="262626"/>
                </a:solidFill>
                <a:latin typeface="Times New Roman" panose="02020603050405020304" pitchFamily="18" charset="0"/>
                <a:cs typeface="Courier New" panose="02070309020205020404" pitchFamily="49" charset="0"/>
              </a:rPr>
              <a:t>S</a:t>
            </a:r>
            <a:r>
              <a:rPr lang="zh-CN" altLang="zh-CN" sz="2600" kern="100" dirty="0">
                <a:solidFill>
                  <a:srgbClr val="262626"/>
                </a:solidFill>
                <a:latin typeface="Times New Roman" panose="02020603050405020304" pitchFamily="18" charset="0"/>
                <a:cs typeface="Times New Roman" panose="02020603050405020304" pitchFamily="18" charset="0"/>
              </a:rPr>
              <a:t>表示，可育基因用</a:t>
            </a:r>
            <a:r>
              <a:rPr lang="en-US" altLang="zh-CN" sz="2600" kern="100" dirty="0">
                <a:solidFill>
                  <a:srgbClr val="262626"/>
                </a:solidFill>
                <a:latin typeface="Times New Roman" panose="02020603050405020304" pitchFamily="18" charset="0"/>
                <a:cs typeface="Courier New" panose="02070309020205020404" pitchFamily="49" charset="0"/>
              </a:rPr>
              <a:t>N</a:t>
            </a:r>
            <a:r>
              <a:rPr lang="zh-CN" altLang="zh-CN" sz="2600" kern="100" dirty="0">
                <a:solidFill>
                  <a:srgbClr val="262626"/>
                </a:solidFill>
                <a:latin typeface="Times New Roman" panose="02020603050405020304" pitchFamily="18" charset="0"/>
                <a:cs typeface="Times New Roman" panose="02020603050405020304" pitchFamily="18" charset="0"/>
              </a:rPr>
              <a:t>表示。细胞核可育基因</a:t>
            </a:r>
            <a:r>
              <a:rPr lang="en-US" altLang="zh-CN" sz="2600" kern="100" dirty="0">
                <a:solidFill>
                  <a:srgbClr val="262626"/>
                </a:solidFill>
                <a:latin typeface="Times New Roman" panose="02020603050405020304" pitchFamily="18" charset="0"/>
                <a:cs typeface="Courier New" panose="02070309020205020404" pitchFamily="49" charset="0"/>
              </a:rPr>
              <a:t>(R)</a:t>
            </a:r>
            <a:r>
              <a:rPr lang="zh-CN" altLang="zh-CN" sz="2600" kern="100" dirty="0">
                <a:solidFill>
                  <a:srgbClr val="262626"/>
                </a:solidFill>
                <a:latin typeface="Times New Roman" panose="02020603050405020304" pitchFamily="18" charset="0"/>
                <a:cs typeface="Times New Roman" panose="02020603050405020304" pitchFamily="18" charset="0"/>
              </a:rPr>
              <a:t>能够抑制细胞质不育基因</a:t>
            </a:r>
            <a:r>
              <a:rPr lang="en-US" altLang="zh-CN" sz="2600" kern="100" dirty="0">
                <a:solidFill>
                  <a:srgbClr val="262626"/>
                </a:solidFill>
                <a:latin typeface="Times New Roman" panose="02020603050405020304" pitchFamily="18" charset="0"/>
                <a:cs typeface="Courier New" panose="02070309020205020404" pitchFamily="49" charset="0"/>
              </a:rPr>
              <a:t>(S)</a:t>
            </a:r>
            <a:r>
              <a:rPr lang="zh-CN" altLang="zh-CN" sz="2600" kern="100" dirty="0">
                <a:solidFill>
                  <a:srgbClr val="262626"/>
                </a:solidFill>
                <a:latin typeface="Times New Roman" panose="02020603050405020304" pitchFamily="18" charset="0"/>
                <a:cs typeface="Times New Roman" panose="02020603050405020304" pitchFamily="18" charset="0"/>
              </a:rPr>
              <a:t>的表达。因此，当细胞质基因为</a:t>
            </a:r>
            <a:r>
              <a:rPr lang="en-US" altLang="zh-CN" sz="2600" kern="100" dirty="0">
                <a:solidFill>
                  <a:srgbClr val="262626"/>
                </a:solidFill>
                <a:latin typeface="Times New Roman" panose="02020603050405020304" pitchFamily="18" charset="0"/>
                <a:cs typeface="Courier New" panose="02070309020205020404" pitchFamily="49" charset="0"/>
              </a:rPr>
              <a:t>S</a:t>
            </a:r>
            <a:r>
              <a:rPr lang="zh-CN" altLang="zh-CN" sz="2600" kern="100" dirty="0">
                <a:solidFill>
                  <a:srgbClr val="262626"/>
                </a:solidFill>
                <a:latin typeface="Times New Roman" panose="02020603050405020304" pitchFamily="18" charset="0"/>
                <a:cs typeface="Times New Roman" panose="02020603050405020304" pitchFamily="18" charset="0"/>
              </a:rPr>
              <a:t>且细胞核基因型为</a:t>
            </a:r>
            <a:r>
              <a:rPr lang="en-US" altLang="zh-CN" sz="2600" kern="100" dirty="0" err="1">
                <a:solidFill>
                  <a:srgbClr val="262626"/>
                </a:solidFill>
                <a:latin typeface="Times New Roman" panose="02020603050405020304" pitchFamily="18" charset="0"/>
                <a:cs typeface="Courier New" panose="02070309020205020404" pitchFamily="49" charset="0"/>
              </a:rPr>
              <a:t>rr</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记为</a:t>
            </a:r>
            <a:r>
              <a:rPr lang="en-US" altLang="zh-CN" sz="2600" kern="100" dirty="0">
                <a:solidFill>
                  <a:srgbClr val="262626"/>
                </a:solidFill>
                <a:latin typeface="Times New Roman" panose="02020603050405020304" pitchFamily="18" charset="0"/>
                <a:cs typeface="Courier New" panose="02070309020205020404" pitchFamily="49" charset="0"/>
              </a:rPr>
              <a:t>S(</a:t>
            </a:r>
            <a:r>
              <a:rPr lang="en-US" altLang="zh-CN" sz="2600" kern="100" dirty="0" err="1">
                <a:solidFill>
                  <a:srgbClr val="262626"/>
                </a:solidFill>
                <a:latin typeface="Times New Roman" panose="02020603050405020304" pitchFamily="18" charset="0"/>
                <a:cs typeface="Courier New" panose="02070309020205020404" pitchFamily="49" charset="0"/>
              </a:rPr>
              <a:t>rr</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时，水稻才表现为雄性不育。袁隆平的</a:t>
            </a: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三系法</a:t>
            </a: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生产杂交水稻</a:t>
            </a:r>
            <a:r>
              <a:rPr lang="en-US" altLang="zh-CN" sz="2600" kern="100" dirty="0">
                <a:solidFill>
                  <a:srgbClr val="262626"/>
                </a:solidFill>
                <a:latin typeface="Times New Roman" panose="02020603050405020304" pitchFamily="18" charset="0"/>
                <a:cs typeface="Courier New" panose="02070309020205020404" pitchFamily="49" charset="0"/>
              </a:rPr>
              <a:t>S(</a:t>
            </a:r>
            <a:r>
              <a:rPr lang="en-US" altLang="zh-CN" sz="2600" kern="100" dirty="0" err="1">
                <a:solidFill>
                  <a:srgbClr val="262626"/>
                </a:solidFill>
                <a:latin typeface="Times New Roman" panose="02020603050405020304" pitchFamily="18" charset="0"/>
                <a:cs typeface="Courier New" panose="02070309020205020404" pitchFamily="49" charset="0"/>
              </a:rPr>
              <a:t>Rr</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过程如图所示，根据题意，下列说法错误的是</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　　</a:t>
            </a:r>
            <a:r>
              <a:rPr lang="en-US" altLang="zh-CN" sz="2600" kern="100" dirty="0">
                <a:solidFill>
                  <a:srgbClr val="262626"/>
                </a:solidFill>
                <a:latin typeface="Times New Roman" panose="02020603050405020304" pitchFamily="18" charset="0"/>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2152922" y="3307056"/>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rPr>
              <a:t>D</a:t>
            </a:r>
            <a:endParaRPr lang="zh-CN" altLang="en-US" sz="3000" b="1" dirty="0">
              <a:solidFill>
                <a:srgbClr val="C00000"/>
              </a:solidFill>
            </a:endParaRPr>
          </a:p>
        </p:txBody>
      </p:sp>
      <p:pic>
        <p:nvPicPr>
          <p:cNvPr id="15362" name="Picture 2" descr="SW340"/>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53298" y="3429000"/>
            <a:ext cx="6790244" cy="3316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84867" y="3551832"/>
            <a:ext cx="11656625" cy="2448723"/>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a:solidFill>
                  <a:srgbClr val="262626"/>
                </a:solidFill>
                <a:latin typeface="Times New Roman" panose="02020603050405020304" pitchFamily="18" charset="0"/>
                <a:cs typeface="Courier New" panose="02070309020205020404" pitchFamily="49" charset="0"/>
              </a:rPr>
              <a:t>A.</a:t>
            </a:r>
            <a:r>
              <a:rPr lang="zh-CN" altLang="zh-CN" sz="2600" kern="100">
                <a:solidFill>
                  <a:srgbClr val="262626"/>
                </a:solidFill>
                <a:latin typeface="Times New Roman" panose="02020603050405020304" pitchFamily="18" charset="0"/>
                <a:cs typeface="Times New Roman" panose="02020603050405020304" pitchFamily="18" charset="0"/>
              </a:rPr>
              <a:t>保持系</a:t>
            </a:r>
            <a:r>
              <a:rPr lang="en-US" altLang="zh-CN" sz="2600" kern="100">
                <a:solidFill>
                  <a:srgbClr val="262626"/>
                </a:solidFill>
                <a:latin typeface="Times New Roman" panose="02020603050405020304" pitchFamily="18" charset="0"/>
                <a:cs typeface="Courier New" panose="02070309020205020404" pitchFamily="49" charset="0"/>
              </a:rPr>
              <a:t>B</a:t>
            </a:r>
            <a:r>
              <a:rPr lang="zh-CN" altLang="zh-CN" sz="2600" kern="100">
                <a:solidFill>
                  <a:srgbClr val="262626"/>
                </a:solidFill>
                <a:latin typeface="Times New Roman" panose="02020603050405020304" pitchFamily="18" charset="0"/>
                <a:cs typeface="Times New Roman" panose="02020603050405020304" pitchFamily="18" charset="0"/>
              </a:rPr>
              <a:t>的基因组成最可能是</a:t>
            </a:r>
            <a:r>
              <a:rPr lang="en-US" altLang="zh-CN" sz="2600" kern="100">
                <a:solidFill>
                  <a:srgbClr val="262626"/>
                </a:solidFill>
                <a:latin typeface="Times New Roman" panose="02020603050405020304" pitchFamily="18" charset="0"/>
                <a:cs typeface="Courier New" panose="02070309020205020404" pitchFamily="49" charset="0"/>
              </a:rPr>
              <a:t>N(rr)</a:t>
            </a:r>
            <a:r>
              <a:rPr lang="zh-CN" altLang="zh-CN" sz="2600" kern="100">
                <a:solidFill>
                  <a:srgbClr val="262626"/>
                </a:solidFill>
                <a:latin typeface="Times New Roman" panose="02020603050405020304" pitchFamily="18" charset="0"/>
                <a:cs typeface="Times New Roman" panose="02020603050405020304" pitchFamily="18" charset="0"/>
              </a:rPr>
              <a:t>，恢复系的基因组成最可能是</a:t>
            </a:r>
            <a:r>
              <a:rPr lang="en-US" altLang="zh-CN" sz="2600" kern="100">
                <a:solidFill>
                  <a:srgbClr val="262626"/>
                </a:solidFill>
                <a:latin typeface="Times New Roman" panose="02020603050405020304" pitchFamily="18" charset="0"/>
                <a:cs typeface="Courier New" panose="02070309020205020404" pitchFamily="49" charset="0"/>
              </a:rPr>
              <a:t>N(RR)</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700655" algn="l"/>
              </a:tabLst>
            </a:pPr>
            <a:r>
              <a:rPr lang="en-US" altLang="zh-CN" sz="2600" kern="100">
                <a:solidFill>
                  <a:srgbClr val="262626"/>
                </a:solidFill>
                <a:latin typeface="Times New Roman" panose="02020603050405020304" pitchFamily="18" charset="0"/>
                <a:cs typeface="Courier New" panose="02070309020205020404" pitchFamily="49" charset="0"/>
              </a:rPr>
              <a:t>B.</a:t>
            </a:r>
            <a:r>
              <a:rPr lang="en-US" altLang="zh-CN" sz="2600" kern="100">
                <a:solidFill>
                  <a:srgbClr val="262626"/>
                </a:solidFill>
                <a:latin typeface="宋体" panose="02010600030101010101" pitchFamily="2" charset="-122"/>
                <a:cs typeface="Times New Roman" panose="02020603050405020304" pitchFamily="18" charset="0"/>
              </a:rPr>
              <a:t>“</a:t>
            </a:r>
            <a:r>
              <a:rPr lang="zh-CN" altLang="zh-CN" sz="2600" kern="100">
                <a:solidFill>
                  <a:srgbClr val="262626"/>
                </a:solidFill>
                <a:latin typeface="Times New Roman" panose="02020603050405020304" pitchFamily="18" charset="0"/>
                <a:cs typeface="Times New Roman" panose="02020603050405020304" pitchFamily="18" charset="0"/>
              </a:rPr>
              <a:t>三系法</a:t>
            </a:r>
            <a:r>
              <a:rPr lang="en-US" altLang="zh-CN" sz="2600" kern="100">
                <a:solidFill>
                  <a:srgbClr val="262626"/>
                </a:solidFill>
                <a:latin typeface="宋体" panose="02010600030101010101" pitchFamily="2" charset="-122"/>
                <a:cs typeface="Times New Roman" panose="02020603050405020304" pitchFamily="18" charset="0"/>
              </a:rPr>
              <a:t>”</a:t>
            </a:r>
            <a:r>
              <a:rPr lang="zh-CN" altLang="zh-CN" sz="2600" kern="100">
                <a:solidFill>
                  <a:srgbClr val="262626"/>
                </a:solidFill>
                <a:latin typeface="Times New Roman" panose="02020603050405020304" pitchFamily="18" charset="0"/>
                <a:cs typeface="Times New Roman" panose="02020603050405020304" pitchFamily="18" charset="0"/>
              </a:rPr>
              <a:t>杂交水稻的缺点是需要年年制杂交种</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700655" algn="l"/>
              </a:tabLst>
            </a:pPr>
            <a:r>
              <a:rPr lang="en-US" altLang="zh-CN" sz="2600" kern="100">
                <a:solidFill>
                  <a:srgbClr val="262626"/>
                </a:solidFill>
                <a:latin typeface="Times New Roman" panose="02020603050405020304" pitchFamily="18" charset="0"/>
                <a:cs typeface="Courier New" panose="02070309020205020404" pitchFamily="49" charset="0"/>
              </a:rPr>
              <a:t>C.</a:t>
            </a:r>
            <a:r>
              <a:rPr lang="zh-CN" altLang="zh-CN" sz="2600" kern="100">
                <a:solidFill>
                  <a:srgbClr val="262626"/>
                </a:solidFill>
                <a:latin typeface="Times New Roman" panose="02020603050405020304" pitchFamily="18" charset="0"/>
                <a:cs typeface="Times New Roman" panose="02020603050405020304" pitchFamily="18" charset="0"/>
              </a:rPr>
              <a:t>基因</a:t>
            </a:r>
            <a:r>
              <a:rPr lang="en-US" altLang="zh-CN" sz="2600" kern="100">
                <a:solidFill>
                  <a:srgbClr val="262626"/>
                </a:solidFill>
                <a:latin typeface="Times New Roman" panose="02020603050405020304" pitchFamily="18" charset="0"/>
                <a:cs typeface="Courier New" panose="02070309020205020404" pitchFamily="49" charset="0"/>
              </a:rPr>
              <a:t>(S</a:t>
            </a:r>
            <a:r>
              <a:rPr lang="zh-CN" altLang="zh-CN" sz="2600" kern="100">
                <a:solidFill>
                  <a:srgbClr val="262626"/>
                </a:solidFill>
                <a:latin typeface="Times New Roman" panose="02020603050405020304" pitchFamily="18" charset="0"/>
                <a:cs typeface="Times New Roman" panose="02020603050405020304" pitchFamily="18" charset="0"/>
              </a:rPr>
              <a:t>、</a:t>
            </a:r>
            <a:r>
              <a:rPr lang="en-US" altLang="zh-CN" sz="2600" kern="100">
                <a:solidFill>
                  <a:srgbClr val="262626"/>
                </a:solidFill>
                <a:latin typeface="Times New Roman" panose="02020603050405020304" pitchFamily="18" charset="0"/>
                <a:cs typeface="Courier New" panose="02070309020205020404" pitchFamily="49" charset="0"/>
              </a:rPr>
              <a:t>N)</a:t>
            </a:r>
            <a:r>
              <a:rPr lang="zh-CN" altLang="zh-CN" sz="2600" kern="100">
                <a:solidFill>
                  <a:srgbClr val="262626"/>
                </a:solidFill>
                <a:latin typeface="Times New Roman" panose="02020603050405020304" pitchFamily="18" charset="0"/>
                <a:cs typeface="Times New Roman" panose="02020603050405020304" pitchFamily="18" charset="0"/>
              </a:rPr>
              <a:t>符合母系遗传规律，基因</a:t>
            </a:r>
            <a:r>
              <a:rPr lang="en-US" altLang="zh-CN" sz="2600" kern="100">
                <a:solidFill>
                  <a:srgbClr val="262626"/>
                </a:solidFill>
                <a:latin typeface="Times New Roman" panose="02020603050405020304" pitchFamily="18" charset="0"/>
                <a:cs typeface="Courier New" panose="02070309020205020404" pitchFamily="49" charset="0"/>
              </a:rPr>
              <a:t>(R</a:t>
            </a:r>
            <a:r>
              <a:rPr lang="zh-CN" altLang="zh-CN" sz="2600" kern="100">
                <a:solidFill>
                  <a:srgbClr val="262626"/>
                </a:solidFill>
                <a:latin typeface="Times New Roman" panose="02020603050405020304" pitchFamily="18" charset="0"/>
                <a:cs typeface="Times New Roman" panose="02020603050405020304" pitchFamily="18" charset="0"/>
              </a:rPr>
              <a:t>、</a:t>
            </a:r>
            <a:r>
              <a:rPr lang="en-US" altLang="zh-CN" sz="2600" kern="100">
                <a:solidFill>
                  <a:srgbClr val="262626"/>
                </a:solidFill>
                <a:latin typeface="Times New Roman" panose="02020603050405020304" pitchFamily="18" charset="0"/>
                <a:cs typeface="Courier New" panose="02070309020205020404" pitchFamily="49" charset="0"/>
              </a:rPr>
              <a:t>r)</a:t>
            </a:r>
            <a:r>
              <a:rPr lang="zh-CN" altLang="zh-CN" sz="2600" kern="100">
                <a:solidFill>
                  <a:srgbClr val="262626"/>
                </a:solidFill>
                <a:latin typeface="Times New Roman" panose="02020603050405020304" pitchFamily="18" charset="0"/>
                <a:cs typeface="Times New Roman" panose="02020603050405020304" pitchFamily="18" charset="0"/>
              </a:rPr>
              <a:t>遵循遗传分离定律</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700655" algn="l"/>
              </a:tabLst>
            </a:pPr>
            <a:r>
              <a:rPr lang="en-US" altLang="zh-CN" sz="2600" kern="100">
                <a:solidFill>
                  <a:srgbClr val="262626"/>
                </a:solidFill>
                <a:latin typeface="Times New Roman" panose="02020603050405020304" pitchFamily="18" charset="0"/>
                <a:cs typeface="Courier New" panose="02070309020205020404" pitchFamily="49" charset="0"/>
              </a:rPr>
              <a:t>D.</a:t>
            </a:r>
            <a:r>
              <a:rPr lang="zh-CN" altLang="zh-CN" sz="2600" kern="100">
                <a:solidFill>
                  <a:srgbClr val="262626"/>
                </a:solidFill>
                <a:latin typeface="Times New Roman" panose="02020603050405020304" pitchFamily="18" charset="0"/>
                <a:cs typeface="Times New Roman" panose="02020603050405020304" pitchFamily="18" charset="0"/>
              </a:rPr>
              <a:t>已知精子中几乎不含细胞质，所以</a:t>
            </a:r>
            <a:r>
              <a:rPr lang="en-US" altLang="zh-CN" sz="2600" kern="100">
                <a:solidFill>
                  <a:srgbClr val="262626"/>
                </a:solidFill>
                <a:latin typeface="Times New Roman" panose="02020603050405020304" pitchFamily="18" charset="0"/>
                <a:cs typeface="Courier New" panose="02070309020205020404" pitchFamily="49" charset="0"/>
              </a:rPr>
              <a:t>S(rr)</a:t>
            </a:r>
            <a:r>
              <a:rPr lang="zh-CN" altLang="zh-CN" sz="2600" kern="100">
                <a:solidFill>
                  <a:srgbClr val="262626"/>
                </a:solidFill>
                <a:latin typeface="Times New Roman" panose="02020603050405020304" pitchFamily="18" charset="0"/>
                <a:cs typeface="Times New Roman" panose="02020603050405020304" pitchFamily="18" charset="0"/>
              </a:rPr>
              <a:t>自交时产生的精子中几乎不含</a:t>
            </a:r>
            <a:r>
              <a:rPr lang="en-US" altLang="zh-CN" sz="2600" kern="100">
                <a:solidFill>
                  <a:srgbClr val="262626"/>
                </a:solidFill>
                <a:latin typeface="Times New Roman" panose="02020603050405020304" pitchFamily="18" charset="0"/>
                <a:cs typeface="Courier New" panose="02070309020205020404" pitchFamily="49" charset="0"/>
              </a:rPr>
              <a:t>S</a:t>
            </a:r>
            <a:r>
              <a:rPr lang="zh-CN" altLang="zh-CN" sz="2600" kern="100">
                <a:solidFill>
                  <a:srgbClr val="262626"/>
                </a:solidFill>
                <a:latin typeface="Times New Roman" panose="02020603050405020304" pitchFamily="18" charset="0"/>
                <a:cs typeface="Times New Roman" panose="02020603050405020304" pitchFamily="18" charset="0"/>
              </a:rPr>
              <a:t>基因</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 name="Picture 2" descr="SW340"/>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53298" y="190936"/>
            <a:ext cx="6790244" cy="3316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81176" y="3429000"/>
            <a:ext cx="11773191" cy="250421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b="1" kern="100" dirty="0">
                <a:solidFill>
                  <a:srgbClr val="005AA0"/>
                </a:solidFill>
                <a:latin typeface="Times New Roman" panose="02020603050405020304" pitchFamily="18" charset="0"/>
                <a:ea typeface="黑体" panose="02010609060101010101" charset="-122"/>
                <a:cs typeface="Times New Roman" panose="02020603050405020304" pitchFamily="18" charset="0"/>
              </a:rPr>
              <a:t>解析</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　由题图分析，不育系</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基因型是</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S(</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rr</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，它与保持系</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的杂交子代都是不育系，且保持系</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自交的子代都是保持系</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，因此可以推测保持系</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的基因组成最可能是</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N(</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rr</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，用基因型为</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N(RR)</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的品种作父本，与基因型为</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S(</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rr</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的雄性不育系杂交，可使后代恢复可育性，所以恢复系的基因组成最可能是</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N(RR)</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 name="Picture 2" descr="SW340"/>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53298" y="190936"/>
            <a:ext cx="6790244" cy="3316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08472" y="3388056"/>
            <a:ext cx="11773191" cy="304799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生产出的杂交水稻</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S(</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Rr</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是杂合子，无法稳定遗传，因此需要年年制杂交种，</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700655"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基因</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(S</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N)</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是细胞质基因，因此符合母系遗传规律，基因</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(R</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r)</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是细胞核基因，是位于一对同源染色体上的等位基因，因此遵循遗传分离定律，</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700655" algn="l"/>
              </a:tabLst>
            </a:pP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S(</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rr</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是雄性不育，只能作母本，不能进行自交，</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 name="Picture 2" descr="SW340"/>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53298" y="190936"/>
            <a:ext cx="6790244" cy="3316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84867" y="404622"/>
            <a:ext cx="11656625" cy="4849380"/>
          </a:xfrm>
          <a:prstGeom prst="rect">
            <a:avLst/>
          </a:prstGeom>
        </p:spPr>
        <p:txBody>
          <a:bodyPr wrap="square" lIns="121898" tIns="60948" rIns="121898" bIns="60948">
            <a:spAutoFit/>
          </a:bodyPr>
          <a:lstStyle/>
          <a:p>
            <a:pPr marL="252095" indent="-457200" algn="just">
              <a:lnSpc>
                <a:spcPct val="150000"/>
              </a:lnSpc>
              <a:spcAft>
                <a:spcPts val="0"/>
              </a:spcAft>
              <a:tabLst>
                <a:tab pos="2700655" algn="l"/>
              </a:tabLst>
            </a:pPr>
            <a:r>
              <a:rPr lang="zh-CN" altLang="zh-CN" sz="2600" kern="100" dirty="0">
                <a:solidFill>
                  <a:srgbClr val="262626"/>
                </a:solidFill>
                <a:latin typeface="Times New Roman" panose="02020603050405020304" pitchFamily="18" charset="0"/>
                <a:cs typeface="Times New Roman" panose="02020603050405020304" pitchFamily="18" charset="0"/>
              </a:rPr>
              <a:t>题型八　自交不亲和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252095" indent="-457200" algn="just">
              <a:lnSpc>
                <a:spcPct val="150000"/>
              </a:lnSpc>
              <a:spcAft>
                <a:spcPts val="0"/>
              </a:spcAft>
              <a:tabLst>
                <a:tab pos="2700655" algn="l"/>
              </a:tabLst>
            </a:pPr>
            <a:r>
              <a:rPr lang="en-US" altLang="zh-CN" sz="2600" kern="100" dirty="0" smtClean="0">
                <a:solidFill>
                  <a:srgbClr val="262626"/>
                </a:solidFill>
                <a:latin typeface="Times New Roman" panose="02020603050405020304" pitchFamily="18" charset="0"/>
                <a:cs typeface="Times New Roman" panose="02020603050405020304" pitchFamily="18" charset="0"/>
              </a:rPr>
              <a:t>	</a:t>
            </a:r>
            <a:r>
              <a:rPr lang="zh-CN" altLang="zh-CN" sz="2600" kern="100" dirty="0" smtClean="0">
                <a:solidFill>
                  <a:srgbClr val="262626"/>
                </a:solidFill>
                <a:latin typeface="Times New Roman" panose="02020603050405020304" pitchFamily="18" charset="0"/>
                <a:cs typeface="Times New Roman" panose="02020603050405020304" pitchFamily="18" charset="0"/>
              </a:rPr>
              <a:t>自交</a:t>
            </a:r>
            <a:r>
              <a:rPr lang="zh-CN" altLang="zh-CN" sz="2600" kern="100" dirty="0">
                <a:solidFill>
                  <a:srgbClr val="262626"/>
                </a:solidFill>
                <a:latin typeface="Times New Roman" panose="02020603050405020304" pitchFamily="18" charset="0"/>
                <a:cs typeface="Times New Roman" panose="02020603050405020304" pitchFamily="18" charset="0"/>
              </a:rPr>
              <a:t>不亲和指具有完全花并可以形成正常雌、雄配子，但缺乏自花受粉结实能力的一种自交不育性。根据花粉识别特异性的遗传决定方式，自交不亲和性分为配子体自交不亲和性和孢子体自交不亲和性两种类型。</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252095" indent="-457200" algn="just">
              <a:lnSpc>
                <a:spcPct val="150000"/>
              </a:lnSpc>
              <a:spcAft>
                <a:spcPts val="0"/>
              </a:spcAft>
              <a:tabLst>
                <a:tab pos="2700655" algn="l"/>
              </a:tabLst>
            </a:pPr>
            <a:r>
              <a:rPr lang="en-US" altLang="zh-CN" sz="2600" kern="100" dirty="0" smtClean="0">
                <a:solidFill>
                  <a:srgbClr val="262626"/>
                </a:solidFill>
                <a:latin typeface="Times New Roman" panose="02020603050405020304" pitchFamily="18" charset="0"/>
                <a:cs typeface="Courier New" panose="02070309020205020404" pitchFamily="49" charset="0"/>
              </a:rPr>
              <a:t>	(</a:t>
            </a:r>
            <a:r>
              <a:rPr lang="en-US" altLang="zh-CN" sz="2600" kern="100" dirty="0">
                <a:solidFill>
                  <a:srgbClr val="262626"/>
                </a:solidFill>
                <a:latin typeface="Times New Roman" panose="02020603050405020304" pitchFamily="18" charset="0"/>
                <a:cs typeface="Courier New" panose="02070309020205020404" pitchFamily="49" charset="0"/>
              </a:rPr>
              <a:t>1)</a:t>
            </a:r>
            <a:r>
              <a:rPr lang="zh-CN" altLang="zh-CN" sz="2600" kern="100" dirty="0">
                <a:solidFill>
                  <a:srgbClr val="262626"/>
                </a:solidFill>
                <a:latin typeface="Times New Roman" panose="02020603050405020304" pitchFamily="18" charset="0"/>
                <a:cs typeface="Times New Roman" panose="02020603050405020304" pitchFamily="18" charset="0"/>
              </a:rPr>
              <a:t>配子体自交不亲和性：花粉在柱头上萌发后可侵入柱头，并能在花柱组织中延伸一段，此后就受到抑制。</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252095" indent="-457200" algn="just">
              <a:lnSpc>
                <a:spcPct val="150000"/>
              </a:lnSpc>
              <a:spcAft>
                <a:spcPts val="0"/>
              </a:spcAft>
              <a:tabLst>
                <a:tab pos="2700655" algn="l"/>
              </a:tabLst>
            </a:pPr>
            <a:r>
              <a:rPr lang="en-US" altLang="zh-CN" sz="2600" kern="100" dirty="0" smtClean="0">
                <a:solidFill>
                  <a:srgbClr val="262626"/>
                </a:solidFill>
                <a:latin typeface="Times New Roman" panose="02020603050405020304" pitchFamily="18" charset="0"/>
                <a:cs typeface="Courier New" panose="02070309020205020404" pitchFamily="49" charset="0"/>
              </a:rPr>
              <a:t>	(</a:t>
            </a:r>
            <a:r>
              <a:rPr lang="en-US" altLang="zh-CN" sz="2600" kern="1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孢子体自交不亲和性：花粉落在柱头上不能正常发芽，或发芽后在柱头乳突细胞上缠绕而无法侵入柱头。</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84867" y="68104"/>
            <a:ext cx="11656625" cy="2958863"/>
          </a:xfrm>
          <a:prstGeom prst="rect">
            <a:avLst/>
          </a:prstGeom>
        </p:spPr>
        <p:txBody>
          <a:bodyPr wrap="square" lIns="121898" tIns="60948" rIns="121898" bIns="60948">
            <a:spAutoFit/>
          </a:bodyPr>
          <a:lstStyle/>
          <a:p>
            <a:pPr marL="252095" indent="-457200" algn="just">
              <a:lnSpc>
                <a:spcPct val="120000"/>
              </a:lnSpc>
              <a:spcAft>
                <a:spcPts val="0"/>
              </a:spcAft>
              <a:tabLst>
                <a:tab pos="2700655" algn="l"/>
              </a:tabLst>
            </a:pPr>
            <a:r>
              <a:rPr lang="en-US" altLang="zh-CN" sz="2600" b="1" kern="100" dirty="0">
                <a:latin typeface="Times New Roman" panose="02020603050405020304" pitchFamily="18" charset="0"/>
                <a:ea typeface="黑体" panose="02010609060101010101" charset="-122"/>
                <a:cs typeface="Courier New" panose="02070309020205020404" pitchFamily="49" charset="0"/>
              </a:rPr>
              <a:t>[</a:t>
            </a:r>
            <a:r>
              <a:rPr lang="zh-CN" altLang="zh-CN" sz="2600" b="1" kern="100" dirty="0">
                <a:latin typeface="Times New Roman" panose="02020603050405020304" pitchFamily="18" charset="0"/>
                <a:ea typeface="黑体" panose="02010609060101010101" charset="-122"/>
                <a:cs typeface="Times New Roman" panose="02020603050405020304" pitchFamily="18" charset="0"/>
              </a:rPr>
              <a:t>典例</a:t>
            </a:r>
            <a:r>
              <a:rPr lang="en-US" altLang="zh-CN" sz="2600" b="1" kern="100" dirty="0">
                <a:latin typeface="Times New Roman" panose="02020603050405020304" pitchFamily="18" charset="0"/>
                <a:ea typeface="黑体" panose="02010609060101010101" charset="-122"/>
                <a:cs typeface="Courier New" panose="02070309020205020404" pitchFamily="49" charset="0"/>
              </a:rPr>
              <a:t>8]</a:t>
            </a:r>
            <a:r>
              <a:rPr lang="en-US" altLang="zh-CN" sz="2600" kern="100" dirty="0">
                <a:solidFill>
                  <a:srgbClr val="262626"/>
                </a:solidFill>
                <a:latin typeface="Times New Roman" panose="02020603050405020304" pitchFamily="18" charset="0"/>
                <a:cs typeface="Courier New" panose="02070309020205020404" pitchFamily="49" charset="0"/>
              </a:rPr>
              <a:t> </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(2025·</a:t>
            </a:r>
            <a:r>
              <a:rPr lang="zh-CN" altLang="zh-CN" sz="2600" b="1" kern="100" dirty="0">
                <a:solidFill>
                  <a:srgbClr val="262626"/>
                </a:solidFill>
                <a:latin typeface="Times New Roman" panose="02020603050405020304" pitchFamily="18" charset="0"/>
                <a:ea typeface="宋体" panose="02010600030101010101" pitchFamily="2" charset="-122"/>
                <a:cs typeface="Times New Roman" panose="02020603050405020304" pitchFamily="18" charset="0"/>
              </a:rPr>
              <a:t>湖南岳阳市模拟</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自交不亲和性是指某一植物的雌雄两性机能正常，但不能进行自花传粉或同一品系内异花传粉的现象。在烟草中至少有</a:t>
            </a:r>
            <a:r>
              <a:rPr lang="en-US" altLang="zh-CN" sz="2600" kern="100" dirty="0">
                <a:solidFill>
                  <a:srgbClr val="262626"/>
                </a:solidFill>
                <a:latin typeface="Times New Roman" panose="02020603050405020304" pitchFamily="18" charset="0"/>
                <a:cs typeface="Courier New" panose="02070309020205020404" pitchFamily="49" charset="0"/>
              </a:rPr>
              <a:t>15</a:t>
            </a:r>
            <a:r>
              <a:rPr lang="zh-CN" altLang="zh-CN" sz="2600" kern="100" dirty="0">
                <a:solidFill>
                  <a:srgbClr val="262626"/>
                </a:solidFill>
                <a:latin typeface="Times New Roman" panose="02020603050405020304" pitchFamily="18" charset="0"/>
                <a:cs typeface="Times New Roman" panose="02020603050405020304" pitchFamily="18" charset="0"/>
              </a:rPr>
              <a:t>个自交不亲和基因</a:t>
            </a:r>
            <a:r>
              <a:rPr lang="en-US" altLang="zh-CN" sz="2600" kern="100" dirty="0">
                <a:solidFill>
                  <a:srgbClr val="262626"/>
                </a:solidFill>
                <a:latin typeface="Times New Roman" panose="02020603050405020304" pitchFamily="18" charset="0"/>
                <a:cs typeface="Courier New" panose="02070309020205020404" pitchFamily="49" charset="0"/>
              </a:rPr>
              <a:t>(S</a:t>
            </a:r>
            <a:r>
              <a:rPr lang="en-US" altLang="zh-CN" sz="2600" kern="100" baseline="-25000" dirty="0">
                <a:solidFill>
                  <a:srgbClr val="262626"/>
                </a:solidFill>
                <a:latin typeface="Times New Roman" panose="02020603050405020304" pitchFamily="18" charset="0"/>
                <a:cs typeface="Courier New" panose="02070309020205020404" pitchFamily="49" charset="0"/>
              </a:rPr>
              <a:t>1</a:t>
            </a:r>
            <a:r>
              <a:rPr lang="zh-CN" altLang="zh-CN" sz="2600" kern="100" dirty="0">
                <a:solidFill>
                  <a:srgbClr val="262626"/>
                </a:solidFill>
                <a:latin typeface="Times New Roman" panose="02020603050405020304" pitchFamily="18" charset="0"/>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S</a:t>
            </a:r>
            <a:r>
              <a:rPr lang="en-US" altLang="zh-CN" sz="2600" kern="100" baseline="-25000" dirty="0">
                <a:solidFill>
                  <a:srgbClr val="262626"/>
                </a:solidFill>
                <a:latin typeface="Times New Roman" panose="02020603050405020304" pitchFamily="18" charset="0"/>
                <a:cs typeface="Courier New" panose="02070309020205020404" pitchFamily="49" charset="0"/>
              </a:rPr>
              <a:t>2</a:t>
            </a:r>
            <a:r>
              <a:rPr lang="en-US" altLang="zh-CN" sz="2600" kern="100" dirty="0">
                <a:solidFill>
                  <a:srgbClr val="262626"/>
                </a:solidFill>
                <a:latin typeface="宋体" panose="02010600030101010101" pitchFamily="2" charset="-122"/>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S</a:t>
            </a:r>
            <a:r>
              <a:rPr lang="en-US" altLang="zh-CN" sz="2600" kern="100" baseline="-25000" dirty="0">
                <a:solidFill>
                  <a:srgbClr val="262626"/>
                </a:solidFill>
                <a:latin typeface="Times New Roman" panose="02020603050405020304" pitchFamily="18" charset="0"/>
                <a:cs typeface="Courier New" panose="02070309020205020404" pitchFamily="49" charset="0"/>
              </a:rPr>
              <a:t>15</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构成一个复等位基因系列</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位于一对常染色体上的相同位置</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。当花粉落到柱头上时，只要花粉的基因与柱头的某个基因相同，那么花粉的萌发就受到阻抑，不能参与受精，导致不育，如图所示。下列叙述错误的是</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　　</a:t>
            </a:r>
            <a:r>
              <a:rPr lang="en-US" altLang="zh-CN" sz="2600" kern="100" dirty="0">
                <a:solidFill>
                  <a:srgbClr val="262626"/>
                </a:solidFill>
                <a:latin typeface="Times New Roman" panose="02020603050405020304" pitchFamily="18" charset="0"/>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2421203" y="2442062"/>
            <a:ext cx="461986" cy="606961"/>
          </a:xfrm>
          <a:prstGeom prst="rect">
            <a:avLst/>
          </a:prstGeom>
        </p:spPr>
        <p:txBody>
          <a:bodyPr wrap="none">
            <a:spAutoFit/>
          </a:bodyPr>
          <a:lstStyle/>
          <a:p>
            <a:pPr>
              <a:lnSpc>
                <a:spcPct val="120000"/>
              </a:lnSpc>
            </a:pPr>
            <a:r>
              <a:rPr lang="en-US" altLang="zh-CN" sz="3000" b="1" kern="100" dirty="0" smtClean="0">
                <a:solidFill>
                  <a:srgbClr val="C00000"/>
                </a:solidFill>
                <a:latin typeface="Times New Roman" panose="02020603050405020304"/>
              </a:rPr>
              <a:t>D</a:t>
            </a:r>
            <a:endParaRPr lang="zh-CN" altLang="en-US" sz="3000" b="1" dirty="0">
              <a:solidFill>
                <a:srgbClr val="C00000"/>
              </a:solidFill>
            </a:endParaRPr>
          </a:p>
        </p:txBody>
      </p:sp>
      <p:sp>
        <p:nvSpPr>
          <p:cNvPr id="4" name="矩形 3"/>
          <p:cNvSpPr/>
          <p:nvPr/>
        </p:nvSpPr>
        <p:spPr>
          <a:xfrm>
            <a:off x="433313" y="2933115"/>
            <a:ext cx="7240265" cy="3003875"/>
          </a:xfrm>
          <a:prstGeom prst="rect">
            <a:avLst/>
          </a:prstGeom>
        </p:spPr>
        <p:txBody>
          <a:bodyPr wrap="square" lIns="121898" tIns="60948" rIns="121898" bIns="60948">
            <a:spAutoFit/>
          </a:bodyPr>
          <a:lstStyle/>
          <a:p>
            <a:pPr algn="just">
              <a:lnSpc>
                <a:spcPct val="120000"/>
              </a:lnSpc>
              <a:spcAft>
                <a:spcPts val="0"/>
              </a:spcAft>
              <a:tabLst>
                <a:tab pos="2700655" algn="l"/>
              </a:tabLst>
            </a:pPr>
            <a:r>
              <a:rPr lang="en-US" altLang="zh-CN" sz="2600" kern="100">
                <a:solidFill>
                  <a:srgbClr val="262626"/>
                </a:solidFill>
                <a:latin typeface="Times New Roman" panose="02020603050405020304" pitchFamily="18" charset="0"/>
                <a:cs typeface="Courier New" panose="02070309020205020404" pitchFamily="49" charset="0"/>
              </a:rPr>
              <a:t>A.S</a:t>
            </a:r>
            <a:r>
              <a:rPr lang="en-US" altLang="zh-CN" sz="2600" kern="100" baseline="-25000">
                <a:solidFill>
                  <a:srgbClr val="262626"/>
                </a:solidFill>
                <a:latin typeface="Times New Roman" panose="02020603050405020304" pitchFamily="18" charset="0"/>
                <a:cs typeface="Courier New" panose="02070309020205020404" pitchFamily="49" charset="0"/>
              </a:rPr>
              <a:t>1</a:t>
            </a:r>
            <a:r>
              <a:rPr lang="zh-CN" altLang="zh-CN" sz="2600" kern="100">
                <a:solidFill>
                  <a:srgbClr val="262626"/>
                </a:solidFill>
                <a:latin typeface="Times New Roman" panose="02020603050405020304" pitchFamily="18" charset="0"/>
                <a:cs typeface="Times New Roman" panose="02020603050405020304" pitchFamily="18" charset="0"/>
              </a:rPr>
              <a:t>、</a:t>
            </a:r>
            <a:r>
              <a:rPr lang="en-US" altLang="zh-CN" sz="2600" kern="100">
                <a:solidFill>
                  <a:srgbClr val="262626"/>
                </a:solidFill>
                <a:latin typeface="Times New Roman" panose="02020603050405020304" pitchFamily="18" charset="0"/>
                <a:cs typeface="Courier New" panose="02070309020205020404" pitchFamily="49" charset="0"/>
              </a:rPr>
              <a:t>S</a:t>
            </a:r>
            <a:r>
              <a:rPr lang="en-US" altLang="zh-CN" sz="2600" kern="100" baseline="-25000">
                <a:solidFill>
                  <a:srgbClr val="262626"/>
                </a:solidFill>
                <a:latin typeface="Times New Roman" panose="02020603050405020304" pitchFamily="18" charset="0"/>
                <a:cs typeface="Courier New" panose="02070309020205020404" pitchFamily="49" charset="0"/>
              </a:rPr>
              <a:t>2</a:t>
            </a:r>
            <a:r>
              <a:rPr lang="en-US" altLang="zh-CN" sz="2600" kern="100">
                <a:solidFill>
                  <a:srgbClr val="262626"/>
                </a:solidFill>
                <a:latin typeface="宋体" panose="02010600030101010101" pitchFamily="2" charset="-122"/>
                <a:cs typeface="Times New Roman" panose="02020603050405020304" pitchFamily="18" charset="0"/>
              </a:rPr>
              <a:t>……</a:t>
            </a:r>
            <a:r>
              <a:rPr lang="en-US" altLang="zh-CN" sz="2600" kern="100">
                <a:solidFill>
                  <a:srgbClr val="262626"/>
                </a:solidFill>
                <a:latin typeface="Times New Roman" panose="02020603050405020304" pitchFamily="18" charset="0"/>
                <a:cs typeface="Courier New" panose="02070309020205020404" pitchFamily="49" charset="0"/>
              </a:rPr>
              <a:t>S</a:t>
            </a:r>
            <a:r>
              <a:rPr lang="en-US" altLang="zh-CN" sz="2600" kern="100" baseline="-25000">
                <a:solidFill>
                  <a:srgbClr val="262626"/>
                </a:solidFill>
                <a:latin typeface="Times New Roman" panose="02020603050405020304" pitchFamily="18" charset="0"/>
                <a:cs typeface="Courier New" panose="02070309020205020404" pitchFamily="49" charset="0"/>
              </a:rPr>
              <a:t>15</a:t>
            </a:r>
            <a:r>
              <a:rPr lang="zh-CN" altLang="zh-CN" sz="2600" kern="100">
                <a:solidFill>
                  <a:srgbClr val="262626"/>
                </a:solidFill>
                <a:latin typeface="Times New Roman" panose="02020603050405020304" pitchFamily="18" charset="0"/>
                <a:cs typeface="Times New Roman" panose="02020603050405020304" pitchFamily="18" charset="0"/>
              </a:rPr>
              <a:t>的遗传遵循基因的分离定律</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20000"/>
              </a:lnSpc>
              <a:spcAft>
                <a:spcPts val="0"/>
              </a:spcAft>
              <a:tabLst>
                <a:tab pos="2700655" algn="l"/>
              </a:tabLst>
            </a:pPr>
            <a:r>
              <a:rPr lang="en-US" altLang="zh-CN" sz="2600" kern="100">
                <a:solidFill>
                  <a:srgbClr val="262626"/>
                </a:solidFill>
                <a:latin typeface="Times New Roman" panose="02020603050405020304" pitchFamily="18" charset="0"/>
                <a:cs typeface="Courier New" panose="02070309020205020404" pitchFamily="49" charset="0"/>
              </a:rPr>
              <a:t>B.</a:t>
            </a:r>
            <a:r>
              <a:rPr lang="zh-CN" altLang="zh-CN" sz="2600" kern="100">
                <a:solidFill>
                  <a:srgbClr val="262626"/>
                </a:solidFill>
                <a:latin typeface="Times New Roman" panose="02020603050405020304" pitchFamily="18" charset="0"/>
                <a:cs typeface="Times New Roman" panose="02020603050405020304" pitchFamily="18" charset="0"/>
              </a:rPr>
              <a:t>对烟草进行杂交实验时，不需要对母本进行</a:t>
            </a:r>
            <a:r>
              <a:rPr lang="en-US" altLang="zh-CN" sz="2600" kern="100">
                <a:solidFill>
                  <a:srgbClr val="262626"/>
                </a:solidFill>
                <a:latin typeface="宋体" panose="02010600030101010101" pitchFamily="2" charset="-122"/>
                <a:cs typeface="Times New Roman" panose="02020603050405020304" pitchFamily="18" charset="0"/>
              </a:rPr>
              <a:t>“</a:t>
            </a:r>
            <a:r>
              <a:rPr lang="zh-CN" altLang="zh-CN" sz="2600" kern="100">
                <a:solidFill>
                  <a:srgbClr val="262626"/>
                </a:solidFill>
                <a:latin typeface="Times New Roman" panose="02020603050405020304" pitchFamily="18" charset="0"/>
                <a:cs typeface="Times New Roman" panose="02020603050405020304" pitchFamily="18" charset="0"/>
              </a:rPr>
              <a:t>去雄</a:t>
            </a:r>
            <a:r>
              <a:rPr lang="en-US" altLang="zh-CN" sz="2600" kern="100">
                <a:solidFill>
                  <a:srgbClr val="262626"/>
                </a:solidFill>
                <a:latin typeface="宋体" panose="02010600030101010101" pitchFamily="2" charset="-122"/>
                <a:cs typeface="Times New Roman" panose="02020603050405020304" pitchFamily="18" charset="0"/>
              </a:rPr>
              <a:t>”</a:t>
            </a:r>
            <a:r>
              <a:rPr lang="zh-CN" altLang="zh-CN" sz="2600" kern="100">
                <a:solidFill>
                  <a:srgbClr val="262626"/>
                </a:solidFill>
                <a:latin typeface="Times New Roman" panose="02020603050405020304" pitchFamily="18" charset="0"/>
                <a:cs typeface="Times New Roman" panose="02020603050405020304" pitchFamily="18" charset="0"/>
              </a:rPr>
              <a:t>操作</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20000"/>
              </a:lnSpc>
              <a:spcAft>
                <a:spcPts val="0"/>
              </a:spcAft>
              <a:tabLst>
                <a:tab pos="2700655" algn="l"/>
              </a:tabLst>
            </a:pPr>
            <a:r>
              <a:rPr lang="en-US" altLang="zh-CN" sz="2600" kern="100">
                <a:solidFill>
                  <a:srgbClr val="262626"/>
                </a:solidFill>
                <a:latin typeface="Times New Roman" panose="02020603050405020304" pitchFamily="18" charset="0"/>
                <a:cs typeface="Courier New" panose="02070309020205020404" pitchFamily="49" charset="0"/>
              </a:rPr>
              <a:t>C.</a:t>
            </a:r>
            <a:r>
              <a:rPr lang="zh-CN" altLang="zh-CN" sz="2600" kern="100">
                <a:solidFill>
                  <a:srgbClr val="262626"/>
                </a:solidFill>
                <a:latin typeface="Times New Roman" panose="02020603050405020304" pitchFamily="18" charset="0"/>
                <a:cs typeface="Times New Roman" panose="02020603050405020304" pitchFamily="18" charset="0"/>
              </a:rPr>
              <a:t>若某小岛烟草的自交不亲和基因只有</a:t>
            </a:r>
            <a:r>
              <a:rPr lang="en-US" altLang="zh-CN" sz="2600" kern="100">
                <a:solidFill>
                  <a:srgbClr val="262626"/>
                </a:solidFill>
                <a:latin typeface="Times New Roman" panose="02020603050405020304" pitchFamily="18" charset="0"/>
                <a:cs typeface="Courier New" panose="02070309020205020404" pitchFamily="49" charset="0"/>
              </a:rPr>
              <a:t>S</a:t>
            </a:r>
            <a:r>
              <a:rPr lang="en-US" altLang="zh-CN" sz="2600" kern="100" baseline="-25000">
                <a:solidFill>
                  <a:srgbClr val="262626"/>
                </a:solidFill>
                <a:latin typeface="Times New Roman" panose="02020603050405020304" pitchFamily="18" charset="0"/>
                <a:cs typeface="Courier New" panose="02070309020205020404" pitchFamily="49" charset="0"/>
              </a:rPr>
              <a:t>1</a:t>
            </a:r>
            <a:r>
              <a:rPr lang="zh-CN" altLang="zh-CN" sz="2600" kern="100">
                <a:solidFill>
                  <a:srgbClr val="262626"/>
                </a:solidFill>
                <a:latin typeface="Times New Roman" panose="02020603050405020304" pitchFamily="18" charset="0"/>
                <a:cs typeface="Times New Roman" panose="02020603050405020304" pitchFamily="18" charset="0"/>
              </a:rPr>
              <a:t>、</a:t>
            </a:r>
            <a:r>
              <a:rPr lang="en-US" altLang="zh-CN" sz="2600" kern="100">
                <a:solidFill>
                  <a:srgbClr val="262626"/>
                </a:solidFill>
                <a:latin typeface="Times New Roman" panose="02020603050405020304" pitchFamily="18" charset="0"/>
                <a:cs typeface="Courier New" panose="02070309020205020404" pitchFamily="49" charset="0"/>
              </a:rPr>
              <a:t>S</a:t>
            </a:r>
            <a:r>
              <a:rPr lang="en-US" altLang="zh-CN" sz="2600" kern="100" baseline="-25000">
                <a:solidFill>
                  <a:srgbClr val="262626"/>
                </a:solidFill>
                <a:latin typeface="Times New Roman" panose="02020603050405020304" pitchFamily="18" charset="0"/>
                <a:cs typeface="Courier New" panose="02070309020205020404" pitchFamily="49" charset="0"/>
              </a:rPr>
              <a:t>2</a:t>
            </a:r>
            <a:r>
              <a:rPr lang="zh-CN" altLang="zh-CN" sz="2600" kern="100">
                <a:solidFill>
                  <a:srgbClr val="262626"/>
                </a:solidFill>
                <a:latin typeface="Times New Roman" panose="02020603050405020304" pitchFamily="18" charset="0"/>
                <a:cs typeface="Times New Roman" panose="02020603050405020304" pitchFamily="18" charset="0"/>
              </a:rPr>
              <a:t>、</a:t>
            </a:r>
            <a:r>
              <a:rPr lang="en-US" altLang="zh-CN" sz="2600" kern="100">
                <a:solidFill>
                  <a:srgbClr val="262626"/>
                </a:solidFill>
                <a:latin typeface="Times New Roman" panose="02020603050405020304" pitchFamily="18" charset="0"/>
                <a:cs typeface="Courier New" panose="02070309020205020404" pitchFamily="49" charset="0"/>
              </a:rPr>
              <a:t>S</a:t>
            </a:r>
            <a:r>
              <a:rPr lang="en-US" altLang="zh-CN" sz="2600" kern="100" baseline="-25000">
                <a:solidFill>
                  <a:srgbClr val="262626"/>
                </a:solidFill>
                <a:latin typeface="Times New Roman" panose="02020603050405020304" pitchFamily="18" charset="0"/>
                <a:cs typeface="Courier New" panose="02070309020205020404" pitchFamily="49" charset="0"/>
              </a:rPr>
              <a:t>3</a:t>
            </a:r>
            <a:r>
              <a:rPr lang="zh-CN" altLang="zh-CN" sz="2600" kern="100">
                <a:solidFill>
                  <a:srgbClr val="262626"/>
                </a:solidFill>
                <a:latin typeface="Times New Roman" panose="02020603050405020304" pitchFamily="18" charset="0"/>
                <a:cs typeface="Times New Roman" panose="02020603050405020304" pitchFamily="18" charset="0"/>
              </a:rPr>
              <a:t>三种基因，则该群体有</a:t>
            </a:r>
            <a:r>
              <a:rPr lang="en-US" altLang="zh-CN" sz="2600" kern="100">
                <a:solidFill>
                  <a:srgbClr val="262626"/>
                </a:solidFill>
                <a:latin typeface="Times New Roman" panose="02020603050405020304" pitchFamily="18" charset="0"/>
                <a:cs typeface="Courier New" panose="02070309020205020404" pitchFamily="49" charset="0"/>
              </a:rPr>
              <a:t>3</a:t>
            </a:r>
            <a:r>
              <a:rPr lang="zh-CN" altLang="zh-CN" sz="2600" kern="100">
                <a:solidFill>
                  <a:srgbClr val="262626"/>
                </a:solidFill>
                <a:latin typeface="Times New Roman" panose="02020603050405020304" pitchFamily="18" charset="0"/>
                <a:cs typeface="Times New Roman" panose="02020603050405020304" pitchFamily="18" charset="0"/>
              </a:rPr>
              <a:t>种基因型</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20000"/>
              </a:lnSpc>
              <a:spcAft>
                <a:spcPts val="0"/>
              </a:spcAft>
              <a:tabLst>
                <a:tab pos="2700655" algn="l"/>
              </a:tabLst>
            </a:pPr>
            <a:r>
              <a:rPr lang="en-US" altLang="zh-CN" sz="2600" kern="100">
                <a:solidFill>
                  <a:srgbClr val="262626"/>
                </a:solidFill>
                <a:latin typeface="Times New Roman" panose="02020603050405020304" pitchFamily="18" charset="0"/>
                <a:cs typeface="Courier New" panose="02070309020205020404" pitchFamily="49" charset="0"/>
              </a:rPr>
              <a:t>D.</a:t>
            </a:r>
            <a:r>
              <a:rPr lang="zh-CN" altLang="zh-CN" sz="2600" kern="100">
                <a:solidFill>
                  <a:srgbClr val="262626"/>
                </a:solidFill>
                <a:latin typeface="Times New Roman" panose="02020603050405020304" pitchFamily="18" charset="0"/>
                <a:cs typeface="Times New Roman" panose="02020603050405020304" pitchFamily="18" charset="0"/>
              </a:rPr>
              <a:t>不同基因型的个体正交与反交的结果一定相同</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6386" name="Picture 2" descr="SW341"/>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87373" y="2781382"/>
            <a:ext cx="4522827" cy="2660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979" y="404622"/>
            <a:ext cx="11656625" cy="64823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a:solidFill>
                  <a:srgbClr val="262626"/>
                </a:solidFill>
                <a:latin typeface="宋体" panose="02010600030101010101" pitchFamily="2" charset="-122"/>
                <a:cs typeface="Times New Roman" panose="02020603050405020304" pitchFamily="18" charset="0"/>
              </a:rPr>
              <a:t>②</a:t>
            </a:r>
            <a:r>
              <a:rPr lang="en-US" altLang="zh-CN" sz="2600" kern="100">
                <a:solidFill>
                  <a:srgbClr val="262626"/>
                </a:solidFill>
                <a:latin typeface="Times New Roman" panose="02020603050405020304" pitchFamily="18" charset="0"/>
                <a:cs typeface="Courier New" panose="02070309020205020404" pitchFamily="49" charset="0"/>
              </a:rPr>
              <a:t>A</a:t>
            </a:r>
            <a:r>
              <a:rPr lang="zh-CN" altLang="zh-CN" sz="2600" kern="100">
                <a:solidFill>
                  <a:srgbClr val="262626"/>
                </a:solidFill>
                <a:latin typeface="Times New Roman" panose="02020603050405020304" pitchFamily="18" charset="0"/>
                <a:cs typeface="Times New Roman" panose="02020603050405020304" pitchFamily="18" charset="0"/>
              </a:rPr>
              <a:t>基因使雄配子致死，遗传图解见下右图。</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050" name="Picture 2" descr="SY393"/>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62799" y="1268730"/>
            <a:ext cx="8021432" cy="459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1524" y="109048"/>
            <a:ext cx="11656625" cy="3323963"/>
          </a:xfrm>
          <a:prstGeom prst="rect">
            <a:avLst/>
          </a:prstGeom>
        </p:spPr>
        <p:txBody>
          <a:bodyPr wrap="square" lIns="121898" tIns="60948" rIns="121898" bIns="60948">
            <a:spAutoFit/>
          </a:bodyPr>
          <a:lstStyle/>
          <a:p>
            <a:pPr algn="just">
              <a:spcAft>
                <a:spcPts val="0"/>
              </a:spcAft>
              <a:tabLst>
                <a:tab pos="2700655" algn="l"/>
              </a:tabLst>
            </a:pPr>
            <a:r>
              <a:rPr lang="zh-CN" altLang="zh-CN" sz="2600" b="1" kern="100" dirty="0">
                <a:solidFill>
                  <a:srgbClr val="005AA0"/>
                </a:solidFill>
                <a:latin typeface="Times New Roman" panose="02020603050405020304" pitchFamily="18" charset="0"/>
                <a:ea typeface="黑体" panose="02010609060101010101" charset="-122"/>
                <a:cs typeface="Times New Roman" panose="02020603050405020304" pitchFamily="18" charset="0"/>
              </a:rPr>
              <a:t>解析</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S</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S</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en-US" altLang="zh-CN" sz="2600" kern="100" dirty="0">
                <a:solidFill>
                  <a:srgbClr val="005AA0"/>
                </a:solidFill>
                <a:latin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S</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15</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属于复等位基因，位于一对常染色体上的相同位置，因此其遗传遵循基因的分离定律，</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spcAft>
                <a:spcPts val="0"/>
              </a:spcAft>
              <a:tabLst>
                <a:tab pos="2700655"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对烟草进行杂交实验时，不需要对母本进行</a:t>
            </a:r>
            <a:r>
              <a:rPr lang="en-US" altLang="zh-CN" sz="2600" kern="100" dirty="0">
                <a:solidFill>
                  <a:srgbClr val="005AA0"/>
                </a:solidFill>
                <a:latin typeface="宋体" panose="02010600030101010101" pitchFamily="2" charset="-122"/>
                <a:cs typeface="Times New Roman" panose="02020603050405020304" pitchFamily="18"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去雄</a:t>
            </a:r>
            <a:r>
              <a:rPr lang="en-US" altLang="zh-CN" sz="2600" kern="100" dirty="0">
                <a:solidFill>
                  <a:srgbClr val="005AA0"/>
                </a:solidFill>
                <a:latin typeface="宋体" panose="02010600030101010101" pitchFamily="2" charset="-122"/>
                <a:cs typeface="Times New Roman" panose="02020603050405020304" pitchFamily="18"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操作，因为雄配子不能给相同基因型的雌配子受粉，</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spcAft>
                <a:spcPts val="0"/>
              </a:spcAft>
              <a:tabLst>
                <a:tab pos="2700655"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若某小岛烟草的自交不亲和基因只有</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S</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S</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S</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3</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三种基因，则该群体有</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3</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种基因型，即</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S</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S</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S</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S</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3</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S</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S</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3</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spcAft>
                <a:spcPts val="0"/>
              </a:spcAft>
              <a:tabLst>
                <a:tab pos="2700655"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因为雄配子不能给相同基因型的雌配子受粉，故不同基因型的个体正交与反交的结果可能不相同，</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247283" y="3429000"/>
            <a:ext cx="11592385" cy="2838248"/>
          </a:xfrm>
          <a:prstGeom prst="rect">
            <a:avLst/>
          </a:prstGeom>
          <a:solidFill>
            <a:schemeClr val="bg1"/>
          </a:solidFill>
          <a:ln>
            <a:solidFill>
              <a:srgbClr val="396C25"/>
            </a:solidFill>
            <a:prstDash val="dashDot"/>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4" name="Picture 2" descr="SW341"/>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763" y="3538522"/>
            <a:ext cx="4522827" cy="2660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5384687" y="3401704"/>
            <a:ext cx="6096000" cy="2804614"/>
          </a:xfrm>
          <a:prstGeom prst="rect">
            <a:avLst/>
          </a:prstGeom>
        </p:spPr>
        <p:txBody>
          <a:bodyPr>
            <a:spAutoFit/>
          </a:bodyPr>
          <a:lstStyle/>
          <a:p>
            <a:pPr algn="just">
              <a:lnSpc>
                <a:spcPct val="150000"/>
              </a:lnSpc>
              <a:spcAft>
                <a:spcPts val="0"/>
              </a:spcAft>
              <a:tabLst>
                <a:tab pos="2700655" algn="l"/>
              </a:tabLst>
            </a:pPr>
            <a:r>
              <a:rPr lang="en-US" altLang="zh-CN" sz="2000" kern="100" dirty="0">
                <a:solidFill>
                  <a:srgbClr val="262626"/>
                </a:solidFill>
                <a:latin typeface="Times New Roman" panose="02020603050405020304" pitchFamily="18" charset="0"/>
                <a:cs typeface="Courier New" panose="02070309020205020404" pitchFamily="49" charset="0"/>
              </a:rPr>
              <a:t>A.S</a:t>
            </a:r>
            <a:r>
              <a:rPr lang="en-US" altLang="zh-CN" sz="2000" kern="100" baseline="-25000" dirty="0">
                <a:solidFill>
                  <a:srgbClr val="262626"/>
                </a:solidFill>
                <a:latin typeface="Times New Roman" panose="02020603050405020304" pitchFamily="18" charset="0"/>
                <a:cs typeface="Courier New" panose="02070309020205020404" pitchFamily="49" charset="0"/>
              </a:rPr>
              <a:t>1</a:t>
            </a:r>
            <a:r>
              <a:rPr lang="zh-CN" altLang="zh-CN" sz="2000" kern="100" dirty="0">
                <a:solidFill>
                  <a:srgbClr val="262626"/>
                </a:solidFill>
                <a:latin typeface="Times New Roman" panose="02020603050405020304" pitchFamily="18" charset="0"/>
                <a:cs typeface="Times New Roman" panose="02020603050405020304" pitchFamily="18" charset="0"/>
              </a:rPr>
              <a:t>、</a:t>
            </a:r>
            <a:r>
              <a:rPr lang="en-US" altLang="zh-CN" sz="2000" kern="100" dirty="0">
                <a:solidFill>
                  <a:srgbClr val="262626"/>
                </a:solidFill>
                <a:latin typeface="Times New Roman" panose="02020603050405020304" pitchFamily="18" charset="0"/>
                <a:cs typeface="Courier New" panose="02070309020205020404" pitchFamily="49" charset="0"/>
              </a:rPr>
              <a:t>S</a:t>
            </a:r>
            <a:r>
              <a:rPr lang="en-US" altLang="zh-CN" sz="2000" kern="100" baseline="-25000" dirty="0">
                <a:solidFill>
                  <a:srgbClr val="262626"/>
                </a:solidFill>
                <a:latin typeface="Times New Roman" panose="02020603050405020304" pitchFamily="18" charset="0"/>
                <a:cs typeface="Courier New" panose="02070309020205020404" pitchFamily="49" charset="0"/>
              </a:rPr>
              <a:t>2</a:t>
            </a:r>
            <a:r>
              <a:rPr lang="en-US" altLang="zh-CN" sz="2000" kern="100" dirty="0">
                <a:solidFill>
                  <a:srgbClr val="262626"/>
                </a:solidFill>
                <a:latin typeface="宋体" panose="02010600030101010101" pitchFamily="2" charset="-122"/>
                <a:cs typeface="Times New Roman" panose="02020603050405020304" pitchFamily="18" charset="0"/>
              </a:rPr>
              <a:t>……</a:t>
            </a:r>
            <a:r>
              <a:rPr lang="en-US" altLang="zh-CN" sz="2000" kern="100" dirty="0">
                <a:solidFill>
                  <a:srgbClr val="262626"/>
                </a:solidFill>
                <a:latin typeface="Times New Roman" panose="02020603050405020304" pitchFamily="18" charset="0"/>
                <a:cs typeface="Courier New" panose="02070309020205020404" pitchFamily="49" charset="0"/>
              </a:rPr>
              <a:t>S</a:t>
            </a:r>
            <a:r>
              <a:rPr lang="en-US" altLang="zh-CN" sz="2000" kern="100" baseline="-25000" dirty="0">
                <a:solidFill>
                  <a:srgbClr val="262626"/>
                </a:solidFill>
                <a:latin typeface="Times New Roman" panose="02020603050405020304" pitchFamily="18" charset="0"/>
                <a:cs typeface="Courier New" panose="02070309020205020404" pitchFamily="49" charset="0"/>
              </a:rPr>
              <a:t>15</a:t>
            </a:r>
            <a:r>
              <a:rPr lang="zh-CN" altLang="zh-CN" sz="2000" kern="100" dirty="0">
                <a:solidFill>
                  <a:srgbClr val="262626"/>
                </a:solidFill>
                <a:latin typeface="Times New Roman" panose="02020603050405020304" pitchFamily="18" charset="0"/>
                <a:cs typeface="Times New Roman" panose="02020603050405020304" pitchFamily="18" charset="0"/>
              </a:rPr>
              <a:t>的遗传遵循基因的分离定律</a:t>
            </a:r>
            <a:endParaRPr lang="zh-CN" altLang="zh-CN" sz="2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700655" algn="l"/>
              </a:tabLst>
            </a:pPr>
            <a:r>
              <a:rPr lang="en-US" altLang="zh-CN" sz="2000" kern="100" dirty="0">
                <a:solidFill>
                  <a:srgbClr val="262626"/>
                </a:solidFill>
                <a:latin typeface="Times New Roman" panose="02020603050405020304" pitchFamily="18" charset="0"/>
                <a:cs typeface="Courier New" panose="02070309020205020404" pitchFamily="49" charset="0"/>
              </a:rPr>
              <a:t>B.</a:t>
            </a:r>
            <a:r>
              <a:rPr lang="zh-CN" altLang="zh-CN" sz="2000" kern="100" dirty="0">
                <a:solidFill>
                  <a:srgbClr val="262626"/>
                </a:solidFill>
                <a:latin typeface="Times New Roman" panose="02020603050405020304" pitchFamily="18" charset="0"/>
                <a:cs typeface="Times New Roman" panose="02020603050405020304" pitchFamily="18" charset="0"/>
              </a:rPr>
              <a:t>对烟草进行杂交实验时，不需要对母本进行</a:t>
            </a:r>
            <a:r>
              <a:rPr lang="en-US" altLang="zh-CN" sz="2000" kern="100" dirty="0">
                <a:solidFill>
                  <a:srgbClr val="262626"/>
                </a:solidFill>
                <a:latin typeface="宋体" panose="02010600030101010101" pitchFamily="2" charset="-122"/>
                <a:cs typeface="Times New Roman" panose="02020603050405020304" pitchFamily="18" charset="0"/>
              </a:rPr>
              <a:t>“</a:t>
            </a:r>
            <a:r>
              <a:rPr lang="zh-CN" altLang="zh-CN" sz="2000" kern="100" dirty="0">
                <a:solidFill>
                  <a:srgbClr val="262626"/>
                </a:solidFill>
                <a:latin typeface="Times New Roman" panose="02020603050405020304" pitchFamily="18" charset="0"/>
                <a:cs typeface="Times New Roman" panose="02020603050405020304" pitchFamily="18" charset="0"/>
              </a:rPr>
              <a:t>去雄</a:t>
            </a:r>
            <a:r>
              <a:rPr lang="en-US" altLang="zh-CN" sz="2000" kern="100" dirty="0">
                <a:solidFill>
                  <a:srgbClr val="262626"/>
                </a:solidFill>
                <a:latin typeface="宋体" panose="02010600030101010101" pitchFamily="2" charset="-122"/>
                <a:cs typeface="Times New Roman" panose="02020603050405020304" pitchFamily="18" charset="0"/>
              </a:rPr>
              <a:t>”</a:t>
            </a:r>
            <a:r>
              <a:rPr lang="zh-CN" altLang="zh-CN" sz="2000" kern="100" dirty="0">
                <a:solidFill>
                  <a:srgbClr val="262626"/>
                </a:solidFill>
                <a:latin typeface="Times New Roman" panose="02020603050405020304" pitchFamily="18" charset="0"/>
                <a:cs typeface="Times New Roman" panose="02020603050405020304" pitchFamily="18" charset="0"/>
              </a:rPr>
              <a:t>操作</a:t>
            </a:r>
            <a:endParaRPr lang="zh-CN" altLang="zh-CN" sz="2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700655" algn="l"/>
              </a:tabLst>
            </a:pPr>
            <a:r>
              <a:rPr lang="en-US" altLang="zh-CN" sz="2000" kern="100" dirty="0">
                <a:solidFill>
                  <a:srgbClr val="262626"/>
                </a:solidFill>
                <a:latin typeface="Times New Roman" panose="02020603050405020304" pitchFamily="18" charset="0"/>
                <a:cs typeface="Courier New" panose="02070309020205020404" pitchFamily="49" charset="0"/>
              </a:rPr>
              <a:t>C.</a:t>
            </a:r>
            <a:r>
              <a:rPr lang="zh-CN" altLang="zh-CN" sz="2000" kern="100" dirty="0">
                <a:solidFill>
                  <a:srgbClr val="262626"/>
                </a:solidFill>
                <a:latin typeface="Times New Roman" panose="02020603050405020304" pitchFamily="18" charset="0"/>
                <a:cs typeface="Times New Roman" panose="02020603050405020304" pitchFamily="18" charset="0"/>
              </a:rPr>
              <a:t>若某小岛烟草的自交不亲和基因只有</a:t>
            </a:r>
            <a:r>
              <a:rPr lang="en-US" altLang="zh-CN" sz="2000" kern="100" dirty="0">
                <a:solidFill>
                  <a:srgbClr val="262626"/>
                </a:solidFill>
                <a:latin typeface="Times New Roman" panose="02020603050405020304" pitchFamily="18" charset="0"/>
                <a:cs typeface="Courier New" panose="02070309020205020404" pitchFamily="49" charset="0"/>
              </a:rPr>
              <a:t>S</a:t>
            </a:r>
            <a:r>
              <a:rPr lang="en-US" altLang="zh-CN" sz="2000" kern="100" baseline="-25000" dirty="0">
                <a:solidFill>
                  <a:srgbClr val="262626"/>
                </a:solidFill>
                <a:latin typeface="Times New Roman" panose="02020603050405020304" pitchFamily="18" charset="0"/>
                <a:cs typeface="Courier New" panose="02070309020205020404" pitchFamily="49" charset="0"/>
              </a:rPr>
              <a:t>1</a:t>
            </a:r>
            <a:r>
              <a:rPr lang="zh-CN" altLang="zh-CN" sz="2000" kern="100" dirty="0">
                <a:solidFill>
                  <a:srgbClr val="262626"/>
                </a:solidFill>
                <a:latin typeface="Times New Roman" panose="02020603050405020304" pitchFamily="18" charset="0"/>
                <a:cs typeface="Times New Roman" panose="02020603050405020304" pitchFamily="18" charset="0"/>
              </a:rPr>
              <a:t>、</a:t>
            </a:r>
            <a:r>
              <a:rPr lang="en-US" altLang="zh-CN" sz="2000" kern="100" dirty="0">
                <a:solidFill>
                  <a:srgbClr val="262626"/>
                </a:solidFill>
                <a:latin typeface="Times New Roman" panose="02020603050405020304" pitchFamily="18" charset="0"/>
                <a:cs typeface="Courier New" panose="02070309020205020404" pitchFamily="49" charset="0"/>
              </a:rPr>
              <a:t>S</a:t>
            </a:r>
            <a:r>
              <a:rPr lang="en-US" altLang="zh-CN" sz="2000" kern="100" baseline="-25000" dirty="0">
                <a:solidFill>
                  <a:srgbClr val="262626"/>
                </a:solidFill>
                <a:latin typeface="Times New Roman" panose="02020603050405020304" pitchFamily="18" charset="0"/>
                <a:cs typeface="Courier New" panose="02070309020205020404" pitchFamily="49" charset="0"/>
              </a:rPr>
              <a:t>2</a:t>
            </a:r>
            <a:r>
              <a:rPr lang="zh-CN" altLang="zh-CN" sz="2000" kern="100" dirty="0">
                <a:solidFill>
                  <a:srgbClr val="262626"/>
                </a:solidFill>
                <a:latin typeface="Times New Roman" panose="02020603050405020304" pitchFamily="18" charset="0"/>
                <a:cs typeface="Times New Roman" panose="02020603050405020304" pitchFamily="18" charset="0"/>
              </a:rPr>
              <a:t>、</a:t>
            </a:r>
            <a:r>
              <a:rPr lang="en-US" altLang="zh-CN" sz="2000" kern="100" dirty="0">
                <a:solidFill>
                  <a:srgbClr val="262626"/>
                </a:solidFill>
                <a:latin typeface="Times New Roman" panose="02020603050405020304" pitchFamily="18" charset="0"/>
                <a:cs typeface="Courier New" panose="02070309020205020404" pitchFamily="49" charset="0"/>
              </a:rPr>
              <a:t>S</a:t>
            </a:r>
            <a:r>
              <a:rPr lang="en-US" altLang="zh-CN" sz="2000" kern="100" baseline="-25000" dirty="0">
                <a:solidFill>
                  <a:srgbClr val="262626"/>
                </a:solidFill>
                <a:latin typeface="Times New Roman" panose="02020603050405020304" pitchFamily="18" charset="0"/>
                <a:cs typeface="Courier New" panose="02070309020205020404" pitchFamily="49" charset="0"/>
              </a:rPr>
              <a:t>3</a:t>
            </a:r>
            <a:r>
              <a:rPr lang="zh-CN" altLang="zh-CN" sz="2000" kern="100" dirty="0">
                <a:solidFill>
                  <a:srgbClr val="262626"/>
                </a:solidFill>
                <a:latin typeface="Times New Roman" panose="02020603050405020304" pitchFamily="18" charset="0"/>
                <a:cs typeface="Times New Roman" panose="02020603050405020304" pitchFamily="18" charset="0"/>
              </a:rPr>
              <a:t>三种基因，则该群体有</a:t>
            </a:r>
            <a:r>
              <a:rPr lang="en-US" altLang="zh-CN" sz="2000" kern="100" dirty="0">
                <a:solidFill>
                  <a:srgbClr val="262626"/>
                </a:solidFill>
                <a:latin typeface="Times New Roman" panose="02020603050405020304" pitchFamily="18" charset="0"/>
                <a:cs typeface="Courier New" panose="02070309020205020404" pitchFamily="49" charset="0"/>
              </a:rPr>
              <a:t>3</a:t>
            </a:r>
            <a:r>
              <a:rPr lang="zh-CN" altLang="zh-CN" sz="2000" kern="100" dirty="0">
                <a:solidFill>
                  <a:srgbClr val="262626"/>
                </a:solidFill>
                <a:latin typeface="Times New Roman" panose="02020603050405020304" pitchFamily="18" charset="0"/>
                <a:cs typeface="Times New Roman" panose="02020603050405020304" pitchFamily="18" charset="0"/>
              </a:rPr>
              <a:t>种基因型</a:t>
            </a:r>
            <a:endParaRPr lang="zh-CN" altLang="zh-CN" sz="2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700655" algn="l"/>
              </a:tabLst>
            </a:pPr>
            <a:r>
              <a:rPr lang="en-US" altLang="zh-CN" sz="2000" kern="100" dirty="0">
                <a:solidFill>
                  <a:srgbClr val="262626"/>
                </a:solidFill>
                <a:latin typeface="Times New Roman" panose="02020603050405020304" pitchFamily="18" charset="0"/>
                <a:cs typeface="Courier New" panose="02070309020205020404" pitchFamily="49" charset="0"/>
              </a:rPr>
              <a:t>D.</a:t>
            </a:r>
            <a:r>
              <a:rPr lang="zh-CN" altLang="zh-CN" sz="2000" kern="100" dirty="0">
                <a:solidFill>
                  <a:srgbClr val="262626"/>
                </a:solidFill>
                <a:latin typeface="Times New Roman" panose="02020603050405020304" pitchFamily="18" charset="0"/>
                <a:cs typeface="Times New Roman" panose="02020603050405020304" pitchFamily="18" charset="0"/>
              </a:rPr>
              <a:t>不同基因型的个体正交与反交的结果一定相同</a:t>
            </a:r>
            <a:endParaRPr lang="zh-CN" altLang="zh-CN" sz="20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8" name="任意多边形: 形状 42"/>
          <p:cNvSpPr/>
          <p:nvPr>
            <p:custDataLst>
              <p:tags r:id="rId1"/>
            </p:custDataLst>
          </p:nvPr>
        </p:nvSpPr>
        <p:spPr>
          <a:xfrm>
            <a:off x="0" y="1558925"/>
            <a:ext cx="11557635" cy="262128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1" h="3482">
                <a:moveTo>
                  <a:pt x="0" y="0"/>
                </a:moveTo>
                <a:lnTo>
                  <a:pt x="7777" y="0"/>
                </a:lnTo>
                <a:lnTo>
                  <a:pt x="7777" y="0"/>
                </a:lnTo>
                <a:lnTo>
                  <a:pt x="7875" y="0"/>
                </a:lnTo>
                <a:lnTo>
                  <a:pt x="7875" y="0"/>
                </a:lnTo>
                <a:lnTo>
                  <a:pt x="15652" y="0"/>
                </a:lnTo>
                <a:lnTo>
                  <a:pt x="15652" y="0"/>
                </a:lnTo>
                <a:lnTo>
                  <a:pt x="16473" y="0"/>
                </a:lnTo>
                <a:lnTo>
                  <a:pt x="18201" y="1741"/>
                </a:lnTo>
                <a:lnTo>
                  <a:pt x="16473" y="3482"/>
                </a:lnTo>
                <a:lnTo>
                  <a:pt x="8598" y="3482"/>
                </a:lnTo>
                <a:lnTo>
                  <a:pt x="7875" y="3482"/>
                </a:lnTo>
                <a:lnTo>
                  <a:pt x="0" y="3482"/>
                </a:lnTo>
                <a:lnTo>
                  <a:pt x="0" y="0"/>
                </a:lnTo>
                <a:close/>
              </a:path>
            </a:pathLst>
          </a:custGeom>
          <a:solidFill>
            <a:schemeClr val="accent6">
              <a:lumMod val="7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4" name="任意多边形: 形状 42"/>
          <p:cNvSpPr/>
          <p:nvPr>
            <p:custDataLst>
              <p:tags r:id="rId2"/>
            </p:custDataLst>
          </p:nvPr>
        </p:nvSpPr>
        <p:spPr>
          <a:xfrm>
            <a:off x="0" y="1549400"/>
            <a:ext cx="11557635" cy="262128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1" h="3482">
                <a:moveTo>
                  <a:pt x="0" y="0"/>
                </a:moveTo>
                <a:lnTo>
                  <a:pt x="7777" y="0"/>
                </a:lnTo>
                <a:lnTo>
                  <a:pt x="7777" y="0"/>
                </a:lnTo>
                <a:lnTo>
                  <a:pt x="7875" y="0"/>
                </a:lnTo>
                <a:lnTo>
                  <a:pt x="7875" y="0"/>
                </a:lnTo>
                <a:lnTo>
                  <a:pt x="15652" y="0"/>
                </a:lnTo>
                <a:lnTo>
                  <a:pt x="15652" y="0"/>
                </a:lnTo>
                <a:lnTo>
                  <a:pt x="16473" y="0"/>
                </a:lnTo>
                <a:lnTo>
                  <a:pt x="18201" y="1741"/>
                </a:lnTo>
                <a:lnTo>
                  <a:pt x="16473" y="3482"/>
                </a:lnTo>
                <a:lnTo>
                  <a:pt x="8598" y="3482"/>
                </a:lnTo>
                <a:lnTo>
                  <a:pt x="7875" y="3482"/>
                </a:lnTo>
                <a:lnTo>
                  <a:pt x="0" y="3482"/>
                </a:lnTo>
                <a:lnTo>
                  <a:pt x="0" y="0"/>
                </a:lnTo>
                <a:close/>
              </a:path>
            </a:pathLst>
          </a:custGeom>
          <a:blipFill rotWithShape="1">
            <a:blip r:embed="rId3">
              <a:alphaModFix amt="15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10253" name="文本框 10"/>
          <p:cNvSpPr txBox="1"/>
          <p:nvPr/>
        </p:nvSpPr>
        <p:spPr>
          <a:xfrm>
            <a:off x="1775460" y="2403475"/>
            <a:ext cx="8567420" cy="860425"/>
          </a:xfrm>
          <a:prstGeom prst="rect">
            <a:avLst/>
          </a:prstGeom>
          <a:noFill/>
          <a:ln w="9525">
            <a:noFill/>
          </a:ln>
        </p:spPr>
        <p:txBody>
          <a:bodyPr wrap="square" anchor="t" anchorCtr="0">
            <a:spAutoFit/>
          </a:bodyPr>
          <a:lstStyle/>
          <a:p>
            <a:pPr algn="ctr">
              <a:lnSpc>
                <a:spcPct val="100000"/>
              </a:lnSpc>
            </a:pPr>
            <a:r>
              <a:rPr lang="zh-CN" altLang="en-US" sz="5000" b="1" dirty="0" smtClean="0">
                <a:solidFill>
                  <a:schemeClr val="bg1"/>
                </a:solidFill>
                <a:latin typeface="微软雅黑" panose="020B0503020204020204" charset="-122"/>
                <a:ea typeface="微软雅黑" panose="020B0503020204020204" charset="-122"/>
                <a:cs typeface="微软雅黑" panose="020B0503020204020204" charset="-122"/>
                <a:sym typeface="+mn-ea"/>
              </a:rPr>
              <a:t>关键 </a:t>
            </a:r>
            <a:r>
              <a:rPr lang="en-US" altLang="zh-CN" sz="5000" b="1" dirty="0" smtClean="0">
                <a:solidFill>
                  <a:schemeClr val="bg1"/>
                </a:solidFill>
                <a:latin typeface="微软雅黑" panose="020B0503020204020204" charset="-122"/>
                <a:ea typeface="微软雅黑" panose="020B0503020204020204" charset="-122"/>
                <a:cs typeface="微软雅黑" panose="020B0503020204020204" charset="-122"/>
                <a:sym typeface="+mn-ea"/>
              </a:rPr>
              <a:t>· </a:t>
            </a:r>
            <a:r>
              <a:rPr lang="zh-CN" altLang="en-US" sz="5000" b="1" dirty="0" smtClean="0">
                <a:solidFill>
                  <a:schemeClr val="bg1"/>
                </a:solidFill>
                <a:latin typeface="微软雅黑" panose="020B0503020204020204" charset="-122"/>
                <a:ea typeface="微软雅黑" panose="020B0503020204020204" charset="-122"/>
                <a:cs typeface="微软雅黑" panose="020B0503020204020204" charset="-122"/>
                <a:sym typeface="+mn-ea"/>
              </a:rPr>
              <a:t>真题必刷</a:t>
            </a:r>
            <a:endParaRPr lang="zh-CN" altLang="en-US" sz="50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77153" y="754788"/>
            <a:ext cx="11890923" cy="5350676"/>
          </a:xfrm>
          <a:prstGeom prst="rect">
            <a:avLst/>
          </a:prstGeom>
        </p:spPr>
        <p:txBody>
          <a:bodyPr wrap="square" lIns="121898" tIns="60948" rIns="121898" bIns="60948">
            <a:spAutoFit/>
          </a:bodyPr>
          <a:lstStyle/>
          <a:p>
            <a:pPr marL="252095" indent="-457200" algn="just">
              <a:lnSpc>
                <a:spcPct val="150000"/>
              </a:lnSpc>
              <a:spcAft>
                <a:spcPts val="0"/>
              </a:spcAft>
              <a:tabLst>
                <a:tab pos="2700655" algn="l"/>
              </a:tabLst>
            </a:pPr>
            <a:r>
              <a:rPr lang="en-US" altLang="zh-CN" sz="2600" kern="100" dirty="0">
                <a:solidFill>
                  <a:srgbClr val="262626"/>
                </a:solidFill>
                <a:latin typeface="Times New Roman" panose="02020603050405020304" pitchFamily="18" charset="0"/>
                <a:cs typeface="Courier New" panose="02070309020205020404" pitchFamily="49" charset="0"/>
              </a:rPr>
              <a:t>1.</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(2023·</a:t>
            </a:r>
            <a:r>
              <a:rPr lang="zh-CN" altLang="zh-CN" sz="2600" b="1" kern="100" dirty="0">
                <a:solidFill>
                  <a:srgbClr val="262626"/>
                </a:solidFill>
                <a:latin typeface="Times New Roman" panose="02020603050405020304" pitchFamily="18" charset="0"/>
                <a:ea typeface="宋体" panose="02010600030101010101" pitchFamily="2" charset="-122"/>
                <a:cs typeface="Times New Roman" panose="02020603050405020304" pitchFamily="18" charset="0"/>
              </a:rPr>
              <a:t>全国甲卷，</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6)</a:t>
            </a:r>
            <a:r>
              <a:rPr lang="zh-CN" altLang="zh-CN" sz="2600" kern="100" dirty="0">
                <a:solidFill>
                  <a:srgbClr val="262626"/>
                </a:solidFill>
                <a:latin typeface="Times New Roman" panose="02020603050405020304" pitchFamily="18" charset="0"/>
                <a:cs typeface="Times New Roman" panose="02020603050405020304" pitchFamily="18" charset="0"/>
              </a:rPr>
              <a:t>水稻的某病害是由某种真菌</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有多个不同菌株</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感染引起的。水稻中与该病害抗性有关的基因有</a:t>
            </a:r>
            <a:r>
              <a:rPr lang="en-US" altLang="zh-CN" sz="2600" kern="100" dirty="0">
                <a:solidFill>
                  <a:srgbClr val="262626"/>
                </a:solidFill>
                <a:latin typeface="Times New Roman" panose="02020603050405020304" pitchFamily="18" charset="0"/>
                <a:cs typeface="Courier New" panose="02070309020205020404" pitchFamily="49" charset="0"/>
              </a:rPr>
              <a:t>3</a:t>
            </a:r>
            <a:r>
              <a:rPr lang="zh-CN" altLang="zh-CN" sz="2600" kern="100" dirty="0">
                <a:solidFill>
                  <a:srgbClr val="262626"/>
                </a:solidFill>
                <a:latin typeface="Times New Roman" panose="02020603050405020304" pitchFamily="18" charset="0"/>
                <a:cs typeface="Times New Roman" panose="02020603050405020304" pitchFamily="18" charset="0"/>
              </a:rPr>
              <a:t>个</a:t>
            </a:r>
            <a:r>
              <a:rPr lang="en-US" altLang="zh-CN" sz="2600" kern="100" dirty="0">
                <a:solidFill>
                  <a:srgbClr val="262626"/>
                </a:solidFill>
                <a:latin typeface="Times New Roman" panose="02020603050405020304" pitchFamily="18" charset="0"/>
                <a:cs typeface="Courier New" panose="02070309020205020404" pitchFamily="49" charset="0"/>
              </a:rPr>
              <a:t>(A</a:t>
            </a:r>
            <a:r>
              <a:rPr lang="en-US" altLang="zh-CN" sz="2600" kern="100" baseline="-25000" dirty="0">
                <a:solidFill>
                  <a:srgbClr val="262626"/>
                </a:solidFill>
                <a:latin typeface="Times New Roman" panose="02020603050405020304" pitchFamily="18" charset="0"/>
                <a:cs typeface="Courier New" panose="02070309020205020404" pitchFamily="49" charset="0"/>
              </a:rPr>
              <a:t>1</a:t>
            </a:r>
            <a:r>
              <a:rPr lang="zh-CN" altLang="zh-CN" sz="2600" kern="100" dirty="0">
                <a:solidFill>
                  <a:srgbClr val="262626"/>
                </a:solidFill>
                <a:latin typeface="Times New Roman" panose="02020603050405020304" pitchFamily="18" charset="0"/>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A</a:t>
            </a:r>
            <a:r>
              <a:rPr lang="en-US" altLang="zh-CN" sz="2600" kern="100" baseline="-250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a)</a:t>
            </a:r>
            <a:r>
              <a:rPr lang="zh-CN" altLang="zh-CN" sz="2600" kern="100" dirty="0">
                <a:solidFill>
                  <a:srgbClr val="262626"/>
                </a:solidFill>
                <a:latin typeface="Times New Roman" panose="02020603050405020304" pitchFamily="18" charset="0"/>
                <a:cs typeface="Times New Roman" panose="02020603050405020304" pitchFamily="18" charset="0"/>
              </a:rPr>
              <a:t>；基因</a:t>
            </a:r>
            <a:r>
              <a:rPr lang="en-US" altLang="zh-CN" sz="2600" kern="100" dirty="0">
                <a:solidFill>
                  <a:srgbClr val="262626"/>
                </a:solidFill>
                <a:latin typeface="Times New Roman" panose="02020603050405020304" pitchFamily="18" charset="0"/>
                <a:cs typeface="Courier New" panose="02070309020205020404" pitchFamily="49" charset="0"/>
              </a:rPr>
              <a:t>A</a:t>
            </a:r>
            <a:r>
              <a:rPr lang="en-US" altLang="zh-CN" sz="2600" kern="100" baseline="-25000" dirty="0">
                <a:solidFill>
                  <a:srgbClr val="262626"/>
                </a:solidFill>
                <a:latin typeface="Times New Roman" panose="02020603050405020304" pitchFamily="18" charset="0"/>
                <a:cs typeface="Courier New" panose="02070309020205020404" pitchFamily="49" charset="0"/>
              </a:rPr>
              <a:t>1</a:t>
            </a:r>
            <a:r>
              <a:rPr lang="zh-CN" altLang="zh-CN" sz="2600" kern="100" dirty="0">
                <a:solidFill>
                  <a:srgbClr val="262626"/>
                </a:solidFill>
                <a:latin typeface="Times New Roman" panose="02020603050405020304" pitchFamily="18" charset="0"/>
                <a:cs typeface="Times New Roman" panose="02020603050405020304" pitchFamily="18" charset="0"/>
              </a:rPr>
              <a:t>控制全抗性状</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抗所有菌株</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，基因</a:t>
            </a:r>
            <a:r>
              <a:rPr lang="en-US" altLang="zh-CN" sz="2600" kern="100" dirty="0">
                <a:solidFill>
                  <a:srgbClr val="262626"/>
                </a:solidFill>
                <a:latin typeface="Times New Roman" panose="02020603050405020304" pitchFamily="18" charset="0"/>
                <a:cs typeface="Courier New" panose="02070309020205020404" pitchFamily="49" charset="0"/>
              </a:rPr>
              <a:t>A</a:t>
            </a:r>
            <a:r>
              <a:rPr lang="en-US" altLang="zh-CN" sz="2600" kern="100" baseline="-250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控制抗性性状</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抗部分菌株</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，基因</a:t>
            </a:r>
            <a:r>
              <a:rPr lang="en-US" altLang="zh-CN" sz="2600" kern="100" dirty="0">
                <a:solidFill>
                  <a:srgbClr val="262626"/>
                </a:solidFill>
                <a:latin typeface="Times New Roman" panose="02020603050405020304" pitchFamily="18" charset="0"/>
                <a:cs typeface="Courier New" panose="02070309020205020404" pitchFamily="49" charset="0"/>
              </a:rPr>
              <a:t>a</a:t>
            </a:r>
            <a:r>
              <a:rPr lang="zh-CN" altLang="zh-CN" sz="2600" kern="100" dirty="0">
                <a:solidFill>
                  <a:srgbClr val="262626"/>
                </a:solidFill>
                <a:latin typeface="Times New Roman" panose="02020603050405020304" pitchFamily="18" charset="0"/>
                <a:cs typeface="Times New Roman" panose="02020603050405020304" pitchFamily="18" charset="0"/>
              </a:rPr>
              <a:t>控制易感性状</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不抗任何菌株</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，且</a:t>
            </a:r>
            <a:r>
              <a:rPr lang="en-US" altLang="zh-CN" sz="2600" kern="100" dirty="0">
                <a:solidFill>
                  <a:srgbClr val="262626"/>
                </a:solidFill>
                <a:latin typeface="Times New Roman" panose="02020603050405020304" pitchFamily="18" charset="0"/>
                <a:cs typeface="Courier New" panose="02070309020205020404" pitchFamily="49" charset="0"/>
              </a:rPr>
              <a:t>A</a:t>
            </a:r>
            <a:r>
              <a:rPr lang="en-US" altLang="zh-CN" sz="2600" kern="100" baseline="-25000" dirty="0">
                <a:solidFill>
                  <a:srgbClr val="262626"/>
                </a:solidFill>
                <a:latin typeface="Times New Roman" panose="02020603050405020304" pitchFamily="18" charset="0"/>
                <a:cs typeface="Courier New" panose="02070309020205020404" pitchFamily="49" charset="0"/>
              </a:rPr>
              <a:t>1</a:t>
            </a:r>
            <a:r>
              <a:rPr lang="zh-CN" altLang="zh-CN" sz="2600" kern="100" dirty="0">
                <a:solidFill>
                  <a:srgbClr val="262626"/>
                </a:solidFill>
                <a:latin typeface="Times New Roman" panose="02020603050405020304" pitchFamily="18" charset="0"/>
                <a:cs typeface="Times New Roman" panose="02020603050405020304" pitchFamily="18" charset="0"/>
              </a:rPr>
              <a:t>对</a:t>
            </a:r>
            <a:r>
              <a:rPr lang="en-US" altLang="zh-CN" sz="2600" kern="100" dirty="0">
                <a:solidFill>
                  <a:srgbClr val="262626"/>
                </a:solidFill>
                <a:latin typeface="Times New Roman" panose="02020603050405020304" pitchFamily="18" charset="0"/>
                <a:cs typeface="Courier New" panose="02070309020205020404" pitchFamily="49" charset="0"/>
              </a:rPr>
              <a:t>A</a:t>
            </a:r>
            <a:r>
              <a:rPr lang="en-US" altLang="zh-CN" sz="2600" kern="100" baseline="-250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为显性，</a:t>
            </a:r>
            <a:r>
              <a:rPr lang="en-US" altLang="zh-CN" sz="2600" kern="100" dirty="0">
                <a:solidFill>
                  <a:srgbClr val="262626"/>
                </a:solidFill>
                <a:latin typeface="Times New Roman" panose="02020603050405020304" pitchFamily="18" charset="0"/>
                <a:cs typeface="Courier New" panose="02070309020205020404" pitchFamily="49" charset="0"/>
              </a:rPr>
              <a:t>A</a:t>
            </a:r>
            <a:r>
              <a:rPr lang="en-US" altLang="zh-CN" sz="2600" kern="100" baseline="-25000" dirty="0">
                <a:solidFill>
                  <a:srgbClr val="262626"/>
                </a:solidFill>
                <a:latin typeface="Times New Roman" panose="02020603050405020304" pitchFamily="18" charset="0"/>
                <a:cs typeface="Courier New" panose="02070309020205020404" pitchFamily="49" charset="0"/>
              </a:rPr>
              <a:t>1</a:t>
            </a:r>
            <a:r>
              <a:rPr lang="zh-CN" altLang="zh-CN" sz="2600" kern="100" dirty="0">
                <a:solidFill>
                  <a:srgbClr val="262626"/>
                </a:solidFill>
                <a:latin typeface="Times New Roman" panose="02020603050405020304" pitchFamily="18" charset="0"/>
                <a:cs typeface="Times New Roman" panose="02020603050405020304" pitchFamily="18" charset="0"/>
              </a:rPr>
              <a:t>对</a:t>
            </a:r>
            <a:r>
              <a:rPr lang="en-US" altLang="zh-CN" sz="2600" kern="100" dirty="0">
                <a:solidFill>
                  <a:srgbClr val="262626"/>
                </a:solidFill>
                <a:latin typeface="Times New Roman" panose="02020603050405020304" pitchFamily="18" charset="0"/>
                <a:cs typeface="Courier New" panose="02070309020205020404" pitchFamily="49" charset="0"/>
              </a:rPr>
              <a:t>a</a:t>
            </a:r>
            <a:r>
              <a:rPr lang="zh-CN" altLang="zh-CN" sz="2600" kern="100" dirty="0">
                <a:solidFill>
                  <a:srgbClr val="262626"/>
                </a:solidFill>
                <a:latin typeface="Times New Roman" panose="02020603050405020304" pitchFamily="18" charset="0"/>
                <a:cs typeface="Times New Roman" panose="02020603050405020304" pitchFamily="18" charset="0"/>
              </a:rPr>
              <a:t>为显性、</a:t>
            </a:r>
            <a:r>
              <a:rPr lang="en-US" altLang="zh-CN" sz="2600" kern="100" dirty="0">
                <a:solidFill>
                  <a:srgbClr val="262626"/>
                </a:solidFill>
                <a:latin typeface="Times New Roman" panose="02020603050405020304" pitchFamily="18" charset="0"/>
                <a:cs typeface="Courier New" panose="02070309020205020404" pitchFamily="49" charset="0"/>
              </a:rPr>
              <a:t>A</a:t>
            </a:r>
            <a:r>
              <a:rPr lang="en-US" altLang="zh-CN" sz="2600" kern="100" baseline="-250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对</a:t>
            </a:r>
            <a:r>
              <a:rPr lang="en-US" altLang="zh-CN" sz="2600" kern="100" dirty="0">
                <a:solidFill>
                  <a:srgbClr val="262626"/>
                </a:solidFill>
                <a:latin typeface="Times New Roman" panose="02020603050405020304" pitchFamily="18" charset="0"/>
                <a:cs typeface="Courier New" panose="02070309020205020404" pitchFamily="49" charset="0"/>
              </a:rPr>
              <a:t>a</a:t>
            </a:r>
            <a:r>
              <a:rPr lang="zh-CN" altLang="zh-CN" sz="2600" kern="100" dirty="0">
                <a:solidFill>
                  <a:srgbClr val="262626"/>
                </a:solidFill>
                <a:latin typeface="Times New Roman" panose="02020603050405020304" pitchFamily="18" charset="0"/>
                <a:cs typeface="Times New Roman" panose="02020603050405020304" pitchFamily="18" charset="0"/>
              </a:rPr>
              <a:t>为显性。现将不同表型的水稻植株进行杂交，子代可能会出现不同的表型及其分离比。下列叙述错误的是</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　　</a:t>
            </a:r>
            <a:r>
              <a:rPr lang="en-US" altLang="zh-CN" sz="2600" kern="100" dirty="0">
                <a:solidFill>
                  <a:srgbClr val="262626"/>
                </a:solidFill>
                <a:latin typeface="Times New Roman" panose="02020603050405020304" pitchFamily="18" charset="0"/>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95" lvl="1" indent="-457200" algn="just">
              <a:lnSpc>
                <a:spcPct val="150000"/>
              </a:lnSpc>
              <a:tabLst>
                <a:tab pos="2700655" algn="l"/>
              </a:tabLst>
            </a:pPr>
            <a:r>
              <a:rPr lang="en-US" altLang="zh-CN" sz="2600" kern="100" dirty="0">
                <a:solidFill>
                  <a:srgbClr val="262626"/>
                </a:solidFill>
                <a:latin typeface="Times New Roman" panose="02020603050405020304" pitchFamily="18" charset="0"/>
                <a:cs typeface="Courier New" panose="02070309020205020404" pitchFamily="49" charset="0"/>
              </a:rPr>
              <a:t>A.</a:t>
            </a:r>
            <a:r>
              <a:rPr lang="zh-CN" altLang="zh-CN" sz="2600" kern="100" dirty="0">
                <a:solidFill>
                  <a:srgbClr val="262626"/>
                </a:solidFill>
                <a:latin typeface="Times New Roman" panose="02020603050405020304" pitchFamily="18" charset="0"/>
                <a:cs typeface="Times New Roman" panose="02020603050405020304" pitchFamily="18" charset="0"/>
              </a:rPr>
              <a:t>全抗植株与抗性植株杂交，子代可能出现全抗</a:t>
            </a: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抗性＝</a:t>
            </a:r>
            <a:r>
              <a:rPr lang="en-US" altLang="zh-CN" sz="2600" kern="100" dirty="0">
                <a:solidFill>
                  <a:srgbClr val="262626"/>
                </a:solidFill>
                <a:latin typeface="Times New Roman" panose="02020603050405020304" pitchFamily="18" charset="0"/>
                <a:cs typeface="Courier New" panose="02070309020205020404" pitchFamily="49" charset="0"/>
              </a:rPr>
              <a:t>3</a:t>
            </a:r>
            <a:r>
              <a:rPr lang="en-US" altLang="zh-CN" sz="2600" kern="100" dirty="0">
                <a:solidFill>
                  <a:srgbClr val="262626"/>
                </a:solidFill>
                <a:latin typeface="宋体" panose="02010600030101010101" pitchFamily="2" charset="-122"/>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95" lvl="1" indent="-457200" algn="just">
              <a:lnSpc>
                <a:spcPct val="150000"/>
              </a:lnSpc>
              <a:tabLst>
                <a:tab pos="2700655" algn="l"/>
              </a:tabLst>
            </a:pPr>
            <a:r>
              <a:rPr lang="en-US" altLang="zh-CN" sz="2600" kern="100" dirty="0">
                <a:solidFill>
                  <a:srgbClr val="262626"/>
                </a:solidFill>
                <a:latin typeface="Times New Roman" panose="02020603050405020304" pitchFamily="18" charset="0"/>
                <a:cs typeface="Courier New" panose="02070309020205020404" pitchFamily="49" charset="0"/>
              </a:rPr>
              <a:t>B.</a:t>
            </a:r>
            <a:r>
              <a:rPr lang="zh-CN" altLang="zh-CN" sz="2600" kern="100" dirty="0">
                <a:solidFill>
                  <a:srgbClr val="262626"/>
                </a:solidFill>
                <a:latin typeface="Times New Roman" panose="02020603050405020304" pitchFamily="18" charset="0"/>
                <a:cs typeface="Times New Roman" panose="02020603050405020304" pitchFamily="18" charset="0"/>
              </a:rPr>
              <a:t>抗性植株与易感植株杂交，子代可能出现抗性</a:t>
            </a: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易感＝</a:t>
            </a:r>
            <a:r>
              <a:rPr lang="en-US" altLang="zh-CN" sz="2600" kern="100" dirty="0">
                <a:solidFill>
                  <a:srgbClr val="262626"/>
                </a:solidFill>
                <a:latin typeface="Times New Roman" panose="02020603050405020304" pitchFamily="18" charset="0"/>
                <a:cs typeface="Courier New" panose="02070309020205020404" pitchFamily="49" charset="0"/>
              </a:rPr>
              <a:t>1</a:t>
            </a:r>
            <a:r>
              <a:rPr lang="en-US" altLang="zh-CN" sz="2600" kern="100" dirty="0">
                <a:solidFill>
                  <a:srgbClr val="262626"/>
                </a:solidFill>
                <a:latin typeface="宋体" panose="02010600030101010101" pitchFamily="2" charset="-122"/>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95" lvl="1" indent="-457200" algn="just">
              <a:lnSpc>
                <a:spcPct val="150000"/>
              </a:lnSpc>
              <a:tabLst>
                <a:tab pos="2700655" algn="l"/>
              </a:tabLst>
            </a:pPr>
            <a:r>
              <a:rPr lang="en-US" altLang="zh-CN" sz="2600" kern="100" dirty="0">
                <a:solidFill>
                  <a:srgbClr val="262626"/>
                </a:solidFill>
                <a:latin typeface="Times New Roman" panose="02020603050405020304" pitchFamily="18" charset="0"/>
                <a:cs typeface="Courier New" panose="02070309020205020404" pitchFamily="49" charset="0"/>
              </a:rPr>
              <a:t>C.</a:t>
            </a:r>
            <a:r>
              <a:rPr lang="zh-CN" altLang="zh-CN" sz="2600" kern="100" dirty="0">
                <a:solidFill>
                  <a:srgbClr val="262626"/>
                </a:solidFill>
                <a:latin typeface="Times New Roman" panose="02020603050405020304" pitchFamily="18" charset="0"/>
                <a:cs typeface="Times New Roman" panose="02020603050405020304" pitchFamily="18" charset="0"/>
              </a:rPr>
              <a:t>全抗植株与易感植株杂交，子代可能出现全抗</a:t>
            </a:r>
            <a:r>
              <a:rPr lang="zh-CN" altLang="zh-CN" sz="2600" kern="100" dirty="0">
                <a:solidFill>
                  <a:srgbClr val="262626"/>
                </a:solidFill>
                <a:latin typeface="宋体" panose="02010600030101010101" pitchFamily="2" charset="-122"/>
                <a:cs typeface="Times New Roman" panose="02020603050405020304" pitchFamily="18"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抗性＝</a:t>
            </a:r>
            <a:r>
              <a:rPr lang="en-US" altLang="zh-CN" sz="2600" kern="100" dirty="0">
                <a:solidFill>
                  <a:srgbClr val="262626"/>
                </a:solidFill>
                <a:latin typeface="Times New Roman" panose="02020603050405020304" pitchFamily="18" charset="0"/>
                <a:cs typeface="Courier New" panose="02070309020205020404" pitchFamily="49" charset="0"/>
              </a:rPr>
              <a:t>1</a:t>
            </a:r>
            <a:r>
              <a:rPr lang="en-US" altLang="zh-CN" sz="2600" kern="100" dirty="0">
                <a:solidFill>
                  <a:srgbClr val="262626"/>
                </a:solidFill>
                <a:latin typeface="宋体" panose="02010600030101010101" pitchFamily="2" charset="-122"/>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95" lvl="1" indent="-457200" algn="just">
              <a:lnSpc>
                <a:spcPct val="150000"/>
              </a:lnSpc>
              <a:tabLst>
                <a:tab pos="2700655" algn="l"/>
              </a:tabLst>
            </a:pPr>
            <a:r>
              <a:rPr lang="en-US" altLang="zh-CN" sz="2600" kern="100" dirty="0">
                <a:solidFill>
                  <a:srgbClr val="262626"/>
                </a:solidFill>
                <a:latin typeface="Times New Roman" panose="02020603050405020304" pitchFamily="18" charset="0"/>
                <a:cs typeface="Courier New" panose="02070309020205020404" pitchFamily="49" charset="0"/>
              </a:rPr>
              <a:t>D.</a:t>
            </a:r>
            <a:r>
              <a:rPr lang="zh-CN" altLang="zh-CN" sz="2600" kern="100" dirty="0">
                <a:solidFill>
                  <a:srgbClr val="262626"/>
                </a:solidFill>
                <a:latin typeface="Times New Roman" panose="02020603050405020304" pitchFamily="18" charset="0"/>
                <a:cs typeface="Times New Roman" panose="02020603050405020304" pitchFamily="18" charset="0"/>
              </a:rPr>
              <a:t>全抗植株与抗性植株杂交，子代可能出现全抗</a:t>
            </a: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抗性</a:t>
            </a: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易感＝</a:t>
            </a:r>
            <a:r>
              <a:rPr lang="en-US" altLang="zh-CN" sz="2600" kern="100" dirty="0">
                <a:solidFill>
                  <a:srgbClr val="262626"/>
                </a:solidFill>
                <a:latin typeface="Times New Roman" panose="02020603050405020304" pitchFamily="18" charset="0"/>
                <a:cs typeface="Courier New" panose="02070309020205020404" pitchFamily="49" charset="0"/>
              </a:rPr>
              <a:t>2</a:t>
            </a:r>
            <a:r>
              <a:rPr lang="en-US" altLang="zh-CN" sz="2600" kern="100" dirty="0">
                <a:solidFill>
                  <a:srgbClr val="262626"/>
                </a:solidFill>
                <a:latin typeface="宋体" panose="02010600030101010101" pitchFamily="2" charset="-122"/>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1</a:t>
            </a:r>
            <a:r>
              <a:rPr lang="en-US" altLang="zh-CN" sz="2600" kern="100" dirty="0">
                <a:solidFill>
                  <a:srgbClr val="262626"/>
                </a:solidFill>
                <a:latin typeface="宋体" panose="02010600030101010101" pitchFamily="2" charset="-122"/>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1</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10998722" y="3293408"/>
            <a:ext cx="461986" cy="553998"/>
          </a:xfrm>
          <a:prstGeom prst="rect">
            <a:avLst/>
          </a:prstGeom>
        </p:spPr>
        <p:txBody>
          <a:bodyPr wrap="none">
            <a:spAutoFit/>
          </a:bodyPr>
          <a:lstStyle/>
          <a:p>
            <a:r>
              <a:rPr lang="en-US" altLang="zh-CN" sz="3000" b="1" kern="100" dirty="0" smtClean="0">
                <a:solidFill>
                  <a:srgbClr val="C00000"/>
                </a:solidFill>
                <a:latin typeface="Times New Roman" panose="02020603050405020304"/>
              </a:rPr>
              <a:t>A</a:t>
            </a:r>
            <a:endParaRPr lang="zh-CN" altLang="en-US" sz="3000" b="1"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49857" y="795732"/>
            <a:ext cx="11890923" cy="4848483"/>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b="1" kern="100" dirty="0">
                <a:solidFill>
                  <a:srgbClr val="005AA0"/>
                </a:solidFill>
                <a:latin typeface="Times New Roman" panose="02020603050405020304" pitchFamily="18" charset="0"/>
                <a:ea typeface="黑体" panose="02010609060101010101" charset="-122"/>
                <a:cs typeface="Times New Roman" panose="02020603050405020304" pitchFamily="18" charset="0"/>
              </a:rPr>
              <a:t>解析</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　全抗植株与抗性植株杂交，有六种交配情况：</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与</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或</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交配，后代全是全抗植株；</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与</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或</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交配，后代全抗</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抗性＝</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与</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交配，后代全抗</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抗性＝</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与</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交配，后代全抗</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抗性</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易感＝</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错误，</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700655"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抗性植株与易感植株杂交，后代全为抗性，或者为抗性</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易感＝</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700655"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全抗植株与易感植株杂交，如果是</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与</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aa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杂交，后代均为全抗，如果是</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与</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aa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杂交，后代为全抗</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抗性＝</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，如果是</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与</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aa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杂交，后代为全抗</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易感＝</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600" b="1" kern="100" dirty="0" smtClean="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94302" y="777301"/>
            <a:ext cx="11656625" cy="4849380"/>
          </a:xfrm>
          <a:prstGeom prst="rect">
            <a:avLst/>
          </a:prstGeom>
        </p:spPr>
        <p:txBody>
          <a:bodyPr wrap="square" lIns="121898" tIns="60948" rIns="121898" bIns="60948">
            <a:spAutoFit/>
          </a:bodyPr>
          <a:lstStyle/>
          <a:p>
            <a:pPr marL="252095" indent="-457200" algn="just">
              <a:lnSpc>
                <a:spcPct val="150000"/>
              </a:lnSpc>
              <a:spcAft>
                <a:spcPts val="0"/>
              </a:spcAft>
              <a:tabLst>
                <a:tab pos="2700655" algn="l"/>
              </a:tabLst>
            </a:pPr>
            <a:r>
              <a:rPr lang="en-US" altLang="zh-CN" sz="2600" kern="100" dirty="0">
                <a:solidFill>
                  <a:srgbClr val="262626"/>
                </a:solidFill>
                <a:latin typeface="Times New Roman" panose="02020603050405020304" pitchFamily="18" charset="0"/>
                <a:cs typeface="Courier New" panose="02070309020205020404" pitchFamily="49" charset="0"/>
              </a:rPr>
              <a:t>2.</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(2020·</a:t>
            </a:r>
            <a:r>
              <a:rPr lang="zh-CN" altLang="zh-CN" sz="2600" b="1" kern="100" dirty="0">
                <a:solidFill>
                  <a:srgbClr val="262626"/>
                </a:solidFill>
                <a:latin typeface="Times New Roman" panose="02020603050405020304" pitchFamily="18" charset="0"/>
                <a:ea typeface="宋体" panose="02010600030101010101" pitchFamily="2" charset="-122"/>
                <a:cs typeface="Times New Roman" panose="02020603050405020304" pitchFamily="18" charset="0"/>
              </a:rPr>
              <a:t>海南卷，</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20)</a:t>
            </a:r>
            <a:r>
              <a:rPr lang="zh-CN" altLang="zh-CN" sz="2600" kern="100" dirty="0">
                <a:solidFill>
                  <a:srgbClr val="262626"/>
                </a:solidFill>
                <a:latin typeface="Times New Roman" panose="02020603050405020304" pitchFamily="18" charset="0"/>
                <a:cs typeface="Times New Roman" panose="02020603050405020304" pitchFamily="18" charset="0"/>
              </a:rPr>
              <a:t>直翅果蝇经紫外线照射后出现一种突变体，表型为翻翅，已知直翅和翻翅这对相对性状完全显性，其控制基因位于常染色体上，且翻翅基因纯合致死</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胚胎期</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。选择翻翅个体进行交配，</a:t>
            </a:r>
            <a:r>
              <a:rPr lang="en-US" altLang="zh-CN" sz="2600" kern="100" dirty="0">
                <a:solidFill>
                  <a:srgbClr val="262626"/>
                </a:solidFill>
                <a:latin typeface="Times New Roman" panose="02020603050405020304" pitchFamily="18" charset="0"/>
                <a:cs typeface="Courier New" panose="02070309020205020404" pitchFamily="49" charset="0"/>
              </a:rPr>
              <a:t>F</a:t>
            </a:r>
            <a:r>
              <a:rPr lang="en-US" altLang="zh-CN" sz="2600" kern="100" baseline="-25000" dirty="0">
                <a:solidFill>
                  <a:srgbClr val="262626"/>
                </a:solidFill>
                <a:latin typeface="Times New Roman" panose="02020603050405020304" pitchFamily="18" charset="0"/>
                <a:cs typeface="Courier New" panose="02070309020205020404" pitchFamily="49" charset="0"/>
              </a:rPr>
              <a:t>1</a:t>
            </a:r>
            <a:r>
              <a:rPr lang="zh-CN" altLang="zh-CN" sz="2600" kern="100" dirty="0">
                <a:solidFill>
                  <a:srgbClr val="262626"/>
                </a:solidFill>
                <a:latin typeface="Times New Roman" panose="02020603050405020304" pitchFamily="18" charset="0"/>
                <a:cs typeface="Times New Roman" panose="02020603050405020304" pitchFamily="18" charset="0"/>
              </a:rPr>
              <a:t>中翻翅和直翅个体的数量比为</a:t>
            </a:r>
            <a:r>
              <a:rPr lang="en-US" altLang="zh-CN" sz="2600" kern="100" dirty="0">
                <a:solidFill>
                  <a:srgbClr val="262626"/>
                </a:solidFill>
                <a:latin typeface="Times New Roman" panose="02020603050405020304" pitchFamily="18" charset="0"/>
                <a:cs typeface="Courier New" panose="02070309020205020404" pitchFamily="49" charset="0"/>
              </a:rPr>
              <a:t>2</a:t>
            </a:r>
            <a:r>
              <a:rPr lang="en-US" altLang="zh-CN" sz="2600" kern="100" dirty="0">
                <a:solidFill>
                  <a:srgbClr val="262626"/>
                </a:solidFill>
                <a:latin typeface="宋体" panose="02010600030101010101" pitchFamily="2" charset="-122"/>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1</a:t>
            </a:r>
            <a:r>
              <a:rPr lang="zh-CN" altLang="zh-CN" sz="2600" kern="100" dirty="0">
                <a:solidFill>
                  <a:srgbClr val="262626"/>
                </a:solidFill>
                <a:latin typeface="Times New Roman" panose="02020603050405020304" pitchFamily="18" charset="0"/>
                <a:cs typeface="Times New Roman" panose="02020603050405020304" pitchFamily="18" charset="0"/>
              </a:rPr>
              <a:t>。下列有关叙述错误的是</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　　</a:t>
            </a:r>
            <a:r>
              <a:rPr lang="en-US" altLang="zh-CN" sz="2600" kern="100" dirty="0">
                <a:solidFill>
                  <a:srgbClr val="262626"/>
                </a:solidFill>
                <a:latin typeface="Times New Roman" panose="02020603050405020304" pitchFamily="18" charset="0"/>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95" lvl="1" indent="-457200" algn="just">
              <a:lnSpc>
                <a:spcPct val="150000"/>
              </a:lnSpc>
              <a:tabLst>
                <a:tab pos="2700655" algn="l"/>
              </a:tabLst>
            </a:pPr>
            <a:r>
              <a:rPr lang="en-US" altLang="zh-CN" sz="2600" kern="100" dirty="0">
                <a:solidFill>
                  <a:srgbClr val="262626"/>
                </a:solidFill>
                <a:latin typeface="Times New Roman" panose="02020603050405020304" pitchFamily="18" charset="0"/>
                <a:cs typeface="Courier New" panose="02070309020205020404" pitchFamily="49" charset="0"/>
              </a:rPr>
              <a:t>A.</a:t>
            </a:r>
            <a:r>
              <a:rPr lang="zh-CN" altLang="zh-CN" sz="2600" kern="100" dirty="0">
                <a:solidFill>
                  <a:srgbClr val="262626"/>
                </a:solidFill>
                <a:latin typeface="Times New Roman" panose="02020603050405020304" pitchFamily="18" charset="0"/>
                <a:cs typeface="Times New Roman" panose="02020603050405020304" pitchFamily="18" charset="0"/>
              </a:rPr>
              <a:t>紫外线照射使果蝇的直翅基因碱基序列发生了改变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95" lvl="1" indent="-457200" algn="just">
              <a:lnSpc>
                <a:spcPct val="150000"/>
              </a:lnSpc>
              <a:tabLst>
                <a:tab pos="2700655" algn="l"/>
              </a:tabLst>
            </a:pPr>
            <a:r>
              <a:rPr lang="en-US" altLang="zh-CN" sz="2600" kern="100" dirty="0">
                <a:solidFill>
                  <a:srgbClr val="262626"/>
                </a:solidFill>
                <a:latin typeface="Times New Roman" panose="02020603050405020304" pitchFamily="18" charset="0"/>
                <a:cs typeface="Courier New" panose="02070309020205020404" pitchFamily="49" charset="0"/>
              </a:rPr>
              <a:t>B.</a:t>
            </a:r>
            <a:r>
              <a:rPr lang="zh-CN" altLang="zh-CN" sz="2600" kern="100" dirty="0">
                <a:solidFill>
                  <a:srgbClr val="262626"/>
                </a:solidFill>
                <a:latin typeface="Times New Roman" panose="02020603050405020304" pitchFamily="18" charset="0"/>
                <a:cs typeface="Times New Roman" panose="02020603050405020304" pitchFamily="18" charset="0"/>
              </a:rPr>
              <a:t>果蝇的翻翅对直翅为显性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95" lvl="1" indent="-457200" algn="just">
              <a:lnSpc>
                <a:spcPct val="150000"/>
              </a:lnSpc>
              <a:tabLst>
                <a:tab pos="2700655" algn="l"/>
              </a:tabLst>
            </a:pPr>
            <a:r>
              <a:rPr lang="en-US" altLang="zh-CN" sz="2600" kern="100" dirty="0">
                <a:solidFill>
                  <a:srgbClr val="262626"/>
                </a:solidFill>
                <a:latin typeface="Times New Roman" panose="02020603050405020304" pitchFamily="18" charset="0"/>
                <a:cs typeface="Courier New" panose="02070309020205020404" pitchFamily="49" charset="0"/>
              </a:rPr>
              <a:t>C.F</a:t>
            </a:r>
            <a:r>
              <a:rPr lang="en-US" altLang="zh-CN" sz="2600" kern="100" baseline="-25000" dirty="0">
                <a:solidFill>
                  <a:srgbClr val="262626"/>
                </a:solidFill>
                <a:latin typeface="Times New Roman" panose="02020603050405020304" pitchFamily="18" charset="0"/>
                <a:cs typeface="Courier New" panose="02070309020205020404" pitchFamily="49" charset="0"/>
              </a:rPr>
              <a:t>1</a:t>
            </a:r>
            <a:r>
              <a:rPr lang="zh-CN" altLang="zh-CN" sz="2600" kern="100" dirty="0">
                <a:solidFill>
                  <a:srgbClr val="262626"/>
                </a:solidFill>
                <a:latin typeface="Times New Roman" panose="02020603050405020304" pitchFamily="18" charset="0"/>
                <a:cs typeface="Times New Roman" panose="02020603050405020304" pitchFamily="18" charset="0"/>
              </a:rPr>
              <a:t>中翻翅基因频率为</a:t>
            </a:r>
            <a:r>
              <a:rPr lang="en-US" altLang="zh-CN" sz="2600" kern="100" dirty="0">
                <a:solidFill>
                  <a:srgbClr val="262626"/>
                </a:solidFill>
                <a:latin typeface="Times New Roman" panose="02020603050405020304" pitchFamily="18" charset="0"/>
                <a:cs typeface="Courier New" panose="02070309020205020404" pitchFamily="49" charset="0"/>
              </a:rPr>
              <a:t>1/3</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95" lvl="1" indent="-457200" algn="just">
              <a:lnSpc>
                <a:spcPct val="150000"/>
              </a:lnSpc>
              <a:tabLst>
                <a:tab pos="2700655" algn="l"/>
              </a:tabLst>
            </a:pPr>
            <a:r>
              <a:rPr lang="en-US" altLang="zh-CN" sz="2600" kern="100" dirty="0">
                <a:solidFill>
                  <a:srgbClr val="262626"/>
                </a:solidFill>
                <a:latin typeface="Times New Roman" panose="02020603050405020304" pitchFamily="18" charset="0"/>
                <a:cs typeface="Courier New" panose="02070309020205020404" pitchFamily="49" charset="0"/>
              </a:rPr>
              <a:t>D.F</a:t>
            </a:r>
            <a:r>
              <a:rPr lang="en-US" altLang="zh-CN" sz="2600" kern="100" baseline="-25000" dirty="0">
                <a:solidFill>
                  <a:srgbClr val="262626"/>
                </a:solidFill>
                <a:latin typeface="Times New Roman" panose="02020603050405020304" pitchFamily="18" charset="0"/>
                <a:cs typeface="Courier New" panose="02070309020205020404" pitchFamily="49" charset="0"/>
              </a:rPr>
              <a:t>1</a:t>
            </a:r>
            <a:r>
              <a:rPr lang="zh-CN" altLang="zh-CN" sz="2600" kern="100" dirty="0">
                <a:solidFill>
                  <a:srgbClr val="262626"/>
                </a:solidFill>
                <a:latin typeface="Times New Roman" panose="02020603050405020304" pitchFamily="18" charset="0"/>
                <a:cs typeface="Times New Roman" panose="02020603050405020304" pitchFamily="18" charset="0"/>
              </a:rPr>
              <a:t>果蝇自由交配，</a:t>
            </a:r>
            <a:r>
              <a:rPr lang="en-US" altLang="zh-CN" sz="2600" kern="100" dirty="0">
                <a:solidFill>
                  <a:srgbClr val="262626"/>
                </a:solidFill>
                <a:latin typeface="Times New Roman" panose="02020603050405020304" pitchFamily="18" charset="0"/>
                <a:cs typeface="Courier New" panose="02070309020205020404" pitchFamily="49" charset="0"/>
              </a:rPr>
              <a:t>F</a:t>
            </a:r>
            <a:r>
              <a:rPr lang="en-US" altLang="zh-CN" sz="2600" kern="100" baseline="-250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中直翅个体所占比例为</a:t>
            </a:r>
            <a:r>
              <a:rPr lang="en-US" altLang="zh-CN" sz="2600" kern="100" dirty="0">
                <a:solidFill>
                  <a:srgbClr val="262626"/>
                </a:solidFill>
                <a:latin typeface="Times New Roman" panose="02020603050405020304" pitchFamily="18" charset="0"/>
                <a:cs typeface="Courier New" panose="02070309020205020404" pitchFamily="49" charset="0"/>
              </a:rPr>
              <a:t>4/9</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6161604" y="2687724"/>
            <a:ext cx="461986" cy="553998"/>
          </a:xfrm>
          <a:prstGeom prst="rect">
            <a:avLst/>
          </a:prstGeom>
        </p:spPr>
        <p:txBody>
          <a:bodyPr wrap="none">
            <a:spAutoFit/>
          </a:bodyPr>
          <a:lstStyle/>
          <a:p>
            <a:r>
              <a:rPr lang="en-US" altLang="zh-CN" sz="3000" b="1" kern="100" dirty="0" smtClean="0">
                <a:solidFill>
                  <a:srgbClr val="C00000"/>
                </a:solidFill>
                <a:latin typeface="Times New Roman" panose="02020603050405020304"/>
              </a:rPr>
              <a:t>D</a:t>
            </a:r>
            <a:endParaRPr lang="zh-CN" altLang="en-US" sz="3000" b="1"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94302" y="777301"/>
            <a:ext cx="11656625" cy="484938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b="1" kern="100" dirty="0">
                <a:solidFill>
                  <a:srgbClr val="005AA0"/>
                </a:solidFill>
                <a:latin typeface="Times New Roman" panose="02020603050405020304" pitchFamily="18" charset="0"/>
                <a:ea typeface="黑体" panose="02010609060101010101" charset="-122"/>
                <a:cs typeface="Times New Roman" panose="02020603050405020304" pitchFamily="18" charset="0"/>
              </a:rPr>
              <a:t>解析</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　紫外线照射使果蝇的直翅基因碱基序列发生了改变，产生了新的等位基因</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翻翅基因</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700655"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翻翅个体进行交配，</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F</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中有翻翅和直翅个体，则翻翅对直翅为显性，</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700655"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假设控制翻翅和直翅的基因分别用</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表示，由于翻翅基因纯合致死，</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F</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中</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Aa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占</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2/3</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aa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占</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1/3</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的基因频率为</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2/3</a:t>
            </a:r>
            <a:r>
              <a:rPr lang="en-US" altLang="zh-CN" sz="2600" kern="100" dirty="0">
                <a:solidFill>
                  <a:srgbClr val="262626"/>
                </a:solidFill>
                <a:latin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1/3</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700655" algn="l"/>
              </a:tabLst>
            </a:pP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F</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中</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Aa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占</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2/3</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aa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占</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1/3</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，则产生</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配子的概率为</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2/3</a:t>
            </a:r>
            <a:r>
              <a:rPr lang="en-US" altLang="zh-CN" sz="2600" kern="100" dirty="0">
                <a:solidFill>
                  <a:srgbClr val="262626"/>
                </a:solidFill>
                <a:latin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1/3</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，产生</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配子的概率为</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2/3</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F</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中</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aa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为</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2/3</a:t>
            </a:r>
            <a:r>
              <a:rPr lang="en-US" altLang="zh-CN" sz="2600" kern="100" dirty="0">
                <a:solidFill>
                  <a:srgbClr val="262626"/>
                </a:solidFill>
                <a:latin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2/3</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4/9</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Aa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为</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1/3</a:t>
            </a:r>
            <a:r>
              <a:rPr lang="en-US" altLang="zh-CN" sz="2600" kern="100" dirty="0">
                <a:solidFill>
                  <a:srgbClr val="262626"/>
                </a:solidFill>
                <a:latin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2/3</a:t>
            </a:r>
            <a:r>
              <a:rPr lang="en-US" altLang="zh-CN" sz="2600" kern="100" dirty="0">
                <a:solidFill>
                  <a:srgbClr val="262626"/>
                </a:solidFill>
                <a:latin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4/9</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为</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1/3</a:t>
            </a:r>
            <a:r>
              <a:rPr lang="en-US" altLang="zh-CN" sz="2600" kern="100" dirty="0">
                <a:solidFill>
                  <a:srgbClr val="262626"/>
                </a:solidFill>
                <a:latin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1/3</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1/9(</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死亡</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，因此</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F</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中直翅个体所占比例为</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600" b="1" kern="100" dirty="0" smtClean="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94302" y="777301"/>
            <a:ext cx="11656625" cy="4249216"/>
          </a:xfrm>
          <a:prstGeom prst="rect">
            <a:avLst/>
          </a:prstGeom>
        </p:spPr>
        <p:txBody>
          <a:bodyPr wrap="square" lIns="121898" tIns="60948" rIns="121898" bIns="60948">
            <a:spAutoFit/>
          </a:bodyPr>
          <a:lstStyle/>
          <a:p>
            <a:pPr marL="252095" indent="-457200" algn="just">
              <a:lnSpc>
                <a:spcPct val="150000"/>
              </a:lnSpc>
              <a:spcAft>
                <a:spcPts val="0"/>
              </a:spcAft>
              <a:tabLst>
                <a:tab pos="2700655" algn="l"/>
              </a:tabLst>
            </a:pPr>
            <a:r>
              <a:rPr lang="en-US" altLang="zh-CN" sz="2600" kern="100" dirty="0">
                <a:solidFill>
                  <a:srgbClr val="262626"/>
                </a:solidFill>
                <a:latin typeface="Times New Roman" panose="02020603050405020304" pitchFamily="18" charset="0"/>
                <a:cs typeface="Courier New" panose="02070309020205020404" pitchFamily="49" charset="0"/>
              </a:rPr>
              <a:t>3.</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(2020·</a:t>
            </a:r>
            <a:r>
              <a:rPr lang="zh-CN" altLang="zh-CN" sz="2600" b="1" kern="100" dirty="0">
                <a:solidFill>
                  <a:srgbClr val="262626"/>
                </a:solidFill>
                <a:latin typeface="Times New Roman" panose="02020603050405020304" pitchFamily="18" charset="0"/>
                <a:ea typeface="宋体" panose="02010600030101010101" pitchFamily="2" charset="-122"/>
                <a:cs typeface="Times New Roman" panose="02020603050405020304" pitchFamily="18" charset="0"/>
              </a:rPr>
              <a:t>江苏卷，</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7)</a:t>
            </a:r>
            <a:r>
              <a:rPr lang="zh-CN" altLang="zh-CN" sz="2600" kern="100" dirty="0">
                <a:solidFill>
                  <a:srgbClr val="262626"/>
                </a:solidFill>
                <a:latin typeface="Times New Roman" panose="02020603050405020304" pitchFamily="18" charset="0"/>
                <a:cs typeface="Times New Roman" panose="02020603050405020304" pitchFamily="18" charset="0"/>
              </a:rPr>
              <a:t>有一观赏鱼品系体色为桔红带黑斑，野生型为橄榄绿带黄斑，该性状由一对等位基因控制。某养殖者在繁殖桔红带黑斑品系时发现，后代中</a:t>
            </a:r>
            <a:r>
              <a:rPr lang="en-US" altLang="zh-CN" sz="2600" kern="100" dirty="0">
                <a:solidFill>
                  <a:srgbClr val="262626"/>
                </a:solidFill>
                <a:latin typeface="Times New Roman" panose="02020603050405020304" pitchFamily="18" charset="0"/>
                <a:cs typeface="Courier New" panose="02070309020205020404" pitchFamily="49" charset="0"/>
              </a:rPr>
              <a:t>2/3</a:t>
            </a:r>
            <a:r>
              <a:rPr lang="zh-CN" altLang="zh-CN" sz="2600" kern="100" dirty="0">
                <a:solidFill>
                  <a:srgbClr val="262626"/>
                </a:solidFill>
                <a:latin typeface="Times New Roman" panose="02020603050405020304" pitchFamily="18" charset="0"/>
                <a:cs typeface="Times New Roman" panose="02020603050405020304" pitchFamily="18" charset="0"/>
              </a:rPr>
              <a:t>为桔红带黑斑，</a:t>
            </a:r>
            <a:r>
              <a:rPr lang="en-US" altLang="zh-CN" sz="2600" kern="100" dirty="0">
                <a:solidFill>
                  <a:srgbClr val="262626"/>
                </a:solidFill>
                <a:latin typeface="Times New Roman" panose="02020603050405020304" pitchFamily="18" charset="0"/>
                <a:cs typeface="Courier New" panose="02070309020205020404" pitchFamily="49" charset="0"/>
              </a:rPr>
              <a:t>1/3</a:t>
            </a:r>
            <a:r>
              <a:rPr lang="zh-CN" altLang="zh-CN" sz="2600" kern="100" dirty="0">
                <a:solidFill>
                  <a:srgbClr val="262626"/>
                </a:solidFill>
                <a:latin typeface="Times New Roman" panose="02020603050405020304" pitchFamily="18" charset="0"/>
                <a:cs typeface="Times New Roman" panose="02020603050405020304" pitchFamily="18" charset="0"/>
              </a:rPr>
              <a:t>为野生型性状，下列叙述错误的是</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　　</a:t>
            </a:r>
            <a:r>
              <a:rPr lang="en-US" altLang="zh-CN" sz="2600" kern="100" dirty="0">
                <a:solidFill>
                  <a:srgbClr val="262626"/>
                </a:solidFill>
                <a:latin typeface="Times New Roman" panose="02020603050405020304" pitchFamily="18" charset="0"/>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95" lvl="1" indent="-457200" algn="just">
              <a:lnSpc>
                <a:spcPct val="150000"/>
              </a:lnSpc>
              <a:tabLst>
                <a:tab pos="2700655" algn="l"/>
              </a:tabLst>
            </a:pPr>
            <a:r>
              <a:rPr lang="en-US" altLang="zh-CN" sz="2600" kern="100" dirty="0">
                <a:solidFill>
                  <a:srgbClr val="262626"/>
                </a:solidFill>
                <a:latin typeface="Times New Roman" panose="02020603050405020304" pitchFamily="18" charset="0"/>
                <a:cs typeface="Courier New" panose="02070309020205020404" pitchFamily="49" charset="0"/>
              </a:rPr>
              <a:t>A.</a:t>
            </a:r>
            <a:r>
              <a:rPr lang="zh-CN" altLang="zh-CN" sz="2600" kern="100" dirty="0">
                <a:solidFill>
                  <a:srgbClr val="262626"/>
                </a:solidFill>
                <a:latin typeface="Times New Roman" panose="02020603050405020304" pitchFamily="18" charset="0"/>
                <a:cs typeface="Times New Roman" panose="02020603050405020304" pitchFamily="18" charset="0"/>
              </a:rPr>
              <a:t>桔红带黑斑品系的后代中出现性状分离，说明该品系为杂合子</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95" lvl="1" indent="-457200" algn="just">
              <a:lnSpc>
                <a:spcPct val="150000"/>
              </a:lnSpc>
              <a:tabLst>
                <a:tab pos="2700655" algn="l"/>
              </a:tabLst>
            </a:pPr>
            <a:r>
              <a:rPr lang="en-US" altLang="zh-CN" sz="2600" kern="100" dirty="0">
                <a:solidFill>
                  <a:srgbClr val="262626"/>
                </a:solidFill>
                <a:latin typeface="Times New Roman" panose="02020603050405020304" pitchFamily="18" charset="0"/>
                <a:cs typeface="Courier New" panose="02070309020205020404" pitchFamily="49" charset="0"/>
              </a:rPr>
              <a:t>B.</a:t>
            </a:r>
            <a:r>
              <a:rPr lang="zh-CN" altLang="zh-CN" sz="2600" kern="100" dirty="0">
                <a:solidFill>
                  <a:srgbClr val="262626"/>
                </a:solidFill>
                <a:latin typeface="Times New Roman" panose="02020603050405020304" pitchFamily="18" charset="0"/>
                <a:cs typeface="Times New Roman" panose="02020603050405020304" pitchFamily="18" charset="0"/>
              </a:rPr>
              <a:t>突变形成的桔红带黑斑基因具有纯合致死效应</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95" lvl="1" indent="-457200" algn="just">
              <a:lnSpc>
                <a:spcPct val="150000"/>
              </a:lnSpc>
              <a:tabLst>
                <a:tab pos="2700655" algn="l"/>
              </a:tabLst>
            </a:pPr>
            <a:r>
              <a:rPr lang="en-US" altLang="zh-CN" sz="2600" kern="100" dirty="0">
                <a:solidFill>
                  <a:srgbClr val="262626"/>
                </a:solidFill>
                <a:latin typeface="Times New Roman" panose="02020603050405020304" pitchFamily="18" charset="0"/>
                <a:cs typeface="Courier New" panose="02070309020205020404" pitchFamily="49" charset="0"/>
              </a:rPr>
              <a:t>C.</a:t>
            </a:r>
            <a:r>
              <a:rPr lang="zh-CN" altLang="zh-CN" sz="2600" kern="100" dirty="0">
                <a:solidFill>
                  <a:srgbClr val="262626"/>
                </a:solidFill>
                <a:latin typeface="Times New Roman" panose="02020603050405020304" pitchFamily="18" charset="0"/>
                <a:cs typeface="Times New Roman" panose="02020603050405020304" pitchFamily="18" charset="0"/>
              </a:rPr>
              <a:t>自然繁育条件下，桔红带黑斑性状容易被淘汰</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95" lvl="1" indent="-457200" algn="just">
              <a:lnSpc>
                <a:spcPct val="150000"/>
              </a:lnSpc>
              <a:tabLst>
                <a:tab pos="2700655" algn="l"/>
              </a:tabLst>
            </a:pPr>
            <a:r>
              <a:rPr lang="en-US" altLang="zh-CN" sz="2600" kern="100" dirty="0">
                <a:solidFill>
                  <a:srgbClr val="262626"/>
                </a:solidFill>
                <a:latin typeface="Times New Roman" panose="02020603050405020304" pitchFamily="18" charset="0"/>
                <a:cs typeface="Courier New" panose="02070309020205020404" pitchFamily="49" charset="0"/>
              </a:rPr>
              <a:t>D.</a:t>
            </a:r>
            <a:r>
              <a:rPr lang="zh-CN" altLang="zh-CN" sz="2600" kern="100" dirty="0">
                <a:solidFill>
                  <a:srgbClr val="262626"/>
                </a:solidFill>
                <a:latin typeface="Times New Roman" panose="02020603050405020304" pitchFamily="18" charset="0"/>
                <a:cs typeface="Times New Roman" panose="02020603050405020304" pitchFamily="18" charset="0"/>
              </a:rPr>
              <a:t>通过多次回交，可获得性状不再分离的桔红带黑斑品系</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8" name="矩形 7"/>
          <p:cNvSpPr/>
          <p:nvPr/>
        </p:nvSpPr>
        <p:spPr>
          <a:xfrm>
            <a:off x="9358724" y="2106428"/>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rPr>
              <a:t>D</a:t>
            </a:r>
            <a:endParaRPr lang="zh-CN" altLang="en-US" sz="3000" b="1"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94302" y="777301"/>
            <a:ext cx="11656625" cy="484938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b="1" kern="100" dirty="0">
                <a:solidFill>
                  <a:srgbClr val="005AA0"/>
                </a:solidFill>
                <a:latin typeface="Times New Roman" panose="02020603050405020304" pitchFamily="18" charset="0"/>
                <a:ea typeface="黑体" panose="02010609060101010101" charset="-122"/>
                <a:cs typeface="Times New Roman" panose="02020603050405020304" pitchFamily="18" charset="0"/>
              </a:rPr>
              <a:t>解析</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　亲本为桔红带黑斑品系，后代的性状分离比为桔红带黑斑</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野生型＝</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，说明亲本品系为杂合子，</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700655"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子代中桔红带黑斑个体占</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2/3</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，说明子代中无桔红带黑斑纯合个体，即桔红带黑斑基因具有纯合致死效应，</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700655"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由桔红带黑斑基因具有纯合致死效应可知，桔红带黑斑基因逐渐被淘汰，故在自然繁育条件下，桔红带黑斑性状容易被淘汰，</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700655"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桔红带黑斑基因具有纯合致死效应，无法通过多次回交获得性状不再分离的纯合桔红带黑斑品系，</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600" b="1" kern="100" dirty="0" smtClean="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53358" y="777301"/>
            <a:ext cx="11656625" cy="5324510"/>
          </a:xfrm>
          <a:prstGeom prst="rect">
            <a:avLst/>
          </a:prstGeom>
        </p:spPr>
        <p:txBody>
          <a:bodyPr wrap="square" lIns="121898" tIns="60948" rIns="121898" bIns="60948">
            <a:spAutoFit/>
          </a:bodyPr>
          <a:lstStyle/>
          <a:p>
            <a:pPr marL="252095" indent="-457200" algn="just">
              <a:lnSpc>
                <a:spcPct val="130000"/>
              </a:lnSpc>
              <a:spcAft>
                <a:spcPts val="0"/>
              </a:spcAft>
              <a:tabLst>
                <a:tab pos="2700655" algn="l"/>
              </a:tabLst>
            </a:pPr>
            <a:r>
              <a:rPr lang="en-US" altLang="zh-CN" sz="2600" kern="100" dirty="0">
                <a:solidFill>
                  <a:srgbClr val="262626"/>
                </a:solidFill>
                <a:latin typeface="Times New Roman" panose="02020603050405020304" pitchFamily="18" charset="0"/>
                <a:cs typeface="Courier New" panose="02070309020205020404" pitchFamily="49" charset="0"/>
              </a:rPr>
              <a:t>4.</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(2023·</a:t>
            </a:r>
            <a:r>
              <a:rPr lang="zh-CN" altLang="zh-CN" sz="2600" b="1" kern="100" dirty="0">
                <a:solidFill>
                  <a:srgbClr val="262626"/>
                </a:solidFill>
                <a:latin typeface="Times New Roman" panose="02020603050405020304" pitchFamily="18" charset="0"/>
                <a:ea typeface="宋体" panose="02010600030101010101" pitchFamily="2" charset="-122"/>
                <a:cs typeface="Times New Roman" panose="02020603050405020304" pitchFamily="18" charset="0"/>
              </a:rPr>
              <a:t>海南卷，</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15)</a:t>
            </a:r>
            <a:r>
              <a:rPr lang="zh-CN" altLang="zh-CN" sz="2600" kern="100" dirty="0">
                <a:solidFill>
                  <a:srgbClr val="262626"/>
                </a:solidFill>
                <a:latin typeface="Times New Roman" panose="02020603050405020304" pitchFamily="18" charset="0"/>
                <a:cs typeface="Times New Roman" panose="02020603050405020304" pitchFamily="18" charset="0"/>
              </a:rPr>
              <a:t>某作物的雄性育性与细胞质基因</a:t>
            </a:r>
            <a:r>
              <a:rPr lang="en-US" altLang="zh-CN" sz="2600" kern="100" dirty="0">
                <a:solidFill>
                  <a:srgbClr val="262626"/>
                </a:solidFill>
                <a:latin typeface="Times New Roman" panose="02020603050405020304" pitchFamily="18" charset="0"/>
                <a:cs typeface="Courier New" panose="02070309020205020404" pitchFamily="49" charset="0"/>
              </a:rPr>
              <a:t>(P</a:t>
            </a:r>
            <a:r>
              <a:rPr lang="zh-CN" altLang="zh-CN" sz="2600" kern="100" dirty="0">
                <a:solidFill>
                  <a:srgbClr val="262626"/>
                </a:solidFill>
                <a:latin typeface="Times New Roman" panose="02020603050405020304" pitchFamily="18" charset="0"/>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H)</a:t>
            </a:r>
            <a:r>
              <a:rPr lang="zh-CN" altLang="zh-CN" sz="2600" kern="100" dirty="0">
                <a:solidFill>
                  <a:srgbClr val="262626"/>
                </a:solidFill>
                <a:latin typeface="Times New Roman" panose="02020603050405020304" pitchFamily="18" charset="0"/>
                <a:cs typeface="Times New Roman" panose="02020603050405020304" pitchFamily="18" charset="0"/>
              </a:rPr>
              <a:t>和细胞核基因</a:t>
            </a:r>
            <a:r>
              <a:rPr lang="en-US" altLang="zh-CN" sz="2600" kern="100" dirty="0">
                <a:solidFill>
                  <a:srgbClr val="262626"/>
                </a:solidFill>
                <a:latin typeface="Times New Roman" panose="02020603050405020304" pitchFamily="18" charset="0"/>
                <a:cs typeface="Courier New" panose="02070309020205020404" pitchFamily="49" charset="0"/>
              </a:rPr>
              <a:t>(D</a:t>
            </a:r>
            <a:r>
              <a:rPr lang="zh-CN" altLang="zh-CN" sz="2600" kern="100" dirty="0">
                <a:solidFill>
                  <a:srgbClr val="262626"/>
                </a:solidFill>
                <a:latin typeface="Times New Roman" panose="02020603050405020304" pitchFamily="18" charset="0"/>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d)</a:t>
            </a:r>
            <a:r>
              <a:rPr lang="zh-CN" altLang="zh-CN" sz="2600" kern="100" dirty="0">
                <a:solidFill>
                  <a:srgbClr val="262626"/>
                </a:solidFill>
                <a:latin typeface="Times New Roman" panose="02020603050405020304" pitchFamily="18" charset="0"/>
                <a:cs typeface="Times New Roman" panose="02020603050405020304" pitchFamily="18" charset="0"/>
              </a:rPr>
              <a:t>相关。现有该作物的</a:t>
            </a:r>
            <a:r>
              <a:rPr lang="en-US" altLang="zh-CN" sz="2600" kern="100" dirty="0">
                <a:solidFill>
                  <a:srgbClr val="262626"/>
                </a:solidFill>
                <a:latin typeface="Times New Roman" panose="02020603050405020304" pitchFamily="18" charset="0"/>
                <a:cs typeface="Courier New" panose="02070309020205020404" pitchFamily="49" charset="0"/>
              </a:rPr>
              <a:t>4</a:t>
            </a:r>
            <a:r>
              <a:rPr lang="zh-CN" altLang="zh-CN" sz="2600" kern="100" dirty="0">
                <a:solidFill>
                  <a:srgbClr val="262626"/>
                </a:solidFill>
                <a:latin typeface="Times New Roman" panose="02020603050405020304" pitchFamily="18" charset="0"/>
                <a:cs typeface="Times New Roman" panose="02020603050405020304" pitchFamily="18" charset="0"/>
              </a:rPr>
              <a:t>个纯合品种：</a:t>
            </a:r>
            <a:r>
              <a:rPr lang="en-US" altLang="zh-CN" sz="2600" kern="100" dirty="0">
                <a:solidFill>
                  <a:srgbClr val="262626"/>
                </a:solidFill>
                <a:latin typeface="宋体" panose="02010600030101010101" pitchFamily="2" charset="-122"/>
                <a:cs typeface="Times New Roman" panose="02020603050405020304" pitchFamily="18" charset="0"/>
              </a:rPr>
              <a:t>①</a:t>
            </a:r>
            <a:r>
              <a:rPr lang="en-US" altLang="zh-CN" sz="2600" kern="100" dirty="0">
                <a:solidFill>
                  <a:srgbClr val="262626"/>
                </a:solidFill>
                <a:latin typeface="Times New Roman" panose="02020603050405020304" pitchFamily="18" charset="0"/>
                <a:cs typeface="Courier New" panose="02070309020205020404" pitchFamily="49" charset="0"/>
              </a:rPr>
              <a:t>(P)</a:t>
            </a:r>
            <a:r>
              <a:rPr lang="en-US" altLang="zh-CN" sz="2600" kern="100" dirty="0" err="1">
                <a:solidFill>
                  <a:srgbClr val="262626"/>
                </a:solidFill>
                <a:latin typeface="Times New Roman" panose="02020603050405020304" pitchFamily="18" charset="0"/>
                <a:cs typeface="Courier New" panose="02070309020205020404" pitchFamily="49" charset="0"/>
              </a:rPr>
              <a:t>dd</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雄性不育</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a:t>
            </a:r>
            <a:r>
              <a:rPr lang="en-US" altLang="zh-CN" sz="2600" kern="100" dirty="0">
                <a:solidFill>
                  <a:srgbClr val="262626"/>
                </a:solidFill>
                <a:latin typeface="宋体" panose="02010600030101010101" pitchFamily="2" charset="-122"/>
                <a:cs typeface="Times New Roman" panose="02020603050405020304" pitchFamily="18" charset="0"/>
              </a:rPr>
              <a:t>②</a:t>
            </a:r>
            <a:r>
              <a:rPr lang="en-US" altLang="zh-CN" sz="2600" kern="100" dirty="0">
                <a:solidFill>
                  <a:srgbClr val="262626"/>
                </a:solidFill>
                <a:latin typeface="Times New Roman" panose="02020603050405020304" pitchFamily="18" charset="0"/>
                <a:cs typeface="Courier New" panose="02070309020205020404" pitchFamily="49" charset="0"/>
              </a:rPr>
              <a:t>(H)</a:t>
            </a:r>
            <a:r>
              <a:rPr lang="en-US" altLang="zh-CN" sz="2600" kern="100" dirty="0" err="1">
                <a:solidFill>
                  <a:srgbClr val="262626"/>
                </a:solidFill>
                <a:latin typeface="Times New Roman" panose="02020603050405020304" pitchFamily="18" charset="0"/>
                <a:cs typeface="Courier New" panose="02070309020205020404" pitchFamily="49" charset="0"/>
              </a:rPr>
              <a:t>dd</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雄性可育</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a:t>
            </a:r>
            <a:r>
              <a:rPr lang="en-US" altLang="zh-CN" sz="2600" kern="100" dirty="0">
                <a:solidFill>
                  <a:srgbClr val="262626"/>
                </a:solidFill>
                <a:latin typeface="宋体" panose="02010600030101010101" pitchFamily="2" charset="-122"/>
                <a:cs typeface="Times New Roman" panose="02020603050405020304" pitchFamily="18" charset="0"/>
              </a:rPr>
              <a:t>③</a:t>
            </a:r>
            <a:r>
              <a:rPr lang="en-US" altLang="zh-CN" sz="2600" kern="100" dirty="0">
                <a:solidFill>
                  <a:srgbClr val="262626"/>
                </a:solidFill>
                <a:latin typeface="Times New Roman" panose="02020603050405020304" pitchFamily="18" charset="0"/>
                <a:cs typeface="Courier New" panose="02070309020205020404" pitchFamily="49" charset="0"/>
              </a:rPr>
              <a:t>(H)DD(</a:t>
            </a:r>
            <a:r>
              <a:rPr lang="zh-CN" altLang="zh-CN" sz="2600" kern="100" dirty="0">
                <a:solidFill>
                  <a:srgbClr val="262626"/>
                </a:solidFill>
                <a:latin typeface="Times New Roman" panose="02020603050405020304" pitchFamily="18" charset="0"/>
                <a:cs typeface="Times New Roman" panose="02020603050405020304" pitchFamily="18" charset="0"/>
              </a:rPr>
              <a:t>雄性可育</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a:t>
            </a:r>
            <a:r>
              <a:rPr lang="en-US" altLang="zh-CN" sz="2600" kern="100" dirty="0">
                <a:solidFill>
                  <a:srgbClr val="262626"/>
                </a:solidFill>
                <a:latin typeface="宋体" panose="02010600030101010101" pitchFamily="2" charset="-122"/>
                <a:cs typeface="Times New Roman" panose="02020603050405020304" pitchFamily="18" charset="0"/>
              </a:rPr>
              <a:t>④</a:t>
            </a:r>
            <a:r>
              <a:rPr lang="en-US" altLang="zh-CN" sz="2600" kern="100" dirty="0">
                <a:solidFill>
                  <a:srgbClr val="262626"/>
                </a:solidFill>
                <a:latin typeface="Times New Roman" panose="02020603050405020304" pitchFamily="18" charset="0"/>
                <a:cs typeface="Courier New" panose="02070309020205020404" pitchFamily="49" charset="0"/>
              </a:rPr>
              <a:t>(P)DD(</a:t>
            </a:r>
            <a:r>
              <a:rPr lang="zh-CN" altLang="zh-CN" sz="2600" kern="100" dirty="0">
                <a:solidFill>
                  <a:srgbClr val="262626"/>
                </a:solidFill>
                <a:latin typeface="Times New Roman" panose="02020603050405020304" pitchFamily="18" charset="0"/>
                <a:cs typeface="Times New Roman" panose="02020603050405020304" pitchFamily="18" charset="0"/>
              </a:rPr>
              <a:t>雄性可育</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，科研人员利用上述品种进行杂交实验，成功获得生产上可利用的杂交种。下列有关叙述错误的是</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　　</a:t>
            </a:r>
            <a:r>
              <a:rPr lang="en-US" altLang="zh-CN" sz="2600" kern="100" dirty="0">
                <a:solidFill>
                  <a:srgbClr val="262626"/>
                </a:solidFill>
                <a:latin typeface="Times New Roman" panose="02020603050405020304" pitchFamily="18" charset="0"/>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252095" indent="-457200" algn="just">
              <a:lnSpc>
                <a:spcPct val="130000"/>
              </a:lnSpc>
              <a:spcAft>
                <a:spcPts val="0"/>
              </a:spcAft>
              <a:tabLst>
                <a:tab pos="2700655" algn="l"/>
              </a:tabLst>
            </a:pPr>
            <a:r>
              <a:rPr lang="en-US" altLang="zh-CN" sz="2600" kern="100" dirty="0" smtClean="0">
                <a:solidFill>
                  <a:srgbClr val="262626"/>
                </a:solidFill>
                <a:latin typeface="Times New Roman" panose="02020603050405020304" pitchFamily="18" charset="0"/>
                <a:cs typeface="Courier New" panose="02070309020205020404" pitchFamily="49" charset="0"/>
              </a:rPr>
              <a:t>	A</a:t>
            </a:r>
            <a:r>
              <a:rPr lang="en-US" altLang="zh-CN" sz="2600" kern="100" dirty="0">
                <a:solidFill>
                  <a:srgbClr val="262626"/>
                </a:solidFill>
                <a:latin typeface="Times New Roman" panose="02020603050405020304" pitchFamily="18" charset="0"/>
                <a:cs typeface="Courier New" panose="02070309020205020404" pitchFamily="49" charset="0"/>
              </a:rPr>
              <a:t>.</a:t>
            </a:r>
            <a:r>
              <a:rPr lang="en-US" altLang="zh-CN" sz="2600" kern="100" dirty="0">
                <a:solidFill>
                  <a:srgbClr val="262626"/>
                </a:solidFill>
                <a:latin typeface="宋体" panose="02010600030101010101" pitchFamily="2" charset="-122"/>
                <a:cs typeface="Times New Roman" panose="02020603050405020304" pitchFamily="18" charset="0"/>
              </a:rPr>
              <a:t>①</a:t>
            </a:r>
            <a:r>
              <a:rPr lang="zh-CN" altLang="zh-CN" sz="2600" kern="100" dirty="0">
                <a:solidFill>
                  <a:srgbClr val="262626"/>
                </a:solidFill>
                <a:latin typeface="Times New Roman" panose="02020603050405020304" pitchFamily="18" charset="0"/>
                <a:cs typeface="Times New Roman" panose="02020603050405020304" pitchFamily="18" charset="0"/>
              </a:rPr>
              <a:t>和</a:t>
            </a:r>
            <a:r>
              <a:rPr lang="en-US" altLang="zh-CN" sz="2600" kern="100" dirty="0">
                <a:solidFill>
                  <a:srgbClr val="262626"/>
                </a:solidFill>
                <a:latin typeface="宋体" panose="02010600030101010101" pitchFamily="2" charset="-122"/>
                <a:cs typeface="Times New Roman" panose="02020603050405020304" pitchFamily="18" charset="0"/>
              </a:rPr>
              <a:t>②</a:t>
            </a:r>
            <a:r>
              <a:rPr lang="zh-CN" altLang="zh-CN" sz="2600" kern="100" dirty="0">
                <a:solidFill>
                  <a:srgbClr val="262626"/>
                </a:solidFill>
                <a:latin typeface="Times New Roman" panose="02020603050405020304" pitchFamily="18" charset="0"/>
                <a:cs typeface="Times New Roman" panose="02020603050405020304" pitchFamily="18" charset="0"/>
              </a:rPr>
              <a:t>杂交，产生的后代雄性不育</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252095" indent="-457200" algn="just">
              <a:lnSpc>
                <a:spcPct val="130000"/>
              </a:lnSpc>
              <a:spcAft>
                <a:spcPts val="0"/>
              </a:spcAft>
              <a:tabLst>
                <a:tab pos="2700655" algn="l"/>
              </a:tabLst>
            </a:pPr>
            <a:r>
              <a:rPr lang="en-US" altLang="zh-CN" sz="2600" kern="100" dirty="0" smtClean="0">
                <a:solidFill>
                  <a:srgbClr val="262626"/>
                </a:solidFill>
                <a:latin typeface="Times New Roman" panose="02020603050405020304" pitchFamily="18" charset="0"/>
                <a:cs typeface="Courier New" panose="02070309020205020404" pitchFamily="49" charset="0"/>
              </a:rPr>
              <a:t>	B</a:t>
            </a:r>
            <a:r>
              <a:rPr lang="en-US" altLang="zh-CN" sz="2600" kern="100" dirty="0">
                <a:solidFill>
                  <a:srgbClr val="262626"/>
                </a:solidFill>
                <a:latin typeface="Times New Roman" panose="02020603050405020304" pitchFamily="18" charset="0"/>
                <a:cs typeface="Courier New" panose="02070309020205020404" pitchFamily="49" charset="0"/>
              </a:rPr>
              <a:t>.</a:t>
            </a:r>
            <a:r>
              <a:rPr lang="en-US" altLang="zh-CN" sz="2600" kern="100" dirty="0">
                <a:solidFill>
                  <a:srgbClr val="262626"/>
                </a:solidFill>
                <a:latin typeface="宋体" panose="02010600030101010101" pitchFamily="2" charset="-122"/>
                <a:cs typeface="Times New Roman" panose="02020603050405020304" pitchFamily="18" charset="0"/>
              </a:rPr>
              <a:t>②③④</a:t>
            </a:r>
            <a:r>
              <a:rPr lang="zh-CN" altLang="zh-CN" sz="2600" kern="100" dirty="0">
                <a:solidFill>
                  <a:srgbClr val="262626"/>
                </a:solidFill>
                <a:latin typeface="Times New Roman" panose="02020603050405020304" pitchFamily="18" charset="0"/>
                <a:cs typeface="Times New Roman" panose="02020603050405020304" pitchFamily="18" charset="0"/>
              </a:rPr>
              <a:t>自交后代均为雄性可育，且基因型不变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252095" indent="-457200" algn="just">
              <a:lnSpc>
                <a:spcPct val="130000"/>
              </a:lnSpc>
              <a:spcAft>
                <a:spcPts val="0"/>
              </a:spcAft>
              <a:tabLst>
                <a:tab pos="2700655" algn="l"/>
              </a:tabLst>
            </a:pPr>
            <a:r>
              <a:rPr lang="en-US" altLang="zh-CN" sz="2600" kern="100" dirty="0" smtClean="0">
                <a:solidFill>
                  <a:srgbClr val="262626"/>
                </a:solidFill>
                <a:latin typeface="Times New Roman" panose="02020603050405020304" pitchFamily="18" charset="0"/>
                <a:cs typeface="Courier New" panose="02070309020205020404" pitchFamily="49" charset="0"/>
              </a:rPr>
              <a:t>	C</a:t>
            </a:r>
            <a:r>
              <a:rPr lang="en-US" altLang="zh-CN" sz="2600" kern="100" dirty="0">
                <a:solidFill>
                  <a:srgbClr val="262626"/>
                </a:solidFill>
                <a:latin typeface="Times New Roman" panose="02020603050405020304" pitchFamily="18" charset="0"/>
                <a:cs typeface="Courier New" panose="02070309020205020404" pitchFamily="49" charset="0"/>
              </a:rPr>
              <a:t>.</a:t>
            </a:r>
            <a:r>
              <a:rPr lang="en-US" altLang="zh-CN" sz="2600" kern="100" dirty="0">
                <a:solidFill>
                  <a:srgbClr val="262626"/>
                </a:solidFill>
                <a:latin typeface="宋体" panose="02010600030101010101" pitchFamily="2" charset="-122"/>
                <a:cs typeface="Times New Roman" panose="02020603050405020304" pitchFamily="18" charset="0"/>
              </a:rPr>
              <a:t>①</a:t>
            </a:r>
            <a:r>
              <a:rPr lang="zh-CN" altLang="zh-CN" sz="2600" kern="100" dirty="0">
                <a:solidFill>
                  <a:srgbClr val="262626"/>
                </a:solidFill>
                <a:latin typeface="Times New Roman" panose="02020603050405020304" pitchFamily="18" charset="0"/>
                <a:cs typeface="Times New Roman" panose="02020603050405020304" pitchFamily="18" charset="0"/>
              </a:rPr>
              <a:t>和</a:t>
            </a:r>
            <a:r>
              <a:rPr lang="en-US" altLang="zh-CN" sz="2600" kern="100" dirty="0">
                <a:solidFill>
                  <a:srgbClr val="262626"/>
                </a:solidFill>
                <a:latin typeface="宋体" panose="02010600030101010101" pitchFamily="2" charset="-122"/>
                <a:cs typeface="Times New Roman" panose="02020603050405020304" pitchFamily="18" charset="0"/>
              </a:rPr>
              <a:t>③</a:t>
            </a:r>
            <a:r>
              <a:rPr lang="zh-CN" altLang="zh-CN" sz="2600" kern="100" dirty="0">
                <a:solidFill>
                  <a:srgbClr val="262626"/>
                </a:solidFill>
                <a:latin typeface="Times New Roman" panose="02020603050405020304" pitchFamily="18" charset="0"/>
                <a:cs typeface="Times New Roman" panose="02020603050405020304" pitchFamily="18" charset="0"/>
              </a:rPr>
              <a:t>杂交获得生产上可利用的杂交种，其自交后代出现性状分离，故需年年制种</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252095" indent="-457200" algn="just">
              <a:lnSpc>
                <a:spcPct val="130000"/>
              </a:lnSpc>
              <a:spcAft>
                <a:spcPts val="0"/>
              </a:spcAft>
              <a:tabLst>
                <a:tab pos="2700655" algn="l"/>
              </a:tabLst>
            </a:pPr>
            <a:r>
              <a:rPr lang="en-US" altLang="zh-CN" sz="2600" kern="100" dirty="0" smtClean="0">
                <a:solidFill>
                  <a:srgbClr val="262626"/>
                </a:solidFill>
                <a:latin typeface="Times New Roman" panose="02020603050405020304" pitchFamily="18" charset="0"/>
                <a:cs typeface="Courier New" panose="02070309020205020404" pitchFamily="49" charset="0"/>
              </a:rPr>
              <a:t>	D</a:t>
            </a:r>
            <a:r>
              <a:rPr lang="en-US" altLang="zh-CN" sz="2600" kern="100" dirty="0">
                <a:solidFill>
                  <a:srgbClr val="262626"/>
                </a:solidFill>
                <a:latin typeface="Times New Roman" panose="02020603050405020304" pitchFamily="18" charset="0"/>
                <a:cs typeface="Courier New" panose="02070309020205020404" pitchFamily="49" charset="0"/>
              </a:rPr>
              <a:t>.</a:t>
            </a:r>
            <a:r>
              <a:rPr lang="en-US" altLang="zh-CN" sz="2600" kern="100" dirty="0">
                <a:solidFill>
                  <a:srgbClr val="262626"/>
                </a:solidFill>
                <a:latin typeface="宋体" panose="02010600030101010101" pitchFamily="2" charset="-122"/>
                <a:cs typeface="Times New Roman" panose="02020603050405020304" pitchFamily="18" charset="0"/>
              </a:rPr>
              <a:t>①</a:t>
            </a:r>
            <a:r>
              <a:rPr lang="zh-CN" altLang="zh-CN" sz="2600" kern="100" dirty="0">
                <a:solidFill>
                  <a:srgbClr val="262626"/>
                </a:solidFill>
                <a:latin typeface="Times New Roman" panose="02020603050405020304" pitchFamily="18" charset="0"/>
                <a:cs typeface="Times New Roman" panose="02020603050405020304" pitchFamily="18" charset="0"/>
              </a:rPr>
              <a:t>和</a:t>
            </a:r>
            <a:r>
              <a:rPr lang="en-US" altLang="zh-CN" sz="2600" kern="100" dirty="0">
                <a:solidFill>
                  <a:srgbClr val="262626"/>
                </a:solidFill>
                <a:latin typeface="宋体" panose="02010600030101010101" pitchFamily="2" charset="-122"/>
                <a:cs typeface="Times New Roman" panose="02020603050405020304" pitchFamily="18" charset="0"/>
              </a:rPr>
              <a:t>③</a:t>
            </a:r>
            <a:r>
              <a:rPr lang="zh-CN" altLang="zh-CN" sz="2600" kern="100" dirty="0">
                <a:solidFill>
                  <a:srgbClr val="262626"/>
                </a:solidFill>
                <a:latin typeface="Times New Roman" panose="02020603050405020304" pitchFamily="18" charset="0"/>
                <a:cs typeface="Times New Roman" panose="02020603050405020304" pitchFamily="18" charset="0"/>
              </a:rPr>
              <a:t>杂交后代作父本，</a:t>
            </a:r>
            <a:r>
              <a:rPr lang="en-US" altLang="zh-CN" sz="2600" kern="100" dirty="0">
                <a:solidFill>
                  <a:srgbClr val="262626"/>
                </a:solidFill>
                <a:latin typeface="宋体" panose="02010600030101010101" pitchFamily="2" charset="-122"/>
                <a:cs typeface="Times New Roman" panose="02020603050405020304" pitchFamily="18" charset="0"/>
              </a:rPr>
              <a:t>②</a:t>
            </a:r>
            <a:r>
              <a:rPr lang="zh-CN" altLang="zh-CN" sz="2600" kern="100" dirty="0">
                <a:solidFill>
                  <a:srgbClr val="262626"/>
                </a:solidFill>
                <a:latin typeface="Times New Roman" panose="02020603050405020304" pitchFamily="18" charset="0"/>
                <a:cs typeface="Times New Roman" panose="02020603050405020304" pitchFamily="18" charset="0"/>
              </a:rPr>
              <a:t>和</a:t>
            </a:r>
            <a:r>
              <a:rPr lang="en-US" altLang="zh-CN" sz="2600" kern="100" dirty="0">
                <a:solidFill>
                  <a:srgbClr val="262626"/>
                </a:solidFill>
                <a:latin typeface="宋体" panose="02010600030101010101" pitchFamily="2" charset="-122"/>
                <a:cs typeface="Times New Roman" panose="02020603050405020304" pitchFamily="18" charset="0"/>
              </a:rPr>
              <a:t>③</a:t>
            </a:r>
            <a:r>
              <a:rPr lang="zh-CN" altLang="zh-CN" sz="2600" kern="100" dirty="0">
                <a:solidFill>
                  <a:srgbClr val="262626"/>
                </a:solidFill>
                <a:latin typeface="Times New Roman" panose="02020603050405020304" pitchFamily="18" charset="0"/>
                <a:cs typeface="Times New Roman" panose="02020603050405020304" pitchFamily="18" charset="0"/>
              </a:rPr>
              <a:t>杂交后代作母本，二者杂交后代雄性可育和不育的比例为</a:t>
            </a:r>
            <a:r>
              <a:rPr lang="en-US" altLang="zh-CN" sz="2600" kern="100" dirty="0">
                <a:solidFill>
                  <a:srgbClr val="262626"/>
                </a:solidFill>
                <a:latin typeface="Times New Roman" panose="02020603050405020304" pitchFamily="18" charset="0"/>
                <a:cs typeface="Courier New" panose="02070309020205020404" pitchFamily="49" charset="0"/>
              </a:rPr>
              <a:t>3</a:t>
            </a:r>
            <a:r>
              <a:rPr lang="en-US" altLang="zh-CN" sz="2600" kern="100" dirty="0">
                <a:solidFill>
                  <a:srgbClr val="262626"/>
                </a:solidFill>
                <a:latin typeface="宋体" panose="02010600030101010101" pitchFamily="2" charset="-122"/>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1</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10120966" y="2388357"/>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rPr>
              <a:t>D</a:t>
            </a:r>
            <a:endParaRPr lang="zh-CN" altLang="en-US" sz="3000" b="1"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94302" y="736357"/>
            <a:ext cx="11656625" cy="5448647"/>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b="1" kern="100" dirty="0">
                <a:solidFill>
                  <a:srgbClr val="005AA0"/>
                </a:solidFill>
                <a:latin typeface="Times New Roman" panose="02020603050405020304" pitchFamily="18" charset="0"/>
                <a:ea typeface="黑体" panose="02010609060101010101" charset="-122"/>
                <a:cs typeface="Times New Roman" panose="02020603050405020304" pitchFamily="18" charset="0"/>
              </a:rPr>
              <a:t>解析</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①</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(P)</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dd</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雄性不育</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作为母本和</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②</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(H)</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dd</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雄性可育</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作为父本杂交，产生的后代的基因型均为</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(P)</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dd</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，表现为雄性不育，</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700655" algn="l"/>
              </a:tabLst>
            </a:pP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②③④</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自交后代均为雄性可育，且基因型不变，即表现为稳定遗传，</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700655" algn="l"/>
              </a:tabLst>
            </a:pP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①</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(P)</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dd</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雄性不育</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作为母本和</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③</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(H)DD(</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雄性可育</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作为父本杂交，产生的后代的基因型为</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(P)</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Dd</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，为杂交种，自交后代会出现性状分离，因而需要年年制种，</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700655" algn="l"/>
              </a:tabLst>
            </a:pP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①</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和</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③</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杂交后代的基因型为</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(P)</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Dd</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②</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和</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③</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杂交后代的基因型为</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(H)</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Dd</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，若前者作父本，后者作母本，则二者杂交的后代基因型为</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(H)_ _</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，均表现为雄性可育，不会出现雄性不育，</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linds(horizont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linds(horizontal)">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40557" y="60250"/>
            <a:ext cx="11656625" cy="6124729"/>
          </a:xfrm>
          <a:prstGeom prst="rect">
            <a:avLst/>
          </a:prstGeom>
        </p:spPr>
        <p:txBody>
          <a:bodyPr wrap="square" lIns="121898" tIns="60948" rIns="121898" bIns="60948">
            <a:spAutoFit/>
          </a:bodyPr>
          <a:lstStyle/>
          <a:p>
            <a:pPr marL="252095" indent="-457200" algn="just">
              <a:lnSpc>
                <a:spcPct val="150000"/>
              </a:lnSpc>
              <a:spcAft>
                <a:spcPts val="0"/>
              </a:spcAft>
              <a:tabLst>
                <a:tab pos="2700655" algn="l"/>
              </a:tabLst>
            </a:pPr>
            <a:r>
              <a:rPr lang="en-US" altLang="zh-CN" sz="2600" b="1" kern="100" dirty="0">
                <a:latin typeface="Times New Roman" panose="02020603050405020304" pitchFamily="18" charset="0"/>
                <a:ea typeface="黑体" panose="02010609060101010101" charset="-122"/>
                <a:cs typeface="Courier New" panose="02070309020205020404" pitchFamily="49" charset="0"/>
              </a:rPr>
              <a:t>[</a:t>
            </a:r>
            <a:r>
              <a:rPr lang="zh-CN" altLang="zh-CN" sz="2600" b="1" kern="100" dirty="0">
                <a:latin typeface="Times New Roman" panose="02020603050405020304" pitchFamily="18" charset="0"/>
                <a:ea typeface="黑体" panose="02010609060101010101" charset="-122"/>
                <a:cs typeface="Times New Roman" panose="02020603050405020304" pitchFamily="18" charset="0"/>
              </a:rPr>
              <a:t>典例</a:t>
            </a:r>
            <a:r>
              <a:rPr lang="en-US" altLang="zh-CN" sz="2600" b="1" kern="100" dirty="0">
                <a:latin typeface="Times New Roman" panose="02020603050405020304" pitchFamily="18" charset="0"/>
                <a:ea typeface="黑体" panose="02010609060101010101" charset="-122"/>
                <a:cs typeface="Courier New" panose="02070309020205020404" pitchFamily="49" charset="0"/>
              </a:rPr>
              <a:t>1]</a:t>
            </a:r>
            <a:r>
              <a:rPr lang="en-US" altLang="zh-CN" sz="2600" kern="100" dirty="0">
                <a:solidFill>
                  <a:srgbClr val="262626"/>
                </a:solidFill>
                <a:latin typeface="Times New Roman" panose="02020603050405020304" pitchFamily="18" charset="0"/>
                <a:cs typeface="Courier New" panose="02070309020205020404" pitchFamily="49" charset="0"/>
              </a:rPr>
              <a:t> </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(2025·</a:t>
            </a:r>
            <a:r>
              <a:rPr lang="zh-CN" altLang="zh-CN" sz="2600" b="1" kern="100" dirty="0">
                <a:solidFill>
                  <a:srgbClr val="262626"/>
                </a:solidFill>
                <a:latin typeface="Times New Roman" panose="02020603050405020304" pitchFamily="18" charset="0"/>
                <a:ea typeface="宋体" panose="02010600030101010101" pitchFamily="2" charset="-122"/>
                <a:cs typeface="Times New Roman" panose="02020603050405020304" pitchFamily="18" charset="0"/>
              </a:rPr>
              <a:t>河北保定调研</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自然界配子的发生、个体的发育受多种因素制约，存在致死现象。基因型为</a:t>
            </a:r>
            <a:r>
              <a:rPr lang="en-US" altLang="zh-CN" sz="2600" kern="100" dirty="0" err="1">
                <a:solidFill>
                  <a:srgbClr val="262626"/>
                </a:solidFill>
                <a:latin typeface="Times New Roman" panose="02020603050405020304" pitchFamily="18" charset="0"/>
                <a:cs typeface="Courier New" panose="02070309020205020404" pitchFamily="49" charset="0"/>
              </a:rPr>
              <a:t>Aa</a:t>
            </a:r>
            <a:r>
              <a:rPr lang="zh-CN" altLang="zh-CN" sz="2600" kern="100" dirty="0">
                <a:solidFill>
                  <a:srgbClr val="262626"/>
                </a:solidFill>
                <a:latin typeface="Times New Roman" panose="02020603050405020304" pitchFamily="18" charset="0"/>
                <a:cs typeface="Times New Roman" panose="02020603050405020304" pitchFamily="18" charset="0"/>
              </a:rPr>
              <a:t>的植株自交，子代基因型</a:t>
            </a:r>
            <a:r>
              <a:rPr lang="en-US" altLang="zh-CN" sz="2600" kern="100" dirty="0" err="1">
                <a:solidFill>
                  <a:srgbClr val="262626"/>
                </a:solidFill>
                <a:latin typeface="Times New Roman" panose="02020603050405020304" pitchFamily="18" charset="0"/>
                <a:cs typeface="Courier New" panose="02070309020205020404" pitchFamily="49" charset="0"/>
              </a:rPr>
              <a:t>AA</a:t>
            </a:r>
            <a:r>
              <a:rPr lang="en-US" altLang="zh-CN" sz="2600" kern="100" dirty="0" err="1">
                <a:solidFill>
                  <a:srgbClr val="262626"/>
                </a:solidFill>
                <a:latin typeface="宋体" panose="02010600030101010101" pitchFamily="2" charset="-122"/>
                <a:cs typeface="Times New Roman" panose="02020603050405020304" pitchFamily="18" charset="0"/>
              </a:rPr>
              <a:t>∶</a:t>
            </a:r>
            <a:r>
              <a:rPr lang="en-US" altLang="zh-CN" sz="2600" kern="100" dirty="0" err="1">
                <a:solidFill>
                  <a:srgbClr val="262626"/>
                </a:solidFill>
                <a:latin typeface="Times New Roman" panose="02020603050405020304" pitchFamily="18" charset="0"/>
                <a:cs typeface="Courier New" panose="02070309020205020404" pitchFamily="49" charset="0"/>
              </a:rPr>
              <a:t>Aa</a:t>
            </a:r>
            <a:r>
              <a:rPr lang="en-US" altLang="zh-CN" sz="2600" kern="100" dirty="0" err="1">
                <a:solidFill>
                  <a:srgbClr val="262626"/>
                </a:solidFill>
                <a:latin typeface="宋体" panose="02010600030101010101" pitchFamily="2" charset="-122"/>
                <a:cs typeface="Times New Roman" panose="02020603050405020304" pitchFamily="18" charset="0"/>
              </a:rPr>
              <a:t>∶</a:t>
            </a:r>
            <a:r>
              <a:rPr lang="en-US" altLang="zh-CN" sz="2600" kern="100" dirty="0" err="1">
                <a:solidFill>
                  <a:srgbClr val="262626"/>
                </a:solidFill>
                <a:latin typeface="Times New Roman" panose="02020603050405020304" pitchFamily="18" charset="0"/>
                <a:cs typeface="Courier New" panose="02070309020205020404" pitchFamily="49" charset="0"/>
              </a:rPr>
              <a:t>aa</a:t>
            </a:r>
            <a:r>
              <a:rPr lang="zh-CN" altLang="zh-CN" sz="2600" kern="100" dirty="0">
                <a:solidFill>
                  <a:srgbClr val="262626"/>
                </a:solidFill>
                <a:latin typeface="Times New Roman" panose="02020603050405020304" pitchFamily="18" charset="0"/>
                <a:cs typeface="Times New Roman" panose="02020603050405020304" pitchFamily="18" charset="0"/>
              </a:rPr>
              <a:t>的比例可能出现不同的情况。下列分析错误的是</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　　</a:t>
            </a:r>
            <a:r>
              <a:rPr lang="en-US" altLang="zh-CN" sz="2600" kern="100" dirty="0">
                <a:solidFill>
                  <a:srgbClr val="262626"/>
                </a:solidFill>
                <a:latin typeface="Times New Roman" panose="02020603050405020304" pitchFamily="18" charset="0"/>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252095" indent="-457200" algn="just">
              <a:lnSpc>
                <a:spcPct val="150000"/>
              </a:lnSpc>
              <a:spcAft>
                <a:spcPts val="0"/>
              </a:spcAft>
              <a:tabLst>
                <a:tab pos="2700655" algn="l"/>
              </a:tabLst>
            </a:pPr>
            <a:r>
              <a:rPr lang="en-US" altLang="zh-CN" sz="2600" kern="100" dirty="0" smtClean="0">
                <a:solidFill>
                  <a:srgbClr val="262626"/>
                </a:solidFill>
                <a:latin typeface="Times New Roman" panose="02020603050405020304" pitchFamily="18" charset="0"/>
                <a:cs typeface="Courier New" panose="02070309020205020404" pitchFamily="49" charset="0"/>
              </a:rPr>
              <a:t>	A</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若含有</a:t>
            </a:r>
            <a:r>
              <a:rPr lang="en-US" altLang="zh-CN" sz="2600" kern="100" dirty="0">
                <a:solidFill>
                  <a:srgbClr val="262626"/>
                </a:solidFill>
                <a:latin typeface="Times New Roman" panose="02020603050405020304" pitchFamily="18" charset="0"/>
                <a:cs typeface="Courier New" panose="02070309020205020404" pitchFamily="49" charset="0"/>
              </a:rPr>
              <a:t>a</a:t>
            </a:r>
            <a:r>
              <a:rPr lang="zh-CN" altLang="zh-CN" sz="2600" kern="100" dirty="0">
                <a:solidFill>
                  <a:srgbClr val="262626"/>
                </a:solidFill>
                <a:latin typeface="Times New Roman" panose="02020603050405020304" pitchFamily="18" charset="0"/>
                <a:cs typeface="Times New Roman" panose="02020603050405020304" pitchFamily="18" charset="0"/>
              </a:rPr>
              <a:t>的花粉</a:t>
            </a:r>
            <a:r>
              <a:rPr lang="en-US" altLang="zh-CN" sz="2600" kern="100" dirty="0">
                <a:solidFill>
                  <a:srgbClr val="262626"/>
                </a:solidFill>
                <a:latin typeface="Times New Roman" panose="02020603050405020304" pitchFamily="18" charset="0"/>
                <a:cs typeface="Courier New" panose="02070309020205020404" pitchFamily="49" charset="0"/>
              </a:rPr>
              <a:t>50%</a:t>
            </a:r>
            <a:r>
              <a:rPr lang="zh-CN" altLang="zh-CN" sz="2600" kern="100" dirty="0">
                <a:solidFill>
                  <a:srgbClr val="262626"/>
                </a:solidFill>
                <a:latin typeface="Times New Roman" panose="02020603050405020304" pitchFamily="18" charset="0"/>
                <a:cs typeface="Times New Roman" panose="02020603050405020304" pitchFamily="18" charset="0"/>
              </a:rPr>
              <a:t>死亡，则自交后代基因型的比例是</a:t>
            </a:r>
            <a:r>
              <a:rPr lang="en-US" altLang="zh-CN" sz="2600" kern="100" dirty="0">
                <a:solidFill>
                  <a:srgbClr val="262626"/>
                </a:solidFill>
                <a:latin typeface="Times New Roman" panose="02020603050405020304" pitchFamily="18" charset="0"/>
                <a:cs typeface="Courier New" panose="02070309020205020404" pitchFamily="49" charset="0"/>
              </a:rPr>
              <a:t>2</a:t>
            </a:r>
            <a:r>
              <a:rPr lang="en-US" altLang="zh-CN" sz="2600" kern="100" dirty="0">
                <a:solidFill>
                  <a:srgbClr val="262626"/>
                </a:solidFill>
                <a:latin typeface="宋体" panose="02010600030101010101" pitchFamily="2" charset="-122"/>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3</a:t>
            </a:r>
            <a:r>
              <a:rPr lang="en-US" altLang="zh-CN" sz="2600" kern="100" dirty="0">
                <a:solidFill>
                  <a:srgbClr val="262626"/>
                </a:solidFill>
                <a:latin typeface="宋体" panose="02010600030101010101" pitchFamily="2" charset="-122"/>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252095" indent="-457200" algn="just">
              <a:lnSpc>
                <a:spcPct val="150000"/>
              </a:lnSpc>
              <a:spcAft>
                <a:spcPts val="0"/>
              </a:spcAft>
              <a:tabLst>
                <a:tab pos="2700655" algn="l"/>
              </a:tabLst>
            </a:pPr>
            <a:r>
              <a:rPr lang="en-US" altLang="zh-CN" sz="2600" kern="100" dirty="0" smtClean="0">
                <a:solidFill>
                  <a:srgbClr val="262626"/>
                </a:solidFill>
                <a:latin typeface="Times New Roman" panose="02020603050405020304" pitchFamily="18" charset="0"/>
                <a:cs typeface="Courier New" panose="02070309020205020404" pitchFamily="49" charset="0"/>
              </a:rPr>
              <a:t>	B</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若</a:t>
            </a:r>
            <a:r>
              <a:rPr lang="en-US" altLang="zh-CN" sz="2600" kern="100" dirty="0" err="1">
                <a:solidFill>
                  <a:srgbClr val="262626"/>
                </a:solidFill>
                <a:latin typeface="Times New Roman" panose="02020603050405020304" pitchFamily="18" charset="0"/>
                <a:cs typeface="Courier New" panose="02070309020205020404" pitchFamily="49" charset="0"/>
              </a:rPr>
              <a:t>aa</a:t>
            </a:r>
            <a:r>
              <a:rPr lang="zh-CN" altLang="zh-CN" sz="2600" kern="100" dirty="0">
                <a:solidFill>
                  <a:srgbClr val="262626"/>
                </a:solidFill>
                <a:latin typeface="Times New Roman" panose="02020603050405020304" pitchFamily="18" charset="0"/>
                <a:cs typeface="Times New Roman" panose="02020603050405020304" pitchFamily="18" charset="0"/>
              </a:rPr>
              <a:t>个体有</a:t>
            </a:r>
            <a:r>
              <a:rPr lang="en-US" altLang="zh-CN" sz="2600" kern="100" dirty="0">
                <a:solidFill>
                  <a:srgbClr val="262626"/>
                </a:solidFill>
                <a:latin typeface="Times New Roman" panose="02020603050405020304" pitchFamily="18" charset="0"/>
                <a:cs typeface="Courier New" panose="02070309020205020404" pitchFamily="49" charset="0"/>
              </a:rPr>
              <a:t>50%</a:t>
            </a:r>
            <a:r>
              <a:rPr lang="zh-CN" altLang="zh-CN" sz="2600" kern="100" dirty="0">
                <a:solidFill>
                  <a:srgbClr val="262626"/>
                </a:solidFill>
                <a:latin typeface="Times New Roman" panose="02020603050405020304" pitchFamily="18" charset="0"/>
                <a:cs typeface="Times New Roman" panose="02020603050405020304" pitchFamily="18" charset="0"/>
              </a:rPr>
              <a:t>死亡，则自交后代基因型的比例是</a:t>
            </a:r>
            <a:r>
              <a:rPr lang="en-US" altLang="zh-CN" sz="2600" kern="100" dirty="0">
                <a:solidFill>
                  <a:srgbClr val="262626"/>
                </a:solidFill>
                <a:latin typeface="Times New Roman" panose="02020603050405020304" pitchFamily="18" charset="0"/>
                <a:cs typeface="Courier New" panose="02070309020205020404" pitchFamily="49" charset="0"/>
              </a:rPr>
              <a:t>2</a:t>
            </a:r>
            <a:r>
              <a:rPr lang="en-US" altLang="zh-CN" sz="2600" kern="100" dirty="0">
                <a:solidFill>
                  <a:srgbClr val="262626"/>
                </a:solidFill>
                <a:latin typeface="宋体" panose="02010600030101010101" pitchFamily="2" charset="-122"/>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4</a:t>
            </a:r>
            <a:r>
              <a:rPr lang="en-US" altLang="zh-CN" sz="2600" kern="100" dirty="0">
                <a:solidFill>
                  <a:srgbClr val="262626"/>
                </a:solidFill>
                <a:latin typeface="宋体" panose="02010600030101010101" pitchFamily="2" charset="-122"/>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252095" indent="-457200" algn="just">
              <a:lnSpc>
                <a:spcPct val="150000"/>
              </a:lnSpc>
              <a:spcAft>
                <a:spcPts val="0"/>
              </a:spcAft>
              <a:tabLst>
                <a:tab pos="2700655" algn="l"/>
              </a:tabLst>
            </a:pPr>
            <a:r>
              <a:rPr lang="en-US" altLang="zh-CN" sz="2600" kern="100" dirty="0" smtClean="0">
                <a:solidFill>
                  <a:srgbClr val="262626"/>
                </a:solidFill>
                <a:latin typeface="Times New Roman" panose="02020603050405020304" pitchFamily="18" charset="0"/>
                <a:cs typeface="Courier New" panose="02070309020205020404" pitchFamily="49" charset="0"/>
              </a:rPr>
              <a:t>	C</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若含有</a:t>
            </a:r>
            <a:r>
              <a:rPr lang="en-US" altLang="zh-CN" sz="2600" kern="100" dirty="0">
                <a:solidFill>
                  <a:srgbClr val="262626"/>
                </a:solidFill>
                <a:latin typeface="Times New Roman" panose="02020603050405020304" pitchFamily="18" charset="0"/>
                <a:cs typeface="Courier New" panose="02070309020205020404" pitchFamily="49" charset="0"/>
              </a:rPr>
              <a:t>a</a:t>
            </a:r>
            <a:r>
              <a:rPr lang="zh-CN" altLang="zh-CN" sz="2600" kern="100" dirty="0">
                <a:solidFill>
                  <a:srgbClr val="262626"/>
                </a:solidFill>
                <a:latin typeface="Times New Roman" panose="02020603050405020304" pitchFamily="18" charset="0"/>
                <a:cs typeface="Times New Roman" panose="02020603050405020304" pitchFamily="18" charset="0"/>
              </a:rPr>
              <a:t>的配子有</a:t>
            </a:r>
            <a:r>
              <a:rPr lang="en-US" altLang="zh-CN" sz="2600" kern="100" dirty="0">
                <a:solidFill>
                  <a:srgbClr val="262626"/>
                </a:solidFill>
                <a:latin typeface="Times New Roman" panose="02020603050405020304" pitchFamily="18" charset="0"/>
                <a:cs typeface="Courier New" panose="02070309020205020404" pitchFamily="49" charset="0"/>
              </a:rPr>
              <a:t>50%</a:t>
            </a:r>
            <a:r>
              <a:rPr lang="zh-CN" altLang="zh-CN" sz="2600" kern="100" dirty="0">
                <a:solidFill>
                  <a:srgbClr val="262626"/>
                </a:solidFill>
                <a:latin typeface="Times New Roman" panose="02020603050405020304" pitchFamily="18" charset="0"/>
                <a:cs typeface="Times New Roman" panose="02020603050405020304" pitchFamily="18" charset="0"/>
              </a:rPr>
              <a:t>死亡，则自交后代基因型的比例是</a:t>
            </a:r>
            <a:r>
              <a:rPr lang="en-US" altLang="zh-CN" sz="2600" kern="100" dirty="0">
                <a:solidFill>
                  <a:srgbClr val="262626"/>
                </a:solidFill>
                <a:latin typeface="Times New Roman" panose="02020603050405020304" pitchFamily="18" charset="0"/>
                <a:cs typeface="Courier New" panose="02070309020205020404" pitchFamily="49" charset="0"/>
              </a:rPr>
              <a:t>4</a:t>
            </a:r>
            <a:r>
              <a:rPr lang="en-US" altLang="zh-CN" sz="2600" kern="100" dirty="0">
                <a:solidFill>
                  <a:srgbClr val="262626"/>
                </a:solidFill>
                <a:latin typeface="宋体" panose="02010600030101010101" pitchFamily="2" charset="-122"/>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2</a:t>
            </a:r>
            <a:r>
              <a:rPr lang="en-US" altLang="zh-CN" sz="2600" kern="100" dirty="0">
                <a:solidFill>
                  <a:srgbClr val="262626"/>
                </a:solidFill>
                <a:latin typeface="宋体" panose="02010600030101010101" pitchFamily="2" charset="-122"/>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252095" indent="-457200" algn="just">
              <a:lnSpc>
                <a:spcPct val="150000"/>
              </a:lnSpc>
              <a:spcAft>
                <a:spcPts val="0"/>
              </a:spcAft>
              <a:tabLst>
                <a:tab pos="2700655" algn="l"/>
              </a:tabLst>
            </a:pPr>
            <a:r>
              <a:rPr lang="en-US" altLang="zh-CN" sz="2600" kern="100" dirty="0" smtClean="0">
                <a:solidFill>
                  <a:srgbClr val="262626"/>
                </a:solidFill>
                <a:latin typeface="Times New Roman" panose="02020603050405020304" pitchFamily="18" charset="0"/>
                <a:cs typeface="Courier New" panose="02070309020205020404" pitchFamily="49" charset="0"/>
              </a:rPr>
              <a:t>	D</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若花粉有</a:t>
            </a:r>
            <a:r>
              <a:rPr lang="en-US" altLang="zh-CN" sz="2600" kern="100" dirty="0">
                <a:solidFill>
                  <a:srgbClr val="262626"/>
                </a:solidFill>
                <a:latin typeface="Times New Roman" panose="02020603050405020304" pitchFamily="18" charset="0"/>
                <a:cs typeface="Courier New" panose="02070309020205020404" pitchFamily="49" charset="0"/>
              </a:rPr>
              <a:t>50%</a:t>
            </a:r>
            <a:r>
              <a:rPr lang="zh-CN" altLang="zh-CN" sz="2600" kern="100" dirty="0">
                <a:solidFill>
                  <a:srgbClr val="262626"/>
                </a:solidFill>
                <a:latin typeface="Times New Roman" panose="02020603050405020304" pitchFamily="18" charset="0"/>
                <a:cs typeface="Times New Roman" panose="02020603050405020304" pitchFamily="18" charset="0"/>
              </a:rPr>
              <a:t>死亡，则自交后代基因型的比例是</a:t>
            </a:r>
            <a:r>
              <a:rPr lang="en-US" altLang="zh-CN" sz="2600" kern="100" dirty="0">
                <a:solidFill>
                  <a:srgbClr val="262626"/>
                </a:solidFill>
                <a:latin typeface="Times New Roman" panose="02020603050405020304" pitchFamily="18" charset="0"/>
                <a:cs typeface="Courier New" panose="02070309020205020404" pitchFamily="49" charset="0"/>
              </a:rPr>
              <a:t>1</a:t>
            </a:r>
            <a:r>
              <a:rPr lang="en-US" altLang="zh-CN" sz="2600" kern="100" dirty="0">
                <a:solidFill>
                  <a:srgbClr val="262626"/>
                </a:solidFill>
                <a:latin typeface="宋体" panose="02010600030101010101" pitchFamily="2" charset="-122"/>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2</a:t>
            </a:r>
            <a:r>
              <a:rPr lang="en-US" altLang="zh-CN" sz="2600" kern="100" dirty="0">
                <a:solidFill>
                  <a:srgbClr val="262626"/>
                </a:solidFill>
                <a:latin typeface="宋体" panose="02010600030101010101" pitchFamily="2" charset="-122"/>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252095" indent="-457200" algn="just">
              <a:lnSpc>
                <a:spcPct val="150000"/>
              </a:lnSpc>
              <a:spcAft>
                <a:spcPts val="0"/>
              </a:spcAft>
              <a:tabLst>
                <a:tab pos="2700655" algn="l"/>
              </a:tabLst>
            </a:pPr>
            <a:r>
              <a:rPr lang="en-US" altLang="zh-CN" sz="2600" b="1" kern="100" dirty="0" smtClean="0">
                <a:solidFill>
                  <a:srgbClr val="005AA0"/>
                </a:solidFill>
                <a:latin typeface="Times New Roman" panose="02020603050405020304" pitchFamily="18" charset="0"/>
                <a:ea typeface="黑体" panose="02010609060101010101" charset="-122"/>
                <a:cs typeface="Times New Roman" panose="02020603050405020304" pitchFamily="18" charset="0"/>
              </a:rPr>
              <a:t>	</a:t>
            </a:r>
            <a:r>
              <a:rPr lang="zh-CN" altLang="zh-CN" sz="2600" b="1" kern="100" dirty="0" smtClean="0">
                <a:solidFill>
                  <a:srgbClr val="005AA0"/>
                </a:solidFill>
                <a:latin typeface="Times New Roman" panose="02020603050405020304" pitchFamily="18" charset="0"/>
                <a:ea typeface="黑体" panose="02010609060101010101" charset="-122"/>
                <a:cs typeface="Times New Roman" panose="02020603050405020304" pitchFamily="18" charset="0"/>
              </a:rPr>
              <a:t>解析</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　若含有</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的配子有</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50%</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死亡，雌配子和雄配子中都是</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占</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2/3</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占</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1/3</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，自交后代</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占</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2/3</a:t>
            </a:r>
            <a:r>
              <a:rPr lang="en-US" altLang="zh-CN" sz="2600" kern="100" dirty="0">
                <a:solidFill>
                  <a:srgbClr val="262626"/>
                </a:solidFill>
                <a:latin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2/3</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4/9</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Aa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占</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2/3</a:t>
            </a:r>
            <a:r>
              <a:rPr lang="en-US" altLang="zh-CN" sz="2600" kern="100" dirty="0">
                <a:solidFill>
                  <a:srgbClr val="262626"/>
                </a:solidFill>
                <a:latin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1/3</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2/3</a:t>
            </a:r>
            <a:r>
              <a:rPr lang="en-US" altLang="zh-CN" sz="2600" kern="100" dirty="0">
                <a:solidFill>
                  <a:srgbClr val="262626"/>
                </a:solidFill>
                <a:latin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1/3</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4/9</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aa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占</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1/3</a:t>
            </a:r>
            <a:r>
              <a:rPr lang="en-US" altLang="zh-CN" sz="2600" kern="100" dirty="0">
                <a:solidFill>
                  <a:srgbClr val="262626"/>
                </a:solidFill>
                <a:latin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1/3</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1/9</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，自交后代基因型的比例是</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4</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4</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6041016" y="1368938"/>
            <a:ext cx="461986" cy="553998"/>
          </a:xfrm>
          <a:prstGeom prst="rect">
            <a:avLst/>
          </a:prstGeom>
        </p:spPr>
        <p:txBody>
          <a:bodyPr wrap="none">
            <a:spAutoFit/>
          </a:bodyPr>
          <a:lstStyle/>
          <a:p>
            <a:r>
              <a:rPr lang="en-US" altLang="zh-CN" sz="3000" b="1" kern="100" dirty="0" smtClean="0">
                <a:solidFill>
                  <a:srgbClr val="C00000"/>
                </a:solidFill>
                <a:latin typeface="Times New Roman" panose="02020603050405020304"/>
              </a:rPr>
              <a:t>C</a:t>
            </a:r>
            <a:endParaRPr lang="zh-CN" altLang="en-US" sz="3000" b="1" dirty="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blinds(horizontal)">
                                      <p:cBhvr>
                                        <p:cTn id="1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8135" y="232815"/>
            <a:ext cx="11656625" cy="4924401"/>
          </a:xfrm>
          <a:prstGeom prst="rect">
            <a:avLst/>
          </a:prstGeom>
        </p:spPr>
        <p:txBody>
          <a:bodyPr wrap="square" lIns="121898" tIns="60948" rIns="121898" bIns="60948">
            <a:spAutoFit/>
          </a:bodyPr>
          <a:lstStyle/>
          <a:p>
            <a:pPr marL="252095" indent="-457200" algn="just">
              <a:lnSpc>
                <a:spcPct val="150000"/>
              </a:lnSpc>
              <a:spcAft>
                <a:spcPts val="0"/>
              </a:spcAft>
              <a:tabLst>
                <a:tab pos="2700655" algn="l"/>
              </a:tabLst>
            </a:pPr>
            <a:r>
              <a:rPr lang="en-US" altLang="zh-CN" sz="2600" b="1" kern="100" dirty="0">
                <a:latin typeface="Times New Roman" panose="02020603050405020304" pitchFamily="18" charset="0"/>
                <a:ea typeface="黑体" panose="02010609060101010101" charset="-122"/>
                <a:cs typeface="Courier New" panose="02070309020205020404" pitchFamily="49" charset="0"/>
              </a:rPr>
              <a:t>[</a:t>
            </a:r>
            <a:r>
              <a:rPr lang="zh-CN" altLang="zh-CN" sz="2600" b="1" kern="100" dirty="0">
                <a:latin typeface="Times New Roman" panose="02020603050405020304" pitchFamily="18" charset="0"/>
                <a:ea typeface="黑体" panose="02010609060101010101" charset="-122"/>
                <a:cs typeface="Times New Roman" panose="02020603050405020304" pitchFamily="18" charset="0"/>
              </a:rPr>
              <a:t>精练</a:t>
            </a:r>
            <a:r>
              <a:rPr lang="en-US" altLang="zh-CN" sz="2600" b="1" kern="100" dirty="0">
                <a:latin typeface="Times New Roman" panose="02020603050405020304" pitchFamily="18" charset="0"/>
                <a:ea typeface="黑体" panose="02010609060101010101" charset="-122"/>
                <a:cs typeface="Courier New" panose="02070309020205020404" pitchFamily="49" charset="0"/>
              </a:rPr>
              <a:t>1]</a:t>
            </a:r>
            <a:r>
              <a:rPr lang="en-US" altLang="zh-CN" sz="2600" kern="100" dirty="0">
                <a:solidFill>
                  <a:srgbClr val="262626"/>
                </a:solidFill>
                <a:latin typeface="Times New Roman" panose="02020603050405020304" pitchFamily="18" charset="0"/>
                <a:cs typeface="Courier New" panose="02070309020205020404" pitchFamily="49" charset="0"/>
              </a:rPr>
              <a:t> </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(2025·</a:t>
            </a:r>
            <a:r>
              <a:rPr lang="zh-CN" altLang="zh-CN" sz="2600" b="1" kern="100" dirty="0">
                <a:solidFill>
                  <a:srgbClr val="262626"/>
                </a:solidFill>
                <a:latin typeface="Times New Roman" panose="02020603050405020304" pitchFamily="18" charset="0"/>
                <a:ea typeface="宋体" panose="02010600030101010101" pitchFamily="2" charset="-122"/>
                <a:cs typeface="Times New Roman" panose="02020603050405020304" pitchFamily="18" charset="0"/>
              </a:rPr>
              <a:t>广东珠海一中调研</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果蝇缺失</a:t>
            </a:r>
            <a:r>
              <a:rPr lang="en-US" altLang="zh-CN" sz="2600" kern="100" dirty="0">
                <a:solidFill>
                  <a:srgbClr val="262626"/>
                </a:solidFill>
                <a:latin typeface="Times New Roman" panose="02020603050405020304" pitchFamily="18" charset="0"/>
                <a:cs typeface="Courier New" panose="02070309020205020404" pitchFamily="49" charset="0"/>
              </a:rPr>
              <a:t>1</a:t>
            </a:r>
            <a:r>
              <a:rPr lang="zh-CN" altLang="zh-CN" sz="2600" kern="100" dirty="0">
                <a:solidFill>
                  <a:srgbClr val="262626"/>
                </a:solidFill>
                <a:latin typeface="Times New Roman" panose="02020603050405020304" pitchFamily="18" charset="0"/>
                <a:cs typeface="Times New Roman" panose="02020603050405020304" pitchFamily="18" charset="0"/>
              </a:rPr>
              <a:t>条染色体仍能正常生存和繁殖，缺失</a:t>
            </a:r>
            <a:r>
              <a:rPr lang="en-US" altLang="zh-CN" sz="2600" kern="1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条则致死。</a:t>
            </a:r>
            <a:r>
              <a:rPr lang="en-US" altLang="zh-CN" sz="2600" kern="100" dirty="0">
                <a:solidFill>
                  <a:srgbClr val="262626"/>
                </a:solidFill>
                <a:latin typeface="宋体" panose="02010600030101010101" pitchFamily="2" charset="-122"/>
                <a:cs typeface="Times New Roman" panose="02020603050405020304" pitchFamily="18" charset="0"/>
              </a:rPr>
              <a:t>Ⅱ</a:t>
            </a:r>
            <a:r>
              <a:rPr lang="zh-CN" altLang="zh-CN" sz="2600" kern="100" dirty="0">
                <a:solidFill>
                  <a:srgbClr val="262626"/>
                </a:solidFill>
                <a:latin typeface="Times New Roman" panose="02020603050405020304" pitchFamily="18" charset="0"/>
                <a:cs typeface="Times New Roman" panose="02020603050405020304" pitchFamily="18" charset="0"/>
              </a:rPr>
              <a:t>号染色体上的翻翅对正常翅为显性。缺失</a:t>
            </a:r>
            <a:r>
              <a:rPr lang="en-US" altLang="zh-CN" sz="2600" kern="100" dirty="0">
                <a:solidFill>
                  <a:srgbClr val="262626"/>
                </a:solidFill>
                <a:latin typeface="Times New Roman" panose="02020603050405020304" pitchFamily="18" charset="0"/>
                <a:cs typeface="Courier New" panose="02070309020205020404" pitchFamily="49" charset="0"/>
              </a:rPr>
              <a:t>1</a:t>
            </a:r>
            <a:r>
              <a:rPr lang="zh-CN" altLang="zh-CN" sz="2600" kern="100" dirty="0">
                <a:solidFill>
                  <a:srgbClr val="262626"/>
                </a:solidFill>
                <a:latin typeface="Times New Roman" panose="02020603050405020304" pitchFamily="18" charset="0"/>
                <a:cs typeface="Times New Roman" panose="02020603050405020304" pitchFamily="18" charset="0"/>
              </a:rPr>
              <a:t>条</a:t>
            </a:r>
            <a:r>
              <a:rPr lang="en-US" altLang="zh-CN" sz="2600" kern="100" dirty="0">
                <a:solidFill>
                  <a:srgbClr val="262626"/>
                </a:solidFill>
                <a:latin typeface="宋体" panose="02010600030101010101" pitchFamily="2" charset="-122"/>
                <a:cs typeface="Times New Roman" panose="02020603050405020304" pitchFamily="18" charset="0"/>
              </a:rPr>
              <a:t>Ⅱ</a:t>
            </a:r>
            <a:r>
              <a:rPr lang="zh-CN" altLang="zh-CN" sz="2600" kern="100" dirty="0">
                <a:solidFill>
                  <a:srgbClr val="262626"/>
                </a:solidFill>
                <a:latin typeface="Times New Roman" panose="02020603050405020304" pitchFamily="18" charset="0"/>
                <a:cs typeface="Times New Roman" panose="02020603050405020304" pitchFamily="18" charset="0"/>
              </a:rPr>
              <a:t>号染色体的翻翅果蝇和缺失</a:t>
            </a:r>
            <a:r>
              <a:rPr lang="en-US" altLang="zh-CN" sz="2600" kern="100" dirty="0">
                <a:solidFill>
                  <a:srgbClr val="262626"/>
                </a:solidFill>
                <a:latin typeface="Times New Roman" panose="02020603050405020304" pitchFamily="18" charset="0"/>
                <a:cs typeface="Courier New" panose="02070309020205020404" pitchFamily="49" charset="0"/>
              </a:rPr>
              <a:t>1</a:t>
            </a:r>
            <a:r>
              <a:rPr lang="zh-CN" altLang="zh-CN" sz="2600" kern="100" dirty="0">
                <a:solidFill>
                  <a:srgbClr val="262626"/>
                </a:solidFill>
                <a:latin typeface="Times New Roman" panose="02020603050405020304" pitchFamily="18" charset="0"/>
                <a:cs typeface="Times New Roman" panose="02020603050405020304" pitchFamily="18" charset="0"/>
              </a:rPr>
              <a:t>条</a:t>
            </a:r>
            <a:r>
              <a:rPr lang="en-US" altLang="zh-CN" sz="2600" kern="100" dirty="0">
                <a:solidFill>
                  <a:srgbClr val="262626"/>
                </a:solidFill>
                <a:latin typeface="宋体" panose="02010600030101010101" pitchFamily="2" charset="-122"/>
                <a:cs typeface="Times New Roman" panose="02020603050405020304" pitchFamily="18" charset="0"/>
              </a:rPr>
              <a:t>Ⅱ</a:t>
            </a:r>
            <a:r>
              <a:rPr lang="zh-CN" altLang="zh-CN" sz="2600" kern="100" dirty="0">
                <a:solidFill>
                  <a:srgbClr val="262626"/>
                </a:solidFill>
                <a:latin typeface="Times New Roman" panose="02020603050405020304" pitchFamily="18" charset="0"/>
                <a:cs typeface="Times New Roman" panose="02020603050405020304" pitchFamily="18" charset="0"/>
              </a:rPr>
              <a:t>号染色体的正常翅果蝇杂交，关于</a:t>
            </a:r>
            <a:r>
              <a:rPr lang="en-US" altLang="zh-CN" sz="2600" kern="100" dirty="0">
                <a:solidFill>
                  <a:srgbClr val="262626"/>
                </a:solidFill>
                <a:latin typeface="Times New Roman" panose="02020603050405020304" pitchFamily="18" charset="0"/>
                <a:cs typeface="Courier New" panose="02070309020205020404" pitchFamily="49" charset="0"/>
              </a:rPr>
              <a:t>F</a:t>
            </a:r>
            <a:r>
              <a:rPr lang="en-US" altLang="zh-CN" sz="2600" kern="100" baseline="-25000" dirty="0">
                <a:solidFill>
                  <a:srgbClr val="262626"/>
                </a:solidFill>
                <a:latin typeface="Times New Roman" panose="02020603050405020304" pitchFamily="18" charset="0"/>
                <a:cs typeface="Courier New" panose="02070309020205020404" pitchFamily="49" charset="0"/>
              </a:rPr>
              <a:t>1</a:t>
            </a:r>
            <a:r>
              <a:rPr lang="zh-CN" altLang="zh-CN" sz="2600" kern="100" dirty="0">
                <a:solidFill>
                  <a:srgbClr val="262626"/>
                </a:solidFill>
                <a:latin typeface="Times New Roman" panose="02020603050405020304" pitchFamily="18" charset="0"/>
                <a:cs typeface="Times New Roman" panose="02020603050405020304" pitchFamily="18" charset="0"/>
              </a:rPr>
              <a:t>的判断错误的是</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　　</a:t>
            </a:r>
            <a:r>
              <a:rPr lang="en-US" altLang="zh-CN" sz="2600" kern="100" dirty="0">
                <a:solidFill>
                  <a:srgbClr val="262626"/>
                </a:solidFill>
                <a:latin typeface="Times New Roman" panose="02020603050405020304" pitchFamily="18" charset="0"/>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95" lvl="1" indent="-457200" algn="just">
              <a:lnSpc>
                <a:spcPct val="150000"/>
              </a:lnSpc>
              <a:tabLst>
                <a:tab pos="2700655" algn="l"/>
              </a:tabLst>
            </a:pPr>
            <a:r>
              <a:rPr lang="en-US" altLang="zh-CN" sz="2600" kern="100" dirty="0">
                <a:solidFill>
                  <a:srgbClr val="262626"/>
                </a:solidFill>
                <a:latin typeface="Times New Roman" panose="02020603050405020304" pitchFamily="18" charset="0"/>
                <a:cs typeface="Courier New" panose="02070309020205020404" pitchFamily="49" charset="0"/>
              </a:rPr>
              <a:t>A.</a:t>
            </a:r>
            <a:r>
              <a:rPr lang="zh-CN" altLang="zh-CN" sz="2600" kern="100" dirty="0">
                <a:solidFill>
                  <a:srgbClr val="262626"/>
                </a:solidFill>
                <a:latin typeface="Times New Roman" panose="02020603050405020304" pitchFamily="18" charset="0"/>
                <a:cs typeface="Times New Roman" panose="02020603050405020304" pitchFamily="18" charset="0"/>
              </a:rPr>
              <a:t>染色体数正常的果蝇占</a:t>
            </a:r>
            <a:r>
              <a:rPr lang="en-US" altLang="zh-CN" sz="2600" kern="100" dirty="0">
                <a:solidFill>
                  <a:srgbClr val="262626"/>
                </a:solidFill>
                <a:latin typeface="Times New Roman" panose="02020603050405020304" pitchFamily="18" charset="0"/>
                <a:cs typeface="Courier New" panose="02070309020205020404" pitchFamily="49" charset="0"/>
              </a:rPr>
              <a:t>1/3</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95" lvl="1" indent="-457200" algn="just">
              <a:lnSpc>
                <a:spcPct val="150000"/>
              </a:lnSpc>
              <a:tabLst>
                <a:tab pos="2700655" algn="l"/>
              </a:tabLst>
            </a:pPr>
            <a:r>
              <a:rPr lang="en-US" altLang="zh-CN" sz="2600" kern="100" dirty="0">
                <a:solidFill>
                  <a:srgbClr val="262626"/>
                </a:solidFill>
                <a:latin typeface="Times New Roman" panose="02020603050405020304" pitchFamily="18" charset="0"/>
                <a:cs typeface="Courier New" panose="02070309020205020404" pitchFamily="49" charset="0"/>
              </a:rPr>
              <a:t>B.</a:t>
            </a:r>
            <a:r>
              <a:rPr lang="zh-CN" altLang="zh-CN" sz="2600" kern="100" dirty="0">
                <a:solidFill>
                  <a:srgbClr val="262626"/>
                </a:solidFill>
                <a:latin typeface="Times New Roman" panose="02020603050405020304" pitchFamily="18" charset="0"/>
                <a:cs typeface="Times New Roman" panose="02020603050405020304" pitchFamily="18" charset="0"/>
              </a:rPr>
              <a:t>翻翅果蝇占</a:t>
            </a:r>
            <a:r>
              <a:rPr lang="en-US" altLang="zh-CN" sz="2600" kern="100" dirty="0">
                <a:solidFill>
                  <a:srgbClr val="262626"/>
                </a:solidFill>
                <a:latin typeface="Times New Roman" panose="02020603050405020304" pitchFamily="18" charset="0"/>
                <a:cs typeface="Courier New" panose="02070309020205020404" pitchFamily="49" charset="0"/>
              </a:rPr>
              <a:t>2/3</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95" lvl="1" indent="-457200" algn="just">
              <a:lnSpc>
                <a:spcPct val="150000"/>
              </a:lnSpc>
              <a:tabLst>
                <a:tab pos="2700655" algn="l"/>
              </a:tabLst>
            </a:pPr>
            <a:r>
              <a:rPr lang="en-US" altLang="zh-CN" sz="2600" kern="100" dirty="0">
                <a:solidFill>
                  <a:srgbClr val="262626"/>
                </a:solidFill>
                <a:latin typeface="Times New Roman" panose="02020603050405020304" pitchFamily="18" charset="0"/>
                <a:cs typeface="Courier New" panose="02070309020205020404" pitchFamily="49" charset="0"/>
              </a:rPr>
              <a:t>C.</a:t>
            </a:r>
            <a:r>
              <a:rPr lang="zh-CN" altLang="zh-CN" sz="2600" kern="100" dirty="0">
                <a:solidFill>
                  <a:srgbClr val="262626"/>
                </a:solidFill>
                <a:latin typeface="Times New Roman" panose="02020603050405020304" pitchFamily="18" charset="0"/>
                <a:cs typeface="Times New Roman" panose="02020603050405020304" pitchFamily="18" charset="0"/>
              </a:rPr>
              <a:t>染色体数正常的翻翅果蝇占</a:t>
            </a:r>
            <a:r>
              <a:rPr lang="en-US" altLang="zh-CN" sz="2600" kern="100" dirty="0">
                <a:solidFill>
                  <a:srgbClr val="262626"/>
                </a:solidFill>
                <a:latin typeface="Times New Roman" panose="02020603050405020304" pitchFamily="18" charset="0"/>
                <a:cs typeface="Courier New" panose="02070309020205020404" pitchFamily="49" charset="0"/>
              </a:rPr>
              <a:t>2/9</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95" lvl="1" indent="-457200" algn="just">
              <a:lnSpc>
                <a:spcPct val="150000"/>
              </a:lnSpc>
              <a:tabLst>
                <a:tab pos="2700655" algn="l"/>
              </a:tabLst>
            </a:pPr>
            <a:r>
              <a:rPr lang="en-US" altLang="zh-CN" sz="2600" kern="100" dirty="0">
                <a:solidFill>
                  <a:srgbClr val="262626"/>
                </a:solidFill>
                <a:latin typeface="Times New Roman" panose="02020603050405020304" pitchFamily="18" charset="0"/>
                <a:cs typeface="Courier New" panose="02070309020205020404" pitchFamily="49" charset="0"/>
              </a:rPr>
              <a:t>D.</a:t>
            </a:r>
            <a:r>
              <a:rPr lang="zh-CN" altLang="zh-CN" sz="2600" kern="100" dirty="0">
                <a:solidFill>
                  <a:srgbClr val="262626"/>
                </a:solidFill>
                <a:latin typeface="Times New Roman" panose="02020603050405020304" pitchFamily="18" charset="0"/>
                <a:cs typeface="Times New Roman" panose="02020603050405020304" pitchFamily="18" charset="0"/>
              </a:rPr>
              <a:t>染色体数正常的翻翅果蝇占</a:t>
            </a:r>
            <a:r>
              <a:rPr lang="en-US" altLang="zh-CN" sz="2600" kern="100" dirty="0">
                <a:solidFill>
                  <a:srgbClr val="262626"/>
                </a:solidFill>
                <a:latin typeface="Times New Roman" panose="02020603050405020304" pitchFamily="18" charset="0"/>
                <a:cs typeface="Courier New" panose="02070309020205020404" pitchFamily="49" charset="0"/>
              </a:rPr>
              <a:t>1/3</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843842" y="2132838"/>
            <a:ext cx="461986" cy="553998"/>
          </a:xfrm>
          <a:prstGeom prst="rect">
            <a:avLst/>
          </a:prstGeom>
        </p:spPr>
        <p:txBody>
          <a:bodyPr wrap="none">
            <a:spAutoFit/>
          </a:bodyPr>
          <a:lstStyle/>
          <a:p>
            <a:r>
              <a:rPr lang="en-US" altLang="zh-CN" sz="3000" b="1" kern="100" dirty="0" smtClean="0">
                <a:solidFill>
                  <a:srgbClr val="C00000"/>
                </a:solidFill>
                <a:latin typeface="Times New Roman" panose="02020603050405020304"/>
              </a:rPr>
              <a:t>C</a:t>
            </a:r>
            <a:endParaRPr lang="zh-CN" altLang="en-US" sz="3000" b="1" dirty="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5817" y="630569"/>
            <a:ext cx="11656625" cy="3998250"/>
          </a:xfrm>
          <a:prstGeom prst="rect">
            <a:avLst/>
          </a:prstGeom>
        </p:spPr>
        <p:txBody>
          <a:bodyPr wrap="square" lIns="121898" tIns="60948" rIns="121898" bIns="60948">
            <a:spAutoFit/>
          </a:bodyPr>
          <a:lstStyle/>
          <a:p>
            <a:pPr algn="just">
              <a:lnSpc>
                <a:spcPct val="200000"/>
              </a:lnSpc>
              <a:spcAft>
                <a:spcPts val="0"/>
              </a:spcAft>
              <a:tabLst>
                <a:tab pos="2700655" algn="l"/>
              </a:tabLst>
            </a:pPr>
            <a:r>
              <a:rPr lang="zh-CN" altLang="zh-CN" sz="2600" b="1" kern="100" dirty="0">
                <a:solidFill>
                  <a:srgbClr val="005AA0"/>
                </a:solidFill>
                <a:latin typeface="Times New Roman" panose="02020603050405020304" pitchFamily="18" charset="0"/>
                <a:ea typeface="黑体" panose="02010609060101010101" charset="-122"/>
                <a:cs typeface="Times New Roman" panose="02020603050405020304" pitchFamily="18" charset="0"/>
              </a:rPr>
              <a:t>解析</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　假设翻翅基因用</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表示，正常翅基因用</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表示，缺失</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条</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Ⅱ</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号染色体的翻翅果蝇基因型为</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AO</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，缺失</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条</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Ⅱ</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号染色体的正常翅果蝇的基因型为</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aO</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，则子代基因型为</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AO</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aO</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Aa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OO(</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致死</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。其中</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AO</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和</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Aa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为翻翅果蝇，</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aO</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为正常翅果蝇，其比例为</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AO</a:t>
            </a:r>
            <a:r>
              <a:rPr lang="en-US" altLang="zh-CN" sz="2600" b="1" kern="100" dirty="0" err="1">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Aa</a:t>
            </a:r>
            <a:r>
              <a:rPr lang="en-US" altLang="zh-CN" sz="2600" b="1" kern="100" dirty="0" err="1">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aO</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，故染色体数正常的果蝇占</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1/3</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，翻翅果蝇占</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2/3</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，染色体数正常的翻翅果蝇占</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1/3</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65609" y="307836"/>
            <a:ext cx="11656625" cy="4849380"/>
          </a:xfrm>
          <a:prstGeom prst="rect">
            <a:avLst/>
          </a:prstGeom>
        </p:spPr>
        <p:txBody>
          <a:bodyPr wrap="square" lIns="121898" tIns="60948" rIns="121898" bIns="60948">
            <a:spAutoFit/>
          </a:bodyPr>
          <a:lstStyle/>
          <a:p>
            <a:pPr marL="252095" indent="-457200" algn="just">
              <a:lnSpc>
                <a:spcPct val="150000"/>
              </a:lnSpc>
              <a:spcAft>
                <a:spcPts val="0"/>
              </a:spcAft>
              <a:tabLst>
                <a:tab pos="2700655" algn="l"/>
              </a:tabLst>
            </a:pPr>
            <a:r>
              <a:rPr lang="en-US" altLang="zh-CN" sz="2600" b="1" kern="100" dirty="0">
                <a:latin typeface="Times New Roman" panose="02020603050405020304" pitchFamily="18" charset="0"/>
                <a:ea typeface="黑体" panose="02010609060101010101" charset="-122"/>
                <a:cs typeface="Courier New" panose="02070309020205020404" pitchFamily="49" charset="0"/>
              </a:rPr>
              <a:t>[</a:t>
            </a:r>
            <a:r>
              <a:rPr lang="zh-CN" altLang="zh-CN" sz="2600" b="1" kern="100" dirty="0">
                <a:latin typeface="Times New Roman" panose="02020603050405020304" pitchFamily="18" charset="0"/>
                <a:ea typeface="黑体" panose="02010609060101010101" charset="-122"/>
                <a:cs typeface="Times New Roman" panose="02020603050405020304" pitchFamily="18" charset="0"/>
              </a:rPr>
              <a:t>精练</a:t>
            </a:r>
            <a:r>
              <a:rPr lang="en-US" altLang="zh-CN" sz="2600" b="1" kern="100" dirty="0">
                <a:latin typeface="Times New Roman" panose="02020603050405020304" pitchFamily="18" charset="0"/>
                <a:ea typeface="黑体" panose="02010609060101010101" charset="-122"/>
                <a:cs typeface="Courier New" panose="02070309020205020404" pitchFamily="49" charset="0"/>
              </a:rPr>
              <a:t>2]</a:t>
            </a:r>
            <a:r>
              <a:rPr lang="en-US" altLang="zh-CN" sz="2600" kern="100" dirty="0">
                <a:solidFill>
                  <a:srgbClr val="262626"/>
                </a:solidFill>
                <a:latin typeface="Times New Roman" panose="02020603050405020304" pitchFamily="18" charset="0"/>
                <a:cs typeface="Courier New" panose="02070309020205020404" pitchFamily="49" charset="0"/>
              </a:rPr>
              <a:t> </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dirty="0">
                <a:solidFill>
                  <a:srgbClr val="262626"/>
                </a:solidFill>
                <a:latin typeface="Times New Roman" panose="02020603050405020304" pitchFamily="18" charset="0"/>
                <a:ea typeface="宋体" panose="02010600030101010101" pitchFamily="2" charset="-122"/>
                <a:cs typeface="Times New Roman" panose="02020603050405020304" pitchFamily="18" charset="0"/>
              </a:rPr>
              <a:t>不定项</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)(2025·</a:t>
            </a:r>
            <a:r>
              <a:rPr lang="zh-CN" altLang="zh-CN" sz="2600" b="1" kern="100" dirty="0">
                <a:solidFill>
                  <a:srgbClr val="262626"/>
                </a:solidFill>
                <a:latin typeface="Times New Roman" panose="02020603050405020304" pitchFamily="18" charset="0"/>
                <a:ea typeface="宋体" panose="02010600030101010101" pitchFamily="2" charset="-122"/>
                <a:cs typeface="Times New Roman" panose="02020603050405020304" pitchFamily="18" charset="0"/>
              </a:rPr>
              <a:t>山东泰安检测</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a:t>
            </a:r>
            <a:r>
              <a:rPr lang="en-US" altLang="zh-CN" sz="2600" kern="100" dirty="0">
                <a:solidFill>
                  <a:srgbClr val="262626"/>
                </a:solidFill>
                <a:latin typeface="Times New Roman" panose="02020603050405020304" pitchFamily="18" charset="0"/>
                <a:cs typeface="Courier New" panose="02070309020205020404" pitchFamily="49" charset="0"/>
              </a:rPr>
              <a:t>M</a:t>
            </a:r>
            <a:r>
              <a:rPr lang="zh-CN" altLang="zh-CN" sz="2600" kern="100" dirty="0">
                <a:solidFill>
                  <a:srgbClr val="262626"/>
                </a:solidFill>
                <a:latin typeface="Times New Roman" panose="02020603050405020304" pitchFamily="18" charset="0"/>
                <a:cs typeface="Times New Roman" panose="02020603050405020304" pitchFamily="18" charset="0"/>
              </a:rPr>
              <a:t>基因在水稻细胞中能编码毒蛋白，该毒蛋白对雌配子无影响，但是由于某种原因，同株水稻不含</a:t>
            </a:r>
            <a:r>
              <a:rPr lang="en-US" altLang="zh-CN" sz="2600" kern="100" dirty="0">
                <a:solidFill>
                  <a:srgbClr val="262626"/>
                </a:solidFill>
                <a:latin typeface="Times New Roman" panose="02020603050405020304" pitchFamily="18" charset="0"/>
                <a:cs typeface="Courier New" panose="02070309020205020404" pitchFamily="49" charset="0"/>
              </a:rPr>
              <a:t>M</a:t>
            </a:r>
            <a:r>
              <a:rPr lang="zh-CN" altLang="zh-CN" sz="2600" kern="100" dirty="0">
                <a:solidFill>
                  <a:srgbClr val="262626"/>
                </a:solidFill>
                <a:latin typeface="Times New Roman" panose="02020603050405020304" pitchFamily="18" charset="0"/>
                <a:cs typeface="Times New Roman" panose="02020603050405020304" pitchFamily="18" charset="0"/>
              </a:rPr>
              <a:t>基因的花粉出现一定比例的死亡。实验小组让基因型为</a:t>
            </a:r>
            <a:r>
              <a:rPr lang="en-US" altLang="zh-CN" sz="2600" kern="100" dirty="0">
                <a:solidFill>
                  <a:srgbClr val="262626"/>
                </a:solidFill>
                <a:latin typeface="Times New Roman" panose="02020603050405020304" pitchFamily="18" charset="0"/>
                <a:cs typeface="Courier New" panose="02070309020205020404" pitchFamily="49" charset="0"/>
              </a:rPr>
              <a:t>Mm</a:t>
            </a:r>
            <a:r>
              <a:rPr lang="zh-CN" altLang="zh-CN" sz="2600" kern="100" dirty="0">
                <a:solidFill>
                  <a:srgbClr val="262626"/>
                </a:solidFill>
                <a:latin typeface="Times New Roman" panose="02020603050405020304" pitchFamily="18" charset="0"/>
                <a:cs typeface="Times New Roman" panose="02020603050405020304" pitchFamily="18" charset="0"/>
              </a:rPr>
              <a:t>的植株自交，</a:t>
            </a:r>
            <a:r>
              <a:rPr lang="en-US" altLang="zh-CN" sz="2600" kern="100" dirty="0">
                <a:solidFill>
                  <a:srgbClr val="262626"/>
                </a:solidFill>
                <a:latin typeface="Times New Roman" panose="02020603050405020304" pitchFamily="18" charset="0"/>
                <a:cs typeface="Courier New" panose="02070309020205020404" pitchFamily="49" charset="0"/>
              </a:rPr>
              <a:t>F</a:t>
            </a:r>
            <a:r>
              <a:rPr lang="en-US" altLang="zh-CN" sz="2600" kern="100" baseline="-25000" dirty="0">
                <a:solidFill>
                  <a:srgbClr val="262626"/>
                </a:solidFill>
                <a:latin typeface="Times New Roman" panose="02020603050405020304" pitchFamily="18" charset="0"/>
                <a:cs typeface="Courier New" panose="02070309020205020404" pitchFamily="49" charset="0"/>
              </a:rPr>
              <a:t>1</a:t>
            </a:r>
            <a:r>
              <a:rPr lang="zh-CN" altLang="zh-CN" sz="2600" kern="100" dirty="0">
                <a:solidFill>
                  <a:srgbClr val="262626"/>
                </a:solidFill>
                <a:latin typeface="Times New Roman" panose="02020603050405020304" pitchFamily="18" charset="0"/>
                <a:cs typeface="Times New Roman" panose="02020603050405020304" pitchFamily="18" charset="0"/>
              </a:rPr>
              <a:t>中隐性性状植株所占的比例为</a:t>
            </a:r>
            <a:r>
              <a:rPr lang="en-US" altLang="zh-CN" sz="2600" kern="100" dirty="0">
                <a:solidFill>
                  <a:srgbClr val="262626"/>
                </a:solidFill>
                <a:latin typeface="Times New Roman" panose="02020603050405020304" pitchFamily="18" charset="0"/>
                <a:cs typeface="Courier New" panose="02070309020205020404" pitchFamily="49" charset="0"/>
              </a:rPr>
              <a:t>1/8</a:t>
            </a:r>
            <a:r>
              <a:rPr lang="zh-CN" altLang="zh-CN" sz="2600" kern="100" dirty="0">
                <a:solidFill>
                  <a:srgbClr val="262626"/>
                </a:solidFill>
                <a:latin typeface="Times New Roman" panose="02020603050405020304" pitchFamily="18" charset="0"/>
                <a:cs typeface="Times New Roman" panose="02020603050405020304" pitchFamily="18" charset="0"/>
              </a:rPr>
              <a:t>。下列说法正确的是</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　　</a:t>
            </a:r>
            <a:r>
              <a:rPr lang="en-US" altLang="zh-CN" sz="2600" kern="100" dirty="0" smtClean="0">
                <a:solidFill>
                  <a:srgbClr val="262626"/>
                </a:solidFill>
                <a:latin typeface="Times New Roman" panose="02020603050405020304" pitchFamily="18" charset="0"/>
                <a:cs typeface="Times New Roman" panose="02020603050405020304" pitchFamily="18" charset="0"/>
              </a:rPr>
              <a:t>    </a:t>
            </a:r>
            <a:r>
              <a:rPr lang="en-US" altLang="zh-CN" sz="2600" kern="100" dirty="0" smtClean="0">
                <a:solidFill>
                  <a:srgbClr val="262626"/>
                </a:solidFill>
                <a:latin typeface="Times New Roman" panose="02020603050405020304" pitchFamily="18" charset="0"/>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95" lvl="1" indent="-457200" algn="just">
              <a:lnSpc>
                <a:spcPct val="150000"/>
              </a:lnSpc>
              <a:tabLst>
                <a:tab pos="2700655" algn="l"/>
              </a:tabLst>
            </a:pPr>
            <a:r>
              <a:rPr lang="en-US" altLang="zh-CN" sz="2600" kern="100" dirty="0">
                <a:solidFill>
                  <a:srgbClr val="262626"/>
                </a:solidFill>
                <a:latin typeface="Times New Roman" panose="02020603050405020304" pitchFamily="18" charset="0"/>
                <a:cs typeface="Courier New" panose="02070309020205020404" pitchFamily="49" charset="0"/>
              </a:rPr>
              <a:t>A.</a:t>
            </a:r>
            <a:r>
              <a:rPr lang="zh-CN" altLang="zh-CN" sz="2600" kern="100" dirty="0">
                <a:solidFill>
                  <a:srgbClr val="262626"/>
                </a:solidFill>
                <a:latin typeface="Times New Roman" panose="02020603050405020304" pitchFamily="18" charset="0"/>
                <a:cs typeface="Times New Roman" panose="02020603050405020304" pitchFamily="18" charset="0"/>
              </a:rPr>
              <a:t>上述亲本植株中含</a:t>
            </a:r>
            <a:r>
              <a:rPr lang="en-US" altLang="zh-CN" sz="2600" kern="100" dirty="0">
                <a:solidFill>
                  <a:srgbClr val="262626"/>
                </a:solidFill>
                <a:latin typeface="Times New Roman" panose="02020603050405020304" pitchFamily="18" charset="0"/>
                <a:cs typeface="Courier New" panose="02070309020205020404" pitchFamily="49" charset="0"/>
              </a:rPr>
              <a:t>m</a:t>
            </a:r>
            <a:r>
              <a:rPr lang="zh-CN" altLang="zh-CN" sz="2600" kern="100" dirty="0">
                <a:solidFill>
                  <a:srgbClr val="262626"/>
                </a:solidFill>
                <a:latin typeface="Times New Roman" panose="02020603050405020304" pitchFamily="18" charset="0"/>
                <a:cs typeface="Times New Roman" panose="02020603050405020304" pitchFamily="18" charset="0"/>
              </a:rPr>
              <a:t>基因的花粉有</a:t>
            </a:r>
            <a:r>
              <a:rPr lang="en-US" altLang="zh-CN" sz="2600" kern="100" dirty="0">
                <a:solidFill>
                  <a:srgbClr val="262626"/>
                </a:solidFill>
                <a:latin typeface="Times New Roman" panose="02020603050405020304" pitchFamily="18" charset="0"/>
                <a:cs typeface="Courier New" panose="02070309020205020404" pitchFamily="49" charset="0"/>
              </a:rPr>
              <a:t>2/3</a:t>
            </a:r>
            <a:r>
              <a:rPr lang="zh-CN" altLang="zh-CN" sz="2600" kern="100" dirty="0">
                <a:solidFill>
                  <a:srgbClr val="262626"/>
                </a:solidFill>
                <a:latin typeface="Times New Roman" panose="02020603050405020304" pitchFamily="18" charset="0"/>
                <a:cs typeface="Times New Roman" panose="02020603050405020304" pitchFamily="18" charset="0"/>
              </a:rPr>
              <a:t>会死亡</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95" lvl="1" indent="-457200" algn="just">
              <a:lnSpc>
                <a:spcPct val="150000"/>
              </a:lnSpc>
              <a:tabLst>
                <a:tab pos="2700655" algn="l"/>
              </a:tabLst>
            </a:pPr>
            <a:r>
              <a:rPr lang="en-US" altLang="zh-CN" sz="2600" kern="100" dirty="0">
                <a:solidFill>
                  <a:srgbClr val="262626"/>
                </a:solidFill>
                <a:latin typeface="Times New Roman" panose="02020603050405020304" pitchFamily="18" charset="0"/>
                <a:cs typeface="Courier New" panose="02070309020205020404" pitchFamily="49" charset="0"/>
              </a:rPr>
              <a:t>B.</a:t>
            </a:r>
            <a:r>
              <a:rPr lang="zh-CN" altLang="zh-CN" sz="2600" kern="100" dirty="0">
                <a:solidFill>
                  <a:srgbClr val="262626"/>
                </a:solidFill>
                <a:latin typeface="Times New Roman" panose="02020603050405020304" pitchFamily="18" charset="0"/>
                <a:cs typeface="Times New Roman" panose="02020603050405020304" pitchFamily="18" charset="0"/>
              </a:rPr>
              <a:t>基因型为</a:t>
            </a:r>
            <a:r>
              <a:rPr lang="en-US" altLang="zh-CN" sz="2600" kern="100" dirty="0">
                <a:solidFill>
                  <a:srgbClr val="262626"/>
                </a:solidFill>
                <a:latin typeface="Times New Roman" panose="02020603050405020304" pitchFamily="18" charset="0"/>
                <a:cs typeface="Courier New" panose="02070309020205020404" pitchFamily="49" charset="0"/>
              </a:rPr>
              <a:t>Mm</a:t>
            </a:r>
            <a:r>
              <a:rPr lang="zh-CN" altLang="zh-CN" sz="2600" kern="100" dirty="0">
                <a:solidFill>
                  <a:srgbClr val="262626"/>
                </a:solidFill>
                <a:latin typeface="Times New Roman" panose="02020603050405020304" pitchFamily="18" charset="0"/>
                <a:cs typeface="Times New Roman" panose="02020603050405020304" pitchFamily="18" charset="0"/>
              </a:rPr>
              <a:t>和</a:t>
            </a:r>
            <a:r>
              <a:rPr lang="en-US" altLang="zh-CN" sz="2600" kern="100" dirty="0">
                <a:solidFill>
                  <a:srgbClr val="262626"/>
                </a:solidFill>
                <a:latin typeface="Times New Roman" panose="02020603050405020304" pitchFamily="18" charset="0"/>
                <a:cs typeface="Courier New" panose="02070309020205020404" pitchFamily="49" charset="0"/>
              </a:rPr>
              <a:t>mm</a:t>
            </a:r>
            <a:r>
              <a:rPr lang="zh-CN" altLang="zh-CN" sz="2600" kern="100" dirty="0">
                <a:solidFill>
                  <a:srgbClr val="262626"/>
                </a:solidFill>
                <a:latin typeface="Times New Roman" panose="02020603050405020304" pitchFamily="18" charset="0"/>
                <a:cs typeface="Times New Roman" panose="02020603050405020304" pitchFamily="18" charset="0"/>
              </a:rPr>
              <a:t>的植株正反交，后代表型比例不同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95" lvl="1" indent="-457200" algn="just">
              <a:lnSpc>
                <a:spcPct val="150000"/>
              </a:lnSpc>
              <a:tabLst>
                <a:tab pos="2700655" algn="l"/>
              </a:tabLst>
            </a:pPr>
            <a:r>
              <a:rPr lang="en-US" altLang="zh-CN" sz="2600" kern="100" dirty="0">
                <a:solidFill>
                  <a:srgbClr val="262626"/>
                </a:solidFill>
                <a:latin typeface="Times New Roman" panose="02020603050405020304" pitchFamily="18" charset="0"/>
                <a:cs typeface="Courier New" panose="02070309020205020404" pitchFamily="49" charset="0"/>
              </a:rPr>
              <a:t>C.F</a:t>
            </a:r>
            <a:r>
              <a:rPr lang="en-US" altLang="zh-CN" sz="2600" kern="100" baseline="-25000" dirty="0">
                <a:solidFill>
                  <a:srgbClr val="262626"/>
                </a:solidFill>
                <a:latin typeface="Times New Roman" panose="02020603050405020304" pitchFamily="18" charset="0"/>
                <a:cs typeface="Courier New" panose="02070309020205020404" pitchFamily="49" charset="0"/>
              </a:rPr>
              <a:t>1</a:t>
            </a:r>
            <a:r>
              <a:rPr lang="zh-CN" altLang="zh-CN" sz="2600" kern="100" dirty="0">
                <a:solidFill>
                  <a:srgbClr val="262626"/>
                </a:solidFill>
                <a:latin typeface="Times New Roman" panose="02020603050405020304" pitchFamily="18" charset="0"/>
                <a:cs typeface="Times New Roman" panose="02020603050405020304" pitchFamily="18" charset="0"/>
              </a:rPr>
              <a:t>的显性性状个体中纯合子所占比例为</a:t>
            </a:r>
            <a:r>
              <a:rPr lang="en-US" altLang="zh-CN" sz="2600" kern="100" dirty="0">
                <a:solidFill>
                  <a:srgbClr val="262626"/>
                </a:solidFill>
                <a:latin typeface="Times New Roman" panose="02020603050405020304" pitchFamily="18" charset="0"/>
                <a:cs typeface="Courier New" panose="02070309020205020404" pitchFamily="49" charset="0"/>
              </a:rPr>
              <a:t>4/7</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95" lvl="1" indent="-457200" algn="just">
              <a:lnSpc>
                <a:spcPct val="150000"/>
              </a:lnSpc>
              <a:tabLst>
                <a:tab pos="2700655" algn="l"/>
              </a:tabLst>
            </a:pPr>
            <a:r>
              <a:rPr lang="en-US" altLang="zh-CN" sz="2600" kern="100" dirty="0">
                <a:solidFill>
                  <a:srgbClr val="262626"/>
                </a:solidFill>
                <a:latin typeface="Times New Roman" panose="02020603050405020304" pitchFamily="18" charset="0"/>
                <a:cs typeface="Courier New" panose="02070309020205020404" pitchFamily="49" charset="0"/>
              </a:rPr>
              <a:t>D.F</a:t>
            </a:r>
            <a:r>
              <a:rPr lang="en-US" altLang="zh-CN" sz="2600" kern="100" baseline="-25000" dirty="0">
                <a:solidFill>
                  <a:srgbClr val="262626"/>
                </a:solidFill>
                <a:latin typeface="Times New Roman" panose="02020603050405020304" pitchFamily="18" charset="0"/>
                <a:cs typeface="Courier New" panose="02070309020205020404" pitchFamily="49" charset="0"/>
              </a:rPr>
              <a:t>1</a:t>
            </a:r>
            <a:r>
              <a:rPr lang="zh-CN" altLang="zh-CN" sz="2600" kern="100" dirty="0">
                <a:solidFill>
                  <a:srgbClr val="262626"/>
                </a:solidFill>
                <a:latin typeface="Times New Roman" panose="02020603050405020304" pitchFamily="18" charset="0"/>
                <a:cs typeface="Times New Roman" panose="02020603050405020304" pitchFamily="18" charset="0"/>
              </a:rPr>
              <a:t>个体自交后代中隐性性状个体所占比例为</a:t>
            </a:r>
            <a:r>
              <a:rPr lang="en-US" altLang="zh-CN" sz="2600" kern="100" dirty="0">
                <a:solidFill>
                  <a:srgbClr val="262626"/>
                </a:solidFill>
                <a:latin typeface="Times New Roman" panose="02020603050405020304" pitchFamily="18" charset="0"/>
                <a:cs typeface="Courier New" panose="02070309020205020404" pitchFamily="49" charset="0"/>
              </a:rPr>
              <a:t>3/16</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5695107" y="2207994"/>
            <a:ext cx="995785" cy="553998"/>
          </a:xfrm>
          <a:prstGeom prst="rect">
            <a:avLst/>
          </a:prstGeom>
        </p:spPr>
        <p:txBody>
          <a:bodyPr wrap="none">
            <a:spAutoFit/>
          </a:bodyPr>
          <a:lstStyle/>
          <a:p>
            <a:r>
              <a:rPr lang="en-US" altLang="zh-CN" sz="3000" b="1" kern="100" smtClean="0">
                <a:solidFill>
                  <a:srgbClr val="C00000"/>
                </a:solidFill>
                <a:latin typeface="Times New Roman" panose="02020603050405020304"/>
              </a:rPr>
              <a:t>ABD</a:t>
            </a:r>
            <a:endParaRPr lang="zh-CN" altLang="en-US" sz="3000" b="1" dirty="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40765" y="291888"/>
            <a:ext cx="11656625" cy="5789638"/>
          </a:xfrm>
          <a:prstGeom prst="rect">
            <a:avLst/>
          </a:prstGeom>
        </p:spPr>
        <p:txBody>
          <a:bodyPr wrap="square" lIns="121898" tIns="60948" rIns="121898" bIns="60948">
            <a:spAutoFit/>
          </a:bodyPr>
          <a:lstStyle/>
          <a:p>
            <a:pPr algn="just">
              <a:lnSpc>
                <a:spcPct val="130000"/>
              </a:lnSpc>
              <a:spcAft>
                <a:spcPts val="0"/>
              </a:spcAft>
              <a:tabLst>
                <a:tab pos="2700655" algn="l"/>
              </a:tabLst>
            </a:pPr>
            <a:r>
              <a:rPr lang="zh-CN" altLang="zh-CN" sz="2600" b="1" kern="100" dirty="0">
                <a:solidFill>
                  <a:srgbClr val="005AA0"/>
                </a:solidFill>
                <a:latin typeface="Times New Roman" panose="02020603050405020304" pitchFamily="18" charset="0"/>
                <a:ea typeface="黑体" panose="02010609060101010101" charset="-122"/>
                <a:cs typeface="Times New Roman" panose="02020603050405020304" pitchFamily="18" charset="0"/>
              </a:rPr>
              <a:t>解析</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　据题可知，</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M</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基因能编码一种毒蛋白，对雌配子无影响，但会导致同株水稻一定比例的不含该基因的花粉死亡，实验小组让基因型为</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Mm</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的植株自交，</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F</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中隐性性状植株</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(mm)</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占</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1/8</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，含</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m</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基因的雌配子占比为</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，则含</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m</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基因的雄配子占比为</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m</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1/4</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，所以雄配子基因型及比例为</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M</a:t>
            </a:r>
            <a:r>
              <a:rPr lang="en-US" altLang="zh-CN" sz="2600" b="1" kern="100" dirty="0" err="1">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m</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3</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，故亲本植株中含</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m</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基因的花粉有</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2/3</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会死亡，</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30000"/>
              </a:lnSpc>
              <a:spcAft>
                <a:spcPts val="0"/>
              </a:spcAft>
              <a:tabLst>
                <a:tab pos="2700655" algn="l"/>
              </a:tabLst>
            </a:pP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Mm</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作为父本时会有部分含</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m</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基因的配子致死，作为母本时含</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m</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基因的配子不致死，则基因型为</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Mm</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和</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mm</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的植株正反交，后代表型比例不同，</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30000"/>
              </a:lnSpc>
              <a:spcAft>
                <a:spcPts val="0"/>
              </a:spcAft>
              <a:tabLst>
                <a:tab pos="2700655"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雌配子基因型及比例为</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M</a:t>
            </a:r>
            <a:r>
              <a:rPr lang="en-US" altLang="zh-CN" sz="2600" b="1" kern="100" dirty="0" err="1">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m</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，含</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m</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基因的花粉有</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2/3</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死亡，雄配子基因型及比例为</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M</a:t>
            </a:r>
            <a:r>
              <a:rPr lang="en-US" altLang="zh-CN" sz="2600" b="1" kern="100" dirty="0" err="1">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m</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3</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，则</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F</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基因型及比例为</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MM</a:t>
            </a:r>
            <a:r>
              <a:rPr lang="en-US" altLang="zh-CN" sz="2600" b="1" kern="100" dirty="0" err="1">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Mm</a:t>
            </a:r>
            <a:r>
              <a:rPr lang="en-US" altLang="zh-CN" sz="2600" b="1" kern="100" dirty="0" err="1">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mm</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3</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4</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，则</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F</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的显性性状个体</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(M_)</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中纯合子</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(MM)</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所占比例为</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3/7</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F</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自交后代中隐性性状个体</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(mm)</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所占比例为</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1/2</a:t>
            </a:r>
            <a:r>
              <a:rPr lang="en-US" altLang="zh-CN" sz="2600" kern="100" dirty="0">
                <a:solidFill>
                  <a:srgbClr val="262626"/>
                </a:solidFill>
                <a:latin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1/8</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1/8</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3/16</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错误，</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PP_MARK_KEY" val="8fb0145f-3932-4662-bba1-b78507110362"/>
  <p:tag name="COMMONDATA" val="eyJoZGlkIjoiMjg0MmRkYTdlOWE4Mzc1ZDRhMGFmMjY1ZWIxYTVkMzEifQ=="/>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1_Office 主题">
  <a:themeElements>
    <a:clrScheme na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extLst>
      <a:ext uri="{D81B5157-A7B6-4480-A006-42BB1BC3E7BB}">
        <wpsdc:hlinkScheme xmlns:wpsdc="http://www.wps.cn/officeDocument/2017/drawingmlCustomData" underline="false"/>
      </a:ext>
    </a:extLst>
  </a:themeElements>
  <a:objectDefaults>
    <a:txDef>
      <a:spPr>
        <a:noFill/>
      </a:spPr>
      <a:bodyPr wrap="square" rtlCol="0">
        <a:spAutoFit/>
      </a:bodyPr>
      <a:lstStyle>
        <a:defPPr>
          <a:defRPr lang="zh-CN" altLang="en-US" sz="2600">
            <a:latin typeface="等线" panose="02010600030101010101" charset="-122"/>
            <a:ea typeface="等线" panose="02010600030101010101"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9976</Words>
  <Application>WPS 演示</Application>
  <PresentationFormat>宽屏</PresentationFormat>
  <Paragraphs>303</Paragraphs>
  <Slides>49</Slides>
  <Notes>1</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49</vt:i4>
      </vt:variant>
    </vt:vector>
  </HeadingPairs>
  <TitlesOfParts>
    <vt:vector size="66" baseType="lpstr">
      <vt:lpstr>Arial</vt:lpstr>
      <vt:lpstr>宋体</vt:lpstr>
      <vt:lpstr>Wingdings</vt:lpstr>
      <vt:lpstr>等线</vt:lpstr>
      <vt:lpstr>微软雅黑</vt:lpstr>
      <vt:lpstr>Arial</vt:lpstr>
      <vt:lpstr>思源黑体 CN Normal</vt:lpstr>
      <vt:lpstr>黑体</vt:lpstr>
      <vt:lpstr>经典繁仿黑</vt:lpstr>
      <vt:lpstr>微软雅黑 Light</vt:lpstr>
      <vt:lpstr>Times New Roman</vt:lpstr>
      <vt:lpstr>Courier New</vt:lpstr>
      <vt:lpstr>Times New Roman</vt:lpstr>
      <vt:lpstr>Courier New</vt:lpstr>
      <vt:lpstr>Calibri</vt:lpstr>
      <vt:lpstr>Arial Unicode MS</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zhangpeng</cp:lastModifiedBy>
  <cp:revision>168</cp:revision>
  <dcterms:created xsi:type="dcterms:W3CDTF">2022-03-14T00:29:00Z</dcterms:created>
  <dcterms:modified xsi:type="dcterms:W3CDTF">2025-09-11T06:59:43Z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A46C101E37F44672B6658BFA9D7CCCF1_13</vt:lpwstr>
  </property>
  <property fmtid="{D5CDD505-2E9C-101B-9397-08002B2CF9AE}" pid="3" name="KSOProductBuildVer">
    <vt:lpwstr>2052-12.1.0.22529</vt:lpwstr>
  </property>
</Properties>
</file>