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handoutMasterIdLst>
    <p:handoutMasterId r:id="rId42"/>
  </p:handoutMasterIdLst>
  <p:sldIdLst>
    <p:sldId id="901" r:id="rId2"/>
    <p:sldId id="950" r:id="rId3"/>
    <p:sldId id="415" r:id="rId4"/>
    <p:sldId id="800" r:id="rId5"/>
    <p:sldId id="906" r:id="rId6"/>
    <p:sldId id="907" r:id="rId7"/>
    <p:sldId id="908" r:id="rId8"/>
    <p:sldId id="909" r:id="rId9"/>
    <p:sldId id="910" r:id="rId10"/>
    <p:sldId id="905" r:id="rId11"/>
    <p:sldId id="814" r:id="rId12"/>
    <p:sldId id="917" r:id="rId13"/>
    <p:sldId id="918" r:id="rId14"/>
    <p:sldId id="919" r:id="rId15"/>
    <p:sldId id="951" r:id="rId16"/>
    <p:sldId id="952" r:id="rId17"/>
    <p:sldId id="953" r:id="rId18"/>
    <p:sldId id="954" r:id="rId19"/>
    <p:sldId id="955" r:id="rId20"/>
    <p:sldId id="920" r:id="rId21"/>
    <p:sldId id="956" r:id="rId22"/>
    <p:sldId id="957" r:id="rId23"/>
    <p:sldId id="958" r:id="rId24"/>
    <p:sldId id="959" r:id="rId25"/>
    <p:sldId id="960" r:id="rId26"/>
    <p:sldId id="915" r:id="rId27"/>
    <p:sldId id="961" r:id="rId28"/>
    <p:sldId id="962" r:id="rId29"/>
    <p:sldId id="967" r:id="rId30"/>
    <p:sldId id="968" r:id="rId31"/>
    <p:sldId id="789" r:id="rId32"/>
    <p:sldId id="597" r:id="rId33"/>
    <p:sldId id="969" r:id="rId34"/>
    <p:sldId id="823" r:id="rId35"/>
    <p:sldId id="824" r:id="rId36"/>
    <p:sldId id="970" r:id="rId37"/>
    <p:sldId id="825" r:id="rId38"/>
    <p:sldId id="971" r:id="rId39"/>
    <p:sldId id="826" r:id="rId40"/>
  </p:sldIdLst>
  <p:sldSz cx="12192000" cy="6858000"/>
  <p:notesSz cx="6858000" cy="9144000"/>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7" userDrawn="1">
          <p15:clr>
            <a:srgbClr val="A4A3A4"/>
          </p15:clr>
        </p15:guide>
        <p15:guide id="2" pos="38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FF"/>
    <a:srgbClr val="548235"/>
    <a:srgbClr val="6CA543"/>
    <a:srgbClr val="F08748"/>
    <a:srgbClr val="EE7D32"/>
    <a:srgbClr val="1E0DFF"/>
    <a:srgbClr val="002060"/>
    <a:srgbClr val="28487E"/>
    <a:srgbClr val="EC72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Objects="1" showGuides="1">
      <p:cViewPr varScale="1">
        <p:scale>
          <a:sx n="37" d="100"/>
          <a:sy n="37" d="100"/>
        </p:scale>
        <p:origin x="354" y="30"/>
      </p:cViewPr>
      <p:guideLst>
        <p:guide orient="horz" pos="2167"/>
        <p:guide pos="3836"/>
      </p:guideLst>
    </p:cSldViewPr>
  </p:slideViewPr>
  <p:notesTextViewPr>
    <p:cViewPr>
      <p:scale>
        <a:sx n="1" d="1"/>
        <a:sy n="1" d="1"/>
      </p:scale>
      <p:origin x="0" y="0"/>
    </p:cViewPr>
  </p:notesTextViewPr>
  <p:gridSpacing cx="432054" cy="43205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2025/9/17</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2025/9/17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slide" Target="../slides/slide4.xml"/></Relationships>
</file>

<file path=ppt/slideLayouts/_rels/slideLayout3.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slide" Target="../slides/slide4.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slide" Target="../slides/slide4.xml"/><Relationship Id="rId4" Type="http://schemas.openxmlformats.org/officeDocument/2006/relationships/image" Target="../media/image1.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slide" Target="../slides/slide4.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slide" Target="../slides/slide4.xml"/><Relationship Id="rId4"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slide" Target="../slides/slide4.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jpeg"/><Relationship Id="rId13" Type="http://schemas.openxmlformats.org/officeDocument/2006/relationships/slide" Target="../slides/slide4.xml"/><Relationship Id="rId3" Type="http://schemas.openxmlformats.org/officeDocument/2006/relationships/tags" Target="../tags/tag11.xml"/><Relationship Id="rId7" Type="http://schemas.openxmlformats.org/officeDocument/2006/relationships/slideMaster" Target="../slideMasters/slideMaster1.xml"/><Relationship Id="rId12" Type="http://schemas.openxmlformats.org/officeDocument/2006/relationships/slide" Target="../slides/slide37.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slide" Target="../slides/slide35.xml"/><Relationship Id="rId5" Type="http://schemas.openxmlformats.org/officeDocument/2006/relationships/tags" Target="../tags/tag13.xml"/><Relationship Id="rId10" Type="http://schemas.openxmlformats.org/officeDocument/2006/relationships/slide" Target="../slides/slide34.xml"/><Relationship Id="rId4" Type="http://schemas.openxmlformats.org/officeDocument/2006/relationships/tags" Target="../tags/tag12.xml"/><Relationship Id="rId9" Type="http://schemas.openxmlformats.org/officeDocument/2006/relationships/slide" Target="../slides/slide3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6" name="Picture 2" descr="F:\图片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1" y="-36669"/>
            <a:ext cx="12314144" cy="6905102"/>
          </a:xfrm>
          <a:prstGeom prst="rect">
            <a:avLst/>
          </a:prstGeom>
          <a:noFill/>
          <a:extLst>
            <a:ext uri="{909E8E84-426E-40DD-AFC4-6F175D3DCCD1}">
              <a14:hiddenFill xmlns:a14="http://schemas.microsoft.com/office/drawing/2010/main">
                <a:solidFill>
                  <a:srgbClr val="FFFFFF"/>
                </a:solidFill>
              </a14:hiddenFill>
            </a:ext>
          </a:extLst>
        </p:spPr>
      </p:pic>
      <p:sp>
        <p:nvSpPr>
          <p:cNvPr id="7"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8"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9"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0" name="文本框 7">
            <a:hlinkClick r:id="rId3"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6_标题幻灯片">
    <p:bg>
      <p:bgPr>
        <a:blipFill dpi="0" rotWithShape="1">
          <a:blip r:embed="rId2">
            <a:alphaModFix amt="32000"/>
            <a:lum/>
          </a:blip>
          <a:srcRect/>
          <a:tile tx="0" ty="0" sx="100000" sy="100000" flip="none" algn="tl"/>
        </a:blipFill>
        <a:effectLst/>
      </p:bgPr>
    </p:bg>
    <p:spTree>
      <p:nvGrpSpPr>
        <p:cNvPr id="1" name=""/>
        <p:cNvGrpSpPr/>
        <p:nvPr/>
      </p:nvGrpSpPr>
      <p:grpSpPr>
        <a:xfrm>
          <a:off x="0" y="0"/>
          <a:ext cx="0" cy="0"/>
          <a:chOff x="0" y="0"/>
          <a:chExt cx="0" cy="0"/>
        </a:xfrm>
      </p:grpSpPr>
      <p:pic>
        <p:nvPicPr>
          <p:cNvPr id="6" name="Picture 2" descr="F:\图片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961" y="-36669"/>
            <a:ext cx="12314144" cy="6905102"/>
          </a:xfrm>
          <a:prstGeom prst="rect">
            <a:avLst/>
          </a:prstGeom>
          <a:noFill/>
          <a:extLst>
            <a:ext uri="{909E8E84-426E-40DD-AFC4-6F175D3DCCD1}">
              <a14:hiddenFill xmlns:a14="http://schemas.microsoft.com/office/drawing/2010/main">
                <a:solidFill>
                  <a:srgbClr val="FFFFFF"/>
                </a:solidFill>
              </a14:hiddenFill>
            </a:ext>
          </a:extLst>
        </p:spPr>
      </p:pic>
      <p:sp>
        <p:nvSpPr>
          <p:cNvPr id="2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32" name="动作按钮: 前进或下一项 14">
            <a:hlinkClick r:id="" action="ppaction://hlinkshowjump?jump=next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33"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6151"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11" name="Picture 2" descr="F:\图片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13"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4"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文本框 7">
            <a:hlinkClick r:id="rId3"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11" name="Picture 2" descr="F:\图片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userDrawn="1"/>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1"/>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2"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典型例题</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深研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3"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4"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
        <p:nvSpPr>
          <p:cNvPr id="17" name="矩形 16"/>
          <p:cNvSpPr/>
          <p:nvPr userDrawn="1"/>
        </p:nvSpPr>
        <p:spPr>
          <a:xfrm>
            <a:off x="247863" y="49908"/>
            <a:ext cx="4618572" cy="492443"/>
          </a:xfrm>
          <a:prstGeom prst="rect">
            <a:avLst/>
          </a:prstGeom>
        </p:spPr>
        <p:txBody>
          <a:bodyPr wrap="none">
            <a:spAutoFit/>
          </a:bodyPr>
          <a:lstStyle/>
          <a:p>
            <a:pPr>
              <a:lnSpc>
                <a:spcPct val="100000"/>
              </a:lnSpc>
            </a:pPr>
            <a:r>
              <a:rPr lang="zh-CN" altLang="en-US" sz="2600" b="1" dirty="0" smtClean="0">
                <a:solidFill>
                  <a:schemeClr val="bg1"/>
                </a:solidFill>
                <a:latin typeface="微软雅黑" panose="020B0503020204020204" charset="-122"/>
                <a:ea typeface="微软雅黑" panose="020B0503020204020204" charset="-122"/>
                <a:cs typeface="微软雅黑" panose="020B0503020204020204" charset="-122"/>
              </a:rPr>
              <a:t>考点一 细胞的多样性和统一性</a:t>
            </a:r>
            <a:endParaRPr lang="zh-CN" altLang="en-US" sz="2600" b="1"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12" name="Picture 2" descr="F:\图片1.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userDrawn="1">
            <p:custDataLst>
              <p:tags r:id="rId1"/>
            </p:custDataLst>
          </p:nvPr>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2"/>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1" name="标题 1"/>
          <p:cNvSpPr>
            <a:spLocks noGrp="1"/>
          </p:cNvSpPr>
          <p:nvPr userDrawn="1"/>
        </p:nvSpPr>
        <p:spPr>
          <a:xfrm>
            <a:off x="367030" y="60960"/>
            <a:ext cx="8702040" cy="46609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rPr>
              <a:t>考点二　使用高倍显微镜观察几种细胞</a:t>
            </a:r>
          </a:p>
        </p:txBody>
      </p:sp>
      <p:sp>
        <p:nvSpPr>
          <p:cNvPr id="1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7" name="文本框 7">
            <a:hlinkClick r:id="rId5"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
        <p:nvSpPr>
          <p:cNvPr id="13"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核心要点</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再研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13" name="Picture 2" descr="F:\图片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userDrawn="1"/>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1"/>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1" name="标题 1"/>
          <p:cNvSpPr>
            <a:spLocks noGrp="1"/>
          </p:cNvSpPr>
          <p:nvPr userDrawn="1"/>
        </p:nvSpPr>
        <p:spPr>
          <a:xfrm>
            <a:off x="367030" y="60960"/>
            <a:ext cx="8702040" cy="46609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rPr>
              <a:t>考点二　使用高倍显微镜观察几种细胞</a:t>
            </a:r>
          </a:p>
        </p:txBody>
      </p:sp>
      <p:sp>
        <p:nvSpPr>
          <p:cNvPr id="1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7"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
        <p:nvSpPr>
          <p:cNvPr id="19"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典型例题</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深研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11" name="Picture 2" descr="F:\图片1.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userDrawn="1">
            <p:custDataLst>
              <p:tags r:id="rId1"/>
            </p:custDataLst>
          </p:nvPr>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2"/>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2" name="标题 1"/>
          <p:cNvSpPr>
            <a:spLocks noGrp="1"/>
          </p:cNvSpPr>
          <p:nvPr userDrawn="1"/>
        </p:nvSpPr>
        <p:spPr>
          <a:xfrm>
            <a:off x="367030" y="60960"/>
            <a:ext cx="8702040" cy="46609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400" b="1" smtClean="0">
                <a:solidFill>
                  <a:schemeClr val="bg1"/>
                </a:solidFill>
                <a:latin typeface="微软雅黑" panose="020B0503020204020204" charset="-122"/>
                <a:ea typeface="微软雅黑" panose="020B0503020204020204" charset="-122"/>
                <a:cs typeface="微软雅黑" panose="020B0503020204020204" charset="-122"/>
              </a:rPr>
              <a:t>考点三</a:t>
            </a:r>
            <a:endPar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7" name="文本框 7">
            <a:hlinkClick r:id="rId5"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
        <p:nvSpPr>
          <p:cNvPr id="13"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核心要点</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再研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13" name="Picture 2" descr="F:\图片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userDrawn="1"/>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1"/>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1" name="标题 1"/>
          <p:cNvSpPr>
            <a:spLocks noGrp="1"/>
          </p:cNvSpPr>
          <p:nvPr userDrawn="1"/>
        </p:nvSpPr>
        <p:spPr>
          <a:xfrm>
            <a:off x="367030" y="60960"/>
            <a:ext cx="8702040" cy="46609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400" b="1" smtClean="0">
                <a:solidFill>
                  <a:schemeClr val="bg1"/>
                </a:solidFill>
                <a:latin typeface="微软雅黑" panose="020B0503020204020204" charset="-122"/>
                <a:ea typeface="微软雅黑" panose="020B0503020204020204" charset="-122"/>
                <a:cs typeface="微软雅黑" panose="020B0503020204020204" charset="-122"/>
              </a:rPr>
              <a:t>考点三</a:t>
            </a:r>
            <a:endPar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7"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
        <p:nvSpPr>
          <p:cNvPr id="19"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典型例题</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深研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17" name="Picture 2" descr="F:\图片1.jp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任意多边形: 形状 42"/>
          <p:cNvSpPr/>
          <p:nvPr userDrawn="1">
            <p:custDataLst>
              <p:tags r:id="rId1"/>
            </p:custDataLst>
          </p:nvPr>
        </p:nvSpPr>
        <p:spPr>
          <a:xfrm rot="10800000">
            <a:off x="3104678" y="0"/>
            <a:ext cx="9120977" cy="73152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8" h="919">
                <a:moveTo>
                  <a:pt x="0" y="0"/>
                </a:moveTo>
                <a:lnTo>
                  <a:pt x="2438" y="0"/>
                </a:lnTo>
                <a:lnTo>
                  <a:pt x="3096" y="0"/>
                </a:lnTo>
                <a:lnTo>
                  <a:pt x="3190" y="0"/>
                </a:lnTo>
                <a:lnTo>
                  <a:pt x="5534" y="0"/>
                </a:lnTo>
                <a:lnTo>
                  <a:pt x="5628" y="0"/>
                </a:lnTo>
                <a:lnTo>
                  <a:pt x="6286" y="0"/>
                </a:lnTo>
                <a:lnTo>
                  <a:pt x="8724" y="0"/>
                </a:lnTo>
                <a:lnTo>
                  <a:pt x="9050" y="0"/>
                </a:lnTo>
                <a:lnTo>
                  <a:pt x="9738" y="460"/>
                </a:lnTo>
                <a:lnTo>
                  <a:pt x="9050" y="919"/>
                </a:lnTo>
                <a:lnTo>
                  <a:pt x="6612" y="919"/>
                </a:lnTo>
                <a:lnTo>
                  <a:pt x="5860" y="919"/>
                </a:lnTo>
                <a:lnTo>
                  <a:pt x="5628" y="919"/>
                </a:lnTo>
                <a:lnTo>
                  <a:pt x="3422" y="919"/>
                </a:lnTo>
                <a:lnTo>
                  <a:pt x="3190" y="919"/>
                </a:lnTo>
                <a:lnTo>
                  <a:pt x="2438" y="919"/>
                </a:lnTo>
                <a:lnTo>
                  <a:pt x="0" y="919"/>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4" name="任意多边形: 形状 42"/>
          <p:cNvSpPr/>
          <p:nvPr userDrawn="1">
            <p:custDataLst>
              <p:tags r:id="rId2"/>
            </p:custDataLst>
          </p:nvPr>
        </p:nvSpPr>
        <p:spPr>
          <a:xfrm>
            <a:off x="1" y="0"/>
            <a:ext cx="4367784" cy="73152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8" h="919">
                <a:moveTo>
                  <a:pt x="0" y="0"/>
                </a:moveTo>
                <a:lnTo>
                  <a:pt x="2438" y="0"/>
                </a:lnTo>
                <a:lnTo>
                  <a:pt x="3096" y="0"/>
                </a:lnTo>
                <a:lnTo>
                  <a:pt x="3190" y="0"/>
                </a:lnTo>
                <a:lnTo>
                  <a:pt x="5534" y="0"/>
                </a:lnTo>
                <a:lnTo>
                  <a:pt x="5628" y="0"/>
                </a:lnTo>
                <a:lnTo>
                  <a:pt x="6286" y="0"/>
                </a:lnTo>
                <a:lnTo>
                  <a:pt x="8724" y="0"/>
                </a:lnTo>
                <a:lnTo>
                  <a:pt x="9050" y="0"/>
                </a:lnTo>
                <a:lnTo>
                  <a:pt x="9738" y="460"/>
                </a:lnTo>
                <a:lnTo>
                  <a:pt x="9050" y="919"/>
                </a:lnTo>
                <a:lnTo>
                  <a:pt x="6612" y="919"/>
                </a:lnTo>
                <a:lnTo>
                  <a:pt x="5860" y="919"/>
                </a:lnTo>
                <a:lnTo>
                  <a:pt x="5628" y="919"/>
                </a:lnTo>
                <a:lnTo>
                  <a:pt x="3422" y="919"/>
                </a:lnTo>
                <a:lnTo>
                  <a:pt x="3190" y="919"/>
                </a:lnTo>
                <a:lnTo>
                  <a:pt x="2438" y="919"/>
                </a:lnTo>
                <a:lnTo>
                  <a:pt x="0" y="919"/>
                </a:lnTo>
                <a:lnTo>
                  <a:pt x="0"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5" name="标题 1"/>
          <p:cNvSpPr>
            <a:spLocks noGrp="1"/>
          </p:cNvSpPr>
          <p:nvPr userDrawn="1"/>
        </p:nvSpPr>
        <p:spPr>
          <a:xfrm>
            <a:off x="297815" y="82498"/>
            <a:ext cx="4347210" cy="466090"/>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dirty="0" smtClean="0">
                <a:solidFill>
                  <a:schemeClr val="bg1"/>
                </a:solidFill>
                <a:latin typeface="黑体" panose="02010609060101010101" charset="-122"/>
                <a:ea typeface="黑体" panose="02010609060101010101" charset="-122"/>
              </a:rPr>
              <a:t>关键</a:t>
            </a:r>
            <a:r>
              <a:rPr lang="en-US" altLang="zh-CN" sz="3200" dirty="0" smtClean="0">
                <a:solidFill>
                  <a:schemeClr val="bg1"/>
                </a:solidFill>
                <a:latin typeface="黑体" panose="02010609060101010101" charset="-122"/>
                <a:ea typeface="黑体" panose="02010609060101010101" charset="-122"/>
              </a:rPr>
              <a:t>·</a:t>
            </a:r>
            <a:r>
              <a:rPr lang="zh-CN" altLang="en-US" sz="3200" dirty="0" smtClean="0">
                <a:solidFill>
                  <a:schemeClr val="bg1"/>
                </a:solidFill>
                <a:latin typeface="黑体" panose="02010609060101010101" charset="-122"/>
                <a:ea typeface="黑体" panose="02010609060101010101" charset="-122"/>
              </a:rPr>
              <a:t>真题必刷</a:t>
            </a:r>
            <a:endParaRPr lang="zh-CN" altLang="en-US" sz="3200" dirty="0">
              <a:solidFill>
                <a:schemeClr val="bg1"/>
              </a:solidFill>
              <a:latin typeface="黑体" panose="02010609060101010101" charset="-122"/>
              <a:ea typeface="黑体" panose="02010609060101010101" charset="-122"/>
            </a:endParaRPr>
          </a:p>
        </p:txBody>
      </p:sp>
      <p:sp>
        <p:nvSpPr>
          <p:cNvPr id="10" name="Rectangle 21">
            <a:hlinkClick r:id="rId9" action="ppaction://hlinksldjump"/>
          </p:cNvPr>
          <p:cNvSpPr>
            <a:spLocks noChangeArrowheads="1"/>
          </p:cNvSpPr>
          <p:nvPr userDrawn="1">
            <p:custDataLst>
              <p:tags r:id="rId3"/>
            </p:custDataLst>
          </p:nvPr>
        </p:nvSpPr>
        <p:spPr bwMode="auto">
          <a:xfrm>
            <a:off x="919579" y="621791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rPr>
              <a:t>01</a:t>
            </a:r>
          </a:p>
        </p:txBody>
      </p:sp>
      <p:sp>
        <p:nvSpPr>
          <p:cNvPr id="11" name="Rectangle 21">
            <a:hlinkClick r:id="rId10" action="ppaction://hlinksldjump"/>
          </p:cNvPr>
          <p:cNvSpPr>
            <a:spLocks noChangeArrowheads="1"/>
          </p:cNvSpPr>
          <p:nvPr userDrawn="1">
            <p:custDataLst>
              <p:tags r:id="rId4"/>
            </p:custDataLst>
          </p:nvPr>
        </p:nvSpPr>
        <p:spPr bwMode="auto">
          <a:xfrm>
            <a:off x="1332711" y="6217910"/>
            <a:ext cx="243205"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rPr>
              <a:t>02</a:t>
            </a:r>
          </a:p>
        </p:txBody>
      </p:sp>
      <p:sp>
        <p:nvSpPr>
          <p:cNvPr id="12" name="Rectangle 21">
            <a:hlinkClick r:id="rId11" action="ppaction://hlinksldjump"/>
          </p:cNvPr>
          <p:cNvSpPr>
            <a:spLocks noChangeArrowheads="1"/>
          </p:cNvSpPr>
          <p:nvPr userDrawn="1">
            <p:custDataLst>
              <p:tags r:id="rId5"/>
            </p:custDataLst>
          </p:nvPr>
        </p:nvSpPr>
        <p:spPr bwMode="auto">
          <a:xfrm>
            <a:off x="1744191" y="6217910"/>
            <a:ext cx="244475"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rPr>
              <a:t>03</a:t>
            </a:r>
          </a:p>
        </p:txBody>
      </p:sp>
      <p:sp>
        <p:nvSpPr>
          <p:cNvPr id="22" name="Rectangle 21">
            <a:hlinkClick r:id="rId12" action="ppaction://hlinksldjump"/>
          </p:cNvPr>
          <p:cNvSpPr>
            <a:spLocks noChangeArrowheads="1"/>
          </p:cNvSpPr>
          <p:nvPr userDrawn="1">
            <p:custDataLst>
              <p:tags r:id="rId6"/>
            </p:custDataLst>
          </p:nvPr>
        </p:nvSpPr>
        <p:spPr bwMode="auto">
          <a:xfrm>
            <a:off x="2156941" y="6217910"/>
            <a:ext cx="244475"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rPr>
              <a:t>04</a:t>
            </a:r>
          </a:p>
        </p:txBody>
      </p:sp>
      <p:sp>
        <p:nvSpPr>
          <p:cNvPr id="18"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9"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20"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21" name="文本框 7">
            <a:hlinkClick r:id="rId13"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Word___1.docx"/><Relationship Id="rId2" Type="http://schemas.openxmlformats.org/officeDocument/2006/relationships/slideLayout" Target="../slideLayouts/slideLayout3.xml"/><Relationship Id="rId1" Type="http://schemas.openxmlformats.org/officeDocument/2006/relationships/vmlDrawing" Target="../drawings/vmlDrawing2.vml"/><Relationship Id="rId4" Type="http://schemas.openxmlformats.org/officeDocument/2006/relationships/image" Target="../media/image19.emf"/></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package" Target="../embeddings/Microsoft_Word___.docx"/><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7.png"/><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3"/>
          <p:cNvSpPr txBox="1"/>
          <p:nvPr/>
        </p:nvSpPr>
        <p:spPr>
          <a:xfrm>
            <a:off x="1064260" y="3747135"/>
            <a:ext cx="2212340" cy="398780"/>
          </a:xfrm>
          <a:prstGeom prst="rect">
            <a:avLst/>
          </a:prstGeom>
          <a:noFill/>
        </p:spPr>
        <p:txBody>
          <a:bodyPr wrap="square" rtlCol="0">
            <a:spAutoFit/>
          </a:bodyPr>
          <a:lstStyle/>
          <a:p>
            <a:pPr algn="ctr"/>
            <a:r>
              <a:rPr lang="en-US" sz="2000" b="1" dirty="0">
                <a:solidFill>
                  <a:schemeClr val="bg1"/>
                </a:solidFill>
                <a:effectLst/>
                <a:latin typeface="微软雅黑 Light" panose="020B0502040204020203" charset="-122"/>
                <a:ea typeface="微软雅黑 Light" panose="020B0502040204020203" charset="-122"/>
                <a:cs typeface="微软雅黑" panose="020B0503020204020204" charset="-122"/>
              </a:rPr>
              <a:t>SHENG WU XUE</a:t>
            </a:r>
          </a:p>
        </p:txBody>
      </p:sp>
      <p:pic>
        <p:nvPicPr>
          <p:cNvPr id="16" name="图片 15"/>
          <p:cNvPicPr>
            <a:picLocks noChangeAspect="1"/>
          </p:cNvPicPr>
          <p:nvPr/>
        </p:nvPicPr>
        <p:blipFill>
          <a:blip r:embed="rId3"/>
          <a:srcRect t="19670" r="19378" b="12287"/>
          <a:stretch>
            <a:fillRect/>
          </a:stretch>
        </p:blipFill>
        <p:spPr>
          <a:xfrm>
            <a:off x="0" y="0"/>
            <a:ext cx="12191365" cy="6858000"/>
          </a:xfrm>
          <a:prstGeom prst="rect">
            <a:avLst/>
          </a:prstGeom>
        </p:spPr>
      </p:pic>
      <p:sp>
        <p:nvSpPr>
          <p:cNvPr id="17" name="文本框 4"/>
          <p:cNvSpPr txBox="1"/>
          <p:nvPr/>
        </p:nvSpPr>
        <p:spPr>
          <a:xfrm>
            <a:off x="410035" y="1081101"/>
            <a:ext cx="5685965" cy="4154984"/>
          </a:xfrm>
          <a:prstGeom prst="rect">
            <a:avLst/>
          </a:prstGeom>
          <a:noFill/>
        </p:spPr>
        <p:txBody>
          <a:bodyPr wrap="square" rtlCol="0">
            <a:spAutoFit/>
          </a:bodyPr>
          <a:lstStyle/>
          <a:p>
            <a:pPr>
              <a:lnSpc>
                <a:spcPct val="110000"/>
              </a:lnSpc>
            </a:pPr>
            <a:r>
              <a:rPr lang="zh-CN" altLang="en-US" sz="8000" b="1" dirty="0" smtClean="0">
                <a:gradFill>
                  <a:gsLst>
                    <a:gs pos="97000">
                      <a:srgbClr val="417520"/>
                    </a:gs>
                    <a:gs pos="0">
                      <a:srgbClr val="BBD961"/>
                    </a:gs>
                  </a:gsLst>
                  <a:lin ang="0" scaled="0"/>
                </a:gradFill>
                <a:latin typeface="微软雅黑" panose="020B0503020204020204" charset="-122"/>
                <a:ea typeface="微软雅黑" panose="020B0503020204020204" charset="-122"/>
              </a:rPr>
              <a:t>基因</a:t>
            </a:r>
            <a:r>
              <a:rPr lang="zh-CN" altLang="en-US" sz="8000" b="1" dirty="0">
                <a:gradFill>
                  <a:gsLst>
                    <a:gs pos="97000">
                      <a:srgbClr val="417520"/>
                    </a:gs>
                    <a:gs pos="0">
                      <a:srgbClr val="BBD961"/>
                    </a:gs>
                  </a:gsLst>
                  <a:lin ang="0" scaled="0"/>
                </a:gradFill>
                <a:latin typeface="微软雅黑" panose="020B0503020204020204" charset="-122"/>
                <a:ea typeface="微软雅黑" panose="020B0503020204020204" charset="-122"/>
              </a:rPr>
              <a:t>分离定律重点题型突破</a:t>
            </a:r>
          </a:p>
        </p:txBody>
      </p:sp>
      <p:sp>
        <p:nvSpPr>
          <p:cNvPr id="18" name="文本框 5"/>
          <p:cNvSpPr txBox="1"/>
          <p:nvPr/>
        </p:nvSpPr>
        <p:spPr>
          <a:xfrm>
            <a:off x="467185" y="312751"/>
            <a:ext cx="2012950" cy="769441"/>
          </a:xfrm>
          <a:prstGeom prst="rect">
            <a:avLst/>
          </a:prstGeom>
          <a:noFill/>
        </p:spPr>
        <p:txBody>
          <a:bodyPr wrap="square" rtlCol="0" anchor="t">
            <a:spAutoFit/>
          </a:bodyPr>
          <a:lstStyle/>
          <a:p>
            <a:pPr algn="dist"/>
            <a:r>
              <a:rPr lang="zh-CN" altLang="en-US" sz="4400" b="1" dirty="0" smtClean="0">
                <a:gradFill>
                  <a:gsLst>
                    <a:gs pos="97000">
                      <a:srgbClr val="417520"/>
                    </a:gs>
                    <a:gs pos="0">
                      <a:srgbClr val="BBD961"/>
                    </a:gs>
                  </a:gsLst>
                  <a:lin ang="0" scaled="0"/>
                </a:gradFill>
                <a:latin typeface="微软雅黑" panose="020B0503020204020204" charset="-122"/>
                <a:ea typeface="微软雅黑" panose="020B0503020204020204" charset="-122"/>
              </a:rPr>
              <a:t>第</a:t>
            </a:r>
            <a:r>
              <a:rPr lang="en-US" altLang="zh-CN" sz="4400" b="1" dirty="0" smtClean="0">
                <a:gradFill>
                  <a:gsLst>
                    <a:gs pos="97000">
                      <a:srgbClr val="417520"/>
                    </a:gs>
                    <a:gs pos="0">
                      <a:srgbClr val="BBD961"/>
                    </a:gs>
                  </a:gsLst>
                  <a:lin ang="0" scaled="0"/>
                </a:gradFill>
                <a:latin typeface="微软雅黑" panose="020B0503020204020204" charset="-122"/>
                <a:ea typeface="微软雅黑" panose="020B0503020204020204" charset="-122"/>
              </a:rPr>
              <a:t>19</a:t>
            </a:r>
            <a:r>
              <a:rPr lang="zh-CN" altLang="en-US" sz="4400" b="1" dirty="0" smtClean="0">
                <a:gradFill>
                  <a:gsLst>
                    <a:gs pos="97000">
                      <a:srgbClr val="417520"/>
                    </a:gs>
                    <a:gs pos="0">
                      <a:srgbClr val="BBD961"/>
                    </a:gs>
                  </a:gsLst>
                  <a:lin ang="0" scaled="0"/>
                </a:gradFill>
                <a:latin typeface="微软雅黑" panose="020B0503020204020204" charset="-122"/>
                <a:ea typeface="微软雅黑" panose="020B0503020204020204" charset="-122"/>
              </a:rPr>
              <a:t>讲</a:t>
            </a:r>
            <a:endParaRPr lang="zh-CN" altLang="en-US" sz="4400" b="1" cap="all" dirty="0">
              <a:gradFill>
                <a:gsLst>
                  <a:gs pos="97000">
                    <a:srgbClr val="417520"/>
                  </a:gs>
                  <a:gs pos="0">
                    <a:srgbClr val="BBD961"/>
                  </a:gs>
                </a:gsLst>
                <a:lin ang="0" scaled="0"/>
              </a:gradFill>
              <a:latin typeface="微软雅黑" panose="020B0503020204020204" charset="-122"/>
              <a:ea typeface="微软雅黑" panose="020B0503020204020204" charset="-122"/>
            </a:endParaRPr>
          </a:p>
        </p:txBody>
      </p:sp>
      <p:pic>
        <p:nvPicPr>
          <p:cNvPr id="19" name="图片 18" descr="4"/>
          <p:cNvPicPr>
            <a:picLocks noChangeAspect="1"/>
          </p:cNvPicPr>
          <p:nvPr/>
        </p:nvPicPr>
        <p:blipFill>
          <a:blip r:embed="rId4"/>
          <a:stretch>
            <a:fillRect/>
          </a:stretch>
        </p:blipFill>
        <p:spPr>
          <a:xfrm>
            <a:off x="7105650" y="1589405"/>
            <a:ext cx="3476625" cy="3468370"/>
          </a:xfrm>
          <a:prstGeom prst="rect">
            <a:avLst/>
          </a:prstGeom>
        </p:spPr>
      </p:pic>
      <p:sp>
        <p:nvSpPr>
          <p:cNvPr id="2" name="矩形 1"/>
          <p:cNvSpPr/>
          <p:nvPr/>
        </p:nvSpPr>
        <p:spPr>
          <a:xfrm>
            <a:off x="11197988" y="-10642"/>
            <a:ext cx="1004930" cy="735464"/>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1" name="图片 10" descr="山东金榜苑"/>
          <p:cNvPicPr>
            <a:picLocks noChangeAspect="1"/>
          </p:cNvPicPr>
          <p:nvPr/>
        </p:nvPicPr>
        <p:blipFill>
          <a:blip r:embed="rId5">
            <a:lum bright="-8000" contrast="52000"/>
          </a:blip>
          <a:srcRect b="27240"/>
          <a:stretch>
            <a:fillRect/>
          </a:stretch>
        </p:blipFill>
        <p:spPr>
          <a:xfrm>
            <a:off x="11224641" y="-3682"/>
            <a:ext cx="920115" cy="669925"/>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57571" y="188446"/>
            <a:ext cx="11656625" cy="648230"/>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en-US" altLang="zh-CN" sz="2600" kern="100">
                <a:solidFill>
                  <a:srgbClr val="262626"/>
                </a:solidFill>
                <a:latin typeface="Times New Roman" panose="02020603050405020304" pitchFamily="18" charset="0"/>
                <a:cs typeface="Courier New" panose="02070309020205020404" pitchFamily="49" charset="0"/>
              </a:rPr>
              <a:t>(2)</a:t>
            </a:r>
            <a:r>
              <a:rPr lang="zh-CN" altLang="zh-CN" sz="2600" kern="100">
                <a:solidFill>
                  <a:srgbClr val="262626"/>
                </a:solidFill>
                <a:latin typeface="Times New Roman" panose="02020603050405020304" pitchFamily="18" charset="0"/>
                <a:cs typeface="Times New Roman" panose="02020603050405020304" pitchFamily="18" charset="0"/>
              </a:rPr>
              <a:t>根据遗传系谱图判断</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6146" name="Picture 2" descr="X13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9549" y="1098393"/>
            <a:ext cx="8216195" cy="45157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57571" y="336382"/>
            <a:ext cx="11656625" cy="648230"/>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en-US" altLang="zh-CN" sz="2600" kern="100">
                <a:solidFill>
                  <a:srgbClr val="262626"/>
                </a:solidFill>
                <a:latin typeface="Times New Roman" panose="02020603050405020304" pitchFamily="18" charset="0"/>
                <a:cs typeface="Courier New" panose="02070309020205020404" pitchFamily="49" charset="0"/>
              </a:rPr>
              <a:t>(3)</a:t>
            </a:r>
            <a:r>
              <a:rPr lang="en-US" altLang="zh-CN" sz="2600" kern="100">
                <a:solidFill>
                  <a:srgbClr val="262626"/>
                </a:solidFill>
                <a:latin typeface="宋体" panose="02010600030101010101" pitchFamily="2" charset="-122"/>
                <a:cs typeface="Times New Roman" panose="02020603050405020304" pitchFamily="18" charset="0"/>
              </a:rPr>
              <a:t>“</a:t>
            </a:r>
            <a:r>
              <a:rPr lang="zh-CN" altLang="zh-CN" sz="2600" kern="100">
                <a:solidFill>
                  <a:srgbClr val="262626"/>
                </a:solidFill>
                <a:latin typeface="Times New Roman" panose="02020603050405020304" pitchFamily="18" charset="0"/>
                <a:cs typeface="Times New Roman" panose="02020603050405020304" pitchFamily="18" charset="0"/>
              </a:rPr>
              <a:t>实验法</a:t>
            </a:r>
            <a:r>
              <a:rPr lang="en-US" altLang="zh-CN" sz="2600" kern="100">
                <a:solidFill>
                  <a:srgbClr val="262626"/>
                </a:solidFill>
                <a:latin typeface="宋体" panose="02010600030101010101" pitchFamily="2" charset="-122"/>
                <a:cs typeface="Times New Roman" panose="02020603050405020304" pitchFamily="18" charset="0"/>
              </a:rPr>
              <a:t>”</a:t>
            </a:r>
            <a:r>
              <a:rPr lang="zh-CN" altLang="zh-CN" sz="2600" kern="100">
                <a:solidFill>
                  <a:srgbClr val="262626"/>
                </a:solidFill>
                <a:latin typeface="Times New Roman" panose="02020603050405020304" pitchFamily="18" charset="0"/>
                <a:cs typeface="Times New Roman" panose="02020603050405020304" pitchFamily="18" charset="0"/>
              </a:rPr>
              <a:t>判断性状的显隐性</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7170" name="Picture 2" descr="X13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4610" y="1104954"/>
            <a:ext cx="9167349" cy="458367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295438"/>
            <a:ext cx="11656625" cy="4324236"/>
          </a:xfrm>
          <a:prstGeom prst="rect">
            <a:avLst/>
          </a:prstGeom>
        </p:spPr>
        <p:txBody>
          <a:bodyPr wrap="square" lIns="121898" tIns="60948" rIns="121898" bIns="60948">
            <a:spAutoFit/>
          </a:bodyPr>
          <a:lstStyle/>
          <a:p>
            <a:pPr marL="252095" indent="-457200" algn="just">
              <a:lnSpc>
                <a:spcPct val="150000"/>
              </a:lnSpc>
              <a:spcAft>
                <a:spcPts val="0"/>
              </a:spcAft>
              <a:tabLst>
                <a:tab pos="2700655" algn="l"/>
              </a:tabLst>
            </a:pPr>
            <a:r>
              <a:rPr lang="en-US" altLang="zh-CN" sz="2600" b="1" kern="100" dirty="0">
                <a:latin typeface="Times New Roman" panose="02020603050405020304" pitchFamily="18" charset="0"/>
                <a:ea typeface="黑体" panose="02010609060101010101" charset="-122"/>
                <a:cs typeface="Courier New" panose="02070309020205020404" pitchFamily="49" charset="0"/>
              </a:rPr>
              <a:t>[</a:t>
            </a:r>
            <a:r>
              <a:rPr lang="zh-CN" altLang="zh-CN" sz="2600" b="1" kern="100" dirty="0">
                <a:latin typeface="Times New Roman" panose="02020603050405020304" pitchFamily="18" charset="0"/>
                <a:ea typeface="黑体" panose="02010609060101010101" charset="-122"/>
                <a:cs typeface="Times New Roman" panose="02020603050405020304" pitchFamily="18" charset="0"/>
              </a:rPr>
              <a:t>典例</a:t>
            </a:r>
            <a:r>
              <a:rPr lang="en-US" altLang="zh-CN" sz="2600" b="1" kern="100" dirty="0">
                <a:latin typeface="Times New Roman" panose="02020603050405020304" pitchFamily="18" charset="0"/>
                <a:ea typeface="黑体" panose="02010609060101010101" charset="-122"/>
                <a:cs typeface="Courier New" panose="02070309020205020404" pitchFamily="49" charset="0"/>
              </a:rPr>
              <a:t>2]</a:t>
            </a:r>
            <a:r>
              <a:rPr lang="en-US" altLang="zh-CN" sz="2600" kern="100" dirty="0">
                <a:solidFill>
                  <a:srgbClr val="262626"/>
                </a:solidFill>
                <a:latin typeface="Times New Roman" panose="02020603050405020304" pitchFamily="18" charset="0"/>
                <a:cs typeface="Courier New" panose="02070309020205020404" pitchFamily="49" charset="0"/>
              </a:rPr>
              <a:t> </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(2022</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·全国甲卷，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32</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节选</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已知玉米籽粒的糯和非糯是由</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对等位基因控制的相对性状。为了确定这对相对性状的显隐性，某研究人员将糯玉米纯合体与非糯玉米纯合体</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两种玉米均为雌雄同株</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间行种植进行实验，果穗成熟后依据果穗上籽粒的性状，可判断糯与非糯的显隐性。若糯是显性，则实验结果</a:t>
            </a:r>
            <a:r>
              <a:rPr lang="zh-CN" altLang="zh-CN" sz="2600" kern="100" dirty="0" smtClean="0">
                <a:solidFill>
                  <a:srgbClr val="262626"/>
                </a:solidFill>
                <a:latin typeface="Times New Roman" panose="02020603050405020304" pitchFamily="18" charset="0"/>
                <a:cs typeface="Times New Roman" panose="02020603050405020304" pitchFamily="18" charset="0"/>
              </a:rPr>
              <a:t>是</a:t>
            </a:r>
            <a:r>
              <a:rPr lang="en-US" altLang="zh-CN" sz="2600" kern="100" dirty="0" smtClean="0">
                <a:solidFill>
                  <a:srgbClr val="262626"/>
                </a:solidFill>
                <a:latin typeface="Times New Roman" panose="02020603050405020304" pitchFamily="18" charset="0"/>
                <a:cs typeface="Courier New" panose="02070309020205020404" pitchFamily="49" charset="0"/>
              </a:rPr>
              <a:t>______________________________________________________________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00655" algn="l"/>
              </a:tabLst>
            </a:pPr>
            <a:r>
              <a:rPr lang="en-US" altLang="zh-CN" sz="2600" kern="100" dirty="0" smtClean="0">
                <a:solidFill>
                  <a:srgbClr val="262626"/>
                </a:solidFill>
                <a:latin typeface="Times New Roman" panose="02020603050405020304" pitchFamily="18" charset="0"/>
                <a:cs typeface="Times New Roman" panose="02020603050405020304" pitchFamily="18" charset="0"/>
              </a:rPr>
              <a:t>	</a:t>
            </a:r>
            <a:r>
              <a:rPr lang="zh-CN" altLang="zh-CN" sz="2600" kern="100" dirty="0" smtClean="0">
                <a:solidFill>
                  <a:srgbClr val="262626"/>
                </a:solidFill>
                <a:latin typeface="Times New Roman" panose="02020603050405020304" pitchFamily="18" charset="0"/>
                <a:cs typeface="Times New Roman" panose="02020603050405020304" pitchFamily="18" charset="0"/>
              </a:rPr>
              <a:t>若非</a:t>
            </a:r>
            <a:r>
              <a:rPr lang="zh-CN" altLang="zh-CN" sz="2600" kern="100" dirty="0">
                <a:solidFill>
                  <a:srgbClr val="262626"/>
                </a:solidFill>
                <a:latin typeface="Times New Roman" panose="02020603050405020304" pitchFamily="18" charset="0"/>
                <a:cs typeface="Times New Roman" panose="02020603050405020304" pitchFamily="18" charset="0"/>
              </a:rPr>
              <a:t>糯是显性，则实验结果是</a:t>
            </a:r>
            <a:r>
              <a:rPr lang="en-US" altLang="zh-CN" sz="2600" kern="100" dirty="0">
                <a:solidFill>
                  <a:srgbClr val="262626"/>
                </a:solidFill>
                <a:latin typeface="Times New Roman" panose="02020603050405020304" pitchFamily="18" charset="0"/>
                <a:cs typeface="Courier New" panose="02070309020205020404" pitchFamily="49" charset="0"/>
              </a:rPr>
              <a:t>_________________________________________</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_________________________________________________________________</a:t>
            </a:r>
            <a:r>
              <a:rPr lang="zh-CN" altLang="zh-CN" sz="2600" kern="100" dirty="0">
                <a:solidFill>
                  <a:srgbClr val="262626"/>
                </a:solidFill>
                <a:latin typeface="Times New Roman" panose="02020603050405020304" pitchFamily="18" charset="0"/>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1408387" y="2759594"/>
            <a:ext cx="9817669" cy="737646"/>
          </a:xfrm>
          <a:prstGeom prst="rect">
            <a:avLst/>
          </a:prstGeom>
        </p:spPr>
        <p:txBody>
          <a:bodyPr>
            <a:spAutoFit/>
          </a:bodyPr>
          <a:lstStyle/>
          <a:p>
            <a:r>
              <a:rPr lang="zh-CN" altLang="zh-CN"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糯性植株上全为糯性籽粒，非糯植株上既有糯性籽粒又有非糯籽粒</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4" name="矩形 3"/>
          <p:cNvSpPr/>
          <p:nvPr/>
        </p:nvSpPr>
        <p:spPr>
          <a:xfrm>
            <a:off x="479298" y="3225889"/>
            <a:ext cx="10799436" cy="1292662"/>
          </a:xfrm>
          <a:prstGeom prst="rect">
            <a:avLst/>
          </a:prstGeom>
        </p:spPr>
        <p:txBody>
          <a:bodyPr>
            <a:spAutoFit/>
          </a:bodyPr>
          <a:lstStyle/>
          <a:p>
            <a:pPr>
              <a:lnSpc>
                <a:spcPct val="150000"/>
              </a:lnSpc>
            </a:pPr>
            <a:r>
              <a:rPr lang="en-US" altLang="zh-CN" sz="26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					</a:t>
            </a:r>
            <a:r>
              <a:rPr lang="zh-CN" altLang="zh-CN" sz="26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非</a:t>
            </a:r>
            <a:r>
              <a:rPr lang="zh-CN" altLang="zh-CN" sz="26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糯植株上只有非糯籽粒，糯性植株上既有糯性籽粒又有非糯籽粒</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06553" y="404622"/>
            <a:ext cx="11656625" cy="4780580"/>
          </a:xfrm>
          <a:prstGeom prst="rect">
            <a:avLst/>
          </a:prstGeom>
        </p:spPr>
        <p:txBody>
          <a:bodyPr wrap="square" lIns="121898" tIns="60948" rIns="121898" bIns="60948">
            <a:spAutoFit/>
          </a:bodyPr>
          <a:lstStyle/>
          <a:p>
            <a:pPr algn="just">
              <a:lnSpc>
                <a:spcPct val="200000"/>
              </a:lnSpc>
              <a:spcAft>
                <a:spcPts val="0"/>
              </a:spcAft>
              <a:tabLst>
                <a:tab pos="270065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解析</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假设糯和非糯这对相对性状受等位基因</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控制，因为两种玉米均为雌雄同株，间行种植时，既有自交又有杂交。若糯性为显性，则其基因型为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，非糯基因型为</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则糯性植株无论自交还是杂交，糯性植株上全为糯性籽粒，非糯植株杂交子代为糯性籽粒，自交子代为非糯籽粒，所以非糯植株上既有糯性籽粒又有非糯籽粒。同理，非糯为显性时，非糯性植株上只有非糯籽粒，糯性植株上既有糯性籽粒又有非糯籽粒。</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38319"/>
            <a:ext cx="11656625" cy="648230"/>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zh-CN" altLang="zh-CN" sz="2600" kern="100">
                <a:solidFill>
                  <a:srgbClr val="262626"/>
                </a:solidFill>
                <a:latin typeface="Times New Roman" panose="02020603050405020304" pitchFamily="18" charset="0"/>
                <a:cs typeface="Times New Roman" panose="02020603050405020304" pitchFamily="18" charset="0"/>
              </a:rPr>
              <a:t>重点题型</a:t>
            </a:r>
            <a:r>
              <a:rPr lang="en-US" altLang="zh-CN" sz="2600" kern="100">
                <a:solidFill>
                  <a:srgbClr val="262626"/>
                </a:solidFill>
                <a:latin typeface="Times New Roman" panose="02020603050405020304" pitchFamily="18" charset="0"/>
                <a:cs typeface="Courier New" panose="02070309020205020404" pitchFamily="49" charset="0"/>
              </a:rPr>
              <a:t>3</a:t>
            </a:r>
            <a:r>
              <a:rPr lang="zh-CN" altLang="zh-CN" sz="2600" kern="100">
                <a:solidFill>
                  <a:srgbClr val="262626"/>
                </a:solidFill>
                <a:latin typeface="Times New Roman" panose="02020603050405020304" pitchFamily="18" charset="0"/>
                <a:cs typeface="Times New Roman" panose="02020603050405020304" pitchFamily="18" charset="0"/>
              </a:rPr>
              <a:t>　纯合子和杂合子的鉴定</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6" name="图片 5" descr="G:\共享文件\转WORD\2026版 创新设计 高考总复习 生物学 山东专用 （鲁）转WORD\x142a.tif"/>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60907" y="672901"/>
            <a:ext cx="7110795" cy="585133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G:\共享文件\转WORD\2026版 创新设计 高考总复习 生物学 山东专用 （鲁）转WORD\x142.tif"/>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60801" y="293502"/>
            <a:ext cx="8245636" cy="3299421"/>
          </a:xfrm>
          <a:prstGeom prst="rect">
            <a:avLst/>
          </a:prstGeom>
        </p:spPr>
      </p:pic>
      <p:sp>
        <p:nvSpPr>
          <p:cNvPr id="6" name="矩形 5"/>
          <p:cNvSpPr/>
          <p:nvPr/>
        </p:nvSpPr>
        <p:spPr>
          <a:xfrm>
            <a:off x="342818" y="3610222"/>
            <a:ext cx="11561730" cy="249299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Aft>
                <a:spcPts val="0"/>
              </a:spcAft>
              <a:tabLst>
                <a:tab pos="2700655" algn="l"/>
              </a:tabLst>
            </a:pPr>
            <a:r>
              <a:rPr lang="zh-CN" altLang="zh-CN" sz="2600" b="1" kern="100" dirty="0">
                <a:solidFill>
                  <a:srgbClr val="0000FF"/>
                </a:solidFill>
                <a:latin typeface="Times New Roman" panose="02020603050405020304" pitchFamily="18" charset="0"/>
                <a:ea typeface="黑体" panose="02010609060101010101" charset="-122"/>
                <a:cs typeface="Times New Roman" panose="02020603050405020304" pitchFamily="18" charset="0"/>
              </a:rPr>
              <a:t>提醒　</a:t>
            </a:r>
            <a:r>
              <a:rPr lang="zh-CN" altLang="zh-CN" sz="26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生物个体的常用鉴别方法</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spcAft>
                <a:spcPts val="0"/>
              </a:spcAft>
              <a:tabLst>
                <a:tab pos="2700655" algn="l"/>
              </a:tabLst>
            </a:pPr>
            <a:r>
              <a:rPr lang="en-US" altLang="zh-CN" sz="2600" b="1" kern="100" dirty="0">
                <a:solidFill>
                  <a:srgbClr val="0000FF"/>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鉴别一只动物是否为纯合子，常用测交法。</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spcAft>
                <a:spcPts val="0"/>
              </a:spcAft>
              <a:tabLst>
                <a:tab pos="2700655" algn="l"/>
              </a:tabLst>
            </a:pPr>
            <a:r>
              <a:rPr lang="en-US" altLang="zh-CN" sz="2600" b="1" kern="100" dirty="0">
                <a:solidFill>
                  <a:srgbClr val="0000FF"/>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鉴别一棵植物是否为纯合子，四种方法均可，其中自交法最简便。</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spcAft>
                <a:spcPts val="0"/>
              </a:spcAft>
              <a:tabLst>
                <a:tab pos="2700655" algn="l"/>
              </a:tabLst>
            </a:pPr>
            <a:r>
              <a:rPr lang="en-US" altLang="zh-CN" sz="2600" b="1" kern="100" dirty="0">
                <a:solidFill>
                  <a:srgbClr val="0000FF"/>
                </a:solidFill>
                <a:latin typeface="Times New Roman" panose="02020603050405020304" pitchFamily="18" charset="0"/>
                <a:ea typeface="宋体" panose="02010600030101010101" pitchFamily="2" charset="-122"/>
                <a:cs typeface="Courier New" panose="02070309020205020404" pitchFamily="49" charset="0"/>
              </a:rPr>
              <a:t>(3)</a:t>
            </a:r>
            <a:r>
              <a:rPr lang="zh-CN" altLang="zh-CN" sz="26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鉴别一对相对性状的显性和隐性，可用杂交法和自交法</a:t>
            </a:r>
            <a:r>
              <a:rPr lang="en-US" altLang="zh-CN" sz="2600" b="1" kern="100" dirty="0">
                <a:solidFill>
                  <a:srgbClr val="0000FF"/>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只能用于植物</a:t>
            </a:r>
            <a:r>
              <a:rPr lang="en-US" altLang="zh-CN" sz="2600" b="1" kern="100" dirty="0">
                <a:solidFill>
                  <a:srgbClr val="0000FF"/>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spcAft>
                <a:spcPts val="0"/>
              </a:spcAft>
              <a:tabLst>
                <a:tab pos="2700655" algn="l"/>
              </a:tabLst>
            </a:pPr>
            <a:r>
              <a:rPr lang="en-US" altLang="zh-CN" sz="2600" b="1" kern="100" dirty="0">
                <a:solidFill>
                  <a:srgbClr val="0000FF"/>
                </a:solidFill>
                <a:latin typeface="Times New Roman" panose="02020603050405020304" pitchFamily="18" charset="0"/>
                <a:ea typeface="宋体" panose="02010600030101010101" pitchFamily="2" charset="-122"/>
                <a:cs typeface="Courier New" panose="02070309020205020404" pitchFamily="49" charset="0"/>
              </a:rPr>
              <a:t>(4)</a:t>
            </a:r>
            <a:r>
              <a:rPr lang="zh-CN" altLang="zh-CN" sz="26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提高优良品种的纯度，常用自交法。</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spcAft>
                <a:spcPts val="0"/>
              </a:spcAft>
              <a:tabLst>
                <a:tab pos="2700655" algn="l"/>
              </a:tabLst>
            </a:pPr>
            <a:r>
              <a:rPr lang="en-US" altLang="zh-CN" sz="2600" b="1" kern="100" dirty="0">
                <a:solidFill>
                  <a:srgbClr val="0000FF"/>
                </a:solidFill>
                <a:latin typeface="Times New Roman" panose="02020603050405020304" pitchFamily="18" charset="0"/>
                <a:ea typeface="宋体" panose="02010600030101010101" pitchFamily="2" charset="-122"/>
                <a:cs typeface="Courier New" panose="02070309020205020404" pitchFamily="49" charset="0"/>
              </a:rPr>
              <a:t>(5)</a:t>
            </a:r>
            <a:r>
              <a:rPr lang="zh-CN" altLang="zh-CN" sz="26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检验待测个体的基因型，常用测交法。</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295438"/>
            <a:ext cx="11656625" cy="4924401"/>
          </a:xfrm>
          <a:prstGeom prst="rect">
            <a:avLst/>
          </a:prstGeom>
        </p:spPr>
        <p:txBody>
          <a:bodyPr wrap="square" lIns="121898" tIns="60948" rIns="121898" bIns="60948">
            <a:spAutoFit/>
          </a:bodyPr>
          <a:lstStyle/>
          <a:p>
            <a:pPr marL="252095" indent="-457200" algn="just">
              <a:lnSpc>
                <a:spcPct val="150000"/>
              </a:lnSpc>
              <a:spcAft>
                <a:spcPts val="0"/>
              </a:spcAft>
              <a:tabLst>
                <a:tab pos="2700655" algn="l"/>
              </a:tabLst>
            </a:pPr>
            <a:r>
              <a:rPr lang="en-US" altLang="zh-CN" sz="2600" b="1" kern="100" dirty="0">
                <a:latin typeface="Times New Roman" panose="02020603050405020304" pitchFamily="18" charset="0"/>
                <a:ea typeface="黑体" panose="02010609060101010101" charset="-122"/>
                <a:cs typeface="Courier New" panose="02070309020205020404" pitchFamily="49" charset="0"/>
              </a:rPr>
              <a:t>[</a:t>
            </a:r>
            <a:r>
              <a:rPr lang="zh-CN" altLang="zh-CN" sz="2600" b="1" kern="100" dirty="0">
                <a:latin typeface="Times New Roman" panose="02020603050405020304" pitchFamily="18" charset="0"/>
                <a:ea typeface="黑体" panose="02010609060101010101" charset="-122"/>
                <a:cs typeface="Times New Roman" panose="02020603050405020304" pitchFamily="18" charset="0"/>
              </a:rPr>
              <a:t>典例</a:t>
            </a:r>
            <a:r>
              <a:rPr lang="en-US" altLang="zh-CN" sz="2600" b="1" kern="100" dirty="0">
                <a:latin typeface="Times New Roman" panose="02020603050405020304" pitchFamily="18" charset="0"/>
                <a:ea typeface="黑体" panose="02010609060101010101" charset="-122"/>
                <a:cs typeface="Courier New" panose="02070309020205020404" pitchFamily="49" charset="0"/>
              </a:rPr>
              <a:t>3]</a:t>
            </a:r>
            <a:r>
              <a:rPr lang="en-US" altLang="zh-CN" sz="2600" kern="100" dirty="0">
                <a:solidFill>
                  <a:srgbClr val="262626"/>
                </a:solidFill>
                <a:latin typeface="Times New Roman" panose="02020603050405020304" pitchFamily="18" charset="0"/>
                <a:cs typeface="Courier New" panose="02070309020205020404" pitchFamily="49" charset="0"/>
              </a:rPr>
              <a:t> </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(2019·</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全国卷</a:t>
            </a:r>
            <a:r>
              <a:rPr lang="en-US" altLang="zh-CN" sz="2600" b="1" kern="100" dirty="0">
                <a:solidFill>
                  <a:srgbClr val="262626"/>
                </a:solidFill>
                <a:latin typeface="宋体" panose="02010600030101010101" pitchFamily="2" charset="-122"/>
                <a:ea typeface="宋体" panose="02010600030101010101" pitchFamily="2" charset="-122"/>
                <a:cs typeface="Times New Roman" panose="02020603050405020304" pitchFamily="18" charset="0"/>
              </a:rPr>
              <a:t>Ⅱ</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5)</a:t>
            </a:r>
            <a:r>
              <a:rPr lang="zh-CN" altLang="zh-CN" sz="2600" kern="100" dirty="0">
                <a:solidFill>
                  <a:srgbClr val="262626"/>
                </a:solidFill>
                <a:latin typeface="Times New Roman" panose="02020603050405020304" pitchFamily="18" charset="0"/>
                <a:cs typeface="Times New Roman" panose="02020603050405020304" pitchFamily="18" charset="0"/>
              </a:rPr>
              <a:t>某种植物的羽裂叶和全缘叶是一对相对性状。某同学用全缘叶植株</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植株甲</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进行了下列四个实验。</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700655" algn="l"/>
              </a:tabLst>
            </a:pPr>
            <a:r>
              <a:rPr lang="en-US" altLang="zh-CN" sz="2600" kern="100" dirty="0">
                <a:solidFill>
                  <a:srgbClr val="262626"/>
                </a:solidFill>
                <a:latin typeface="宋体" panose="02010600030101010101" pitchFamily="2" charset="-122"/>
                <a:cs typeface="Times New Roman" panose="02020603050405020304" pitchFamily="18" charset="0"/>
              </a:rPr>
              <a:t>①</a:t>
            </a:r>
            <a:r>
              <a:rPr lang="zh-CN" altLang="zh-CN" sz="2600" kern="100" dirty="0">
                <a:solidFill>
                  <a:srgbClr val="262626"/>
                </a:solidFill>
                <a:latin typeface="Times New Roman" panose="02020603050405020304" pitchFamily="18" charset="0"/>
                <a:cs typeface="Times New Roman" panose="02020603050405020304" pitchFamily="18" charset="0"/>
              </a:rPr>
              <a:t>让植株甲进行自花传粉，子代出现性状分离</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700655" algn="l"/>
              </a:tabLst>
            </a:pPr>
            <a:r>
              <a:rPr lang="en-US" altLang="zh-CN" sz="2600" kern="100" dirty="0">
                <a:solidFill>
                  <a:srgbClr val="262626"/>
                </a:solidFill>
                <a:latin typeface="宋体" panose="02010600030101010101" pitchFamily="2" charset="-122"/>
                <a:cs typeface="Times New Roman" panose="02020603050405020304" pitchFamily="18" charset="0"/>
              </a:rPr>
              <a:t>②</a:t>
            </a:r>
            <a:r>
              <a:rPr lang="zh-CN" altLang="zh-CN" sz="2600" kern="100" dirty="0">
                <a:solidFill>
                  <a:srgbClr val="262626"/>
                </a:solidFill>
                <a:latin typeface="Times New Roman" panose="02020603050405020304" pitchFamily="18" charset="0"/>
                <a:cs typeface="Times New Roman" panose="02020603050405020304" pitchFamily="18" charset="0"/>
              </a:rPr>
              <a:t>用植株甲给另一全缘叶植株授粉，子代均为全缘叶</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700655" algn="l"/>
              </a:tabLst>
            </a:pPr>
            <a:r>
              <a:rPr lang="zh-CN" altLang="zh-CN" sz="2600" kern="100" dirty="0">
                <a:solidFill>
                  <a:srgbClr val="262626"/>
                </a:solidFill>
                <a:latin typeface="宋体" panose="02010600030101010101" pitchFamily="2" charset="-122"/>
                <a:cs typeface="Times New Roman" panose="02020603050405020304" pitchFamily="18" charset="0"/>
              </a:rPr>
              <a:t>③</a:t>
            </a:r>
            <a:r>
              <a:rPr lang="zh-CN" altLang="zh-CN" sz="2600" kern="100" dirty="0">
                <a:solidFill>
                  <a:srgbClr val="262626"/>
                </a:solidFill>
                <a:latin typeface="Times New Roman" panose="02020603050405020304" pitchFamily="18" charset="0"/>
                <a:cs typeface="Times New Roman" panose="02020603050405020304" pitchFamily="18" charset="0"/>
              </a:rPr>
              <a:t>用植株甲给羽裂叶植株授粉，子代中全缘叶与羽裂叶的比例为</a:t>
            </a:r>
            <a:r>
              <a:rPr lang="en-US" altLang="zh-CN" sz="2600" kern="100" dirty="0">
                <a:solidFill>
                  <a:srgbClr val="262626"/>
                </a:solidFill>
                <a:latin typeface="Times New Roman" panose="02020603050405020304" pitchFamily="18" charset="0"/>
                <a:cs typeface="Courier New" panose="02070309020205020404" pitchFamily="49" charset="0"/>
              </a:rPr>
              <a:t>1</a:t>
            </a:r>
            <a:r>
              <a:rPr lang="en-US" altLang="zh-CN" sz="2600" kern="100" dirty="0">
                <a:solidFill>
                  <a:srgbClr val="262626"/>
                </a:solidFill>
                <a:latin typeface="宋体" panose="02010600030101010101" pitchFamily="2" charset="-122"/>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1</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700655" algn="l"/>
              </a:tabLst>
            </a:pPr>
            <a:r>
              <a:rPr lang="en-US" altLang="zh-CN" sz="2600" kern="100" dirty="0">
                <a:solidFill>
                  <a:srgbClr val="262626"/>
                </a:solidFill>
                <a:latin typeface="宋体" panose="02010600030101010101" pitchFamily="2" charset="-122"/>
                <a:cs typeface="Times New Roman" panose="02020603050405020304" pitchFamily="18" charset="0"/>
              </a:rPr>
              <a:t>④</a:t>
            </a:r>
            <a:r>
              <a:rPr lang="zh-CN" altLang="zh-CN" sz="2600" kern="100" dirty="0">
                <a:solidFill>
                  <a:srgbClr val="262626"/>
                </a:solidFill>
                <a:latin typeface="Times New Roman" panose="02020603050405020304" pitchFamily="18" charset="0"/>
                <a:cs typeface="Times New Roman" panose="02020603050405020304" pitchFamily="18" charset="0"/>
              </a:rPr>
              <a:t>用植株甲给另一全缘叶植株授粉，子代中全缘叶与羽裂叶的比例为</a:t>
            </a:r>
            <a:r>
              <a:rPr lang="en-US" altLang="zh-CN" sz="2600" kern="100" dirty="0">
                <a:solidFill>
                  <a:srgbClr val="262626"/>
                </a:solidFill>
                <a:latin typeface="Times New Roman" panose="02020603050405020304" pitchFamily="18" charset="0"/>
                <a:cs typeface="Courier New" panose="02070309020205020404" pitchFamily="49" charset="0"/>
              </a:rPr>
              <a:t>3</a:t>
            </a:r>
            <a:r>
              <a:rPr lang="en-US" altLang="zh-CN" sz="2600" kern="100" dirty="0">
                <a:solidFill>
                  <a:srgbClr val="262626"/>
                </a:solidFill>
                <a:latin typeface="宋体" panose="02010600030101010101" pitchFamily="2" charset="-122"/>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1</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700655" algn="l"/>
              </a:tabLst>
            </a:pPr>
            <a:r>
              <a:rPr lang="zh-CN" altLang="zh-CN" sz="2600" kern="100" dirty="0">
                <a:solidFill>
                  <a:srgbClr val="262626"/>
                </a:solidFill>
                <a:latin typeface="Times New Roman" panose="02020603050405020304" pitchFamily="18" charset="0"/>
                <a:cs typeface="Times New Roman" panose="02020603050405020304" pitchFamily="18" charset="0"/>
              </a:rPr>
              <a:t>其中能够判定植株甲为杂合子的实验是</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　　</a:t>
            </a:r>
            <a:r>
              <a:rPr lang="en-US" altLang="zh-CN" sz="2600" kern="100" dirty="0">
                <a:solidFill>
                  <a:srgbClr val="262626"/>
                </a:solidFill>
                <a:latin typeface="Times New Roman" panose="02020603050405020304" pitchFamily="18" charset="0"/>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A.</a:t>
            </a:r>
            <a:r>
              <a:rPr lang="en-US" altLang="zh-CN" sz="2600" kern="100" dirty="0">
                <a:solidFill>
                  <a:srgbClr val="262626"/>
                </a:solidFill>
                <a:latin typeface="宋体" panose="02010600030101010101" pitchFamily="2" charset="-122"/>
                <a:cs typeface="Times New Roman" panose="02020603050405020304" pitchFamily="18" charset="0"/>
              </a:rPr>
              <a:t>①</a:t>
            </a:r>
            <a:r>
              <a:rPr lang="zh-CN" altLang="zh-CN" sz="2600" kern="100" dirty="0">
                <a:solidFill>
                  <a:srgbClr val="262626"/>
                </a:solidFill>
                <a:latin typeface="Times New Roman" panose="02020603050405020304" pitchFamily="18" charset="0"/>
                <a:cs typeface="Times New Roman" panose="02020603050405020304" pitchFamily="18" charset="0"/>
              </a:rPr>
              <a:t>或</a:t>
            </a:r>
            <a:r>
              <a:rPr lang="en-US" altLang="zh-CN" sz="2600" kern="100" dirty="0">
                <a:solidFill>
                  <a:srgbClr val="262626"/>
                </a:solidFill>
                <a:latin typeface="宋体" panose="02010600030101010101" pitchFamily="2" charset="-122"/>
                <a:cs typeface="Times New Roman" panose="02020603050405020304" pitchFamily="18" charset="0"/>
              </a:rPr>
              <a:t>②</a:t>
            </a:r>
            <a:r>
              <a:rPr lang="en-US" altLang="zh-CN" sz="2600" kern="100" dirty="0">
                <a:solidFill>
                  <a:srgbClr val="262626"/>
                </a:solidFill>
                <a:latin typeface="Times New Roman" panose="02020603050405020304" pitchFamily="18" charset="0"/>
                <a:cs typeface="Courier New" panose="02070309020205020404" pitchFamily="49" charset="0"/>
              </a:rPr>
              <a:t>  	B.</a:t>
            </a:r>
            <a:r>
              <a:rPr lang="en-US" altLang="zh-CN" sz="2600" kern="100" dirty="0">
                <a:solidFill>
                  <a:srgbClr val="262626"/>
                </a:solidFill>
                <a:latin typeface="宋体" panose="02010600030101010101" pitchFamily="2" charset="-122"/>
                <a:cs typeface="Times New Roman" panose="02020603050405020304" pitchFamily="18" charset="0"/>
              </a:rPr>
              <a:t>①</a:t>
            </a:r>
            <a:r>
              <a:rPr lang="zh-CN" altLang="zh-CN" sz="2600" kern="100" dirty="0">
                <a:solidFill>
                  <a:srgbClr val="262626"/>
                </a:solidFill>
                <a:latin typeface="Times New Roman" panose="02020603050405020304" pitchFamily="18" charset="0"/>
                <a:cs typeface="Times New Roman" panose="02020603050405020304" pitchFamily="18" charset="0"/>
              </a:rPr>
              <a:t>或</a:t>
            </a:r>
            <a:r>
              <a:rPr lang="en-US" altLang="zh-CN" sz="2600" kern="100" dirty="0" smtClean="0">
                <a:solidFill>
                  <a:srgbClr val="262626"/>
                </a:solidFill>
                <a:latin typeface="宋体" panose="02010600030101010101" pitchFamily="2" charset="-122"/>
                <a:cs typeface="Times New Roman" panose="02020603050405020304" pitchFamily="18" charset="0"/>
              </a:rPr>
              <a:t>④	</a:t>
            </a:r>
            <a:r>
              <a:rPr lang="en-US" altLang="zh-CN" sz="2600" kern="100" dirty="0" smtClean="0">
                <a:solidFill>
                  <a:srgbClr val="262626"/>
                </a:solidFill>
                <a:latin typeface="Times New Roman" panose="02020603050405020304" pitchFamily="18" charset="0"/>
                <a:cs typeface="Courier New" panose="02070309020205020404" pitchFamily="49" charset="0"/>
              </a:rPr>
              <a:t>C</a:t>
            </a:r>
            <a:r>
              <a:rPr lang="en-US" altLang="zh-CN" sz="2600" kern="100" dirty="0">
                <a:solidFill>
                  <a:srgbClr val="262626"/>
                </a:solidFill>
                <a:latin typeface="Times New Roman" panose="02020603050405020304" pitchFamily="18" charset="0"/>
                <a:cs typeface="Courier New" panose="02070309020205020404" pitchFamily="49" charset="0"/>
              </a:rPr>
              <a:t>.</a:t>
            </a:r>
            <a:r>
              <a:rPr lang="en-US" altLang="zh-CN" sz="2600" kern="100" dirty="0">
                <a:solidFill>
                  <a:srgbClr val="262626"/>
                </a:solidFill>
                <a:latin typeface="宋体" panose="02010600030101010101" pitchFamily="2" charset="-122"/>
                <a:cs typeface="Times New Roman" panose="02020603050405020304" pitchFamily="18" charset="0"/>
              </a:rPr>
              <a:t>②</a:t>
            </a:r>
            <a:r>
              <a:rPr lang="zh-CN" altLang="zh-CN" sz="2600" kern="100" dirty="0">
                <a:solidFill>
                  <a:srgbClr val="262626"/>
                </a:solidFill>
                <a:latin typeface="Times New Roman" panose="02020603050405020304" pitchFamily="18" charset="0"/>
                <a:cs typeface="Times New Roman" panose="02020603050405020304" pitchFamily="18" charset="0"/>
              </a:rPr>
              <a:t>或</a:t>
            </a:r>
            <a:r>
              <a:rPr lang="en-US" altLang="zh-CN" sz="2600" kern="100" dirty="0">
                <a:solidFill>
                  <a:srgbClr val="262626"/>
                </a:solidFill>
                <a:latin typeface="宋体" panose="02010600030101010101" pitchFamily="2" charset="-122"/>
                <a:cs typeface="Times New Roman" panose="02020603050405020304" pitchFamily="18" charset="0"/>
              </a:rPr>
              <a:t>③</a:t>
            </a:r>
            <a:r>
              <a:rPr lang="en-US" altLang="zh-CN" sz="2600" kern="100" dirty="0">
                <a:solidFill>
                  <a:srgbClr val="262626"/>
                </a:solidFill>
                <a:latin typeface="Times New Roman" panose="02020603050405020304" pitchFamily="18" charset="0"/>
                <a:cs typeface="Courier New" panose="02070309020205020404" pitchFamily="49" charset="0"/>
              </a:rPr>
              <a:t>  	D.</a:t>
            </a:r>
            <a:r>
              <a:rPr lang="en-US" altLang="zh-CN" sz="2600" kern="100" dirty="0">
                <a:solidFill>
                  <a:srgbClr val="262626"/>
                </a:solidFill>
                <a:latin typeface="宋体" panose="02010600030101010101" pitchFamily="2" charset="-122"/>
                <a:cs typeface="Times New Roman" panose="02020603050405020304" pitchFamily="18" charset="0"/>
              </a:rPr>
              <a:t>③</a:t>
            </a:r>
            <a:r>
              <a:rPr lang="zh-CN" altLang="zh-CN" sz="2600" kern="100" dirty="0">
                <a:solidFill>
                  <a:srgbClr val="262626"/>
                </a:solidFill>
                <a:latin typeface="Times New Roman" panose="02020603050405020304" pitchFamily="18" charset="0"/>
                <a:cs typeface="Times New Roman" panose="02020603050405020304" pitchFamily="18" charset="0"/>
              </a:rPr>
              <a:t>或</a:t>
            </a:r>
            <a:r>
              <a:rPr lang="en-US" altLang="zh-CN" sz="2600" kern="100" dirty="0">
                <a:solidFill>
                  <a:srgbClr val="262626"/>
                </a:solidFill>
                <a:latin typeface="宋体" panose="02010600030101010101" pitchFamily="2" charset="-122"/>
                <a:cs typeface="Times New Roman" panose="02020603050405020304" pitchFamily="18" charset="0"/>
              </a:rPr>
              <a:t>④</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6341540" y="4011182"/>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rPr>
              <a:t>B</a:t>
            </a:r>
            <a:endParaRPr lang="zh-CN" altLang="en-US" sz="3000" b="1"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84867" y="377326"/>
            <a:ext cx="11656625" cy="3180142"/>
          </a:xfrm>
          <a:prstGeom prst="rect">
            <a:avLst/>
          </a:prstGeom>
        </p:spPr>
        <p:txBody>
          <a:bodyPr wrap="square" lIns="121898" tIns="60948" rIns="121898" bIns="60948">
            <a:spAutoFit/>
          </a:bodyPr>
          <a:lstStyle/>
          <a:p>
            <a:pPr algn="just">
              <a:lnSpc>
                <a:spcPct val="200000"/>
              </a:lnSpc>
              <a:spcAft>
                <a:spcPts val="0"/>
              </a:spcAft>
              <a:tabLst>
                <a:tab pos="270065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解析</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实验</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①</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中植株甲自交，子代出现了性状分离，说明作为亲本的植株甲为杂合子；实验</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④</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中植株甲与另一具有相同性状的个体杂交，后代出现</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3</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的性状分离比，说明亲本均为杂合子；在相对性状的显隐性不确定的情况下，无法依据实验</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②</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③</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判定植株甲为杂合子。</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350030"/>
            <a:ext cx="11656625" cy="4849380"/>
          </a:xfrm>
          <a:prstGeom prst="rect">
            <a:avLst/>
          </a:prstGeom>
        </p:spPr>
        <p:txBody>
          <a:bodyPr wrap="square" lIns="121898" tIns="60948" rIns="121898" bIns="60948">
            <a:spAutoFit/>
          </a:bodyPr>
          <a:lstStyle/>
          <a:p>
            <a:pPr marL="252095" indent="-457200" algn="just">
              <a:lnSpc>
                <a:spcPct val="150000"/>
              </a:lnSpc>
              <a:spcAft>
                <a:spcPts val="0"/>
              </a:spcAft>
              <a:tabLst>
                <a:tab pos="2700655" algn="l"/>
              </a:tabLst>
            </a:pPr>
            <a:r>
              <a:rPr lang="en-US" altLang="zh-CN" sz="2600" b="1" kern="100" dirty="0">
                <a:latin typeface="Times New Roman" panose="02020603050405020304" pitchFamily="18" charset="0"/>
                <a:ea typeface="黑体" panose="02010609060101010101" charset="-122"/>
                <a:cs typeface="Courier New" panose="02070309020205020404" pitchFamily="49" charset="0"/>
              </a:rPr>
              <a:t>[</a:t>
            </a:r>
            <a:r>
              <a:rPr lang="zh-CN" altLang="zh-CN" sz="2600" b="1" kern="100" dirty="0">
                <a:latin typeface="Times New Roman" panose="02020603050405020304" pitchFamily="18" charset="0"/>
                <a:ea typeface="黑体" panose="02010609060101010101" charset="-122"/>
                <a:cs typeface="Times New Roman" panose="02020603050405020304" pitchFamily="18" charset="0"/>
              </a:rPr>
              <a:t>精练</a:t>
            </a:r>
            <a:r>
              <a:rPr lang="en-US" altLang="zh-CN" sz="2600" b="1" kern="100" dirty="0">
                <a:latin typeface="Times New Roman" panose="02020603050405020304" pitchFamily="18" charset="0"/>
                <a:ea typeface="黑体" panose="02010609060101010101" charset="-122"/>
                <a:cs typeface="Courier New" panose="02070309020205020404" pitchFamily="49" charset="0"/>
              </a:rPr>
              <a:t>2]</a:t>
            </a:r>
            <a:r>
              <a:rPr lang="en-US" altLang="zh-CN" sz="2600" kern="100" dirty="0">
                <a:solidFill>
                  <a:srgbClr val="262626"/>
                </a:solidFill>
                <a:latin typeface="Times New Roman" panose="02020603050405020304" pitchFamily="18" charset="0"/>
                <a:cs typeface="Courier New" panose="02070309020205020404" pitchFamily="49" charset="0"/>
              </a:rPr>
              <a:t> </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(2025·</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辽宁省名校联盟</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玉米籽粒的甜和非甜为一对相对性状，现将甜味玉米籽粒和非甜玉米籽粒间行种植</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两种玉米均只有一种基因型</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，发现两种玉米果穗上均有甜玉米和非甜玉米的籽粒。下列叙述正确的是</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　　</a:t>
            </a:r>
            <a:r>
              <a:rPr lang="en-US" altLang="zh-CN" sz="2600" kern="100" dirty="0">
                <a:solidFill>
                  <a:srgbClr val="262626"/>
                </a:solidFill>
                <a:latin typeface="Times New Roman" panose="02020603050405020304" pitchFamily="18" charset="0"/>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该实验结果不能判断亲本中显性性状个体的基因型是杂合子还是纯合子</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B</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将甜玉米果穗上所结的甜玉米籽粒进行自交，可根据子代表型判断显隐性</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C</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两种玉米果穗上的显性性状籽粒均有两种基因型，隐性性状全为纯合子</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D</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若非甜玉米为显性性状，则两种果穗上的非甜玉米籽粒自交，子代均会出现</a:t>
            </a:r>
            <a:r>
              <a:rPr lang="en-US" altLang="zh-CN" sz="2600" kern="100" dirty="0">
                <a:solidFill>
                  <a:srgbClr val="262626"/>
                </a:solidFill>
                <a:latin typeface="Times New Roman" panose="02020603050405020304" pitchFamily="18" charset="0"/>
                <a:cs typeface="Courier New" panose="02070309020205020404" pitchFamily="49" charset="0"/>
              </a:rPr>
              <a:t>3</a:t>
            </a:r>
            <a:r>
              <a:rPr lang="en-US" altLang="zh-CN" sz="2600" kern="100" dirty="0">
                <a:solidFill>
                  <a:srgbClr val="262626"/>
                </a:solidFill>
                <a:latin typeface="宋体" panose="02010600030101010101" pitchFamily="2" charset="-122"/>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的分离比</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9324974" y="1647079"/>
            <a:ext cx="44114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rPr>
              <a:t>B</a:t>
            </a:r>
            <a:endParaRPr lang="zh-CN" altLang="en-US" sz="3000" b="1"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84867" y="90720"/>
            <a:ext cx="11656625" cy="6308882"/>
          </a:xfrm>
          <a:prstGeom prst="rect">
            <a:avLst/>
          </a:prstGeom>
        </p:spPr>
        <p:txBody>
          <a:bodyPr wrap="square" lIns="121898" tIns="60948" rIns="121898" bIns="60948">
            <a:spAutoFit/>
          </a:bodyPr>
          <a:lstStyle/>
          <a:p>
            <a:pPr algn="just">
              <a:lnSpc>
                <a:spcPct val="130000"/>
              </a:lnSpc>
              <a:spcAft>
                <a:spcPts val="0"/>
              </a:spcAft>
              <a:tabLst>
                <a:tab pos="270065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解析</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若亲本中显性性状个体为纯合子，则子代果穗只有纯合显性</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自交</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和杂合显性</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杂交</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一种类型，不符合题意，所以可判断亲本中显性性状个体的基因型是杂合子，</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错误；</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700655" algn="l"/>
              </a:tabLst>
            </a:pP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将甜玉米果穗上所结的甜玉米籽粒进行自交，可根据子代表型判断显隐性，如果后代都是甜玉米，则甜玉米是隐性性状，如果后代有甜玉米和非甜玉米，则甜玉米是显性性状，</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B</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正确；</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700655" algn="l"/>
              </a:tabLst>
            </a:pP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显性性状的玉米果穗上的显性性状籽粒有两种基因型，而隐性性状的玉米果穗上的显性性状籽粒只有一种基因型，隐性性状全为纯合子，</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C</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错误；</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700655" algn="l"/>
              </a:tabLst>
            </a:pP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若非甜玉米为显性性状，则甜玉米果穗上的非甜玉米籽粒自交，子代会出现</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3</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的分离比，非甜玉米果穗上的非甜玉米籽粒自交，纯合的非甜玉米籽粒自交后代全为非甜性状，杂合的非甜玉米籽粒自交，子代会出现</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3</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的分离比，</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D</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错误。</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linds(horizontal)">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479298" y="962474"/>
          <a:ext cx="11233404" cy="3749040"/>
        </p:xfrm>
        <a:graphic>
          <a:graphicData uri="http://schemas.openxmlformats.org/drawingml/2006/table">
            <a:tbl>
              <a:tblPr/>
              <a:tblGrid>
                <a:gridCol w="1866512">
                  <a:extLst>
                    <a:ext uri="{9D8B030D-6E8A-4147-A177-3AD203B41FA5}">
                      <a16:colId xmlns:a16="http://schemas.microsoft.com/office/drawing/2014/main" val="20000"/>
                    </a:ext>
                  </a:extLst>
                </a:gridCol>
                <a:gridCol w="2216564">
                  <a:extLst>
                    <a:ext uri="{9D8B030D-6E8A-4147-A177-3AD203B41FA5}">
                      <a16:colId xmlns:a16="http://schemas.microsoft.com/office/drawing/2014/main" val="20001"/>
                    </a:ext>
                  </a:extLst>
                </a:gridCol>
                <a:gridCol w="7150328">
                  <a:extLst>
                    <a:ext uri="{9D8B030D-6E8A-4147-A177-3AD203B41FA5}">
                      <a16:colId xmlns:a16="http://schemas.microsoft.com/office/drawing/2014/main" val="20002"/>
                    </a:ext>
                  </a:extLst>
                </a:gridCol>
              </a:tblGrid>
              <a:tr h="1063518">
                <a:tc>
                  <a:txBody>
                    <a:bodyPr/>
                    <a:lstStyle/>
                    <a:p>
                      <a:pPr algn="ctr">
                        <a:lnSpc>
                          <a:spcPct val="150000"/>
                        </a:lnSpc>
                        <a:spcAft>
                          <a:spcPts val="0"/>
                        </a:spcAft>
                        <a:tabLst>
                          <a:tab pos="2700655" algn="l"/>
                        </a:tabLst>
                      </a:pPr>
                      <a:r>
                        <a:rPr lang="zh-CN" sz="2600" b="1" kern="100" dirty="0">
                          <a:effectLst/>
                          <a:latin typeface="Times New Roman" panose="02020603050405020304" pitchFamily="18" charset="0"/>
                          <a:ea typeface="黑体" panose="02010609060101010101" charset="-122"/>
                          <a:cs typeface="Times New Roman" panose="02020603050405020304" pitchFamily="18" charset="0"/>
                        </a:rPr>
                        <a:t>课标要求</a:t>
                      </a:r>
                      <a:endParaRPr lang="zh-CN" sz="2600" kern="100" dirty="0">
                        <a:effectLst/>
                        <a:latin typeface="宋体" panose="02010600030101010101" pitchFamily="2" charset="-122"/>
                        <a:ea typeface="宋体" panose="02010600030101010101" pitchFamily="2" charset="-122"/>
                        <a:cs typeface="Courier New" panose="02070309020205020404" pitchFamily="49"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50000"/>
                        </a:lnSpc>
                        <a:spcAft>
                          <a:spcPts val="0"/>
                        </a:spcAft>
                        <a:tabLst>
                          <a:tab pos="2700655" algn="l"/>
                        </a:tabLst>
                      </a:pPr>
                      <a:r>
                        <a:rPr lang="zh-CN" sz="26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阐明有性生殖中基因的分离使得子代的基因型和表型有多种可能，并可由此预测子代的遗传性状。</a:t>
                      </a:r>
                      <a:endParaRPr lang="zh-CN" sz="2600" kern="100" dirty="0">
                        <a:effectLst/>
                        <a:latin typeface="宋体" panose="02010600030101010101" pitchFamily="2" charset="-122"/>
                        <a:ea typeface="宋体" panose="02010600030101010101" pitchFamily="2" charset="-122"/>
                        <a:cs typeface="Courier New" panose="02070309020205020404" pitchFamily="49"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extLst>
                  <a:ext uri="{0D108BD9-81ED-4DB2-BD59-A6C34878D82A}">
                    <a16:rowId xmlns:a16="http://schemas.microsoft.com/office/drawing/2014/main" val="10000"/>
                  </a:ext>
                </a:extLst>
              </a:tr>
              <a:tr h="2392914">
                <a:tc>
                  <a:txBody>
                    <a:bodyPr/>
                    <a:lstStyle/>
                    <a:p>
                      <a:pPr algn="ctr">
                        <a:lnSpc>
                          <a:spcPct val="150000"/>
                        </a:lnSpc>
                        <a:spcAft>
                          <a:spcPts val="0"/>
                        </a:spcAft>
                        <a:tabLst>
                          <a:tab pos="2700655" algn="l"/>
                        </a:tabLst>
                      </a:pPr>
                      <a:r>
                        <a:rPr lang="zh-CN" sz="2600" b="1" kern="100">
                          <a:effectLst/>
                          <a:latin typeface="Times New Roman" panose="02020603050405020304" pitchFamily="18" charset="0"/>
                          <a:ea typeface="黑体" panose="02010609060101010101" charset="-122"/>
                          <a:cs typeface="Times New Roman" panose="02020603050405020304" pitchFamily="18" charset="0"/>
                        </a:rPr>
                        <a:t>考情分析</a:t>
                      </a:r>
                      <a:endParaRPr lang="zh-CN" sz="2600" kern="100">
                        <a:effectLst/>
                        <a:latin typeface="宋体" panose="02010600030101010101" pitchFamily="2" charset="-122"/>
                        <a:ea typeface="宋体" panose="02010600030101010101" pitchFamily="2" charset="-122"/>
                        <a:cs typeface="Courier New" panose="02070309020205020404" pitchFamily="49"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2700655" algn="l"/>
                        </a:tabLst>
                      </a:pPr>
                      <a:r>
                        <a:rPr lang="zh-CN" sz="26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基因分离定律重点题型</a:t>
                      </a:r>
                      <a:endParaRPr lang="zh-CN" sz="2600" kern="100" dirty="0">
                        <a:effectLst/>
                        <a:latin typeface="宋体" panose="02010600030101010101" pitchFamily="2" charset="-122"/>
                        <a:ea typeface="宋体" panose="02010600030101010101" pitchFamily="2" charset="-122"/>
                        <a:cs typeface="Courier New" panose="02070309020205020404" pitchFamily="49"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2700655" algn="l"/>
                        </a:tabLst>
                      </a:pPr>
                      <a:r>
                        <a:rPr lang="en-US" sz="26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6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贵州卷，</a:t>
                      </a:r>
                      <a:r>
                        <a:rPr lang="en-US" sz="26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6</a:t>
                      </a:r>
                      <a:r>
                        <a:rPr lang="zh-CN" sz="26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6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6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安徽卷，</a:t>
                      </a:r>
                      <a:r>
                        <a:rPr lang="en-US" sz="26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12</a:t>
                      </a:r>
                      <a:r>
                        <a:rPr lang="zh-CN" sz="26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6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6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全国甲卷，</a:t>
                      </a:r>
                      <a:r>
                        <a:rPr lang="en-US" sz="26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6</a:t>
                      </a:r>
                      <a:r>
                        <a:rPr lang="zh-CN" sz="26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6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6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江苏卷，</a:t>
                      </a:r>
                      <a:r>
                        <a:rPr lang="en-US" sz="26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23</a:t>
                      </a:r>
                      <a:r>
                        <a:rPr lang="zh-CN" sz="26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6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6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北京卷，</a:t>
                      </a:r>
                      <a:r>
                        <a:rPr lang="en-US" sz="26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19</a:t>
                      </a:r>
                      <a:r>
                        <a:rPr lang="zh-CN" sz="26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6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2022·</a:t>
                      </a:r>
                      <a:r>
                        <a:rPr lang="zh-CN" sz="26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全国甲卷，</a:t>
                      </a:r>
                      <a:r>
                        <a:rPr lang="en-US" sz="26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32</a:t>
                      </a:r>
                      <a:r>
                        <a:rPr lang="zh-CN" sz="26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6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2022·</a:t>
                      </a:r>
                      <a:r>
                        <a:rPr lang="zh-CN" sz="26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湖南卷，</a:t>
                      </a:r>
                      <a:r>
                        <a:rPr lang="en-US" sz="26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19</a:t>
                      </a:r>
                      <a:r>
                        <a:rPr lang="zh-CN" sz="26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6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2022·</a:t>
                      </a:r>
                      <a:r>
                        <a:rPr lang="zh-CN" sz="26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海南卷，</a:t>
                      </a:r>
                      <a:r>
                        <a:rPr lang="en-US" sz="26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15</a:t>
                      </a:r>
                      <a:r>
                        <a:rPr lang="zh-CN" sz="26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6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2022·</a:t>
                      </a:r>
                      <a:r>
                        <a:rPr lang="zh-CN" sz="26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浙江</a:t>
                      </a:r>
                      <a:r>
                        <a:rPr lang="en-US" sz="26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6</a:t>
                      </a:r>
                      <a:r>
                        <a:rPr lang="zh-CN" sz="26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月选考，</a:t>
                      </a:r>
                      <a:r>
                        <a:rPr lang="en-US" sz="26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9</a:t>
                      </a:r>
                      <a:endParaRPr lang="zh-CN" sz="2600" kern="100" dirty="0">
                        <a:effectLst/>
                        <a:latin typeface="宋体" panose="02010600030101010101" pitchFamily="2" charset="-122"/>
                        <a:ea typeface="宋体" panose="02010600030101010101" pitchFamily="2" charset="-122"/>
                        <a:cs typeface="Courier New" panose="02070309020205020404" pitchFamily="49"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43923" y="40808"/>
            <a:ext cx="11656625" cy="1723525"/>
          </a:xfrm>
          <a:prstGeom prst="rect">
            <a:avLst/>
          </a:prstGeom>
        </p:spPr>
        <p:txBody>
          <a:bodyPr wrap="square" lIns="121898" tIns="60948" rIns="121898" bIns="60948">
            <a:spAutoFit/>
          </a:bodyPr>
          <a:lstStyle/>
          <a:p>
            <a:pPr marL="252095" indent="-457200" algn="just">
              <a:lnSpc>
                <a:spcPct val="150000"/>
              </a:lnSpc>
              <a:spcAft>
                <a:spcPts val="0"/>
              </a:spcAft>
              <a:tabLst>
                <a:tab pos="2700655" algn="l"/>
              </a:tabLst>
            </a:pPr>
            <a:r>
              <a:rPr lang="zh-CN" altLang="zh-CN" sz="2600" kern="100" dirty="0">
                <a:solidFill>
                  <a:srgbClr val="262626"/>
                </a:solidFill>
                <a:latin typeface="Times New Roman" panose="02020603050405020304" pitchFamily="18" charset="0"/>
                <a:cs typeface="Times New Roman" panose="02020603050405020304" pitchFamily="18" charset="0"/>
              </a:rPr>
              <a:t>重点题型</a:t>
            </a:r>
            <a:r>
              <a:rPr lang="en-US" altLang="zh-CN" sz="2600" kern="100" dirty="0">
                <a:solidFill>
                  <a:srgbClr val="262626"/>
                </a:solidFill>
                <a:latin typeface="Times New Roman" panose="02020603050405020304" pitchFamily="18" charset="0"/>
                <a:cs typeface="Courier New" panose="02070309020205020404" pitchFamily="49" charset="0"/>
              </a:rPr>
              <a:t>4</a:t>
            </a:r>
            <a:r>
              <a:rPr lang="zh-CN" altLang="zh-CN" sz="2600" kern="100" dirty="0">
                <a:solidFill>
                  <a:srgbClr val="262626"/>
                </a:solidFill>
                <a:latin typeface="Times New Roman" panose="02020603050405020304" pitchFamily="18" charset="0"/>
                <a:cs typeface="Times New Roman" panose="02020603050405020304" pitchFamily="18" charset="0"/>
              </a:rPr>
              <a:t>　自交与自由交配的问题</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b="1" kern="100" dirty="0">
                <a:latin typeface="Times New Roman" panose="02020603050405020304" pitchFamily="18" charset="0"/>
                <a:ea typeface="黑体" panose="02010609060101010101" charset="-122"/>
                <a:cs typeface="Times New Roman" panose="02020603050405020304" pitchFamily="18" charset="0"/>
              </a:rPr>
              <a:t>自交的概率计算</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r>
              <a:rPr lang="en-US" altLang="zh-CN" sz="2600" dirty="0" smtClean="0">
                <a:solidFill>
                  <a:srgbClr val="262626"/>
                </a:solidFill>
                <a:latin typeface="Times New Roman" panose="02020603050405020304" pitchFamily="18" charset="0"/>
              </a:rPr>
              <a:t>	(</a:t>
            </a:r>
            <a:r>
              <a:rPr lang="en-US" altLang="zh-CN" sz="2600" dirty="0">
                <a:solidFill>
                  <a:srgbClr val="262626"/>
                </a:solidFill>
                <a:latin typeface="Times New Roman" panose="02020603050405020304" pitchFamily="18" charset="0"/>
              </a:rPr>
              <a:t>1)</a:t>
            </a:r>
            <a:r>
              <a:rPr lang="zh-CN" altLang="zh-CN" sz="2600" dirty="0">
                <a:solidFill>
                  <a:srgbClr val="262626"/>
                </a:solidFill>
                <a:latin typeface="Times New Roman" panose="02020603050405020304" pitchFamily="18" charset="0"/>
                <a:cs typeface="Times New Roman" panose="02020603050405020304" pitchFamily="18" charset="0"/>
              </a:rPr>
              <a:t>绘制杂合子</a:t>
            </a:r>
            <a:r>
              <a:rPr lang="en-US" altLang="zh-CN" sz="2600" dirty="0" err="1">
                <a:solidFill>
                  <a:srgbClr val="262626"/>
                </a:solidFill>
                <a:latin typeface="Times New Roman" panose="02020603050405020304" pitchFamily="18" charset="0"/>
              </a:rPr>
              <a:t>Aa</a:t>
            </a:r>
            <a:r>
              <a:rPr lang="zh-CN" altLang="zh-CN" sz="2600" dirty="0">
                <a:solidFill>
                  <a:srgbClr val="262626"/>
                </a:solidFill>
                <a:latin typeface="Times New Roman" panose="02020603050405020304" pitchFamily="18" charset="0"/>
                <a:cs typeface="Times New Roman" panose="02020603050405020304" pitchFamily="18" charset="0"/>
              </a:rPr>
              <a:t>连续自交</a:t>
            </a:r>
            <a:r>
              <a:rPr lang="en-US" altLang="zh-CN" sz="2600" i="1" dirty="0">
                <a:solidFill>
                  <a:srgbClr val="262626"/>
                </a:solidFill>
                <a:latin typeface="Times New Roman" panose="02020603050405020304" pitchFamily="18" charset="0"/>
              </a:rPr>
              <a:t>n</a:t>
            </a:r>
            <a:r>
              <a:rPr lang="zh-CN" altLang="zh-CN" sz="2600" dirty="0">
                <a:solidFill>
                  <a:srgbClr val="262626"/>
                </a:solidFill>
                <a:latin typeface="Times New Roman" panose="02020603050405020304" pitchFamily="18" charset="0"/>
                <a:cs typeface="Times New Roman" panose="02020603050405020304" pitchFamily="18" charset="0"/>
              </a:rPr>
              <a:t>代的遗传简图，并填写下表：</a:t>
            </a:r>
            <a:endParaRPr lang="zh-CN" altLang="zh-CN" sz="1050" kern="100" dirty="0">
              <a:effectLst/>
              <a:latin typeface="宋体" panose="02010600030101010101" pitchFamily="2" charset="-122"/>
              <a:cs typeface="Courier New" panose="02070309020205020404"/>
            </a:endParaRPr>
          </a:p>
        </p:txBody>
      </p:sp>
      <p:graphicFrame>
        <p:nvGraphicFramePr>
          <p:cNvPr id="3" name="表格 2"/>
          <p:cNvGraphicFramePr>
            <a:graphicFrameLocks noGrp="1"/>
          </p:cNvGraphicFramePr>
          <p:nvPr/>
        </p:nvGraphicFramePr>
        <p:xfrm>
          <a:off x="3071622" y="1868007"/>
          <a:ext cx="4829175" cy="1993047"/>
        </p:xfrm>
        <a:graphic>
          <a:graphicData uri="http://schemas.openxmlformats.org/drawingml/2006/table">
            <a:tbl>
              <a:tblPr firstRow="1" firstCol="1" bandRow="1"/>
              <a:tblGrid>
                <a:gridCol w="4829175">
                  <a:extLst>
                    <a:ext uri="{9D8B030D-6E8A-4147-A177-3AD203B41FA5}">
                      <a16:colId xmlns:a16="http://schemas.microsoft.com/office/drawing/2014/main" val="20000"/>
                    </a:ext>
                  </a:extLst>
                </a:gridCol>
              </a:tblGrid>
              <a:tr h="1993047">
                <a:tc>
                  <a:txBody>
                    <a:bodyPr/>
                    <a:lstStyle/>
                    <a:p>
                      <a:pPr algn="just">
                        <a:lnSpc>
                          <a:spcPct val="150000"/>
                        </a:lnSpc>
                        <a:spcAft>
                          <a:spcPts val="0"/>
                        </a:spcAft>
                        <a:tabLst>
                          <a:tab pos="2700655" algn="l"/>
                        </a:tabLst>
                      </a:pPr>
                      <a:r>
                        <a:rPr lang="en-US" sz="26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 </a:t>
                      </a:r>
                      <a:endParaRPr lang="zh-CN" sz="1050" kern="100" dirty="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4" name="表格 3"/>
          <p:cNvGraphicFramePr>
            <a:graphicFrameLocks noGrp="1"/>
          </p:cNvGraphicFramePr>
          <p:nvPr/>
        </p:nvGraphicFramePr>
        <p:xfrm>
          <a:off x="332994" y="4334052"/>
          <a:ext cx="10515600" cy="1783080"/>
        </p:xfrm>
        <a:graphic>
          <a:graphicData uri="http://schemas.openxmlformats.org/drawingml/2006/table">
            <a:tbl>
              <a:tblPr/>
              <a:tblGrid>
                <a:gridCol w="1043148">
                  <a:extLst>
                    <a:ext uri="{9D8B030D-6E8A-4147-A177-3AD203B41FA5}">
                      <a16:colId xmlns:a16="http://schemas.microsoft.com/office/drawing/2014/main" val="20000"/>
                    </a:ext>
                  </a:extLst>
                </a:gridCol>
                <a:gridCol w="1310244">
                  <a:extLst>
                    <a:ext uri="{9D8B030D-6E8A-4147-A177-3AD203B41FA5}">
                      <a16:colId xmlns:a16="http://schemas.microsoft.com/office/drawing/2014/main" val="20001"/>
                    </a:ext>
                  </a:extLst>
                </a:gridCol>
                <a:gridCol w="1310244">
                  <a:extLst>
                    <a:ext uri="{9D8B030D-6E8A-4147-A177-3AD203B41FA5}">
                      <a16:colId xmlns:a16="http://schemas.microsoft.com/office/drawing/2014/main" val="20002"/>
                    </a:ext>
                  </a:extLst>
                </a:gridCol>
                <a:gridCol w="1846539">
                  <a:extLst>
                    <a:ext uri="{9D8B030D-6E8A-4147-A177-3AD203B41FA5}">
                      <a16:colId xmlns:a16="http://schemas.microsoft.com/office/drawing/2014/main" val="20003"/>
                    </a:ext>
                  </a:extLst>
                </a:gridCol>
                <a:gridCol w="1846539">
                  <a:extLst>
                    <a:ext uri="{9D8B030D-6E8A-4147-A177-3AD203B41FA5}">
                      <a16:colId xmlns:a16="http://schemas.microsoft.com/office/drawing/2014/main" val="20004"/>
                    </a:ext>
                  </a:extLst>
                </a:gridCol>
                <a:gridCol w="1579443">
                  <a:extLst>
                    <a:ext uri="{9D8B030D-6E8A-4147-A177-3AD203B41FA5}">
                      <a16:colId xmlns:a16="http://schemas.microsoft.com/office/drawing/2014/main" val="20005"/>
                    </a:ext>
                  </a:extLst>
                </a:gridCol>
                <a:gridCol w="1579443">
                  <a:extLst>
                    <a:ext uri="{9D8B030D-6E8A-4147-A177-3AD203B41FA5}">
                      <a16:colId xmlns:a16="http://schemas.microsoft.com/office/drawing/2014/main" val="20006"/>
                    </a:ext>
                  </a:extLst>
                </a:gridCol>
              </a:tblGrid>
              <a:tr h="0">
                <a:tc>
                  <a:txBody>
                    <a:bodyPr/>
                    <a:lstStyle/>
                    <a:p>
                      <a:pPr algn="ctr">
                        <a:lnSpc>
                          <a:spcPct val="150000"/>
                        </a:lnSpc>
                        <a:spcAft>
                          <a:spcPts val="0"/>
                        </a:spcAft>
                        <a:tabLst>
                          <a:tab pos="270065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F</a:t>
                      </a:r>
                      <a:r>
                        <a:rPr lang="en-US" sz="2600" i="1" kern="100" baseline="-250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n</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00655" algn="l"/>
                        </a:tabLst>
                      </a:pP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杂合子</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00655" algn="l"/>
                        </a:tabLst>
                      </a:pP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纯合子</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00655" algn="l"/>
                        </a:tabLst>
                      </a:pP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显性纯合子</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00655" algn="l"/>
                        </a:tabLst>
                      </a:pP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隐性纯合子</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00655" algn="l"/>
                        </a:tabLst>
                      </a:pP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显性个体</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00655" algn="l"/>
                        </a:tabLst>
                      </a:pP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隐性个体</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lnSpc>
                          <a:spcPct val="150000"/>
                        </a:lnSpc>
                        <a:spcAft>
                          <a:spcPts val="0"/>
                        </a:spcAft>
                        <a:tabLst>
                          <a:tab pos="2700655" algn="l"/>
                        </a:tabLst>
                      </a:pP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所占</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0065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 </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0065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 </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0065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 </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0065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 </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0065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 </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0065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 </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150000"/>
                        </a:lnSpc>
                        <a:spcAft>
                          <a:spcPts val="0"/>
                        </a:spcAft>
                        <a:tabLst>
                          <a:tab pos="2700655" algn="l"/>
                        </a:tabLst>
                      </a:pP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比值</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0065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 </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0065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 </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0065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 </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0065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 </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0065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 </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00655" algn="l"/>
                        </a:tabLst>
                      </a:pPr>
                      <a:r>
                        <a:rPr lang="en-US" sz="26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 </a:t>
                      </a:r>
                      <a:endParaRPr lang="zh-CN" sz="1050" kern="100" dirty="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98515" y="218232"/>
            <a:ext cx="8558049" cy="1323415"/>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zh-CN" altLang="zh-CN" sz="2600" kern="100">
                <a:solidFill>
                  <a:srgbClr val="262626"/>
                </a:solidFill>
                <a:latin typeface="Times New Roman" panose="02020603050405020304" pitchFamily="18" charset="0"/>
                <a:cs typeface="Times New Roman" panose="02020603050405020304" pitchFamily="18" charset="0"/>
              </a:rPr>
              <a:t>根据上述遗传简图，绘制</a:t>
            </a:r>
            <a:r>
              <a:rPr lang="en-US" altLang="zh-CN" sz="2600" kern="100">
                <a:solidFill>
                  <a:srgbClr val="262626"/>
                </a:solidFill>
                <a:latin typeface="Times New Roman" panose="02020603050405020304" pitchFamily="18" charset="0"/>
                <a:cs typeface="Courier New" panose="02070309020205020404" pitchFamily="49" charset="0"/>
              </a:rPr>
              <a:t>Aa</a:t>
            </a:r>
            <a:r>
              <a:rPr lang="zh-CN" altLang="zh-CN" sz="2600" kern="100">
                <a:solidFill>
                  <a:srgbClr val="262626"/>
                </a:solidFill>
                <a:latin typeface="Times New Roman" panose="02020603050405020304" pitchFamily="18" charset="0"/>
                <a:cs typeface="Times New Roman" panose="02020603050405020304" pitchFamily="18" charset="0"/>
              </a:rPr>
              <a:t>连续自交</a:t>
            </a:r>
            <a:r>
              <a:rPr lang="en-US" altLang="zh-CN" sz="2600" i="1" kern="100">
                <a:solidFill>
                  <a:srgbClr val="262626"/>
                </a:solidFill>
                <a:latin typeface="Times New Roman" panose="02020603050405020304" pitchFamily="18" charset="0"/>
                <a:cs typeface="Courier New" panose="02070309020205020404" pitchFamily="49" charset="0"/>
              </a:rPr>
              <a:t>n</a:t>
            </a:r>
            <a:r>
              <a:rPr lang="zh-CN" altLang="zh-CN" sz="2600" kern="100">
                <a:solidFill>
                  <a:srgbClr val="262626"/>
                </a:solidFill>
                <a:latin typeface="Times New Roman" panose="02020603050405020304" pitchFamily="18" charset="0"/>
                <a:cs typeface="Times New Roman" panose="02020603050405020304" pitchFamily="18" charset="0"/>
              </a:rPr>
              <a:t>次后，纯合子、杂合子、显</a:t>
            </a:r>
            <a:r>
              <a:rPr lang="en-US" altLang="zh-CN" sz="2600" kern="100">
                <a:solidFill>
                  <a:srgbClr val="262626"/>
                </a:solidFill>
                <a:latin typeface="Times New Roman" panose="02020603050405020304" pitchFamily="18" charset="0"/>
                <a:cs typeface="Courier New" panose="02070309020205020404" pitchFamily="49" charset="0"/>
              </a:rPr>
              <a:t>(</a:t>
            </a:r>
            <a:r>
              <a:rPr lang="zh-CN" altLang="zh-CN" sz="2600" kern="100">
                <a:solidFill>
                  <a:srgbClr val="262626"/>
                </a:solidFill>
                <a:latin typeface="Times New Roman" panose="02020603050405020304" pitchFamily="18" charset="0"/>
                <a:cs typeface="Times New Roman" panose="02020603050405020304" pitchFamily="18" charset="0"/>
              </a:rPr>
              <a:t>隐</a:t>
            </a:r>
            <a:r>
              <a:rPr lang="en-US" altLang="zh-CN" sz="2600" kern="100">
                <a:solidFill>
                  <a:srgbClr val="262626"/>
                </a:solidFill>
                <a:latin typeface="Times New Roman" panose="02020603050405020304" pitchFamily="18" charset="0"/>
                <a:cs typeface="Courier New" panose="02070309020205020404" pitchFamily="49" charset="0"/>
              </a:rPr>
              <a:t>)</a:t>
            </a:r>
            <a:r>
              <a:rPr lang="zh-CN" altLang="zh-CN" sz="2600" kern="100">
                <a:solidFill>
                  <a:srgbClr val="262626"/>
                </a:solidFill>
                <a:latin typeface="Times New Roman" panose="02020603050405020304" pitchFamily="18" charset="0"/>
                <a:cs typeface="Times New Roman" panose="02020603050405020304" pitchFamily="18" charset="0"/>
              </a:rPr>
              <a:t>性纯合子所占比值的曲线图。</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0242" name="Picture 2" descr="SY387"/>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52612" y="298648"/>
            <a:ext cx="2541661" cy="183419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200787" y="1407859"/>
            <a:ext cx="8558049" cy="629443"/>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zh-CN" altLang="zh-CN" sz="2600" b="1" kern="10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如下图所示：</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0243" name="Picture 3" descr="SY38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9737" y="2125769"/>
            <a:ext cx="5607302" cy="4012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10243"/>
                                        </p:tgtEl>
                                        <p:attrNameLst>
                                          <p:attrName>style.visibility</p:attrName>
                                        </p:attrNameLst>
                                      </p:cBhvr>
                                      <p:to>
                                        <p:strVal val="visible"/>
                                      </p:to>
                                    </p:set>
                                    <p:animEffect transition="in" filter="blinds(horizontal)">
                                      <p:cBhvr>
                                        <p:cTn id="10"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38108" y="554000"/>
            <a:ext cx="11541213" cy="1229608"/>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en-US" altLang="zh-CN" sz="2600" b="1" kern="100">
                <a:solidFill>
                  <a:srgbClr val="005AA0"/>
                </a:solidFill>
                <a:latin typeface="Times New Roman" panose="02020603050405020304" pitchFamily="18" charset="0"/>
                <a:ea typeface="宋体" panose="02010600030101010101" pitchFamily="2" charset="-122"/>
                <a:cs typeface="Courier New" panose="02070309020205020404" pitchFamily="49" charset="0"/>
              </a:rPr>
              <a:t>(1/2)</a:t>
            </a:r>
            <a:r>
              <a:rPr lang="en-US" altLang="zh-CN" sz="2600" b="1" i="1" kern="100" baseline="30000">
                <a:solidFill>
                  <a:srgbClr val="005AA0"/>
                </a:solidFill>
                <a:latin typeface="Times New Roman" panose="02020603050405020304" pitchFamily="18" charset="0"/>
                <a:ea typeface="宋体" panose="02010600030101010101" pitchFamily="2" charset="-122"/>
                <a:cs typeface="Courier New" panose="02070309020205020404" pitchFamily="49" charset="0"/>
              </a:rPr>
              <a:t>n</a:t>
            </a:r>
            <a:r>
              <a:rPr lang="zh-CN" altLang="zh-CN" sz="2600" b="1" kern="1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600" b="1" kern="10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a:solidFill>
                  <a:srgbClr val="005AA0"/>
                </a:solidFill>
                <a:latin typeface="Times New Roman" panose="02020603050405020304" pitchFamily="18" charset="0"/>
                <a:ea typeface="宋体" panose="02010600030101010101" pitchFamily="2" charset="-122"/>
                <a:cs typeface="Courier New" panose="02070309020205020404" pitchFamily="49" charset="0"/>
              </a:rPr>
              <a:t>(1/2)</a:t>
            </a:r>
            <a:r>
              <a:rPr lang="en-US" altLang="zh-CN" sz="2600" b="1" i="1" kern="100" baseline="30000">
                <a:solidFill>
                  <a:srgbClr val="005AA0"/>
                </a:solidFill>
                <a:latin typeface="Times New Roman" panose="02020603050405020304" pitchFamily="18" charset="0"/>
                <a:ea typeface="宋体" panose="02010600030101010101" pitchFamily="2" charset="-122"/>
                <a:cs typeface="Courier New" panose="02070309020205020404" pitchFamily="49" charset="0"/>
              </a:rPr>
              <a:t>n</a:t>
            </a:r>
            <a:r>
              <a:rPr lang="zh-CN" altLang="zh-CN" sz="2600" b="1" kern="1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600" b="1" kern="100">
                <a:solidFill>
                  <a:srgbClr val="005AA0"/>
                </a:solidFill>
                <a:latin typeface="Times New Roman" panose="02020603050405020304" pitchFamily="18" charset="0"/>
                <a:ea typeface="宋体" panose="02010600030101010101" pitchFamily="2" charset="-122"/>
                <a:cs typeface="Courier New" panose="02070309020205020404" pitchFamily="49" charset="0"/>
              </a:rPr>
              <a:t>1/2</a:t>
            </a:r>
            <a:r>
              <a:rPr lang="zh-CN" altLang="zh-CN" sz="2600" b="1" kern="1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a:solidFill>
                  <a:srgbClr val="005AA0"/>
                </a:solidFill>
                <a:latin typeface="Times New Roman" panose="02020603050405020304" pitchFamily="18" charset="0"/>
                <a:ea typeface="宋体" panose="02010600030101010101" pitchFamily="2" charset="-122"/>
                <a:cs typeface="Courier New" panose="02070309020205020404" pitchFamily="49" charset="0"/>
              </a:rPr>
              <a:t>(1/2)</a:t>
            </a:r>
            <a:r>
              <a:rPr lang="en-US" altLang="zh-CN" sz="2600" b="1" i="1" kern="100" baseline="30000">
                <a:solidFill>
                  <a:srgbClr val="005AA0"/>
                </a:solidFill>
                <a:latin typeface="Times New Roman" panose="02020603050405020304" pitchFamily="18" charset="0"/>
                <a:ea typeface="宋体" panose="02010600030101010101" pitchFamily="2" charset="-122"/>
                <a:cs typeface="Courier New" panose="02070309020205020404" pitchFamily="49" charset="0"/>
              </a:rPr>
              <a:t>n</a:t>
            </a:r>
            <a:r>
              <a:rPr lang="zh-CN" altLang="zh-CN" sz="2600" b="1" kern="100" baseline="300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baseline="3000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600" b="1" kern="100">
                <a:solidFill>
                  <a:srgbClr val="005AA0"/>
                </a:solidFill>
                <a:latin typeface="Times New Roman" panose="02020603050405020304" pitchFamily="18" charset="0"/>
                <a:ea typeface="宋体" panose="02010600030101010101" pitchFamily="2" charset="-122"/>
                <a:cs typeface="Courier New" panose="02070309020205020404" pitchFamily="49" charset="0"/>
              </a:rPr>
              <a:t>1/2</a:t>
            </a:r>
            <a:r>
              <a:rPr lang="zh-CN" altLang="zh-CN" sz="2600" b="1" kern="1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a:solidFill>
                  <a:srgbClr val="005AA0"/>
                </a:solidFill>
                <a:latin typeface="Times New Roman" panose="02020603050405020304" pitchFamily="18" charset="0"/>
                <a:ea typeface="宋体" panose="02010600030101010101" pitchFamily="2" charset="-122"/>
                <a:cs typeface="Courier New" panose="02070309020205020404" pitchFamily="49" charset="0"/>
              </a:rPr>
              <a:t>(1/2)</a:t>
            </a:r>
            <a:r>
              <a:rPr lang="en-US" altLang="zh-CN" sz="2600" b="1" i="1" kern="100" baseline="30000">
                <a:solidFill>
                  <a:srgbClr val="005AA0"/>
                </a:solidFill>
                <a:latin typeface="Times New Roman" panose="02020603050405020304" pitchFamily="18" charset="0"/>
                <a:ea typeface="宋体" panose="02010600030101010101" pitchFamily="2" charset="-122"/>
                <a:cs typeface="Courier New" panose="02070309020205020404" pitchFamily="49" charset="0"/>
              </a:rPr>
              <a:t>n</a:t>
            </a:r>
            <a:r>
              <a:rPr lang="zh-CN" altLang="zh-CN" sz="2600" b="1" kern="100" baseline="300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baseline="3000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600" b="1" kern="100">
                <a:solidFill>
                  <a:srgbClr val="005AA0"/>
                </a:solidFill>
                <a:latin typeface="Times New Roman" panose="02020603050405020304" pitchFamily="18" charset="0"/>
                <a:ea typeface="宋体" panose="02010600030101010101" pitchFamily="2" charset="-122"/>
                <a:cs typeface="Courier New" panose="02070309020205020404" pitchFamily="49" charset="0"/>
              </a:rPr>
              <a:t>1/2</a:t>
            </a:r>
            <a:r>
              <a:rPr lang="zh-CN" altLang="zh-CN" sz="2600" b="1" kern="1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a:solidFill>
                  <a:srgbClr val="005AA0"/>
                </a:solidFill>
                <a:latin typeface="Times New Roman" panose="02020603050405020304" pitchFamily="18" charset="0"/>
                <a:ea typeface="宋体" panose="02010600030101010101" pitchFamily="2" charset="-122"/>
                <a:cs typeface="Courier New" panose="02070309020205020404" pitchFamily="49" charset="0"/>
              </a:rPr>
              <a:t>(1/2)</a:t>
            </a:r>
            <a:r>
              <a:rPr lang="en-US" altLang="zh-CN" sz="2600" b="1" i="1" kern="100" baseline="30000">
                <a:solidFill>
                  <a:srgbClr val="005AA0"/>
                </a:solidFill>
                <a:latin typeface="Times New Roman" panose="02020603050405020304" pitchFamily="18" charset="0"/>
                <a:ea typeface="宋体" panose="02010600030101010101" pitchFamily="2" charset="-122"/>
                <a:cs typeface="Courier New" panose="02070309020205020404" pitchFamily="49" charset="0"/>
              </a:rPr>
              <a:t>n</a:t>
            </a:r>
            <a:r>
              <a:rPr lang="zh-CN" altLang="zh-CN" sz="2600" b="1" kern="100" baseline="300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baseline="3000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600" b="1" kern="100">
                <a:solidFill>
                  <a:srgbClr val="005AA0"/>
                </a:solidFill>
                <a:latin typeface="Times New Roman" panose="02020603050405020304" pitchFamily="18" charset="0"/>
                <a:ea typeface="宋体" panose="02010600030101010101" pitchFamily="2" charset="-122"/>
                <a:cs typeface="Courier New" panose="02070309020205020404" pitchFamily="49" charset="0"/>
              </a:rPr>
              <a:t>1/2</a:t>
            </a:r>
            <a:r>
              <a:rPr lang="zh-CN" altLang="zh-CN" sz="2600" b="1" kern="1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a:solidFill>
                  <a:srgbClr val="005AA0"/>
                </a:solidFill>
                <a:latin typeface="Times New Roman" panose="02020603050405020304" pitchFamily="18" charset="0"/>
                <a:ea typeface="宋体" panose="02010600030101010101" pitchFamily="2" charset="-122"/>
                <a:cs typeface="Courier New" panose="02070309020205020404" pitchFamily="49" charset="0"/>
              </a:rPr>
              <a:t>(1/2)</a:t>
            </a:r>
            <a:r>
              <a:rPr lang="en-US" altLang="zh-CN" sz="2600" b="1" i="1" kern="100" baseline="30000">
                <a:solidFill>
                  <a:srgbClr val="005AA0"/>
                </a:solidFill>
                <a:latin typeface="Times New Roman" panose="02020603050405020304" pitchFamily="18" charset="0"/>
                <a:ea typeface="宋体" panose="02010600030101010101" pitchFamily="2" charset="-122"/>
                <a:cs typeface="Courier New" panose="02070309020205020404" pitchFamily="49" charset="0"/>
              </a:rPr>
              <a:t>n</a:t>
            </a:r>
            <a:r>
              <a:rPr lang="zh-CN" altLang="zh-CN" sz="2600" b="1" kern="100" baseline="300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baseline="3000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endParaRPr lang="zh-CN" altLang="zh-CN" sz="105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zh-CN" altLang="zh-CN" sz="2600" b="1" kern="1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如下图所示：</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1266" name="Picture 2" descr="SY38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02358" y="1689045"/>
            <a:ext cx="4583676" cy="257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8763" y="133854"/>
            <a:ext cx="11426944" cy="648230"/>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en-US" altLang="zh-CN" sz="2600" kern="100">
                <a:solidFill>
                  <a:srgbClr val="262626"/>
                </a:solidFill>
                <a:latin typeface="Times New Roman" panose="02020603050405020304" pitchFamily="18" charset="0"/>
                <a:cs typeface="Courier New" panose="02070309020205020404" pitchFamily="49" charset="0"/>
              </a:rPr>
              <a:t>(2)Aa</a:t>
            </a:r>
            <a:r>
              <a:rPr lang="zh-CN" altLang="zh-CN" sz="2600" kern="100">
                <a:solidFill>
                  <a:srgbClr val="262626"/>
                </a:solidFill>
                <a:latin typeface="Times New Roman" panose="02020603050405020304" pitchFamily="18" charset="0"/>
                <a:cs typeface="Times New Roman" panose="02020603050405020304" pitchFamily="18" charset="0"/>
              </a:rPr>
              <a:t>连续自交</a:t>
            </a:r>
            <a:r>
              <a:rPr lang="en-US" altLang="zh-CN" sz="2600" i="1" kern="100">
                <a:solidFill>
                  <a:srgbClr val="262626"/>
                </a:solidFill>
                <a:latin typeface="Times New Roman" panose="02020603050405020304" pitchFamily="18" charset="0"/>
                <a:cs typeface="Courier New" panose="02070309020205020404" pitchFamily="49" charset="0"/>
              </a:rPr>
              <a:t>n</a:t>
            </a:r>
            <a:r>
              <a:rPr lang="zh-CN" altLang="zh-CN" sz="2600" kern="100">
                <a:solidFill>
                  <a:srgbClr val="262626"/>
                </a:solidFill>
                <a:latin typeface="Times New Roman" panose="02020603050405020304" pitchFamily="18" charset="0"/>
                <a:cs typeface="Times New Roman" panose="02020603050405020304" pitchFamily="18" charset="0"/>
              </a:rPr>
              <a:t>代，并逐代淘汰</a:t>
            </a:r>
            <a:r>
              <a:rPr lang="en-US" altLang="zh-CN" sz="2600" kern="100">
                <a:solidFill>
                  <a:srgbClr val="262626"/>
                </a:solidFill>
                <a:latin typeface="Times New Roman" panose="02020603050405020304" pitchFamily="18" charset="0"/>
                <a:cs typeface="Courier New" panose="02070309020205020404" pitchFamily="49" charset="0"/>
              </a:rPr>
              <a:t>aa</a:t>
            </a:r>
            <a:r>
              <a:rPr lang="zh-CN" altLang="zh-CN" sz="2600" kern="100">
                <a:solidFill>
                  <a:srgbClr val="262626"/>
                </a:solidFill>
                <a:latin typeface="Times New Roman" panose="02020603050405020304" pitchFamily="18" charset="0"/>
                <a:cs typeface="Times New Roman" panose="02020603050405020304" pitchFamily="18" charset="0"/>
              </a:rPr>
              <a:t>的算法</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2290" name="Picture 2" descr="SY389A"/>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7665" y="823028"/>
            <a:ext cx="5005989" cy="565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189344"/>
            <a:ext cx="11656625" cy="647332"/>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en-US" altLang="zh-CN" sz="2600" kern="100">
                <a:solidFill>
                  <a:srgbClr val="262626"/>
                </a:solidFill>
                <a:latin typeface="Times New Roman" panose="02020603050405020304" pitchFamily="18" charset="0"/>
                <a:cs typeface="Courier New" panose="02070309020205020404" pitchFamily="49" charset="0"/>
              </a:rPr>
              <a:t>2.</a:t>
            </a:r>
            <a:r>
              <a:rPr lang="zh-CN" altLang="zh-CN" sz="2600" b="1" kern="100">
                <a:latin typeface="Times New Roman" panose="02020603050405020304" pitchFamily="18" charset="0"/>
                <a:ea typeface="黑体" panose="02010609060101010101" charset="-122"/>
                <a:cs typeface="Times New Roman" panose="02020603050405020304" pitchFamily="18" charset="0"/>
              </a:rPr>
              <a:t>自由交配的概率计算</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3314" name="Picture 2" descr="SY388A"/>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00193" y="877620"/>
            <a:ext cx="8062196" cy="2726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255379" y="3510888"/>
            <a:ext cx="11656625" cy="1248394"/>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zh-CN" altLang="zh-CN" sz="2600" kern="100">
                <a:solidFill>
                  <a:srgbClr val="262626"/>
                </a:solidFill>
                <a:latin typeface="Times New Roman" panose="02020603050405020304" pitchFamily="18" charset="0"/>
                <a:cs typeface="Times New Roman" panose="02020603050405020304" pitchFamily="18" charset="0"/>
              </a:rPr>
              <a:t>自由交配问题的两种分析方法：如某种生物的基因型</a:t>
            </a:r>
            <a:r>
              <a:rPr lang="en-US" altLang="zh-CN" sz="2600" kern="100">
                <a:solidFill>
                  <a:srgbClr val="262626"/>
                </a:solidFill>
                <a:latin typeface="Times New Roman" panose="02020603050405020304" pitchFamily="18" charset="0"/>
                <a:cs typeface="Courier New" panose="02070309020205020404" pitchFamily="49" charset="0"/>
              </a:rPr>
              <a:t>AA</a:t>
            </a:r>
            <a:r>
              <a:rPr lang="zh-CN" altLang="zh-CN" sz="2600" kern="100">
                <a:solidFill>
                  <a:srgbClr val="262626"/>
                </a:solidFill>
                <a:latin typeface="Times New Roman" panose="02020603050405020304" pitchFamily="18" charset="0"/>
                <a:cs typeface="Times New Roman" panose="02020603050405020304" pitchFamily="18" charset="0"/>
              </a:rPr>
              <a:t>占</a:t>
            </a:r>
            <a:r>
              <a:rPr lang="en-US" altLang="zh-CN" sz="2600" kern="100">
                <a:solidFill>
                  <a:srgbClr val="262626"/>
                </a:solidFill>
                <a:latin typeface="Times New Roman" panose="02020603050405020304" pitchFamily="18" charset="0"/>
                <a:cs typeface="Courier New" panose="02070309020205020404" pitchFamily="49" charset="0"/>
              </a:rPr>
              <a:t>1/3</a:t>
            </a:r>
            <a:r>
              <a:rPr lang="zh-CN" altLang="zh-CN" sz="2600" kern="100">
                <a:solidFill>
                  <a:srgbClr val="262626"/>
                </a:solidFill>
                <a:latin typeface="Times New Roman" panose="02020603050405020304" pitchFamily="18" charset="0"/>
                <a:cs typeface="Times New Roman" panose="02020603050405020304" pitchFamily="18" charset="0"/>
              </a:rPr>
              <a:t>，</a:t>
            </a:r>
            <a:r>
              <a:rPr lang="en-US" altLang="zh-CN" sz="2600" kern="100">
                <a:solidFill>
                  <a:srgbClr val="262626"/>
                </a:solidFill>
                <a:latin typeface="Times New Roman" panose="02020603050405020304" pitchFamily="18" charset="0"/>
                <a:cs typeface="Courier New" panose="02070309020205020404" pitchFamily="49" charset="0"/>
              </a:rPr>
              <a:t>Aa</a:t>
            </a:r>
            <a:r>
              <a:rPr lang="zh-CN" altLang="zh-CN" sz="2600" kern="100">
                <a:solidFill>
                  <a:srgbClr val="262626"/>
                </a:solidFill>
                <a:latin typeface="Times New Roman" panose="02020603050405020304" pitchFamily="18" charset="0"/>
                <a:cs typeface="Times New Roman" panose="02020603050405020304" pitchFamily="18" charset="0"/>
              </a:rPr>
              <a:t>占</a:t>
            </a:r>
            <a:r>
              <a:rPr lang="en-US" altLang="zh-CN" sz="2600" kern="100">
                <a:solidFill>
                  <a:srgbClr val="262626"/>
                </a:solidFill>
                <a:latin typeface="Times New Roman" panose="02020603050405020304" pitchFamily="18" charset="0"/>
                <a:cs typeface="Courier New" panose="02070309020205020404" pitchFamily="49" charset="0"/>
              </a:rPr>
              <a:t>2/3</a:t>
            </a:r>
            <a:r>
              <a:rPr lang="zh-CN" altLang="zh-CN" sz="2600" kern="100">
                <a:solidFill>
                  <a:srgbClr val="262626"/>
                </a:solidFill>
                <a:latin typeface="Times New Roman" panose="02020603050405020304" pitchFamily="18" charset="0"/>
                <a:cs typeface="Times New Roman" panose="02020603050405020304" pitchFamily="18" charset="0"/>
              </a:rPr>
              <a:t>，个体间可以自由交配，求后代中基因型和表型的概率。</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57571" y="202094"/>
            <a:ext cx="11656625" cy="648230"/>
          </a:xfrm>
          <a:prstGeom prst="rect">
            <a:avLst/>
          </a:prstGeom>
        </p:spPr>
        <p:txBody>
          <a:bodyPr wrap="square" lIns="121898" tIns="60948" rIns="121898" bIns="60948">
            <a:spAutoFit/>
          </a:bodyPr>
          <a:lstStyle/>
          <a:p>
            <a:pPr marL="252095" indent="-457200" algn="just">
              <a:lnSpc>
                <a:spcPct val="150000"/>
              </a:lnSpc>
              <a:spcAft>
                <a:spcPts val="0"/>
              </a:spcAft>
              <a:tabLst>
                <a:tab pos="2250440" algn="l"/>
              </a:tabLst>
            </a:pPr>
            <a:r>
              <a:rPr lang="zh-CN" altLang="zh-CN" sz="2600">
                <a:solidFill>
                  <a:srgbClr val="262626"/>
                </a:solidFill>
                <a:latin typeface="Times New Roman" panose="02020603050405020304" pitchFamily="18" charset="0"/>
                <a:cs typeface="Times New Roman" panose="02020603050405020304" pitchFamily="18" charset="0"/>
              </a:rPr>
              <a:t>解法一：列举法</a:t>
            </a:r>
            <a:r>
              <a:rPr lang="en-US" altLang="zh-CN" sz="2600">
                <a:solidFill>
                  <a:srgbClr val="262626"/>
                </a:solidFill>
                <a:latin typeface="Times New Roman" panose="02020603050405020304" pitchFamily="18" charset="0"/>
              </a:rPr>
              <a:t>(</a:t>
            </a:r>
            <a:r>
              <a:rPr lang="zh-CN" altLang="zh-CN" sz="2600">
                <a:solidFill>
                  <a:srgbClr val="262626"/>
                </a:solidFill>
                <a:latin typeface="Times New Roman" panose="02020603050405020304" pitchFamily="18" charset="0"/>
                <a:cs typeface="Times New Roman" panose="02020603050405020304" pitchFamily="18" charset="0"/>
              </a:rPr>
              <a:t>棋盘法</a:t>
            </a:r>
            <a:r>
              <a:rPr lang="en-US" altLang="zh-CN" sz="2600">
                <a:solidFill>
                  <a:srgbClr val="262626"/>
                </a:solidFill>
                <a:latin typeface="Times New Roman" panose="02020603050405020304" pitchFamily="18" charset="0"/>
              </a:rPr>
              <a:t>)</a:t>
            </a:r>
            <a:endParaRPr lang="zh-CN" altLang="zh-CN" sz="1050" kern="100" dirty="0">
              <a:effectLst/>
              <a:latin typeface="宋体" panose="02010600030101010101" pitchFamily="2" charset="-122"/>
              <a:cs typeface="Courier New" panose="02070309020205020404"/>
            </a:endParaRPr>
          </a:p>
        </p:txBody>
      </p:sp>
      <p:graphicFrame>
        <p:nvGraphicFramePr>
          <p:cNvPr id="3" name="对象 2"/>
          <p:cNvGraphicFramePr>
            <a:graphicFrameLocks noChangeAspect="1"/>
          </p:cNvGraphicFramePr>
          <p:nvPr/>
        </p:nvGraphicFramePr>
        <p:xfrm>
          <a:off x="612775" y="1017592"/>
          <a:ext cx="10966450" cy="4799013"/>
        </p:xfrm>
        <a:graphic>
          <a:graphicData uri="http://schemas.openxmlformats.org/presentationml/2006/ole">
            <mc:AlternateContent xmlns:mc="http://schemas.openxmlformats.org/markup-compatibility/2006">
              <mc:Choice xmlns:v="urn:schemas-microsoft-com:vml" Requires="v">
                <p:oleObj spid="_x0000_s18438" name="文档" r:id="rId3" imgW="10969625" imgH="4800600" progId="Word.Document.12">
                  <p:embed/>
                </p:oleObj>
              </mc:Choice>
              <mc:Fallback>
                <p:oleObj name="文档" r:id="rId3" imgW="10969625" imgH="4800600" progId="Word.Document.12">
                  <p:embed/>
                  <p:pic>
                    <p:nvPicPr>
                      <p:cNvPr id="0" name="图片 18433"/>
                      <p:cNvPicPr/>
                      <p:nvPr/>
                    </p:nvPicPr>
                    <p:blipFill>
                      <a:blip r:embed="rId4"/>
                      <a:stretch>
                        <a:fillRect/>
                      </a:stretch>
                    </p:blipFill>
                    <p:spPr>
                      <a:xfrm>
                        <a:off x="612775" y="1017592"/>
                        <a:ext cx="10966450" cy="4799013"/>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2979" y="191751"/>
            <a:ext cx="11656625" cy="648230"/>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zh-CN" altLang="zh-CN" sz="2600" kern="100">
                <a:solidFill>
                  <a:srgbClr val="262626"/>
                </a:solidFill>
                <a:latin typeface="Times New Roman" panose="02020603050405020304" pitchFamily="18" charset="0"/>
                <a:cs typeface="Times New Roman" panose="02020603050405020304" pitchFamily="18" charset="0"/>
              </a:rPr>
              <a:t>解法二：</a:t>
            </a:r>
            <a:r>
              <a:rPr lang="zh-CN" altLang="zh-CN" sz="2600" u="wavy" kern="100">
                <a:solidFill>
                  <a:srgbClr val="0066FF"/>
                </a:solidFill>
                <a:latin typeface="Times New Roman" panose="02020603050405020304" pitchFamily="18" charset="0"/>
                <a:cs typeface="Times New Roman" panose="02020603050405020304" pitchFamily="18" charset="0"/>
              </a:rPr>
              <a:t>配子法</a:t>
            </a:r>
            <a:r>
              <a:rPr lang="zh-CN" altLang="zh-CN" sz="2600" kern="100">
                <a:solidFill>
                  <a:srgbClr val="0066FF"/>
                </a:solidFill>
                <a:latin typeface="Times New Roman" panose="02020603050405020304" pitchFamily="18" charset="0"/>
                <a:cs typeface="Times New Roman" panose="02020603050405020304" pitchFamily="18" charset="0"/>
              </a:rPr>
              <a:t>　　最直接的方法</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4338" name="Picture 2" descr="SY390A"/>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0183" y="937425"/>
            <a:ext cx="7082216" cy="509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2979" y="234782"/>
            <a:ext cx="11656625" cy="648230"/>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zh-CN" altLang="zh-CN" sz="2600" kern="100">
                <a:solidFill>
                  <a:srgbClr val="262626"/>
                </a:solidFill>
                <a:latin typeface="Times New Roman" panose="02020603050405020304" pitchFamily="18" charset="0"/>
                <a:cs typeface="Times New Roman" panose="02020603050405020304" pitchFamily="18" charset="0"/>
              </a:rPr>
              <a:t>解法三：平衡定律法</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5362" name="Picture 2" descr="SY391A"/>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6656" y="897141"/>
            <a:ext cx="7469268" cy="297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342818" y="3960062"/>
            <a:ext cx="11561730" cy="169277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Aft>
                <a:spcPts val="0"/>
              </a:spcAft>
              <a:tabLst>
                <a:tab pos="2700655" algn="l"/>
              </a:tabLst>
            </a:pPr>
            <a:r>
              <a:rPr lang="zh-CN" altLang="zh-CN" sz="2600" b="1" kern="100" dirty="0">
                <a:solidFill>
                  <a:srgbClr val="0000FF"/>
                </a:solidFill>
                <a:latin typeface="Times New Roman" panose="02020603050405020304" pitchFamily="18" charset="0"/>
                <a:ea typeface="黑体" panose="02010609060101010101" charset="-122"/>
                <a:cs typeface="Times New Roman" panose="02020603050405020304" pitchFamily="18" charset="0"/>
              </a:rPr>
              <a:t>提醒　</a:t>
            </a:r>
            <a:r>
              <a:rPr lang="en-US" altLang="zh-CN" sz="2600" b="1" kern="100" dirty="0">
                <a:solidFill>
                  <a:srgbClr val="0000FF"/>
                </a:solidFill>
                <a:latin typeface="宋体" panose="02010600030101010101" pitchFamily="2" charset="-122"/>
                <a:ea typeface="宋体" panose="02010600030101010101" pitchFamily="2" charset="-122"/>
                <a:cs typeface="Times New Roman" panose="02020603050405020304" pitchFamily="18" charset="0"/>
              </a:rPr>
              <a:t>①</a:t>
            </a:r>
            <a:r>
              <a:rPr lang="zh-CN" altLang="zh-CN" sz="26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豌豆、水稻、小麦等自花传粉植物自然状态下是自交。玉米等雌雄异花植物自然状态下是自由交配。</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spcAft>
                <a:spcPts val="0"/>
              </a:spcAft>
              <a:tabLst>
                <a:tab pos="2700655" algn="l"/>
              </a:tabLst>
            </a:pPr>
            <a:r>
              <a:rPr lang="en-US" altLang="zh-CN" sz="2600" b="1" kern="100" dirty="0">
                <a:solidFill>
                  <a:srgbClr val="0000FF"/>
                </a:solidFill>
                <a:latin typeface="宋体" panose="02010600030101010101" pitchFamily="2" charset="-122"/>
                <a:ea typeface="宋体" panose="02010600030101010101" pitchFamily="2" charset="-122"/>
                <a:cs typeface="Times New Roman" panose="02020603050405020304" pitchFamily="18" charset="0"/>
              </a:rPr>
              <a:t>②</a:t>
            </a:r>
            <a:r>
              <a:rPr lang="zh-CN" altLang="zh-CN" sz="26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在没有任何干预的条件下，自交和自由交配都不改变基因频率，但连续自交能降低杂合子</a:t>
            </a:r>
            <a:r>
              <a:rPr lang="en-US" altLang="zh-CN" sz="2600" b="1" kern="100" dirty="0">
                <a:solidFill>
                  <a:srgbClr val="0000FF"/>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b="1" kern="100" dirty="0" err="1">
                <a:solidFill>
                  <a:srgbClr val="0000FF"/>
                </a:solidFill>
                <a:latin typeface="Times New Roman" panose="02020603050405020304" pitchFamily="18" charset="0"/>
                <a:ea typeface="宋体" panose="02010600030101010101" pitchFamily="2" charset="-122"/>
                <a:cs typeface="Courier New" panose="02070309020205020404" pitchFamily="49" charset="0"/>
              </a:rPr>
              <a:t>Aa</a:t>
            </a:r>
            <a:r>
              <a:rPr lang="en-US" altLang="zh-CN" sz="2600" b="1" kern="100" dirty="0">
                <a:solidFill>
                  <a:srgbClr val="0000FF"/>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的基因型频率，自由交配不改变各基因型的频率。</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2979" y="616921"/>
            <a:ext cx="11656625" cy="1848559"/>
          </a:xfrm>
          <a:prstGeom prst="rect">
            <a:avLst/>
          </a:prstGeom>
        </p:spPr>
        <p:txBody>
          <a:bodyPr wrap="square" lIns="121898" tIns="60948" rIns="121898" bIns="60948">
            <a:spAutoFit/>
          </a:bodyPr>
          <a:lstStyle/>
          <a:p>
            <a:pPr marL="252095" indent="-457200" algn="just">
              <a:lnSpc>
                <a:spcPct val="150000"/>
              </a:lnSpc>
              <a:spcAft>
                <a:spcPts val="0"/>
              </a:spcAft>
              <a:tabLst>
                <a:tab pos="2700655" algn="l"/>
              </a:tabLst>
            </a:pPr>
            <a:r>
              <a:rPr lang="en-US" altLang="zh-CN" sz="2600" b="1" kern="100" dirty="0">
                <a:latin typeface="Times New Roman" panose="02020603050405020304" pitchFamily="18" charset="0"/>
                <a:ea typeface="黑体" panose="02010609060101010101" charset="-122"/>
                <a:cs typeface="Courier New" panose="02070309020205020404" pitchFamily="49" charset="0"/>
              </a:rPr>
              <a:t>[</a:t>
            </a:r>
            <a:r>
              <a:rPr lang="zh-CN" altLang="zh-CN" sz="2600" b="1" kern="100" dirty="0">
                <a:latin typeface="Times New Roman" panose="02020603050405020304" pitchFamily="18" charset="0"/>
                <a:ea typeface="黑体" panose="02010609060101010101" charset="-122"/>
                <a:cs typeface="Times New Roman" panose="02020603050405020304" pitchFamily="18" charset="0"/>
              </a:rPr>
              <a:t>典例</a:t>
            </a:r>
            <a:r>
              <a:rPr lang="en-US" altLang="zh-CN" sz="2600" b="1" kern="100" dirty="0">
                <a:latin typeface="Times New Roman" panose="02020603050405020304" pitchFamily="18" charset="0"/>
                <a:ea typeface="黑体" panose="02010609060101010101" charset="-122"/>
                <a:cs typeface="Courier New" panose="02070309020205020404" pitchFamily="49" charset="0"/>
              </a:rPr>
              <a:t>4]</a:t>
            </a:r>
            <a:r>
              <a:rPr lang="en-US" altLang="zh-CN" sz="2600" kern="100" dirty="0">
                <a:solidFill>
                  <a:srgbClr val="262626"/>
                </a:solidFill>
                <a:latin typeface="Times New Roman" panose="02020603050405020304" pitchFamily="18" charset="0"/>
                <a:cs typeface="Courier New" panose="02070309020205020404" pitchFamily="49" charset="0"/>
              </a:rPr>
              <a:t> </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经典高考</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用基因型为</a:t>
            </a:r>
            <a:r>
              <a:rPr lang="en-US" altLang="zh-CN" sz="2600" kern="100" dirty="0" err="1">
                <a:solidFill>
                  <a:srgbClr val="262626"/>
                </a:solidFill>
                <a:latin typeface="Times New Roman" panose="02020603050405020304" pitchFamily="18" charset="0"/>
                <a:cs typeface="Courier New" panose="02070309020205020404" pitchFamily="49" charset="0"/>
              </a:rPr>
              <a:t>Aa</a:t>
            </a:r>
            <a:r>
              <a:rPr lang="zh-CN" altLang="zh-CN" sz="2600" kern="100" dirty="0">
                <a:solidFill>
                  <a:srgbClr val="262626"/>
                </a:solidFill>
                <a:latin typeface="Times New Roman" panose="02020603050405020304" pitchFamily="18" charset="0"/>
                <a:cs typeface="Times New Roman" panose="02020603050405020304" pitchFamily="18" charset="0"/>
              </a:rPr>
              <a:t>的小麦分别进行连续自交、随机交配、连续自交并逐代淘汰隐性个体、随机交配并逐代淘汰隐性个体，根据各代</a:t>
            </a:r>
            <a:r>
              <a:rPr lang="en-US" altLang="zh-CN" sz="2600" kern="100" dirty="0" err="1">
                <a:solidFill>
                  <a:srgbClr val="262626"/>
                </a:solidFill>
                <a:latin typeface="Times New Roman" panose="02020603050405020304" pitchFamily="18" charset="0"/>
                <a:cs typeface="Courier New" panose="02070309020205020404" pitchFamily="49" charset="0"/>
              </a:rPr>
              <a:t>Aa</a:t>
            </a:r>
            <a:r>
              <a:rPr lang="zh-CN" altLang="zh-CN" sz="2600" kern="100" dirty="0">
                <a:solidFill>
                  <a:srgbClr val="262626"/>
                </a:solidFill>
                <a:latin typeface="Times New Roman" panose="02020603050405020304" pitchFamily="18" charset="0"/>
                <a:cs typeface="Times New Roman" panose="02020603050405020304" pitchFamily="18" charset="0"/>
              </a:rPr>
              <a:t>基因型频率绘制曲线如图。下列分析错误的是</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　　</a:t>
            </a:r>
            <a:r>
              <a:rPr lang="en-US" altLang="zh-CN" sz="2600" kern="100" dirty="0">
                <a:solidFill>
                  <a:srgbClr val="262626"/>
                </a:solidFill>
                <a:latin typeface="Times New Roman" panose="02020603050405020304" pitchFamily="18" charset="0"/>
                <a:cs typeface="Courier New" panose="02070309020205020404" pitchFamily="49"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255379" y="2537596"/>
            <a:ext cx="11656625" cy="2448723"/>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en-US" altLang="zh-CN" sz="2600" kern="100">
                <a:solidFill>
                  <a:srgbClr val="262626"/>
                </a:solidFill>
                <a:latin typeface="Times New Roman" panose="02020603050405020304" pitchFamily="18" charset="0"/>
                <a:cs typeface="Courier New" panose="02070309020205020404" pitchFamily="49" charset="0"/>
              </a:rPr>
              <a:t>A.</a:t>
            </a:r>
            <a:r>
              <a:rPr lang="zh-CN" altLang="zh-CN" sz="2600" kern="100">
                <a:solidFill>
                  <a:srgbClr val="262626"/>
                </a:solidFill>
                <a:latin typeface="Times New Roman" panose="02020603050405020304" pitchFamily="18" charset="0"/>
                <a:cs typeface="Times New Roman" panose="02020603050405020304" pitchFamily="18" charset="0"/>
              </a:rPr>
              <a:t>曲线</a:t>
            </a:r>
            <a:r>
              <a:rPr lang="en-US" altLang="zh-CN" sz="2600" kern="100">
                <a:solidFill>
                  <a:srgbClr val="262626"/>
                </a:solidFill>
                <a:latin typeface="宋体" panose="02010600030101010101" pitchFamily="2" charset="-122"/>
                <a:cs typeface="Times New Roman" panose="02020603050405020304" pitchFamily="18" charset="0"/>
              </a:rPr>
              <a:t>Ⅱ</a:t>
            </a:r>
            <a:r>
              <a:rPr lang="zh-CN" altLang="zh-CN" sz="2600" kern="100">
                <a:solidFill>
                  <a:srgbClr val="262626"/>
                </a:solidFill>
                <a:latin typeface="Times New Roman" panose="02020603050405020304" pitchFamily="18" charset="0"/>
                <a:cs typeface="Times New Roman" panose="02020603050405020304" pitchFamily="18" charset="0"/>
              </a:rPr>
              <a:t>的</a:t>
            </a:r>
            <a:r>
              <a:rPr lang="en-US" altLang="zh-CN" sz="2600" kern="100">
                <a:solidFill>
                  <a:srgbClr val="262626"/>
                </a:solidFill>
                <a:latin typeface="Times New Roman" panose="02020603050405020304" pitchFamily="18" charset="0"/>
                <a:cs typeface="Courier New" panose="02070309020205020404" pitchFamily="49" charset="0"/>
              </a:rPr>
              <a:t>F</a:t>
            </a:r>
            <a:r>
              <a:rPr lang="en-US" altLang="zh-CN" sz="2600" kern="100" baseline="-25000">
                <a:solidFill>
                  <a:srgbClr val="262626"/>
                </a:solidFill>
                <a:latin typeface="Times New Roman" panose="02020603050405020304" pitchFamily="18" charset="0"/>
                <a:cs typeface="Courier New" panose="02070309020205020404" pitchFamily="49" charset="0"/>
              </a:rPr>
              <a:t>3</a:t>
            </a:r>
            <a:r>
              <a:rPr lang="zh-CN" altLang="zh-CN" sz="2600" kern="100">
                <a:solidFill>
                  <a:srgbClr val="262626"/>
                </a:solidFill>
                <a:latin typeface="Times New Roman" panose="02020603050405020304" pitchFamily="18" charset="0"/>
                <a:cs typeface="Times New Roman" panose="02020603050405020304" pitchFamily="18" charset="0"/>
              </a:rPr>
              <a:t>中</a:t>
            </a:r>
            <a:r>
              <a:rPr lang="en-US" altLang="zh-CN" sz="2600" kern="100">
                <a:solidFill>
                  <a:srgbClr val="262626"/>
                </a:solidFill>
                <a:latin typeface="Times New Roman" panose="02020603050405020304" pitchFamily="18" charset="0"/>
                <a:cs typeface="Courier New" panose="02070309020205020404" pitchFamily="49" charset="0"/>
              </a:rPr>
              <a:t>Aa</a:t>
            </a:r>
            <a:r>
              <a:rPr lang="zh-CN" altLang="zh-CN" sz="2600" kern="100">
                <a:solidFill>
                  <a:srgbClr val="262626"/>
                </a:solidFill>
                <a:latin typeface="Times New Roman" panose="02020603050405020304" pitchFamily="18" charset="0"/>
                <a:cs typeface="Times New Roman" panose="02020603050405020304" pitchFamily="18" charset="0"/>
              </a:rPr>
              <a:t>基因型频率为</a:t>
            </a:r>
            <a:r>
              <a:rPr lang="en-US" altLang="zh-CN" sz="2600" kern="100">
                <a:solidFill>
                  <a:srgbClr val="262626"/>
                </a:solidFill>
                <a:latin typeface="Times New Roman" panose="02020603050405020304" pitchFamily="18" charset="0"/>
                <a:cs typeface="Courier New" panose="02070309020205020404" pitchFamily="49" charset="0"/>
              </a:rPr>
              <a:t>0.4</a:t>
            </a:r>
            <a:endParaRPr lang="zh-CN" altLang="zh-CN" sz="105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en-US" altLang="zh-CN" sz="2600" kern="100">
                <a:solidFill>
                  <a:srgbClr val="262626"/>
                </a:solidFill>
                <a:latin typeface="Times New Roman" panose="02020603050405020304" pitchFamily="18" charset="0"/>
                <a:cs typeface="Courier New" panose="02070309020205020404" pitchFamily="49" charset="0"/>
              </a:rPr>
              <a:t>B.</a:t>
            </a:r>
            <a:r>
              <a:rPr lang="zh-CN" altLang="zh-CN" sz="2600" kern="100">
                <a:solidFill>
                  <a:srgbClr val="262626"/>
                </a:solidFill>
                <a:latin typeface="Times New Roman" panose="02020603050405020304" pitchFamily="18" charset="0"/>
                <a:cs typeface="Times New Roman" panose="02020603050405020304" pitchFamily="18" charset="0"/>
              </a:rPr>
              <a:t>曲线</a:t>
            </a:r>
            <a:r>
              <a:rPr lang="en-US" altLang="zh-CN" sz="2600" kern="100">
                <a:solidFill>
                  <a:srgbClr val="262626"/>
                </a:solidFill>
                <a:latin typeface="宋体" panose="02010600030101010101" pitchFamily="2" charset="-122"/>
                <a:cs typeface="Times New Roman" panose="02020603050405020304" pitchFamily="18" charset="0"/>
              </a:rPr>
              <a:t>Ⅲ</a:t>
            </a:r>
            <a:r>
              <a:rPr lang="zh-CN" altLang="zh-CN" sz="2600" kern="100">
                <a:solidFill>
                  <a:srgbClr val="262626"/>
                </a:solidFill>
                <a:latin typeface="Times New Roman" panose="02020603050405020304" pitchFamily="18" charset="0"/>
                <a:cs typeface="Times New Roman" panose="02020603050405020304" pitchFamily="18" charset="0"/>
              </a:rPr>
              <a:t>的</a:t>
            </a:r>
            <a:r>
              <a:rPr lang="en-US" altLang="zh-CN" sz="2600" kern="100">
                <a:solidFill>
                  <a:srgbClr val="262626"/>
                </a:solidFill>
                <a:latin typeface="Times New Roman" panose="02020603050405020304" pitchFamily="18" charset="0"/>
                <a:cs typeface="Courier New" panose="02070309020205020404" pitchFamily="49" charset="0"/>
              </a:rPr>
              <a:t>F</a:t>
            </a:r>
            <a:r>
              <a:rPr lang="en-US" altLang="zh-CN" sz="2600" kern="100" baseline="-25000">
                <a:solidFill>
                  <a:srgbClr val="262626"/>
                </a:solidFill>
                <a:latin typeface="Times New Roman" panose="02020603050405020304" pitchFamily="18" charset="0"/>
                <a:cs typeface="Courier New" panose="02070309020205020404" pitchFamily="49" charset="0"/>
              </a:rPr>
              <a:t>2</a:t>
            </a:r>
            <a:r>
              <a:rPr lang="zh-CN" altLang="zh-CN" sz="2600" kern="100">
                <a:solidFill>
                  <a:srgbClr val="262626"/>
                </a:solidFill>
                <a:latin typeface="Times New Roman" panose="02020603050405020304" pitchFamily="18" charset="0"/>
                <a:cs typeface="Times New Roman" panose="02020603050405020304" pitchFamily="18" charset="0"/>
              </a:rPr>
              <a:t>中</a:t>
            </a:r>
            <a:r>
              <a:rPr lang="en-US" altLang="zh-CN" sz="2600" kern="100">
                <a:solidFill>
                  <a:srgbClr val="262626"/>
                </a:solidFill>
                <a:latin typeface="Times New Roman" panose="02020603050405020304" pitchFamily="18" charset="0"/>
                <a:cs typeface="Courier New" panose="02070309020205020404" pitchFamily="49" charset="0"/>
              </a:rPr>
              <a:t>Aa</a:t>
            </a:r>
            <a:r>
              <a:rPr lang="zh-CN" altLang="zh-CN" sz="2600" kern="100">
                <a:solidFill>
                  <a:srgbClr val="262626"/>
                </a:solidFill>
                <a:latin typeface="Times New Roman" panose="02020603050405020304" pitchFamily="18" charset="0"/>
                <a:cs typeface="Times New Roman" panose="02020603050405020304" pitchFamily="18" charset="0"/>
              </a:rPr>
              <a:t>基因型频率为</a:t>
            </a:r>
            <a:r>
              <a:rPr lang="en-US" altLang="zh-CN" sz="2600" kern="100">
                <a:solidFill>
                  <a:srgbClr val="262626"/>
                </a:solidFill>
                <a:latin typeface="Times New Roman" panose="02020603050405020304" pitchFamily="18" charset="0"/>
                <a:cs typeface="Courier New" panose="02070309020205020404" pitchFamily="49" charset="0"/>
              </a:rPr>
              <a:t>0.4</a:t>
            </a:r>
            <a:endParaRPr lang="zh-CN" altLang="zh-CN" sz="105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en-US" altLang="zh-CN" sz="2600" kern="100">
                <a:solidFill>
                  <a:srgbClr val="262626"/>
                </a:solidFill>
                <a:latin typeface="Times New Roman" panose="02020603050405020304" pitchFamily="18" charset="0"/>
                <a:cs typeface="Courier New" panose="02070309020205020404" pitchFamily="49" charset="0"/>
              </a:rPr>
              <a:t>C.</a:t>
            </a:r>
            <a:r>
              <a:rPr lang="zh-CN" altLang="zh-CN" sz="2600" kern="100">
                <a:solidFill>
                  <a:srgbClr val="262626"/>
                </a:solidFill>
                <a:latin typeface="Times New Roman" panose="02020603050405020304" pitchFamily="18" charset="0"/>
                <a:cs typeface="Times New Roman" panose="02020603050405020304" pitchFamily="18" charset="0"/>
              </a:rPr>
              <a:t>曲线</a:t>
            </a:r>
            <a:r>
              <a:rPr lang="en-US" altLang="zh-CN" sz="2600" kern="100">
                <a:solidFill>
                  <a:srgbClr val="262626"/>
                </a:solidFill>
                <a:latin typeface="宋体" panose="02010600030101010101" pitchFamily="2" charset="-122"/>
                <a:cs typeface="Times New Roman" panose="02020603050405020304" pitchFamily="18" charset="0"/>
              </a:rPr>
              <a:t>Ⅳ</a:t>
            </a:r>
            <a:r>
              <a:rPr lang="zh-CN" altLang="zh-CN" sz="2600" kern="100">
                <a:solidFill>
                  <a:srgbClr val="262626"/>
                </a:solidFill>
                <a:latin typeface="Times New Roman" panose="02020603050405020304" pitchFamily="18" charset="0"/>
                <a:cs typeface="Times New Roman" panose="02020603050405020304" pitchFamily="18" charset="0"/>
              </a:rPr>
              <a:t>的</a:t>
            </a:r>
            <a:r>
              <a:rPr lang="en-US" altLang="zh-CN" sz="2600" kern="100">
                <a:solidFill>
                  <a:srgbClr val="262626"/>
                </a:solidFill>
                <a:latin typeface="Times New Roman" panose="02020603050405020304" pitchFamily="18" charset="0"/>
                <a:cs typeface="Courier New" panose="02070309020205020404" pitchFamily="49" charset="0"/>
              </a:rPr>
              <a:t>F</a:t>
            </a:r>
            <a:r>
              <a:rPr lang="en-US" altLang="zh-CN" sz="2600" i="1" kern="100" baseline="-25000">
                <a:solidFill>
                  <a:srgbClr val="262626"/>
                </a:solidFill>
                <a:latin typeface="Times New Roman" panose="02020603050405020304" pitchFamily="18" charset="0"/>
                <a:cs typeface="Courier New" panose="02070309020205020404" pitchFamily="49" charset="0"/>
              </a:rPr>
              <a:t>n</a:t>
            </a:r>
            <a:r>
              <a:rPr lang="zh-CN" altLang="zh-CN" sz="2600" kern="100">
                <a:solidFill>
                  <a:srgbClr val="262626"/>
                </a:solidFill>
                <a:latin typeface="Times New Roman" panose="02020603050405020304" pitchFamily="18" charset="0"/>
                <a:cs typeface="Times New Roman" panose="02020603050405020304" pitchFamily="18" charset="0"/>
              </a:rPr>
              <a:t>中纯合体的比例比上一代增加</a:t>
            </a:r>
            <a:r>
              <a:rPr lang="en-US" altLang="zh-CN" sz="2600" kern="100">
                <a:solidFill>
                  <a:srgbClr val="262626"/>
                </a:solidFill>
                <a:latin typeface="Times New Roman" panose="02020603050405020304" pitchFamily="18" charset="0"/>
                <a:cs typeface="Courier New" panose="02070309020205020404" pitchFamily="49" charset="0"/>
              </a:rPr>
              <a:t>(1/2)</a:t>
            </a:r>
            <a:r>
              <a:rPr lang="en-US" altLang="zh-CN" sz="2600" i="1" kern="100" baseline="30000">
                <a:solidFill>
                  <a:srgbClr val="262626"/>
                </a:solidFill>
                <a:latin typeface="Times New Roman" panose="02020603050405020304" pitchFamily="18" charset="0"/>
                <a:cs typeface="Courier New" panose="02070309020205020404" pitchFamily="49" charset="0"/>
              </a:rPr>
              <a:t>n</a:t>
            </a:r>
            <a:r>
              <a:rPr lang="zh-CN" altLang="zh-CN" sz="2600" kern="100" baseline="30000">
                <a:solidFill>
                  <a:srgbClr val="262626"/>
                </a:solidFill>
                <a:latin typeface="Times New Roman" panose="02020603050405020304" pitchFamily="18" charset="0"/>
                <a:cs typeface="Times New Roman" panose="02020603050405020304" pitchFamily="18" charset="0"/>
              </a:rPr>
              <a:t>＋</a:t>
            </a:r>
            <a:r>
              <a:rPr lang="en-US" altLang="zh-CN" sz="2600" kern="100" baseline="30000">
                <a:solidFill>
                  <a:srgbClr val="262626"/>
                </a:solidFill>
                <a:latin typeface="Times New Roman" panose="02020603050405020304" pitchFamily="18" charset="0"/>
                <a:cs typeface="Courier New" panose="02070309020205020404" pitchFamily="49" charset="0"/>
              </a:rPr>
              <a:t>1</a:t>
            </a:r>
            <a:endParaRPr lang="zh-CN" altLang="zh-CN" sz="105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en-US" altLang="zh-CN" sz="2600" kern="100">
                <a:solidFill>
                  <a:srgbClr val="262626"/>
                </a:solidFill>
                <a:latin typeface="Times New Roman" panose="02020603050405020304" pitchFamily="18" charset="0"/>
                <a:cs typeface="Courier New" panose="02070309020205020404" pitchFamily="49" charset="0"/>
              </a:rPr>
              <a:t>D.</a:t>
            </a:r>
            <a:r>
              <a:rPr lang="zh-CN" altLang="zh-CN" sz="2600" kern="100">
                <a:solidFill>
                  <a:srgbClr val="262626"/>
                </a:solidFill>
                <a:latin typeface="Times New Roman" panose="02020603050405020304" pitchFamily="18" charset="0"/>
                <a:cs typeface="Times New Roman" panose="02020603050405020304" pitchFamily="18" charset="0"/>
              </a:rPr>
              <a:t>曲线</a:t>
            </a:r>
            <a:r>
              <a:rPr lang="en-US" altLang="zh-CN" sz="2600" kern="100">
                <a:solidFill>
                  <a:srgbClr val="262626"/>
                </a:solidFill>
                <a:latin typeface="宋体" panose="02010600030101010101" pitchFamily="2" charset="-122"/>
                <a:cs typeface="Times New Roman" panose="02020603050405020304" pitchFamily="18" charset="0"/>
              </a:rPr>
              <a:t>Ⅰ</a:t>
            </a:r>
            <a:r>
              <a:rPr lang="zh-CN" altLang="zh-CN" sz="2600" kern="100">
                <a:solidFill>
                  <a:srgbClr val="262626"/>
                </a:solidFill>
                <a:latin typeface="Times New Roman" panose="02020603050405020304" pitchFamily="18" charset="0"/>
                <a:cs typeface="Times New Roman" panose="02020603050405020304" pitchFamily="18" charset="0"/>
              </a:rPr>
              <a:t>和</a:t>
            </a:r>
            <a:r>
              <a:rPr lang="en-US" altLang="zh-CN" sz="2600" kern="100">
                <a:solidFill>
                  <a:srgbClr val="262626"/>
                </a:solidFill>
                <a:latin typeface="宋体" panose="02010600030101010101" pitchFamily="2" charset="-122"/>
                <a:cs typeface="Times New Roman" panose="02020603050405020304" pitchFamily="18" charset="0"/>
              </a:rPr>
              <a:t>Ⅳ</a:t>
            </a:r>
            <a:r>
              <a:rPr lang="zh-CN" altLang="zh-CN" sz="2600" kern="100">
                <a:solidFill>
                  <a:srgbClr val="262626"/>
                </a:solidFill>
                <a:latin typeface="Times New Roman" panose="02020603050405020304" pitchFamily="18" charset="0"/>
                <a:cs typeface="Times New Roman" panose="02020603050405020304" pitchFamily="18" charset="0"/>
              </a:rPr>
              <a:t>的各子代间</a:t>
            </a:r>
            <a:r>
              <a:rPr lang="en-US" altLang="zh-CN" sz="2600" kern="100">
                <a:solidFill>
                  <a:srgbClr val="262626"/>
                </a:solidFill>
                <a:latin typeface="Times New Roman" panose="02020603050405020304" pitchFamily="18" charset="0"/>
                <a:cs typeface="Courier New" panose="02070309020205020404" pitchFamily="49" charset="0"/>
              </a:rPr>
              <a:t>A</a:t>
            </a:r>
            <a:r>
              <a:rPr lang="zh-CN" altLang="zh-CN" sz="2600" kern="100">
                <a:solidFill>
                  <a:srgbClr val="262626"/>
                </a:solidFill>
                <a:latin typeface="Times New Roman" panose="02020603050405020304" pitchFamily="18" charset="0"/>
                <a:cs typeface="Times New Roman" panose="02020603050405020304" pitchFamily="18" charset="0"/>
              </a:rPr>
              <a:t>和</a:t>
            </a:r>
            <a:r>
              <a:rPr lang="en-US" altLang="zh-CN" sz="2600" kern="100">
                <a:solidFill>
                  <a:srgbClr val="262626"/>
                </a:solidFill>
                <a:latin typeface="Times New Roman" panose="02020603050405020304" pitchFamily="18" charset="0"/>
                <a:cs typeface="Courier New" panose="02070309020205020404" pitchFamily="49" charset="0"/>
              </a:rPr>
              <a:t>a</a:t>
            </a:r>
            <a:r>
              <a:rPr lang="zh-CN" altLang="zh-CN" sz="2600" kern="100">
                <a:solidFill>
                  <a:srgbClr val="262626"/>
                </a:solidFill>
                <a:latin typeface="Times New Roman" panose="02020603050405020304" pitchFamily="18" charset="0"/>
                <a:cs typeface="Times New Roman" panose="02020603050405020304" pitchFamily="18" charset="0"/>
              </a:rPr>
              <a:t>的基因频率始终相等</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6386" name="Picture 2" descr="X147"/>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83843" y="2132838"/>
            <a:ext cx="3788162" cy="265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6279756" y="1874417"/>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rPr>
              <a:t>C</a:t>
            </a:r>
            <a:endParaRPr lang="zh-CN" altLang="en-US" sz="3000" b="1"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3923" y="309086"/>
            <a:ext cx="8153291" cy="6048811"/>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解析</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若</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分别自交和随机交配，则</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都为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(1/4AA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1/2Aa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1/4aa)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，淘汰掉</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，则</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代</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的基因型比例都是</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2/3</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。若</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再自交，则其后代是</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1/3AA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2/3(1/4AA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1/2Aa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1/4aa)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，淘汰掉</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以后，得到的后代</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是</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3/5AA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2/5Aa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所占的比例是</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0.4</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；若</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再随机交配，则可先计算出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中</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和</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的基因频率，分别为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2/3</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和</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1/3</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，依据遗传平衡定律可计算出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中</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4/9</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4/9</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1/9</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，淘汰</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之后则</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1/2</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，由此推知图中曲线</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Ⅱ</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是随机交配并逐代淘汰</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的曲线，曲线</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Ⅲ</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是连续自交并淘汰</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的曲线，进而可知</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B</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正确；曲线</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Ⅱ</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所示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的</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smtClean="0">
                <a:solidFill>
                  <a:srgbClr val="005AA0"/>
                </a:solidFill>
                <a:latin typeface="Times New Roman" panose="02020603050405020304" pitchFamily="18" charset="0"/>
                <a:ea typeface="宋体" panose="02010600030101010101" pitchFamily="2" charset="-122"/>
                <a:cs typeface="Courier New" panose="02070309020205020404" pitchFamily="49" charset="0"/>
              </a:rPr>
              <a:t>a</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8688324" y="404622"/>
            <a:ext cx="3383359" cy="5862626"/>
          </a:xfrm>
          <a:prstGeom prst="rect">
            <a:avLst/>
          </a:prstGeom>
          <a:solidFill>
            <a:schemeClr val="bg1"/>
          </a:solidFill>
          <a:ln>
            <a:solidFill>
              <a:srgbClr val="396C25"/>
            </a:solidFill>
            <a:prstDash val="dash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7410" name="Picture 2" descr="X147"/>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36620" y="513806"/>
            <a:ext cx="3130713" cy="219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8805541" y="2810556"/>
            <a:ext cx="3128212" cy="3012363"/>
          </a:xfrm>
          <a:prstGeom prst="rect">
            <a:avLst/>
          </a:prstGeom>
        </p:spPr>
        <p:txBody>
          <a:bodyPr>
            <a:spAutoFit/>
          </a:bodyPr>
          <a:lstStyle/>
          <a:p>
            <a:pPr algn="just">
              <a:lnSpc>
                <a:spcPct val="120000"/>
              </a:lnSpc>
              <a:spcAft>
                <a:spcPts val="0"/>
              </a:spcAft>
              <a:tabLst>
                <a:tab pos="2700655" algn="l"/>
              </a:tabLst>
            </a:pPr>
            <a:r>
              <a:rPr lang="en-US" altLang="zh-CN" sz="2000" kern="100" dirty="0">
                <a:solidFill>
                  <a:srgbClr val="262626"/>
                </a:solidFill>
                <a:latin typeface="Times New Roman" panose="02020603050405020304" pitchFamily="18" charset="0"/>
                <a:cs typeface="Courier New" panose="02070309020205020404" pitchFamily="49" charset="0"/>
              </a:rPr>
              <a:t>A.</a:t>
            </a:r>
            <a:r>
              <a:rPr lang="zh-CN" altLang="zh-CN" sz="2000" kern="100" dirty="0">
                <a:solidFill>
                  <a:srgbClr val="262626"/>
                </a:solidFill>
                <a:latin typeface="Times New Roman" panose="02020603050405020304" pitchFamily="18" charset="0"/>
                <a:cs typeface="Times New Roman" panose="02020603050405020304" pitchFamily="18" charset="0"/>
              </a:rPr>
              <a:t>曲线</a:t>
            </a:r>
            <a:r>
              <a:rPr lang="en-US" altLang="zh-CN" sz="2000" kern="100" dirty="0">
                <a:solidFill>
                  <a:srgbClr val="262626"/>
                </a:solidFill>
                <a:latin typeface="宋体" panose="02010600030101010101" pitchFamily="2" charset="-122"/>
                <a:cs typeface="Times New Roman" panose="02020603050405020304" pitchFamily="18" charset="0"/>
              </a:rPr>
              <a:t>Ⅱ</a:t>
            </a:r>
            <a:r>
              <a:rPr lang="zh-CN" altLang="zh-CN" sz="2000" kern="100" dirty="0">
                <a:solidFill>
                  <a:srgbClr val="262626"/>
                </a:solidFill>
                <a:latin typeface="Times New Roman" panose="02020603050405020304" pitchFamily="18" charset="0"/>
                <a:cs typeface="Times New Roman" panose="02020603050405020304" pitchFamily="18" charset="0"/>
              </a:rPr>
              <a:t>的</a:t>
            </a:r>
            <a:r>
              <a:rPr lang="en-US" altLang="zh-CN" sz="2000" kern="100" dirty="0">
                <a:solidFill>
                  <a:srgbClr val="262626"/>
                </a:solidFill>
                <a:latin typeface="Times New Roman" panose="02020603050405020304" pitchFamily="18" charset="0"/>
                <a:cs typeface="Courier New" panose="02070309020205020404" pitchFamily="49" charset="0"/>
              </a:rPr>
              <a:t>F</a:t>
            </a:r>
            <a:r>
              <a:rPr lang="en-US" altLang="zh-CN" sz="2000" kern="100" baseline="-25000" dirty="0">
                <a:solidFill>
                  <a:srgbClr val="262626"/>
                </a:solidFill>
                <a:latin typeface="Times New Roman" panose="02020603050405020304" pitchFamily="18" charset="0"/>
                <a:cs typeface="Courier New" panose="02070309020205020404" pitchFamily="49" charset="0"/>
              </a:rPr>
              <a:t>3</a:t>
            </a:r>
            <a:r>
              <a:rPr lang="zh-CN" altLang="zh-CN" sz="2000" kern="100" dirty="0">
                <a:solidFill>
                  <a:srgbClr val="262626"/>
                </a:solidFill>
                <a:latin typeface="Times New Roman" panose="02020603050405020304" pitchFamily="18" charset="0"/>
                <a:cs typeface="Times New Roman" panose="02020603050405020304" pitchFamily="18" charset="0"/>
              </a:rPr>
              <a:t>中</a:t>
            </a:r>
            <a:r>
              <a:rPr lang="en-US" altLang="zh-CN" sz="2000" kern="100" dirty="0" err="1">
                <a:solidFill>
                  <a:srgbClr val="262626"/>
                </a:solidFill>
                <a:latin typeface="Times New Roman" panose="02020603050405020304" pitchFamily="18" charset="0"/>
                <a:cs typeface="Courier New" panose="02070309020205020404" pitchFamily="49" charset="0"/>
              </a:rPr>
              <a:t>Aa</a:t>
            </a:r>
            <a:r>
              <a:rPr lang="zh-CN" altLang="zh-CN" sz="2000" kern="100" dirty="0">
                <a:solidFill>
                  <a:srgbClr val="262626"/>
                </a:solidFill>
                <a:latin typeface="Times New Roman" panose="02020603050405020304" pitchFamily="18" charset="0"/>
                <a:cs typeface="Times New Roman" panose="02020603050405020304" pitchFamily="18" charset="0"/>
              </a:rPr>
              <a:t>基因型频率为</a:t>
            </a:r>
            <a:r>
              <a:rPr lang="en-US" altLang="zh-CN" sz="2000" kern="100" dirty="0">
                <a:solidFill>
                  <a:srgbClr val="262626"/>
                </a:solidFill>
                <a:latin typeface="Times New Roman" panose="02020603050405020304" pitchFamily="18" charset="0"/>
                <a:cs typeface="Courier New" panose="02070309020205020404" pitchFamily="49" charset="0"/>
              </a:rPr>
              <a:t>0.4</a:t>
            </a:r>
            <a:endParaRPr lang="zh-CN" altLang="zh-CN" sz="200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20000"/>
              </a:lnSpc>
              <a:spcAft>
                <a:spcPts val="0"/>
              </a:spcAft>
              <a:tabLst>
                <a:tab pos="2700655" algn="l"/>
              </a:tabLst>
            </a:pPr>
            <a:r>
              <a:rPr lang="en-US" altLang="zh-CN" sz="2000" kern="100" dirty="0">
                <a:solidFill>
                  <a:srgbClr val="262626"/>
                </a:solidFill>
                <a:latin typeface="Times New Roman" panose="02020603050405020304" pitchFamily="18" charset="0"/>
                <a:cs typeface="Courier New" panose="02070309020205020404" pitchFamily="49" charset="0"/>
              </a:rPr>
              <a:t>B.</a:t>
            </a:r>
            <a:r>
              <a:rPr lang="zh-CN" altLang="zh-CN" sz="2000" kern="100" dirty="0">
                <a:solidFill>
                  <a:srgbClr val="262626"/>
                </a:solidFill>
                <a:latin typeface="Times New Roman" panose="02020603050405020304" pitchFamily="18" charset="0"/>
                <a:cs typeface="Times New Roman" panose="02020603050405020304" pitchFamily="18" charset="0"/>
              </a:rPr>
              <a:t>曲线</a:t>
            </a:r>
            <a:r>
              <a:rPr lang="en-US" altLang="zh-CN" sz="2000" kern="100" dirty="0">
                <a:solidFill>
                  <a:srgbClr val="262626"/>
                </a:solidFill>
                <a:latin typeface="宋体" panose="02010600030101010101" pitchFamily="2" charset="-122"/>
                <a:cs typeface="Times New Roman" panose="02020603050405020304" pitchFamily="18" charset="0"/>
              </a:rPr>
              <a:t>Ⅲ</a:t>
            </a:r>
            <a:r>
              <a:rPr lang="zh-CN" altLang="zh-CN" sz="2000" kern="100" dirty="0">
                <a:solidFill>
                  <a:srgbClr val="262626"/>
                </a:solidFill>
                <a:latin typeface="Times New Roman" panose="02020603050405020304" pitchFamily="18" charset="0"/>
                <a:cs typeface="Times New Roman" panose="02020603050405020304" pitchFamily="18" charset="0"/>
              </a:rPr>
              <a:t>的</a:t>
            </a:r>
            <a:r>
              <a:rPr lang="en-US" altLang="zh-CN" sz="2000" kern="100" dirty="0">
                <a:solidFill>
                  <a:srgbClr val="262626"/>
                </a:solidFill>
                <a:latin typeface="Times New Roman" panose="02020603050405020304" pitchFamily="18" charset="0"/>
                <a:cs typeface="Courier New" panose="02070309020205020404" pitchFamily="49" charset="0"/>
              </a:rPr>
              <a:t>F</a:t>
            </a:r>
            <a:r>
              <a:rPr lang="en-US" altLang="zh-CN" sz="2000" kern="100" baseline="-25000" dirty="0">
                <a:solidFill>
                  <a:srgbClr val="262626"/>
                </a:solidFill>
                <a:latin typeface="Times New Roman" panose="02020603050405020304" pitchFamily="18" charset="0"/>
                <a:cs typeface="Courier New" panose="02070309020205020404" pitchFamily="49" charset="0"/>
              </a:rPr>
              <a:t>2</a:t>
            </a:r>
            <a:r>
              <a:rPr lang="zh-CN" altLang="zh-CN" sz="2000" kern="100" dirty="0">
                <a:solidFill>
                  <a:srgbClr val="262626"/>
                </a:solidFill>
                <a:latin typeface="Times New Roman" panose="02020603050405020304" pitchFamily="18" charset="0"/>
                <a:cs typeface="Times New Roman" panose="02020603050405020304" pitchFamily="18" charset="0"/>
              </a:rPr>
              <a:t>中</a:t>
            </a:r>
            <a:r>
              <a:rPr lang="en-US" altLang="zh-CN" sz="2000" kern="100" dirty="0" err="1">
                <a:solidFill>
                  <a:srgbClr val="262626"/>
                </a:solidFill>
                <a:latin typeface="Times New Roman" panose="02020603050405020304" pitchFamily="18" charset="0"/>
                <a:cs typeface="Courier New" panose="02070309020205020404" pitchFamily="49" charset="0"/>
              </a:rPr>
              <a:t>Aa</a:t>
            </a:r>
            <a:r>
              <a:rPr lang="zh-CN" altLang="zh-CN" sz="2000" kern="100" dirty="0">
                <a:solidFill>
                  <a:srgbClr val="262626"/>
                </a:solidFill>
                <a:latin typeface="Times New Roman" panose="02020603050405020304" pitchFamily="18" charset="0"/>
                <a:cs typeface="Times New Roman" panose="02020603050405020304" pitchFamily="18" charset="0"/>
              </a:rPr>
              <a:t>基因型频率为</a:t>
            </a:r>
            <a:r>
              <a:rPr lang="en-US" altLang="zh-CN" sz="2000" kern="100" dirty="0">
                <a:solidFill>
                  <a:srgbClr val="262626"/>
                </a:solidFill>
                <a:latin typeface="Times New Roman" panose="02020603050405020304" pitchFamily="18" charset="0"/>
                <a:cs typeface="Courier New" panose="02070309020205020404" pitchFamily="49" charset="0"/>
              </a:rPr>
              <a:t>0.4</a:t>
            </a:r>
            <a:endParaRPr lang="zh-CN" altLang="zh-CN" sz="200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20000"/>
              </a:lnSpc>
              <a:spcAft>
                <a:spcPts val="0"/>
              </a:spcAft>
              <a:tabLst>
                <a:tab pos="2700655" algn="l"/>
              </a:tabLst>
            </a:pPr>
            <a:r>
              <a:rPr lang="en-US" altLang="zh-CN" sz="2000" kern="100" dirty="0">
                <a:solidFill>
                  <a:srgbClr val="262626"/>
                </a:solidFill>
                <a:latin typeface="Times New Roman" panose="02020603050405020304" pitchFamily="18" charset="0"/>
                <a:cs typeface="Courier New" panose="02070309020205020404" pitchFamily="49" charset="0"/>
              </a:rPr>
              <a:t>C.</a:t>
            </a:r>
            <a:r>
              <a:rPr lang="zh-CN" altLang="zh-CN" sz="2000" kern="100" dirty="0">
                <a:solidFill>
                  <a:srgbClr val="262626"/>
                </a:solidFill>
                <a:latin typeface="Times New Roman" panose="02020603050405020304" pitchFamily="18" charset="0"/>
                <a:cs typeface="Times New Roman" panose="02020603050405020304" pitchFamily="18" charset="0"/>
              </a:rPr>
              <a:t>曲线</a:t>
            </a:r>
            <a:r>
              <a:rPr lang="en-US" altLang="zh-CN" sz="2000" kern="100" dirty="0">
                <a:solidFill>
                  <a:srgbClr val="262626"/>
                </a:solidFill>
                <a:latin typeface="宋体" panose="02010600030101010101" pitchFamily="2" charset="-122"/>
                <a:cs typeface="Times New Roman" panose="02020603050405020304" pitchFamily="18" charset="0"/>
              </a:rPr>
              <a:t>Ⅳ</a:t>
            </a:r>
            <a:r>
              <a:rPr lang="zh-CN" altLang="zh-CN" sz="2000" kern="100" dirty="0">
                <a:solidFill>
                  <a:srgbClr val="262626"/>
                </a:solidFill>
                <a:latin typeface="Times New Roman" panose="02020603050405020304" pitchFamily="18" charset="0"/>
                <a:cs typeface="Times New Roman" panose="02020603050405020304" pitchFamily="18" charset="0"/>
              </a:rPr>
              <a:t>的</a:t>
            </a:r>
            <a:r>
              <a:rPr lang="en-US" altLang="zh-CN" sz="2000" kern="100" dirty="0" err="1">
                <a:solidFill>
                  <a:srgbClr val="262626"/>
                </a:solidFill>
                <a:latin typeface="Times New Roman" panose="02020603050405020304" pitchFamily="18" charset="0"/>
                <a:cs typeface="Courier New" panose="02070309020205020404" pitchFamily="49" charset="0"/>
              </a:rPr>
              <a:t>F</a:t>
            </a:r>
            <a:r>
              <a:rPr lang="en-US" altLang="zh-CN" sz="2000" i="1" kern="100" baseline="-25000" dirty="0" err="1">
                <a:solidFill>
                  <a:srgbClr val="262626"/>
                </a:solidFill>
                <a:latin typeface="Times New Roman" panose="02020603050405020304" pitchFamily="18" charset="0"/>
                <a:cs typeface="Courier New" panose="02070309020205020404" pitchFamily="49" charset="0"/>
              </a:rPr>
              <a:t>n</a:t>
            </a:r>
            <a:r>
              <a:rPr lang="zh-CN" altLang="zh-CN" sz="2000" kern="100" dirty="0">
                <a:solidFill>
                  <a:srgbClr val="262626"/>
                </a:solidFill>
                <a:latin typeface="Times New Roman" panose="02020603050405020304" pitchFamily="18" charset="0"/>
                <a:cs typeface="Times New Roman" panose="02020603050405020304" pitchFamily="18" charset="0"/>
              </a:rPr>
              <a:t>中纯合体的比例比上一代增加</a:t>
            </a:r>
            <a:r>
              <a:rPr lang="en-US" altLang="zh-CN" sz="2000" kern="100" dirty="0">
                <a:solidFill>
                  <a:srgbClr val="262626"/>
                </a:solidFill>
                <a:latin typeface="Times New Roman" panose="02020603050405020304" pitchFamily="18" charset="0"/>
                <a:cs typeface="Courier New" panose="02070309020205020404" pitchFamily="49" charset="0"/>
              </a:rPr>
              <a:t>(1/2)</a:t>
            </a:r>
            <a:r>
              <a:rPr lang="en-US" altLang="zh-CN" sz="2000" i="1" kern="100" baseline="30000" dirty="0">
                <a:solidFill>
                  <a:srgbClr val="262626"/>
                </a:solidFill>
                <a:latin typeface="Times New Roman" panose="02020603050405020304" pitchFamily="18" charset="0"/>
                <a:cs typeface="Courier New" panose="02070309020205020404" pitchFamily="49" charset="0"/>
              </a:rPr>
              <a:t>n</a:t>
            </a:r>
            <a:r>
              <a:rPr lang="zh-CN" altLang="zh-CN" sz="2000" kern="100" baseline="30000" dirty="0">
                <a:solidFill>
                  <a:srgbClr val="262626"/>
                </a:solidFill>
                <a:latin typeface="Times New Roman" panose="02020603050405020304" pitchFamily="18" charset="0"/>
                <a:cs typeface="Times New Roman" panose="02020603050405020304" pitchFamily="18" charset="0"/>
              </a:rPr>
              <a:t>＋</a:t>
            </a:r>
            <a:r>
              <a:rPr lang="en-US" altLang="zh-CN" sz="2000" kern="100" baseline="30000" dirty="0">
                <a:solidFill>
                  <a:srgbClr val="262626"/>
                </a:solidFill>
                <a:latin typeface="Times New Roman" panose="02020603050405020304" pitchFamily="18" charset="0"/>
                <a:cs typeface="Courier New" panose="02070309020205020404" pitchFamily="49" charset="0"/>
              </a:rPr>
              <a:t>1</a:t>
            </a:r>
            <a:endParaRPr lang="zh-CN" altLang="zh-CN" sz="200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20000"/>
              </a:lnSpc>
              <a:spcAft>
                <a:spcPts val="0"/>
              </a:spcAft>
              <a:tabLst>
                <a:tab pos="2700655" algn="l"/>
              </a:tabLst>
            </a:pPr>
            <a:r>
              <a:rPr lang="en-US" altLang="zh-CN" sz="2000" kern="100" dirty="0">
                <a:solidFill>
                  <a:srgbClr val="262626"/>
                </a:solidFill>
                <a:latin typeface="Times New Roman" panose="02020603050405020304" pitchFamily="18" charset="0"/>
                <a:cs typeface="Courier New" panose="02070309020205020404" pitchFamily="49" charset="0"/>
              </a:rPr>
              <a:t>D.</a:t>
            </a:r>
            <a:r>
              <a:rPr lang="zh-CN" altLang="zh-CN" sz="2000" kern="100" dirty="0">
                <a:solidFill>
                  <a:srgbClr val="262626"/>
                </a:solidFill>
                <a:latin typeface="Times New Roman" panose="02020603050405020304" pitchFamily="18" charset="0"/>
                <a:cs typeface="Times New Roman" panose="02020603050405020304" pitchFamily="18" charset="0"/>
              </a:rPr>
              <a:t>曲线</a:t>
            </a:r>
            <a:r>
              <a:rPr lang="en-US" altLang="zh-CN" sz="2000" kern="100" dirty="0">
                <a:solidFill>
                  <a:srgbClr val="262626"/>
                </a:solidFill>
                <a:latin typeface="宋体" panose="02010600030101010101" pitchFamily="2" charset="-122"/>
                <a:cs typeface="Times New Roman" panose="02020603050405020304" pitchFamily="18" charset="0"/>
              </a:rPr>
              <a:t>Ⅰ</a:t>
            </a:r>
            <a:r>
              <a:rPr lang="zh-CN" altLang="zh-CN" sz="2000" kern="100" dirty="0">
                <a:solidFill>
                  <a:srgbClr val="262626"/>
                </a:solidFill>
                <a:latin typeface="Times New Roman" panose="02020603050405020304" pitchFamily="18" charset="0"/>
                <a:cs typeface="Times New Roman" panose="02020603050405020304" pitchFamily="18" charset="0"/>
              </a:rPr>
              <a:t>和</a:t>
            </a:r>
            <a:r>
              <a:rPr lang="en-US" altLang="zh-CN" sz="2000" kern="100" dirty="0">
                <a:solidFill>
                  <a:srgbClr val="262626"/>
                </a:solidFill>
                <a:latin typeface="宋体" panose="02010600030101010101" pitchFamily="2" charset="-122"/>
                <a:cs typeface="Times New Roman" panose="02020603050405020304" pitchFamily="18" charset="0"/>
              </a:rPr>
              <a:t>Ⅳ</a:t>
            </a:r>
            <a:r>
              <a:rPr lang="zh-CN" altLang="zh-CN" sz="2000" kern="100" dirty="0">
                <a:solidFill>
                  <a:srgbClr val="262626"/>
                </a:solidFill>
                <a:latin typeface="Times New Roman" panose="02020603050405020304" pitchFamily="18" charset="0"/>
                <a:cs typeface="Times New Roman" panose="02020603050405020304" pitchFamily="18" charset="0"/>
              </a:rPr>
              <a:t>的各子代间</a:t>
            </a:r>
            <a:r>
              <a:rPr lang="en-US" altLang="zh-CN" sz="2000" kern="100" dirty="0">
                <a:solidFill>
                  <a:srgbClr val="262626"/>
                </a:solidFill>
                <a:latin typeface="Times New Roman" panose="02020603050405020304" pitchFamily="18" charset="0"/>
                <a:cs typeface="Courier New" panose="02070309020205020404" pitchFamily="49" charset="0"/>
              </a:rPr>
              <a:t>A</a:t>
            </a:r>
            <a:r>
              <a:rPr lang="zh-CN" altLang="zh-CN" sz="2000" kern="100" dirty="0">
                <a:solidFill>
                  <a:srgbClr val="262626"/>
                </a:solidFill>
                <a:latin typeface="Times New Roman" panose="02020603050405020304" pitchFamily="18" charset="0"/>
                <a:cs typeface="Times New Roman" panose="02020603050405020304" pitchFamily="18" charset="0"/>
              </a:rPr>
              <a:t>和</a:t>
            </a:r>
            <a:r>
              <a:rPr lang="en-US" altLang="zh-CN" sz="2000" kern="100" dirty="0">
                <a:solidFill>
                  <a:srgbClr val="262626"/>
                </a:solidFill>
                <a:latin typeface="Times New Roman" panose="02020603050405020304" pitchFamily="18" charset="0"/>
                <a:cs typeface="Courier New" panose="02070309020205020404" pitchFamily="49" charset="0"/>
              </a:rPr>
              <a:t>a</a:t>
            </a:r>
            <a:r>
              <a:rPr lang="zh-CN" altLang="zh-CN" sz="2000" kern="100" dirty="0">
                <a:solidFill>
                  <a:srgbClr val="262626"/>
                </a:solidFill>
                <a:latin typeface="Times New Roman" panose="02020603050405020304" pitchFamily="18" charset="0"/>
                <a:cs typeface="Times New Roman" panose="02020603050405020304" pitchFamily="18" charset="0"/>
              </a:rPr>
              <a:t>的基因频率始终相等</a:t>
            </a:r>
            <a:endParaRPr lang="zh-CN" altLang="zh-CN" sz="200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对象 1"/>
          <p:cNvGraphicFramePr>
            <a:graphicFrameLocks noChangeAspect="1"/>
          </p:cNvGraphicFramePr>
          <p:nvPr/>
        </p:nvGraphicFramePr>
        <p:xfrm>
          <a:off x="286902" y="128519"/>
          <a:ext cx="10966450" cy="1585913"/>
        </p:xfrm>
        <a:graphic>
          <a:graphicData uri="http://schemas.openxmlformats.org/presentationml/2006/ole">
            <mc:AlternateContent xmlns:mc="http://schemas.openxmlformats.org/markup-compatibility/2006">
              <mc:Choice xmlns:v="urn:schemas-microsoft-com:vml" Requires="v">
                <p:oleObj spid="_x0000_s2057" name="文档" r:id="rId3" imgW="10968355" imgH="1586230" progId="Word.Document.12">
                  <p:embed/>
                </p:oleObj>
              </mc:Choice>
              <mc:Fallback>
                <p:oleObj name="文档" r:id="rId3" imgW="10968355" imgH="1586230" progId="Word.Document.12">
                  <p:embed/>
                  <p:pic>
                    <p:nvPicPr>
                      <p:cNvPr id="0" name="图片 2052"/>
                      <p:cNvPicPr/>
                      <p:nvPr/>
                    </p:nvPicPr>
                    <p:blipFill>
                      <a:blip r:embed="rId4"/>
                      <a:stretch>
                        <a:fillRect/>
                      </a:stretch>
                    </p:blipFill>
                    <p:spPr>
                      <a:xfrm>
                        <a:off x="286902" y="128519"/>
                        <a:ext cx="10966450" cy="1585913"/>
                      </a:xfrm>
                      <a:prstGeom prst="rect">
                        <a:avLst/>
                      </a:prstGeom>
                    </p:spPr>
                  </p:pic>
                </p:oleObj>
              </mc:Fallback>
            </mc:AlternateContent>
          </a:graphicData>
        </a:graphic>
      </p:graphicFrame>
      <p:pic>
        <p:nvPicPr>
          <p:cNvPr id="2050" name="Picture 2" descr="X140"/>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44736" y="1645882"/>
            <a:ext cx="7080826" cy="486359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84286" y="309086"/>
            <a:ext cx="8072565" cy="5838754"/>
          </a:xfrm>
          <a:prstGeom prst="rect">
            <a:avLst/>
          </a:prstGeom>
        </p:spPr>
        <p:txBody>
          <a:bodyPr wrap="square" lIns="121898" tIns="60948" rIns="121898" bIns="60948">
            <a:spAutoFit/>
          </a:bodyPr>
          <a:lstStyle/>
          <a:p>
            <a:pPr lvl="0" algn="just">
              <a:lnSpc>
                <a:spcPct val="120000"/>
              </a:lnSpc>
              <a:tabLst>
                <a:tab pos="2700655" algn="l"/>
              </a:tabLst>
            </a:pP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基因频率分别为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3/4</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和</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1/4</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，则随机交配后代</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3</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中</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9/16</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6/16</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1/16</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，淘汰</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后，则</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的基因型频率为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2/5</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正确；</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 </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分别连续自交和随机交配且不淘汰隐性个体，</a:t>
            </a:r>
            <a:r>
              <a:rPr lang="zh-CN" altLang="zh-CN" sz="2600" b="1" kern="100" dirty="0">
                <a:solidFill>
                  <a:srgbClr val="005AA0"/>
                </a:solidFill>
                <a:latin typeface="宋体" panose="02010600030101010101" pitchFamily="2" charset="-122"/>
                <a:ea typeface="Times New Roman" panose="02020603050405020304" pitchFamily="18" charset="0"/>
                <a:cs typeface="Courier New" panose="02070309020205020404" pitchFamily="49" charset="0"/>
              </a:rPr>
              <a:t> </a:t>
            </a:r>
            <a:r>
              <a:rPr lang="en-US" altLang="zh-CN" sz="2600" b="1" kern="100" dirty="0">
                <a:solidFill>
                  <a:srgbClr val="005AA0"/>
                </a:solidFill>
                <a:latin typeface="宋体" panose="02010600030101010101" pitchFamily="2" charset="-122"/>
                <a:ea typeface="Times New Roman" panose="02020603050405020304" pitchFamily="18" charset="0"/>
                <a:cs typeface="Courier New" panose="02070309020205020404" pitchFamily="49" charset="0"/>
              </a:rPr>
              <a:t>F</a:t>
            </a:r>
            <a:r>
              <a:rPr lang="en-US" altLang="zh-CN" sz="2600" b="1" kern="100" baseline="-25000" dirty="0">
                <a:solidFill>
                  <a:srgbClr val="005AA0"/>
                </a:solidFill>
                <a:latin typeface="宋体" panose="02010600030101010101" pitchFamily="2" charset="-122"/>
                <a:ea typeface="Times New Roman" panose="02020603050405020304" pitchFamily="18" charset="0"/>
                <a:cs typeface="Courier New" panose="02070309020205020404" pitchFamily="49" charset="0"/>
              </a:rPr>
              <a:t>1</a:t>
            </a:r>
            <a:r>
              <a:rPr lang="en-US" altLang="zh-CN" sz="2600" b="1" kern="100" dirty="0">
                <a:solidFill>
                  <a:srgbClr val="005AA0"/>
                </a:solidFill>
                <a:latin typeface="宋体" panose="02010600030101010101" pitchFamily="2" charset="-122"/>
                <a:ea typeface="Times New Roman" panose="02020603050405020304" pitchFamily="18" charset="0"/>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的基因型频率都是</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1/2, </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若</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再随机交配，后代的基因型频率不会发生改变，则图中曲线</a:t>
            </a:r>
            <a:r>
              <a:rPr lang="zh-CN"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Ⅰ</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是</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随机交配的曲线。若</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再连续自交，</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的基因型频率＝</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(1/2)</a:t>
            </a:r>
            <a:r>
              <a:rPr lang="en-US" altLang="zh-CN" sz="2600" b="1" i="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n</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中</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1/4</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，则可推知图中曲线</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Ⅳ</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是连续自交的结果，曲线</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Ⅳ</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中在</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i="1" kern="100" baseline="-250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n</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代纯合体的比例是</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(1/2)</a:t>
            </a:r>
            <a:r>
              <a:rPr lang="en-US" altLang="zh-CN" sz="2600" b="1" i="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n</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，则比上一代</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i="1" kern="100" baseline="-250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n</a:t>
            </a:r>
            <a:r>
              <a:rPr lang="zh-CN" altLang="zh-CN" sz="2600" b="1" kern="100" baseline="-250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增加的数值是</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(1/2)</a:t>
            </a:r>
            <a:r>
              <a:rPr lang="en-US" altLang="zh-CN" sz="2600" b="1" i="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n</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(1/2)</a:t>
            </a:r>
            <a:r>
              <a:rPr lang="en-US" altLang="zh-CN" sz="2600" b="1" i="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n</a:t>
            </a:r>
            <a:r>
              <a:rPr lang="zh-CN" altLang="zh-CN" sz="2600" b="1" kern="100" baseline="300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(1/2)</a:t>
            </a:r>
            <a:r>
              <a:rPr lang="en-US" altLang="zh-CN" sz="2600" b="1" i="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n</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C</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错误；在没有任何干预的条件下，</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分别连续自交</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曲线</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Ⅳ</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和随机交配</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曲线</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Ⅰ</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都不改变基因频率，</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D</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正确。</a:t>
            </a:r>
            <a:endParaRPr lang="zh-CN" altLang="zh-CN" sz="1050" kern="100" dirty="0">
              <a:solidFill>
                <a:prstClr val="black"/>
              </a:solidFill>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8688324" y="404622"/>
            <a:ext cx="3383359" cy="5862626"/>
          </a:xfrm>
          <a:prstGeom prst="rect">
            <a:avLst/>
          </a:prstGeom>
          <a:solidFill>
            <a:schemeClr val="bg1"/>
          </a:solidFill>
          <a:ln>
            <a:solidFill>
              <a:srgbClr val="396C25"/>
            </a:solidFill>
            <a:prstDash val="dash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7410" name="Picture 2" descr="X147"/>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36620" y="513806"/>
            <a:ext cx="3130713" cy="219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8805541" y="2810556"/>
            <a:ext cx="3128212" cy="3012363"/>
          </a:xfrm>
          <a:prstGeom prst="rect">
            <a:avLst/>
          </a:prstGeom>
        </p:spPr>
        <p:txBody>
          <a:bodyPr>
            <a:spAutoFit/>
          </a:bodyPr>
          <a:lstStyle/>
          <a:p>
            <a:pPr algn="just">
              <a:lnSpc>
                <a:spcPct val="120000"/>
              </a:lnSpc>
              <a:spcAft>
                <a:spcPts val="0"/>
              </a:spcAft>
              <a:tabLst>
                <a:tab pos="2700655" algn="l"/>
              </a:tabLst>
            </a:pPr>
            <a:r>
              <a:rPr lang="en-US" altLang="zh-CN" sz="2000" kern="100" dirty="0">
                <a:solidFill>
                  <a:srgbClr val="262626"/>
                </a:solidFill>
                <a:latin typeface="Times New Roman" panose="02020603050405020304" pitchFamily="18" charset="0"/>
                <a:cs typeface="Courier New" panose="02070309020205020404" pitchFamily="49" charset="0"/>
              </a:rPr>
              <a:t>A.</a:t>
            </a:r>
            <a:r>
              <a:rPr lang="zh-CN" altLang="zh-CN" sz="2000" kern="100" dirty="0">
                <a:solidFill>
                  <a:srgbClr val="262626"/>
                </a:solidFill>
                <a:latin typeface="Times New Roman" panose="02020603050405020304" pitchFamily="18" charset="0"/>
                <a:cs typeface="Times New Roman" panose="02020603050405020304" pitchFamily="18" charset="0"/>
              </a:rPr>
              <a:t>曲线</a:t>
            </a:r>
            <a:r>
              <a:rPr lang="en-US" altLang="zh-CN" sz="2000" kern="100" dirty="0">
                <a:solidFill>
                  <a:srgbClr val="262626"/>
                </a:solidFill>
                <a:latin typeface="宋体" panose="02010600030101010101" pitchFamily="2" charset="-122"/>
                <a:cs typeface="Times New Roman" panose="02020603050405020304" pitchFamily="18" charset="0"/>
              </a:rPr>
              <a:t>Ⅱ</a:t>
            </a:r>
            <a:r>
              <a:rPr lang="zh-CN" altLang="zh-CN" sz="2000" kern="100" dirty="0">
                <a:solidFill>
                  <a:srgbClr val="262626"/>
                </a:solidFill>
                <a:latin typeface="Times New Roman" panose="02020603050405020304" pitchFamily="18" charset="0"/>
                <a:cs typeface="Times New Roman" panose="02020603050405020304" pitchFamily="18" charset="0"/>
              </a:rPr>
              <a:t>的</a:t>
            </a:r>
            <a:r>
              <a:rPr lang="en-US" altLang="zh-CN" sz="2000" kern="100" dirty="0">
                <a:solidFill>
                  <a:srgbClr val="262626"/>
                </a:solidFill>
                <a:latin typeface="Times New Roman" panose="02020603050405020304" pitchFamily="18" charset="0"/>
                <a:cs typeface="Courier New" panose="02070309020205020404" pitchFamily="49" charset="0"/>
              </a:rPr>
              <a:t>F</a:t>
            </a:r>
            <a:r>
              <a:rPr lang="en-US" altLang="zh-CN" sz="2000" kern="100" baseline="-25000" dirty="0">
                <a:solidFill>
                  <a:srgbClr val="262626"/>
                </a:solidFill>
                <a:latin typeface="Times New Roman" panose="02020603050405020304" pitchFamily="18" charset="0"/>
                <a:cs typeface="Courier New" panose="02070309020205020404" pitchFamily="49" charset="0"/>
              </a:rPr>
              <a:t>3</a:t>
            </a:r>
            <a:r>
              <a:rPr lang="zh-CN" altLang="zh-CN" sz="2000" kern="100" dirty="0">
                <a:solidFill>
                  <a:srgbClr val="262626"/>
                </a:solidFill>
                <a:latin typeface="Times New Roman" panose="02020603050405020304" pitchFamily="18" charset="0"/>
                <a:cs typeface="Times New Roman" panose="02020603050405020304" pitchFamily="18" charset="0"/>
              </a:rPr>
              <a:t>中</a:t>
            </a:r>
            <a:r>
              <a:rPr lang="en-US" altLang="zh-CN" sz="2000" kern="100" dirty="0" err="1">
                <a:solidFill>
                  <a:srgbClr val="262626"/>
                </a:solidFill>
                <a:latin typeface="Times New Roman" panose="02020603050405020304" pitchFamily="18" charset="0"/>
                <a:cs typeface="Courier New" panose="02070309020205020404" pitchFamily="49" charset="0"/>
              </a:rPr>
              <a:t>Aa</a:t>
            </a:r>
            <a:r>
              <a:rPr lang="zh-CN" altLang="zh-CN" sz="2000" kern="100" dirty="0">
                <a:solidFill>
                  <a:srgbClr val="262626"/>
                </a:solidFill>
                <a:latin typeface="Times New Roman" panose="02020603050405020304" pitchFamily="18" charset="0"/>
                <a:cs typeface="Times New Roman" panose="02020603050405020304" pitchFamily="18" charset="0"/>
              </a:rPr>
              <a:t>基因型频率为</a:t>
            </a:r>
            <a:r>
              <a:rPr lang="en-US" altLang="zh-CN" sz="2000" kern="100" dirty="0">
                <a:solidFill>
                  <a:srgbClr val="262626"/>
                </a:solidFill>
                <a:latin typeface="Times New Roman" panose="02020603050405020304" pitchFamily="18" charset="0"/>
                <a:cs typeface="Courier New" panose="02070309020205020404" pitchFamily="49" charset="0"/>
              </a:rPr>
              <a:t>0.4</a:t>
            </a:r>
            <a:endParaRPr lang="zh-CN" altLang="zh-CN" sz="200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20000"/>
              </a:lnSpc>
              <a:spcAft>
                <a:spcPts val="0"/>
              </a:spcAft>
              <a:tabLst>
                <a:tab pos="2700655" algn="l"/>
              </a:tabLst>
            </a:pPr>
            <a:r>
              <a:rPr lang="en-US" altLang="zh-CN" sz="2000" kern="100" dirty="0">
                <a:solidFill>
                  <a:srgbClr val="262626"/>
                </a:solidFill>
                <a:latin typeface="Times New Roman" panose="02020603050405020304" pitchFamily="18" charset="0"/>
                <a:cs typeface="Courier New" panose="02070309020205020404" pitchFamily="49" charset="0"/>
              </a:rPr>
              <a:t>B.</a:t>
            </a:r>
            <a:r>
              <a:rPr lang="zh-CN" altLang="zh-CN" sz="2000" kern="100" dirty="0">
                <a:solidFill>
                  <a:srgbClr val="262626"/>
                </a:solidFill>
                <a:latin typeface="Times New Roman" panose="02020603050405020304" pitchFamily="18" charset="0"/>
                <a:cs typeface="Times New Roman" panose="02020603050405020304" pitchFamily="18" charset="0"/>
              </a:rPr>
              <a:t>曲线</a:t>
            </a:r>
            <a:r>
              <a:rPr lang="en-US" altLang="zh-CN" sz="2000" kern="100" dirty="0">
                <a:solidFill>
                  <a:srgbClr val="262626"/>
                </a:solidFill>
                <a:latin typeface="宋体" panose="02010600030101010101" pitchFamily="2" charset="-122"/>
                <a:cs typeface="Times New Roman" panose="02020603050405020304" pitchFamily="18" charset="0"/>
              </a:rPr>
              <a:t>Ⅲ</a:t>
            </a:r>
            <a:r>
              <a:rPr lang="zh-CN" altLang="zh-CN" sz="2000" kern="100" dirty="0">
                <a:solidFill>
                  <a:srgbClr val="262626"/>
                </a:solidFill>
                <a:latin typeface="Times New Roman" panose="02020603050405020304" pitchFamily="18" charset="0"/>
                <a:cs typeface="Times New Roman" panose="02020603050405020304" pitchFamily="18" charset="0"/>
              </a:rPr>
              <a:t>的</a:t>
            </a:r>
            <a:r>
              <a:rPr lang="en-US" altLang="zh-CN" sz="2000" kern="100" dirty="0">
                <a:solidFill>
                  <a:srgbClr val="262626"/>
                </a:solidFill>
                <a:latin typeface="Times New Roman" panose="02020603050405020304" pitchFamily="18" charset="0"/>
                <a:cs typeface="Courier New" panose="02070309020205020404" pitchFamily="49" charset="0"/>
              </a:rPr>
              <a:t>F</a:t>
            </a:r>
            <a:r>
              <a:rPr lang="en-US" altLang="zh-CN" sz="2000" kern="100" baseline="-25000" dirty="0">
                <a:solidFill>
                  <a:srgbClr val="262626"/>
                </a:solidFill>
                <a:latin typeface="Times New Roman" panose="02020603050405020304" pitchFamily="18" charset="0"/>
                <a:cs typeface="Courier New" panose="02070309020205020404" pitchFamily="49" charset="0"/>
              </a:rPr>
              <a:t>2</a:t>
            </a:r>
            <a:r>
              <a:rPr lang="zh-CN" altLang="zh-CN" sz="2000" kern="100" dirty="0">
                <a:solidFill>
                  <a:srgbClr val="262626"/>
                </a:solidFill>
                <a:latin typeface="Times New Roman" panose="02020603050405020304" pitchFamily="18" charset="0"/>
                <a:cs typeface="Times New Roman" panose="02020603050405020304" pitchFamily="18" charset="0"/>
              </a:rPr>
              <a:t>中</a:t>
            </a:r>
            <a:r>
              <a:rPr lang="en-US" altLang="zh-CN" sz="2000" kern="100" dirty="0" err="1">
                <a:solidFill>
                  <a:srgbClr val="262626"/>
                </a:solidFill>
                <a:latin typeface="Times New Roman" panose="02020603050405020304" pitchFamily="18" charset="0"/>
                <a:cs typeface="Courier New" panose="02070309020205020404" pitchFamily="49" charset="0"/>
              </a:rPr>
              <a:t>Aa</a:t>
            </a:r>
            <a:r>
              <a:rPr lang="zh-CN" altLang="zh-CN" sz="2000" kern="100" dirty="0">
                <a:solidFill>
                  <a:srgbClr val="262626"/>
                </a:solidFill>
                <a:latin typeface="Times New Roman" panose="02020603050405020304" pitchFamily="18" charset="0"/>
                <a:cs typeface="Times New Roman" panose="02020603050405020304" pitchFamily="18" charset="0"/>
              </a:rPr>
              <a:t>基因型频率为</a:t>
            </a:r>
            <a:r>
              <a:rPr lang="en-US" altLang="zh-CN" sz="2000" kern="100" dirty="0">
                <a:solidFill>
                  <a:srgbClr val="262626"/>
                </a:solidFill>
                <a:latin typeface="Times New Roman" panose="02020603050405020304" pitchFamily="18" charset="0"/>
                <a:cs typeface="Courier New" panose="02070309020205020404" pitchFamily="49" charset="0"/>
              </a:rPr>
              <a:t>0.4</a:t>
            </a:r>
            <a:endParaRPr lang="zh-CN" altLang="zh-CN" sz="200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20000"/>
              </a:lnSpc>
              <a:spcAft>
                <a:spcPts val="0"/>
              </a:spcAft>
              <a:tabLst>
                <a:tab pos="2700655" algn="l"/>
              </a:tabLst>
            </a:pPr>
            <a:r>
              <a:rPr lang="en-US" altLang="zh-CN" sz="2000" kern="100" dirty="0">
                <a:solidFill>
                  <a:srgbClr val="262626"/>
                </a:solidFill>
                <a:latin typeface="Times New Roman" panose="02020603050405020304" pitchFamily="18" charset="0"/>
                <a:cs typeface="Courier New" panose="02070309020205020404" pitchFamily="49" charset="0"/>
              </a:rPr>
              <a:t>C.</a:t>
            </a:r>
            <a:r>
              <a:rPr lang="zh-CN" altLang="zh-CN" sz="2000" kern="100" dirty="0">
                <a:solidFill>
                  <a:srgbClr val="262626"/>
                </a:solidFill>
                <a:latin typeface="Times New Roman" panose="02020603050405020304" pitchFamily="18" charset="0"/>
                <a:cs typeface="Times New Roman" panose="02020603050405020304" pitchFamily="18" charset="0"/>
              </a:rPr>
              <a:t>曲线</a:t>
            </a:r>
            <a:r>
              <a:rPr lang="en-US" altLang="zh-CN" sz="2000" kern="100" dirty="0">
                <a:solidFill>
                  <a:srgbClr val="262626"/>
                </a:solidFill>
                <a:latin typeface="宋体" panose="02010600030101010101" pitchFamily="2" charset="-122"/>
                <a:cs typeface="Times New Roman" panose="02020603050405020304" pitchFamily="18" charset="0"/>
              </a:rPr>
              <a:t>Ⅳ</a:t>
            </a:r>
            <a:r>
              <a:rPr lang="zh-CN" altLang="zh-CN" sz="2000" kern="100" dirty="0">
                <a:solidFill>
                  <a:srgbClr val="262626"/>
                </a:solidFill>
                <a:latin typeface="Times New Roman" panose="02020603050405020304" pitchFamily="18" charset="0"/>
                <a:cs typeface="Times New Roman" panose="02020603050405020304" pitchFamily="18" charset="0"/>
              </a:rPr>
              <a:t>的</a:t>
            </a:r>
            <a:r>
              <a:rPr lang="en-US" altLang="zh-CN" sz="2000" kern="100" dirty="0" err="1">
                <a:solidFill>
                  <a:srgbClr val="262626"/>
                </a:solidFill>
                <a:latin typeface="Times New Roman" panose="02020603050405020304" pitchFamily="18" charset="0"/>
                <a:cs typeface="Courier New" panose="02070309020205020404" pitchFamily="49" charset="0"/>
              </a:rPr>
              <a:t>F</a:t>
            </a:r>
            <a:r>
              <a:rPr lang="en-US" altLang="zh-CN" sz="2000" i="1" kern="100" baseline="-25000" dirty="0" err="1">
                <a:solidFill>
                  <a:srgbClr val="262626"/>
                </a:solidFill>
                <a:latin typeface="Times New Roman" panose="02020603050405020304" pitchFamily="18" charset="0"/>
                <a:cs typeface="Courier New" panose="02070309020205020404" pitchFamily="49" charset="0"/>
              </a:rPr>
              <a:t>n</a:t>
            </a:r>
            <a:r>
              <a:rPr lang="zh-CN" altLang="zh-CN" sz="2000" kern="100" dirty="0">
                <a:solidFill>
                  <a:srgbClr val="262626"/>
                </a:solidFill>
                <a:latin typeface="Times New Roman" panose="02020603050405020304" pitchFamily="18" charset="0"/>
                <a:cs typeface="Times New Roman" panose="02020603050405020304" pitchFamily="18" charset="0"/>
              </a:rPr>
              <a:t>中纯合体的比例比上一代增加</a:t>
            </a:r>
            <a:r>
              <a:rPr lang="en-US" altLang="zh-CN" sz="2000" kern="100" dirty="0">
                <a:solidFill>
                  <a:srgbClr val="262626"/>
                </a:solidFill>
                <a:latin typeface="Times New Roman" panose="02020603050405020304" pitchFamily="18" charset="0"/>
                <a:cs typeface="Courier New" panose="02070309020205020404" pitchFamily="49" charset="0"/>
              </a:rPr>
              <a:t>(1/2)</a:t>
            </a:r>
            <a:r>
              <a:rPr lang="en-US" altLang="zh-CN" sz="2000" i="1" kern="100" baseline="30000" dirty="0">
                <a:solidFill>
                  <a:srgbClr val="262626"/>
                </a:solidFill>
                <a:latin typeface="Times New Roman" panose="02020603050405020304" pitchFamily="18" charset="0"/>
                <a:cs typeface="Courier New" panose="02070309020205020404" pitchFamily="49" charset="0"/>
              </a:rPr>
              <a:t>n</a:t>
            </a:r>
            <a:r>
              <a:rPr lang="zh-CN" altLang="zh-CN" sz="2000" kern="100" baseline="30000" dirty="0">
                <a:solidFill>
                  <a:srgbClr val="262626"/>
                </a:solidFill>
                <a:latin typeface="Times New Roman" panose="02020603050405020304" pitchFamily="18" charset="0"/>
                <a:cs typeface="Times New Roman" panose="02020603050405020304" pitchFamily="18" charset="0"/>
              </a:rPr>
              <a:t>＋</a:t>
            </a:r>
            <a:r>
              <a:rPr lang="en-US" altLang="zh-CN" sz="2000" kern="100" baseline="30000" dirty="0">
                <a:solidFill>
                  <a:srgbClr val="262626"/>
                </a:solidFill>
                <a:latin typeface="Times New Roman" panose="02020603050405020304" pitchFamily="18" charset="0"/>
                <a:cs typeface="Courier New" panose="02070309020205020404" pitchFamily="49" charset="0"/>
              </a:rPr>
              <a:t>1</a:t>
            </a:r>
            <a:endParaRPr lang="zh-CN" altLang="zh-CN" sz="200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20000"/>
              </a:lnSpc>
              <a:spcAft>
                <a:spcPts val="0"/>
              </a:spcAft>
              <a:tabLst>
                <a:tab pos="2700655" algn="l"/>
              </a:tabLst>
            </a:pPr>
            <a:r>
              <a:rPr lang="en-US" altLang="zh-CN" sz="2000" kern="100" dirty="0">
                <a:solidFill>
                  <a:srgbClr val="262626"/>
                </a:solidFill>
                <a:latin typeface="Times New Roman" panose="02020603050405020304" pitchFamily="18" charset="0"/>
                <a:cs typeface="Courier New" panose="02070309020205020404" pitchFamily="49" charset="0"/>
              </a:rPr>
              <a:t>D.</a:t>
            </a:r>
            <a:r>
              <a:rPr lang="zh-CN" altLang="zh-CN" sz="2000" kern="100" dirty="0">
                <a:solidFill>
                  <a:srgbClr val="262626"/>
                </a:solidFill>
                <a:latin typeface="Times New Roman" panose="02020603050405020304" pitchFamily="18" charset="0"/>
                <a:cs typeface="Times New Roman" panose="02020603050405020304" pitchFamily="18" charset="0"/>
              </a:rPr>
              <a:t>曲线</a:t>
            </a:r>
            <a:r>
              <a:rPr lang="en-US" altLang="zh-CN" sz="2000" kern="100" dirty="0">
                <a:solidFill>
                  <a:srgbClr val="262626"/>
                </a:solidFill>
                <a:latin typeface="宋体" panose="02010600030101010101" pitchFamily="2" charset="-122"/>
                <a:cs typeface="Times New Roman" panose="02020603050405020304" pitchFamily="18" charset="0"/>
              </a:rPr>
              <a:t>Ⅰ</a:t>
            </a:r>
            <a:r>
              <a:rPr lang="zh-CN" altLang="zh-CN" sz="2000" kern="100" dirty="0">
                <a:solidFill>
                  <a:srgbClr val="262626"/>
                </a:solidFill>
                <a:latin typeface="Times New Roman" panose="02020603050405020304" pitchFamily="18" charset="0"/>
                <a:cs typeface="Times New Roman" panose="02020603050405020304" pitchFamily="18" charset="0"/>
              </a:rPr>
              <a:t>和</a:t>
            </a:r>
            <a:r>
              <a:rPr lang="en-US" altLang="zh-CN" sz="2000" kern="100" dirty="0">
                <a:solidFill>
                  <a:srgbClr val="262626"/>
                </a:solidFill>
                <a:latin typeface="宋体" panose="02010600030101010101" pitchFamily="2" charset="-122"/>
                <a:cs typeface="Times New Roman" panose="02020603050405020304" pitchFamily="18" charset="0"/>
              </a:rPr>
              <a:t>Ⅳ</a:t>
            </a:r>
            <a:r>
              <a:rPr lang="zh-CN" altLang="zh-CN" sz="2000" kern="100" dirty="0">
                <a:solidFill>
                  <a:srgbClr val="262626"/>
                </a:solidFill>
                <a:latin typeface="Times New Roman" panose="02020603050405020304" pitchFamily="18" charset="0"/>
                <a:cs typeface="Times New Roman" panose="02020603050405020304" pitchFamily="18" charset="0"/>
              </a:rPr>
              <a:t>的各子代间</a:t>
            </a:r>
            <a:r>
              <a:rPr lang="en-US" altLang="zh-CN" sz="2000" kern="100" dirty="0">
                <a:solidFill>
                  <a:srgbClr val="262626"/>
                </a:solidFill>
                <a:latin typeface="Times New Roman" panose="02020603050405020304" pitchFamily="18" charset="0"/>
                <a:cs typeface="Courier New" panose="02070309020205020404" pitchFamily="49" charset="0"/>
              </a:rPr>
              <a:t>A</a:t>
            </a:r>
            <a:r>
              <a:rPr lang="zh-CN" altLang="zh-CN" sz="2000" kern="100" dirty="0">
                <a:solidFill>
                  <a:srgbClr val="262626"/>
                </a:solidFill>
                <a:latin typeface="Times New Roman" panose="02020603050405020304" pitchFamily="18" charset="0"/>
                <a:cs typeface="Times New Roman" panose="02020603050405020304" pitchFamily="18" charset="0"/>
              </a:rPr>
              <a:t>和</a:t>
            </a:r>
            <a:r>
              <a:rPr lang="en-US" altLang="zh-CN" sz="2000" kern="100" dirty="0">
                <a:solidFill>
                  <a:srgbClr val="262626"/>
                </a:solidFill>
                <a:latin typeface="Times New Roman" panose="02020603050405020304" pitchFamily="18" charset="0"/>
                <a:cs typeface="Courier New" panose="02070309020205020404" pitchFamily="49" charset="0"/>
              </a:rPr>
              <a:t>a</a:t>
            </a:r>
            <a:r>
              <a:rPr lang="zh-CN" altLang="zh-CN" sz="2000" kern="100" dirty="0">
                <a:solidFill>
                  <a:srgbClr val="262626"/>
                </a:solidFill>
                <a:latin typeface="Times New Roman" panose="02020603050405020304" pitchFamily="18" charset="0"/>
                <a:cs typeface="Times New Roman" panose="02020603050405020304" pitchFamily="18" charset="0"/>
              </a:rPr>
              <a:t>的基因频率始终相等</a:t>
            </a:r>
            <a:endParaRPr lang="zh-CN" altLang="zh-CN" sz="200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任意多边形: 形状 42"/>
          <p:cNvSpPr/>
          <p:nvPr>
            <p:custDataLst>
              <p:tags r:id="rId1"/>
            </p:custDataLst>
          </p:nvPr>
        </p:nvSpPr>
        <p:spPr>
          <a:xfrm>
            <a:off x="0" y="1558925"/>
            <a:ext cx="11557635" cy="262128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1" h="3482">
                <a:moveTo>
                  <a:pt x="0" y="0"/>
                </a:moveTo>
                <a:lnTo>
                  <a:pt x="7777" y="0"/>
                </a:lnTo>
                <a:lnTo>
                  <a:pt x="7777" y="0"/>
                </a:lnTo>
                <a:lnTo>
                  <a:pt x="7875" y="0"/>
                </a:lnTo>
                <a:lnTo>
                  <a:pt x="7875" y="0"/>
                </a:lnTo>
                <a:lnTo>
                  <a:pt x="15652" y="0"/>
                </a:lnTo>
                <a:lnTo>
                  <a:pt x="15652" y="0"/>
                </a:lnTo>
                <a:lnTo>
                  <a:pt x="16473" y="0"/>
                </a:lnTo>
                <a:lnTo>
                  <a:pt x="18201" y="1741"/>
                </a:lnTo>
                <a:lnTo>
                  <a:pt x="16473" y="3482"/>
                </a:lnTo>
                <a:lnTo>
                  <a:pt x="8598" y="3482"/>
                </a:lnTo>
                <a:lnTo>
                  <a:pt x="7875" y="3482"/>
                </a:lnTo>
                <a:lnTo>
                  <a:pt x="0" y="3482"/>
                </a:lnTo>
                <a:lnTo>
                  <a:pt x="0" y="0"/>
                </a:lnTo>
                <a:close/>
              </a:path>
            </a:pathLst>
          </a:custGeom>
          <a:solidFill>
            <a:schemeClr val="accent6">
              <a:lumMod val="7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4" name="任意多边形: 形状 42"/>
          <p:cNvSpPr/>
          <p:nvPr>
            <p:custDataLst>
              <p:tags r:id="rId2"/>
            </p:custDataLst>
          </p:nvPr>
        </p:nvSpPr>
        <p:spPr>
          <a:xfrm>
            <a:off x="0" y="1549400"/>
            <a:ext cx="11557635" cy="262128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1" h="3482">
                <a:moveTo>
                  <a:pt x="0" y="0"/>
                </a:moveTo>
                <a:lnTo>
                  <a:pt x="7777" y="0"/>
                </a:lnTo>
                <a:lnTo>
                  <a:pt x="7777" y="0"/>
                </a:lnTo>
                <a:lnTo>
                  <a:pt x="7875" y="0"/>
                </a:lnTo>
                <a:lnTo>
                  <a:pt x="7875" y="0"/>
                </a:lnTo>
                <a:lnTo>
                  <a:pt x="15652" y="0"/>
                </a:lnTo>
                <a:lnTo>
                  <a:pt x="15652" y="0"/>
                </a:lnTo>
                <a:lnTo>
                  <a:pt x="16473" y="0"/>
                </a:lnTo>
                <a:lnTo>
                  <a:pt x="18201" y="1741"/>
                </a:lnTo>
                <a:lnTo>
                  <a:pt x="16473" y="3482"/>
                </a:lnTo>
                <a:lnTo>
                  <a:pt x="8598" y="3482"/>
                </a:lnTo>
                <a:lnTo>
                  <a:pt x="7875" y="3482"/>
                </a:lnTo>
                <a:lnTo>
                  <a:pt x="0" y="3482"/>
                </a:lnTo>
                <a:lnTo>
                  <a:pt x="0" y="0"/>
                </a:lnTo>
                <a:close/>
              </a:path>
            </a:pathLst>
          </a:custGeom>
          <a:blipFill rotWithShape="1">
            <a:blip r:embed="rId4">
              <a:alphaModFix amt="15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0253" name="文本框 10"/>
          <p:cNvSpPr txBox="1"/>
          <p:nvPr/>
        </p:nvSpPr>
        <p:spPr>
          <a:xfrm>
            <a:off x="1775460" y="2403475"/>
            <a:ext cx="8567420" cy="860425"/>
          </a:xfrm>
          <a:prstGeom prst="rect">
            <a:avLst/>
          </a:prstGeom>
          <a:noFill/>
          <a:ln w="9525">
            <a:noFill/>
          </a:ln>
        </p:spPr>
        <p:txBody>
          <a:bodyPr wrap="square" anchor="t" anchorCtr="0">
            <a:spAutoFit/>
          </a:bodyPr>
          <a:lstStyle/>
          <a:p>
            <a:pPr algn="ctr">
              <a:lnSpc>
                <a:spcPct val="100000"/>
              </a:lnSpc>
            </a:pPr>
            <a:r>
              <a:rPr lang="zh-CN" altLang="en-US" sz="5000" b="1" dirty="0" smtClean="0">
                <a:solidFill>
                  <a:schemeClr val="bg1"/>
                </a:solidFill>
                <a:latin typeface="微软雅黑" panose="020B0503020204020204" charset="-122"/>
                <a:ea typeface="微软雅黑" panose="020B0503020204020204" charset="-122"/>
                <a:cs typeface="微软雅黑" panose="020B0503020204020204" charset="-122"/>
                <a:sym typeface="+mn-ea"/>
              </a:rPr>
              <a:t>关键 </a:t>
            </a:r>
            <a:r>
              <a:rPr lang="en-US" altLang="zh-CN" sz="5000" b="1" dirty="0" smtClean="0">
                <a:solidFill>
                  <a:schemeClr val="bg1"/>
                </a:solidFill>
                <a:latin typeface="微软雅黑" panose="020B0503020204020204" charset="-122"/>
                <a:ea typeface="微软雅黑" panose="020B0503020204020204" charset="-122"/>
                <a:cs typeface="微软雅黑" panose="020B0503020204020204" charset="-122"/>
                <a:sym typeface="+mn-ea"/>
              </a:rPr>
              <a:t>· </a:t>
            </a:r>
            <a:r>
              <a:rPr lang="zh-CN" altLang="en-US" sz="5000" b="1" dirty="0" smtClean="0">
                <a:solidFill>
                  <a:schemeClr val="bg1"/>
                </a:solidFill>
                <a:latin typeface="微软雅黑" panose="020B0503020204020204" charset="-122"/>
                <a:ea typeface="微软雅黑" panose="020B0503020204020204" charset="-122"/>
                <a:cs typeface="微软雅黑" panose="020B0503020204020204" charset="-122"/>
                <a:sym typeface="+mn-ea"/>
              </a:rPr>
              <a:t>真题必刷</a:t>
            </a:r>
            <a:endParaRPr lang="zh-CN" altLang="en-US" sz="50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67006" y="804597"/>
            <a:ext cx="11656625" cy="3724072"/>
          </a:xfrm>
          <a:prstGeom prst="rect">
            <a:avLst/>
          </a:prstGeom>
        </p:spPr>
        <p:txBody>
          <a:bodyPr wrap="square" lIns="121898" tIns="60948" rIns="121898" bIns="60948">
            <a:spAutoFit/>
          </a:bodyPr>
          <a:lstStyle/>
          <a:p>
            <a:pPr marL="252095" indent="-457200" algn="just">
              <a:lnSpc>
                <a:spcPct val="150000"/>
              </a:lnSpc>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(2024·</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安徽卷，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12)</a:t>
            </a:r>
            <a:r>
              <a:rPr lang="zh-CN" altLang="zh-CN" sz="2600" kern="100" dirty="0">
                <a:solidFill>
                  <a:srgbClr val="262626"/>
                </a:solidFill>
                <a:latin typeface="Times New Roman" panose="02020603050405020304" pitchFamily="18" charset="0"/>
                <a:cs typeface="Times New Roman" panose="02020603050405020304" pitchFamily="18" charset="0"/>
              </a:rPr>
              <a:t>某种昆虫的颜色由常染色体上的一对等位基因控制，雌虫有黄色和白色两种表型，雄虫只有黄色，控制白色的基因在雄虫中不表达，各类型个体的生存和繁殖力相同。随机选取一只白色雌虫与一只黄色雄虫交配，</a:t>
            </a:r>
            <a:r>
              <a:rPr lang="en-US" altLang="zh-CN" sz="2600" kern="100" dirty="0">
                <a:solidFill>
                  <a:srgbClr val="262626"/>
                </a:solidFill>
                <a:latin typeface="Times New Roman" panose="02020603050405020304" pitchFamily="18" charset="0"/>
                <a:cs typeface="Courier New" panose="02070309020205020404" pitchFamily="49" charset="0"/>
              </a:rPr>
              <a:t>F</a:t>
            </a:r>
            <a:r>
              <a:rPr lang="en-US" altLang="zh-CN" sz="2600" kern="100" baseline="-250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雌性全为白色，雄性全为黄色。继续让</a:t>
            </a:r>
            <a:r>
              <a:rPr lang="en-US" altLang="zh-CN" sz="2600" kern="100" dirty="0">
                <a:solidFill>
                  <a:srgbClr val="262626"/>
                </a:solidFill>
                <a:latin typeface="Times New Roman" panose="02020603050405020304" pitchFamily="18" charset="0"/>
                <a:cs typeface="Courier New" panose="02070309020205020404" pitchFamily="49" charset="0"/>
              </a:rPr>
              <a:t>F</a:t>
            </a:r>
            <a:r>
              <a:rPr lang="en-US" altLang="zh-CN" sz="2600" kern="100" baseline="-250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自由交配，理论上</a:t>
            </a:r>
            <a:r>
              <a:rPr lang="en-US" altLang="zh-CN" sz="2600" kern="100" dirty="0">
                <a:solidFill>
                  <a:srgbClr val="262626"/>
                </a:solidFill>
                <a:latin typeface="Times New Roman" panose="02020603050405020304" pitchFamily="18" charset="0"/>
                <a:cs typeface="Courier New" panose="02070309020205020404" pitchFamily="49" charset="0"/>
              </a:rPr>
              <a:t>F</a:t>
            </a:r>
            <a:r>
              <a:rPr lang="en-US" altLang="zh-CN" sz="2600" kern="100" baseline="-250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雌性中白色个体的比例不可能是</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　　</a:t>
            </a:r>
            <a:r>
              <a:rPr lang="en-US" altLang="zh-CN" sz="2600" kern="100" dirty="0">
                <a:solidFill>
                  <a:srgbClr val="262626"/>
                </a:solidFill>
                <a:latin typeface="Times New Roman" panose="02020603050405020304" pitchFamily="18" charset="0"/>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A.1/2  </a:t>
            </a:r>
            <a:r>
              <a:rPr lang="en-US" altLang="zh-CN" sz="2600" kern="100" dirty="0">
                <a:solidFill>
                  <a:srgbClr val="262626"/>
                </a:solidFill>
                <a:latin typeface="Times New Roman" panose="02020603050405020304" pitchFamily="18" charset="0"/>
                <a:cs typeface="Courier New" panose="02070309020205020404" pitchFamily="49" charset="0"/>
              </a:rPr>
              <a:t>	B.3/4  </a:t>
            </a:r>
            <a:r>
              <a:rPr lang="en-US" altLang="zh-CN" sz="2600" kern="100" dirty="0" smtClean="0">
                <a:solidFill>
                  <a:srgbClr val="262626"/>
                </a:solidFill>
                <a:latin typeface="Times New Roman" panose="02020603050405020304" pitchFamily="18" charset="0"/>
                <a:cs typeface="Courier New" panose="02070309020205020404" pitchFamily="49" charset="0"/>
              </a:rPr>
              <a:t>		C.15/16  	</a:t>
            </a:r>
            <a:r>
              <a:rPr lang="en-US" altLang="zh-CN" sz="2600" kern="100" dirty="0">
                <a:solidFill>
                  <a:srgbClr val="262626"/>
                </a:solidFill>
                <a:latin typeface="Times New Roman" panose="02020603050405020304" pitchFamily="18" charset="0"/>
                <a:cs typeface="Courier New" panose="02070309020205020404" pitchFamily="49" charset="0"/>
              </a:rPr>
              <a:t>	D.1</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5" name="矩形 4"/>
          <p:cNvSpPr/>
          <p:nvPr/>
        </p:nvSpPr>
        <p:spPr>
          <a:xfrm>
            <a:off x="4174076" y="3320704"/>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rPr>
              <a:t>A</a:t>
            </a:r>
            <a:endParaRPr lang="zh-CN" altLang="en-US" sz="3000" b="1" dirty="0">
              <a:solidFill>
                <a:srgbClr val="C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67006" y="831893"/>
            <a:ext cx="11656625" cy="5164466"/>
          </a:xfrm>
          <a:prstGeom prst="rect">
            <a:avLst/>
          </a:prstGeom>
        </p:spPr>
        <p:txBody>
          <a:bodyPr wrap="square" lIns="121898" tIns="60948" rIns="121898" bIns="60948">
            <a:spAutoFit/>
          </a:bodyPr>
          <a:lstStyle/>
          <a:p>
            <a:pPr algn="just">
              <a:lnSpc>
                <a:spcPct val="90000"/>
              </a:lnSpc>
              <a:spcAft>
                <a:spcPts val="0"/>
              </a:spcAft>
              <a:tabLst>
                <a:tab pos="270065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解析</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由题中信息可知，该昆虫的颜色由常染色体上的一对等位基因控制，设</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控制该相对性状，由题中信息可知，雌虫有黄色和白色两种表型，雄虫只有黄色，控制白色的基因在雄虫中不表达，随机选取一只白色雌虫和一只黄色雄虫交配，</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雌性全为白色。如果白色为显性性状，由于</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雌性无黄色个体，即无基因型为</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的个体，所以亲本杂交组合有以下几种可能，分别为</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①</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en-US" altLang="zh-CN" sz="2600" kern="100" dirty="0">
                <a:solidFill>
                  <a:srgbClr val="262626"/>
                </a:solidFill>
                <a:latin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②</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en-US" altLang="zh-CN" sz="2600" kern="100" dirty="0" err="1">
                <a:solidFill>
                  <a:srgbClr val="262626"/>
                </a:solidFill>
                <a:latin typeface="宋体" panose="02010600030101010101" pitchFamily="2" charset="-122"/>
                <a:cs typeface="Times New Roman" panose="02020603050405020304" pitchFamily="18" charset="0"/>
              </a:rPr>
              <a:t>×</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或</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en-US" altLang="zh-CN" sz="2600" kern="100" dirty="0" err="1">
                <a:solidFill>
                  <a:srgbClr val="262626"/>
                </a:solidFill>
                <a:latin typeface="宋体" panose="02010600030101010101" pitchFamily="2" charset="-122"/>
                <a:cs typeface="Times New Roman" panose="02020603050405020304" pitchFamily="18" charset="0"/>
              </a:rPr>
              <a:t>×</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③</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en-US" altLang="zh-CN" sz="2600" kern="100" dirty="0" err="1">
                <a:solidFill>
                  <a:srgbClr val="262626"/>
                </a:solidFill>
                <a:latin typeface="宋体" panose="02010600030101010101" pitchFamily="2" charset="-122"/>
                <a:cs typeface="Times New Roman" panose="02020603050405020304" pitchFamily="18" charset="0"/>
              </a:rPr>
              <a:t>×</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，若亲本杂交组合为</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①</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，则产生的</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基因型为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自由交配，产生的</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中雌性全部为白色</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D</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不符合题意；若亲本杂交组合为</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②</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，则产生的</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基因型为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1/2AA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1/2Aa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自由交配，采用配子法计算后代，</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产生的配子为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3/4A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1/4a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，则</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雌性中白色</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(A_)</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黄色</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15</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，所以</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雌性中白色个体的比例为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15/16</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C</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不符合题意；若亲本杂交组合为</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③</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，则产生的</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基因型为</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自由交配，产生的</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雌性中白色</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(A_)</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黄色</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3</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，所以</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雌性中白色个体的比例为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3/4</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B</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不符合题意；如果黄色为显性性状，亲本的杂交组合为</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en-US" altLang="zh-CN" sz="2600" kern="100" dirty="0" err="1">
                <a:solidFill>
                  <a:srgbClr val="262626"/>
                </a:solidFill>
                <a:latin typeface="宋体" panose="02010600030101010101" pitchFamily="2" charset="-122"/>
                <a:cs typeface="Times New Roman" panose="02020603050405020304" pitchFamily="18" charset="0"/>
              </a:rPr>
              <a:t>×</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雌性均为白色，</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自由交配所得</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中白色个体的比例为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，故</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符合题意。</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81846" y="818245"/>
            <a:ext cx="11426944" cy="3724072"/>
          </a:xfrm>
          <a:prstGeom prst="rect">
            <a:avLst/>
          </a:prstGeom>
        </p:spPr>
        <p:txBody>
          <a:bodyPr wrap="square" lIns="121898" tIns="60948" rIns="121898" bIns="60948">
            <a:spAutoFit/>
          </a:bodyPr>
          <a:lstStyle/>
          <a:p>
            <a:pPr marL="252095" indent="-457200" algn="just">
              <a:lnSpc>
                <a:spcPct val="150000"/>
              </a:lnSpc>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(2022·</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浙江</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6</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月选考，</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9)</a:t>
            </a:r>
            <a:r>
              <a:rPr lang="zh-CN" altLang="zh-CN" sz="2600" kern="100" dirty="0">
                <a:solidFill>
                  <a:srgbClr val="262626"/>
                </a:solidFill>
                <a:latin typeface="Times New Roman" panose="02020603050405020304" pitchFamily="18" charset="0"/>
                <a:cs typeface="Times New Roman" panose="02020603050405020304" pitchFamily="18" charset="0"/>
              </a:rPr>
              <a:t>番茄的紫茎对绿茎为完全显性。欲判断一株紫茎番茄是否为纯合子，下列方法不可行的是</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　　</a:t>
            </a:r>
            <a:r>
              <a:rPr lang="en-US" altLang="zh-CN" sz="2600" kern="100" dirty="0">
                <a:solidFill>
                  <a:srgbClr val="262626"/>
                </a:solidFill>
                <a:latin typeface="Times New Roman" panose="02020603050405020304" pitchFamily="18" charset="0"/>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让该紫茎番茄自交</a:t>
            </a:r>
            <a:r>
              <a:rPr lang="en-US" altLang="zh-CN" sz="2600" kern="100" dirty="0">
                <a:solidFill>
                  <a:srgbClr val="262626"/>
                </a:solidFill>
                <a:latin typeface="Times New Roman" panose="02020603050405020304" pitchFamily="18" charset="0"/>
                <a:cs typeface="Courier New" panose="02070309020205020404" pitchFamily="49" charset="0"/>
              </a:rPr>
              <a:t>	</a:t>
            </a:r>
            <a:r>
              <a:rPr lang="en-US" altLang="zh-CN" sz="2600" kern="100" dirty="0" smtClean="0">
                <a:solidFill>
                  <a:srgbClr val="262626"/>
                </a:solidFill>
                <a:latin typeface="Times New Roman" panose="02020603050405020304" pitchFamily="18" charset="0"/>
                <a:cs typeface="Courier New" panose="02070309020205020404" pitchFamily="49" charset="0"/>
              </a:rPr>
              <a:t>		B</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与绿茎番茄杂交</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C</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与纯合紫茎番茄杂交</a:t>
            </a:r>
            <a:r>
              <a:rPr lang="en-US" altLang="zh-CN" sz="2600" kern="100" dirty="0">
                <a:solidFill>
                  <a:srgbClr val="262626"/>
                </a:solidFill>
                <a:latin typeface="Times New Roman" panose="02020603050405020304" pitchFamily="18" charset="0"/>
                <a:cs typeface="Courier New" panose="02070309020205020404" pitchFamily="49" charset="0"/>
              </a:rPr>
              <a:t>	</a:t>
            </a:r>
            <a:r>
              <a:rPr lang="en-US" altLang="zh-CN" sz="2600" kern="100" dirty="0" smtClean="0">
                <a:solidFill>
                  <a:srgbClr val="262626"/>
                </a:solidFill>
                <a:latin typeface="Times New Roman" panose="02020603050405020304" pitchFamily="18" charset="0"/>
                <a:cs typeface="Courier New" panose="02070309020205020404" pitchFamily="49" charset="0"/>
              </a:rPr>
              <a:t>		D</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与杂合紫茎番茄杂交</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00655" algn="l"/>
              </a:tabLst>
            </a:pPr>
            <a:r>
              <a:rPr lang="en-US" altLang="zh-CN" sz="2600" b="1" kern="100" dirty="0" smtClean="0">
                <a:solidFill>
                  <a:srgbClr val="005AA0"/>
                </a:solidFill>
                <a:latin typeface="Times New Roman" panose="02020603050405020304" pitchFamily="18" charset="0"/>
                <a:ea typeface="黑体" panose="02010609060101010101" charset="-122"/>
                <a:cs typeface="Times New Roman" panose="02020603050405020304" pitchFamily="18" charset="0"/>
              </a:rPr>
              <a:t>	</a:t>
            </a:r>
            <a:r>
              <a:rPr lang="zh-CN" altLang="zh-CN" sz="2600" b="1" kern="100" dirty="0" smtClean="0">
                <a:solidFill>
                  <a:srgbClr val="005AA0"/>
                </a:solidFill>
                <a:latin typeface="Times New Roman" panose="02020603050405020304" pitchFamily="18" charset="0"/>
                <a:ea typeface="黑体" panose="02010609060101010101" charset="-122"/>
                <a:cs typeface="Times New Roman" panose="02020603050405020304" pitchFamily="18" charset="0"/>
              </a:rPr>
              <a:t>解析</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无论该紫茎番茄是否为纯合子，与纯合紫茎番茄杂交，后代均为紫茎，</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C</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所述方法不可行。</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6" name="矩形 5"/>
          <p:cNvSpPr/>
          <p:nvPr/>
        </p:nvSpPr>
        <p:spPr>
          <a:xfrm>
            <a:off x="6325377" y="1524249"/>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rPr>
              <a:t>C</a:t>
            </a:r>
            <a:endParaRPr lang="zh-CN" altLang="en-US" sz="3000" b="1" dirty="0">
              <a:solidFill>
                <a:srgbClr val="C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blinds(horizontal)">
                                      <p:cBhvr>
                                        <p:cTn id="1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94302" y="777301"/>
            <a:ext cx="11656625" cy="4249216"/>
          </a:xfrm>
          <a:prstGeom prst="rect">
            <a:avLst/>
          </a:prstGeom>
        </p:spPr>
        <p:txBody>
          <a:bodyPr wrap="square" lIns="121898" tIns="60948" rIns="121898" bIns="60948">
            <a:spAutoFit/>
          </a:bodyPr>
          <a:lstStyle/>
          <a:p>
            <a:pPr marL="252095" indent="-457200" algn="just">
              <a:lnSpc>
                <a:spcPct val="150000"/>
              </a:lnSpc>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3.</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(2021·</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湖北卷，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5)</a:t>
            </a:r>
            <a:r>
              <a:rPr lang="zh-CN" altLang="zh-CN" sz="2600" kern="100" dirty="0">
                <a:solidFill>
                  <a:srgbClr val="262626"/>
                </a:solidFill>
                <a:latin typeface="Times New Roman" panose="02020603050405020304" pitchFamily="18" charset="0"/>
                <a:cs typeface="Times New Roman" panose="02020603050405020304" pitchFamily="18" charset="0"/>
              </a:rPr>
              <a:t>浅浅的小酒窝，笑起来像花儿一样美。酒窝是由人类常染色体的单基因所决定，属于显性遗传。甲、乙分别代表有、无酒窝的男性，丙、丁分别代表有、无酒窝的女性。下列叙述正确的是</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　　</a:t>
            </a:r>
            <a:r>
              <a:rPr lang="en-US" altLang="zh-CN" sz="2600" kern="100" dirty="0">
                <a:solidFill>
                  <a:srgbClr val="262626"/>
                </a:solidFill>
                <a:latin typeface="Times New Roman" panose="02020603050405020304" pitchFamily="18" charset="0"/>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A.</a:t>
            </a:r>
            <a:r>
              <a:rPr lang="zh-CN" altLang="zh-CN" sz="2600" kern="100" dirty="0">
                <a:solidFill>
                  <a:srgbClr val="262626"/>
                </a:solidFill>
                <a:latin typeface="Times New Roman" panose="02020603050405020304" pitchFamily="18" charset="0"/>
                <a:cs typeface="Times New Roman" panose="02020603050405020304" pitchFamily="18" charset="0"/>
              </a:rPr>
              <a:t>若甲与丙结婚，生出的孩子一定都有酒窝</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B.</a:t>
            </a:r>
            <a:r>
              <a:rPr lang="zh-CN" altLang="zh-CN" sz="2600" kern="100" dirty="0">
                <a:solidFill>
                  <a:srgbClr val="262626"/>
                </a:solidFill>
                <a:latin typeface="Times New Roman" panose="02020603050405020304" pitchFamily="18" charset="0"/>
                <a:cs typeface="Times New Roman" panose="02020603050405020304" pitchFamily="18" charset="0"/>
              </a:rPr>
              <a:t>若乙与丁结婚，生出的所有孩子都无酒窝</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C.</a:t>
            </a:r>
            <a:r>
              <a:rPr lang="zh-CN" altLang="zh-CN" sz="2600" kern="100" dirty="0">
                <a:solidFill>
                  <a:srgbClr val="262626"/>
                </a:solidFill>
                <a:latin typeface="Times New Roman" panose="02020603050405020304" pitchFamily="18" charset="0"/>
                <a:cs typeface="Times New Roman" panose="02020603050405020304" pitchFamily="18" charset="0"/>
              </a:rPr>
              <a:t>若乙与丙结婚，生出的孩子有酒窝的概率为</a:t>
            </a:r>
            <a:r>
              <a:rPr lang="en-US" altLang="zh-CN" sz="2600" kern="100" dirty="0">
                <a:solidFill>
                  <a:srgbClr val="262626"/>
                </a:solidFill>
                <a:latin typeface="Times New Roman" panose="02020603050405020304" pitchFamily="18" charset="0"/>
                <a:cs typeface="Courier New" panose="02070309020205020404" pitchFamily="49" charset="0"/>
              </a:rPr>
              <a:t>50%</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D.</a:t>
            </a:r>
            <a:r>
              <a:rPr lang="zh-CN" altLang="zh-CN" sz="2600" kern="100" dirty="0">
                <a:solidFill>
                  <a:srgbClr val="262626"/>
                </a:solidFill>
                <a:latin typeface="Times New Roman" panose="02020603050405020304" pitchFamily="18" charset="0"/>
                <a:cs typeface="Times New Roman" panose="02020603050405020304" pitchFamily="18" charset="0"/>
              </a:rPr>
              <a:t>若甲与丁结婚，生出一个无酒窝的男孩，则甲的基因型可能是纯合的</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8" name="矩形 7"/>
          <p:cNvSpPr/>
          <p:nvPr/>
        </p:nvSpPr>
        <p:spPr>
          <a:xfrm>
            <a:off x="8192586" y="2106430"/>
            <a:ext cx="44114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rPr>
              <a:t>B</a:t>
            </a:r>
            <a:endParaRPr lang="zh-CN" altLang="en-US" sz="3000" b="1" dirty="0">
              <a:solidFill>
                <a:srgbClr val="C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67006" y="831893"/>
            <a:ext cx="11656625" cy="4848483"/>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解析</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由题意可知，酒窝的遗传方式为常染色体显性遗传，甲、丙有酒窝，二者可能为显性纯合子，也可能为杂合子，若甲与丙均为杂合子，二者婚配所生孩子有可能无酒窝，</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错误；</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乙与丁都无酒窝，二者均为隐性纯合子，乙、丁婚配，所生孩子都无酒窝，</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B</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正确；</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由于丙的基因型不能确定，故乙与丙结婚，生出有酒窝孩子的概率无法确定，</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C</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错误；</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若甲与丁结婚，生出一个无酒窝的男孩，说明甲为杂合子，</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D</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错误</a:t>
            </a:r>
            <a:r>
              <a:rPr lang="zh-CN" altLang="zh-CN" sz="2600" b="1" kern="100" dirty="0" smtClean="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94302" y="777301"/>
            <a:ext cx="11656625" cy="5324510"/>
          </a:xfrm>
          <a:prstGeom prst="rect">
            <a:avLst/>
          </a:prstGeom>
        </p:spPr>
        <p:txBody>
          <a:bodyPr wrap="square" lIns="121898" tIns="60948" rIns="121898" bIns="60948">
            <a:spAutoFit/>
          </a:bodyPr>
          <a:lstStyle/>
          <a:p>
            <a:pPr marL="252095" indent="-457200" algn="just">
              <a:lnSpc>
                <a:spcPct val="13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4.</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smtClean="0">
                <a:solidFill>
                  <a:srgbClr val="262626"/>
                </a:solidFill>
                <a:latin typeface="Times New Roman" panose="02020603050405020304" pitchFamily="18" charset="0"/>
                <a:ea typeface="宋体" panose="02010600030101010101" pitchFamily="2" charset="-122"/>
                <a:cs typeface="Times New Roman" panose="02020603050405020304" pitchFamily="18" charset="0"/>
              </a:rPr>
              <a:t>不定项</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)(2023·</a:t>
            </a:r>
            <a:r>
              <a:rPr lang="zh-CN" altLang="zh-CN" sz="2600" b="1" kern="100" dirty="0" smtClean="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山东卷，</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18)</a:t>
            </a:r>
            <a:r>
              <a:rPr lang="zh-CN" altLang="zh-CN" sz="2600" kern="100" dirty="0" smtClean="0">
                <a:solidFill>
                  <a:srgbClr val="262626"/>
                </a:solidFill>
                <a:latin typeface="Times New Roman" panose="02020603050405020304" pitchFamily="18" charset="0"/>
                <a:cs typeface="Times New Roman" panose="02020603050405020304" pitchFamily="18" charset="0"/>
              </a:rPr>
              <a:t>某二倍体动物的性染色体仅有</a:t>
            </a:r>
            <a:r>
              <a:rPr lang="en-US" altLang="zh-CN" sz="2600" kern="100" dirty="0" smtClean="0">
                <a:solidFill>
                  <a:srgbClr val="262626"/>
                </a:solidFill>
                <a:latin typeface="Times New Roman" panose="02020603050405020304" pitchFamily="18" charset="0"/>
                <a:cs typeface="Courier New" panose="02070309020205020404" pitchFamily="49" charset="0"/>
              </a:rPr>
              <a:t>X</a:t>
            </a:r>
            <a:r>
              <a:rPr lang="zh-CN" altLang="zh-CN" sz="2600" kern="100" dirty="0" smtClean="0">
                <a:solidFill>
                  <a:srgbClr val="262626"/>
                </a:solidFill>
                <a:latin typeface="Times New Roman" panose="02020603050405020304" pitchFamily="18" charset="0"/>
                <a:cs typeface="Times New Roman" panose="02020603050405020304" pitchFamily="18" charset="0"/>
              </a:rPr>
              <a:t>染色体，其性别有</a:t>
            </a:r>
            <a:r>
              <a:rPr lang="en-US" altLang="zh-CN" sz="2600" kern="100" dirty="0" smtClean="0">
                <a:solidFill>
                  <a:srgbClr val="262626"/>
                </a:solidFill>
                <a:latin typeface="Times New Roman" panose="02020603050405020304" pitchFamily="18" charset="0"/>
                <a:cs typeface="Courier New" panose="02070309020205020404" pitchFamily="49" charset="0"/>
              </a:rPr>
              <a:t>3</a:t>
            </a:r>
            <a:r>
              <a:rPr lang="zh-CN" altLang="zh-CN" sz="2600" kern="100" dirty="0" smtClean="0">
                <a:solidFill>
                  <a:srgbClr val="262626"/>
                </a:solidFill>
                <a:latin typeface="Times New Roman" panose="02020603050405020304" pitchFamily="18" charset="0"/>
                <a:cs typeface="Times New Roman" panose="02020603050405020304" pitchFamily="18" charset="0"/>
              </a:rPr>
              <a:t>种，由</a:t>
            </a:r>
            <a:r>
              <a:rPr lang="en-US" altLang="zh-CN" sz="2600" kern="100" dirty="0" smtClean="0">
                <a:solidFill>
                  <a:srgbClr val="262626"/>
                </a:solidFill>
                <a:latin typeface="Times New Roman" panose="02020603050405020304" pitchFamily="18" charset="0"/>
                <a:cs typeface="Courier New" panose="02070309020205020404" pitchFamily="49" charset="0"/>
              </a:rPr>
              <a:t>X</a:t>
            </a:r>
            <a:r>
              <a:rPr lang="zh-CN" altLang="zh-CN" sz="2600" kern="100" dirty="0" smtClean="0">
                <a:solidFill>
                  <a:srgbClr val="262626"/>
                </a:solidFill>
                <a:latin typeface="Times New Roman" panose="02020603050405020304" pitchFamily="18" charset="0"/>
                <a:cs typeface="Times New Roman" panose="02020603050405020304" pitchFamily="18" charset="0"/>
              </a:rPr>
              <a:t>染色体条数及常染色体基因</a:t>
            </a:r>
            <a:r>
              <a:rPr lang="en-US" altLang="zh-CN" sz="2600" kern="100" dirty="0" smtClean="0">
                <a:solidFill>
                  <a:srgbClr val="262626"/>
                </a:solidFill>
                <a:latin typeface="Times New Roman" panose="02020603050405020304" pitchFamily="18" charset="0"/>
                <a:cs typeface="Courier New" panose="02070309020205020404" pitchFamily="49" charset="0"/>
              </a:rPr>
              <a:t>T</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r>
              <a:rPr lang="en-US" altLang="zh-CN" sz="2600" kern="100" dirty="0" smtClean="0">
                <a:solidFill>
                  <a:srgbClr val="262626"/>
                </a:solidFill>
                <a:latin typeface="Times New Roman" panose="02020603050405020304" pitchFamily="18" charset="0"/>
                <a:cs typeface="Courier New" panose="02070309020205020404" pitchFamily="49" charset="0"/>
              </a:rPr>
              <a:t>T</a:t>
            </a:r>
            <a:r>
              <a:rPr lang="en-US" altLang="zh-CN" sz="2600" kern="100" baseline="30000" dirty="0" smtClean="0">
                <a:solidFill>
                  <a:srgbClr val="262626"/>
                </a:solidFill>
                <a:latin typeface="Times New Roman" panose="02020603050405020304" pitchFamily="18" charset="0"/>
                <a:cs typeface="Courier New" panose="02070309020205020404" pitchFamily="49" charset="0"/>
              </a:rPr>
              <a:t>R</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r>
              <a:rPr lang="en-US" altLang="zh-CN" sz="2600" kern="100" dirty="0" smtClean="0">
                <a:solidFill>
                  <a:srgbClr val="262626"/>
                </a:solidFill>
                <a:latin typeface="Times New Roman" panose="02020603050405020304" pitchFamily="18" charset="0"/>
                <a:cs typeface="Courier New" panose="02070309020205020404" pitchFamily="49" charset="0"/>
              </a:rPr>
              <a:t>T</a:t>
            </a:r>
            <a:r>
              <a:rPr lang="en-US" altLang="zh-CN" sz="2600" kern="100" baseline="30000" dirty="0" smtClean="0">
                <a:solidFill>
                  <a:srgbClr val="262626"/>
                </a:solidFill>
                <a:latin typeface="Times New Roman" panose="02020603050405020304" pitchFamily="18" charset="0"/>
                <a:cs typeface="Courier New" panose="02070309020205020404" pitchFamily="49" charset="0"/>
              </a:rPr>
              <a:t>D</a:t>
            </a:r>
            <a:r>
              <a:rPr lang="zh-CN" altLang="zh-CN" sz="2600" kern="100" dirty="0" smtClean="0">
                <a:solidFill>
                  <a:srgbClr val="262626"/>
                </a:solidFill>
                <a:latin typeface="Times New Roman" panose="02020603050405020304" pitchFamily="18" charset="0"/>
                <a:cs typeface="Times New Roman" panose="02020603050405020304" pitchFamily="18" charset="0"/>
              </a:rPr>
              <a:t>决定。只要含有</a:t>
            </a:r>
            <a:r>
              <a:rPr lang="en-US" altLang="zh-CN" sz="2600" kern="100" dirty="0" smtClean="0">
                <a:solidFill>
                  <a:srgbClr val="262626"/>
                </a:solidFill>
                <a:latin typeface="Times New Roman" panose="02020603050405020304" pitchFamily="18" charset="0"/>
                <a:cs typeface="Courier New" panose="02070309020205020404" pitchFamily="49" charset="0"/>
              </a:rPr>
              <a:t>T</a:t>
            </a:r>
            <a:r>
              <a:rPr lang="en-US" altLang="zh-CN" sz="2600" kern="100" baseline="30000" dirty="0" smtClean="0">
                <a:solidFill>
                  <a:srgbClr val="262626"/>
                </a:solidFill>
                <a:latin typeface="Times New Roman" panose="02020603050405020304" pitchFamily="18" charset="0"/>
                <a:cs typeface="Courier New" panose="02070309020205020404" pitchFamily="49" charset="0"/>
              </a:rPr>
              <a:t>D</a:t>
            </a:r>
            <a:r>
              <a:rPr lang="zh-CN" altLang="zh-CN" sz="2600" kern="100" dirty="0" smtClean="0">
                <a:solidFill>
                  <a:srgbClr val="262626"/>
                </a:solidFill>
                <a:latin typeface="Times New Roman" panose="02020603050405020304" pitchFamily="18" charset="0"/>
                <a:cs typeface="Times New Roman" panose="02020603050405020304" pitchFamily="18" charset="0"/>
              </a:rPr>
              <a:t>基因就表现为雌性，只要基因型为</a:t>
            </a:r>
            <a:r>
              <a:rPr lang="en-US" altLang="zh-CN" sz="2600" kern="100" dirty="0" smtClean="0">
                <a:solidFill>
                  <a:srgbClr val="262626"/>
                </a:solidFill>
                <a:latin typeface="Times New Roman" panose="02020603050405020304" pitchFamily="18" charset="0"/>
                <a:cs typeface="Courier New" panose="02070309020205020404" pitchFamily="49" charset="0"/>
              </a:rPr>
              <a:t>T</a:t>
            </a:r>
            <a:r>
              <a:rPr lang="en-US" altLang="zh-CN" sz="2600" kern="100" baseline="30000" dirty="0" smtClean="0">
                <a:solidFill>
                  <a:srgbClr val="262626"/>
                </a:solidFill>
                <a:latin typeface="Times New Roman" panose="02020603050405020304" pitchFamily="18" charset="0"/>
                <a:cs typeface="Courier New" panose="02070309020205020404" pitchFamily="49" charset="0"/>
              </a:rPr>
              <a:t>R</a:t>
            </a:r>
            <a:r>
              <a:rPr lang="en-US" altLang="zh-CN" sz="2600" kern="100" dirty="0" smtClean="0">
                <a:solidFill>
                  <a:srgbClr val="262626"/>
                </a:solidFill>
                <a:latin typeface="Times New Roman" panose="02020603050405020304" pitchFamily="18" charset="0"/>
                <a:cs typeface="Courier New" panose="02070309020205020404" pitchFamily="49" charset="0"/>
              </a:rPr>
              <a:t>T</a:t>
            </a:r>
            <a:r>
              <a:rPr lang="en-US" altLang="zh-CN" sz="2600" kern="100" baseline="30000" dirty="0" smtClean="0">
                <a:solidFill>
                  <a:srgbClr val="262626"/>
                </a:solidFill>
                <a:latin typeface="Times New Roman" panose="02020603050405020304" pitchFamily="18" charset="0"/>
                <a:cs typeface="Courier New" panose="02070309020205020404" pitchFamily="49" charset="0"/>
              </a:rPr>
              <a:t>R</a:t>
            </a:r>
            <a:r>
              <a:rPr lang="zh-CN" altLang="zh-CN" sz="2600" kern="100" dirty="0" smtClean="0">
                <a:solidFill>
                  <a:srgbClr val="262626"/>
                </a:solidFill>
                <a:latin typeface="Times New Roman" panose="02020603050405020304" pitchFamily="18" charset="0"/>
                <a:cs typeface="Times New Roman" panose="02020603050405020304" pitchFamily="18" charset="0"/>
              </a:rPr>
              <a:t>就表现为雄性。</a:t>
            </a:r>
            <a:r>
              <a:rPr lang="en-US" altLang="zh-CN" sz="2600" kern="100" dirty="0" smtClean="0">
                <a:solidFill>
                  <a:srgbClr val="262626"/>
                </a:solidFill>
                <a:latin typeface="Times New Roman" panose="02020603050405020304" pitchFamily="18" charset="0"/>
                <a:cs typeface="Courier New" panose="02070309020205020404" pitchFamily="49" charset="0"/>
              </a:rPr>
              <a:t>TT</a:t>
            </a:r>
            <a:r>
              <a:rPr lang="zh-CN" altLang="zh-CN" sz="2600" kern="100" dirty="0" smtClean="0">
                <a:solidFill>
                  <a:srgbClr val="262626"/>
                </a:solidFill>
                <a:latin typeface="Times New Roman" panose="02020603050405020304" pitchFamily="18" charset="0"/>
                <a:cs typeface="Times New Roman" panose="02020603050405020304" pitchFamily="18" charset="0"/>
              </a:rPr>
              <a:t>和</a:t>
            </a:r>
            <a:r>
              <a:rPr lang="en-US" altLang="zh-CN" sz="2600" kern="100" dirty="0" smtClean="0">
                <a:solidFill>
                  <a:srgbClr val="262626"/>
                </a:solidFill>
                <a:latin typeface="Times New Roman" panose="02020603050405020304" pitchFamily="18" charset="0"/>
                <a:cs typeface="Courier New" panose="02070309020205020404" pitchFamily="49" charset="0"/>
              </a:rPr>
              <a:t>TT</a:t>
            </a:r>
            <a:r>
              <a:rPr lang="en-US" altLang="zh-CN" sz="2600" kern="100" baseline="30000" dirty="0" smtClean="0">
                <a:solidFill>
                  <a:srgbClr val="262626"/>
                </a:solidFill>
                <a:latin typeface="Times New Roman" panose="02020603050405020304" pitchFamily="18" charset="0"/>
                <a:cs typeface="Courier New" panose="02070309020205020404" pitchFamily="49" charset="0"/>
              </a:rPr>
              <a:t>R</a:t>
            </a:r>
            <a:r>
              <a:rPr lang="zh-CN" altLang="zh-CN" sz="2600" kern="100" dirty="0" smtClean="0">
                <a:solidFill>
                  <a:srgbClr val="262626"/>
                </a:solidFill>
                <a:latin typeface="Times New Roman" panose="02020603050405020304" pitchFamily="18" charset="0"/>
                <a:cs typeface="Times New Roman" panose="02020603050405020304" pitchFamily="18" charset="0"/>
              </a:rPr>
              <a:t>个体中，仅有</a:t>
            </a:r>
            <a:r>
              <a:rPr lang="en-US" altLang="zh-CN" sz="2600" kern="100" dirty="0" smtClean="0">
                <a:solidFill>
                  <a:srgbClr val="262626"/>
                </a:solidFill>
                <a:latin typeface="Times New Roman" panose="02020603050405020304" pitchFamily="18" charset="0"/>
                <a:cs typeface="Courier New" panose="02070309020205020404" pitchFamily="49" charset="0"/>
              </a:rPr>
              <a:t>1</a:t>
            </a:r>
            <a:r>
              <a:rPr lang="zh-CN" altLang="zh-CN" sz="2600" kern="100" dirty="0" smtClean="0">
                <a:solidFill>
                  <a:srgbClr val="262626"/>
                </a:solidFill>
                <a:latin typeface="Times New Roman" panose="02020603050405020304" pitchFamily="18" charset="0"/>
                <a:cs typeface="Times New Roman" panose="02020603050405020304" pitchFamily="18" charset="0"/>
              </a:rPr>
              <a:t>条</a:t>
            </a:r>
            <a:r>
              <a:rPr lang="en-US" altLang="zh-CN" sz="2600" kern="100" dirty="0" smtClean="0">
                <a:solidFill>
                  <a:srgbClr val="262626"/>
                </a:solidFill>
                <a:latin typeface="Times New Roman" panose="02020603050405020304" pitchFamily="18" charset="0"/>
                <a:cs typeface="Courier New" panose="02070309020205020404" pitchFamily="49" charset="0"/>
              </a:rPr>
              <a:t>X</a:t>
            </a:r>
            <a:r>
              <a:rPr lang="zh-CN" altLang="zh-CN" sz="2600" kern="100" dirty="0" smtClean="0">
                <a:solidFill>
                  <a:srgbClr val="262626"/>
                </a:solidFill>
                <a:latin typeface="Times New Roman" panose="02020603050405020304" pitchFamily="18" charset="0"/>
                <a:cs typeface="Times New Roman" panose="02020603050405020304" pitchFamily="18" charset="0"/>
              </a:rPr>
              <a:t>染色体的为雄性，有</a:t>
            </a:r>
            <a:r>
              <a:rPr lang="en-US" altLang="zh-CN" sz="2600" kern="100" dirty="0" smtClean="0">
                <a:solidFill>
                  <a:srgbClr val="262626"/>
                </a:solidFill>
                <a:latin typeface="Times New Roman" panose="02020603050405020304" pitchFamily="18" charset="0"/>
                <a:cs typeface="Courier New" panose="02070309020205020404" pitchFamily="49" charset="0"/>
              </a:rPr>
              <a:t>2</a:t>
            </a:r>
            <a:r>
              <a:rPr lang="zh-CN" altLang="zh-CN" sz="2600" kern="100" dirty="0" smtClean="0">
                <a:solidFill>
                  <a:srgbClr val="262626"/>
                </a:solidFill>
                <a:latin typeface="Times New Roman" panose="02020603050405020304" pitchFamily="18" charset="0"/>
                <a:cs typeface="Times New Roman" panose="02020603050405020304" pitchFamily="18" charset="0"/>
              </a:rPr>
              <a:t>条</a:t>
            </a:r>
            <a:r>
              <a:rPr lang="en-US" altLang="zh-CN" sz="2600" kern="100" dirty="0" smtClean="0">
                <a:solidFill>
                  <a:srgbClr val="262626"/>
                </a:solidFill>
                <a:latin typeface="Times New Roman" panose="02020603050405020304" pitchFamily="18" charset="0"/>
                <a:cs typeface="Courier New" panose="02070309020205020404" pitchFamily="49" charset="0"/>
              </a:rPr>
              <a:t>X</a:t>
            </a:r>
            <a:r>
              <a:rPr lang="zh-CN" altLang="zh-CN" sz="2600" kern="100" dirty="0" smtClean="0">
                <a:solidFill>
                  <a:srgbClr val="262626"/>
                </a:solidFill>
                <a:latin typeface="Times New Roman" panose="02020603050405020304" pitchFamily="18" charset="0"/>
                <a:cs typeface="Times New Roman" panose="02020603050405020304" pitchFamily="18" charset="0"/>
              </a:rPr>
              <a:t>染色体的既不称为雄性也不称为雌性，而称为雌雄同体。已知无</a:t>
            </a:r>
            <a:r>
              <a:rPr lang="en-US" altLang="zh-CN" sz="2600" kern="100" dirty="0" smtClean="0">
                <a:solidFill>
                  <a:srgbClr val="262626"/>
                </a:solidFill>
                <a:latin typeface="Times New Roman" panose="02020603050405020304" pitchFamily="18" charset="0"/>
                <a:cs typeface="Courier New" panose="02070309020205020404" pitchFamily="49" charset="0"/>
              </a:rPr>
              <a:t>X</a:t>
            </a:r>
            <a:r>
              <a:rPr lang="zh-CN" altLang="zh-CN" sz="2600" kern="100" dirty="0" smtClean="0">
                <a:solidFill>
                  <a:srgbClr val="262626"/>
                </a:solidFill>
                <a:latin typeface="Times New Roman" panose="02020603050405020304" pitchFamily="18" charset="0"/>
                <a:cs typeface="Times New Roman" panose="02020603050405020304" pitchFamily="18" charset="0"/>
              </a:rPr>
              <a:t>染色体的胚胎致死，雌雄同体可异体受精也可自体受精。不考虑突变，下列推断正确的是</a:t>
            </a:r>
            <a:r>
              <a:rPr lang="en-US" altLang="zh-CN" sz="2600" kern="100" dirty="0" smtClean="0">
                <a:solidFill>
                  <a:srgbClr val="262626"/>
                </a:solidFill>
                <a:latin typeface="Times New Roman" panose="02020603050405020304" pitchFamily="18" charset="0"/>
                <a:cs typeface="Courier New" panose="02070309020205020404" pitchFamily="49" charset="0"/>
              </a:rPr>
              <a:t>(</a:t>
            </a:r>
            <a:r>
              <a:rPr lang="zh-CN" altLang="zh-CN" sz="2600" kern="100" dirty="0" smtClean="0">
                <a:solidFill>
                  <a:srgbClr val="262626"/>
                </a:solidFill>
                <a:latin typeface="Times New Roman" panose="02020603050405020304" pitchFamily="18" charset="0"/>
                <a:cs typeface="Times New Roman" panose="02020603050405020304" pitchFamily="18" charset="0"/>
              </a:rPr>
              <a:t>　</a:t>
            </a:r>
            <a:r>
              <a:rPr lang="en-US" altLang="zh-CN" sz="2600" kern="100" dirty="0" smtClean="0">
                <a:solidFill>
                  <a:srgbClr val="262626"/>
                </a:solidFill>
                <a:latin typeface="Times New Roman" panose="02020603050405020304" pitchFamily="18" charset="0"/>
                <a:cs typeface="Times New Roman" panose="02020603050405020304" pitchFamily="18" charset="0"/>
              </a:rPr>
              <a:t>     </a:t>
            </a:r>
            <a:r>
              <a:rPr lang="zh-CN" altLang="zh-CN" sz="2600" kern="100" dirty="0" smtClean="0">
                <a:solidFill>
                  <a:srgbClr val="262626"/>
                </a:solidFill>
                <a:latin typeface="Times New Roman" panose="02020603050405020304" pitchFamily="18" charset="0"/>
                <a:cs typeface="Times New Roman" panose="02020603050405020304" pitchFamily="18" charset="0"/>
              </a:rPr>
              <a:t>　</a:t>
            </a:r>
            <a:r>
              <a:rPr lang="en-US" altLang="zh-CN" sz="2600" kern="100" dirty="0" smtClean="0">
                <a:solidFill>
                  <a:srgbClr val="262626"/>
                </a:solidFill>
                <a:latin typeface="Times New Roman" panose="02020603050405020304" pitchFamily="18" charset="0"/>
                <a:cs typeface="Courier New" panose="02070309020205020404" pitchFamily="49" charset="0"/>
              </a:rPr>
              <a:t>)</a:t>
            </a:r>
            <a:endParaRPr lang="zh-CN" altLang="zh-CN" sz="1050" kern="100" dirty="0" smtClean="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30000"/>
              </a:lnSpc>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A.3</a:t>
            </a:r>
            <a:r>
              <a:rPr lang="zh-CN" altLang="zh-CN" sz="2600" kern="100" dirty="0" smtClean="0">
                <a:solidFill>
                  <a:srgbClr val="262626"/>
                </a:solidFill>
                <a:latin typeface="Times New Roman" panose="02020603050405020304" pitchFamily="18" charset="0"/>
                <a:cs typeface="Times New Roman" panose="02020603050405020304" pitchFamily="18" charset="0"/>
              </a:rPr>
              <a:t>种性别均有的群体自由交配，</a:t>
            </a:r>
            <a:r>
              <a:rPr lang="en-US" altLang="zh-CN" sz="2600" kern="100" dirty="0" smtClean="0">
                <a:solidFill>
                  <a:srgbClr val="262626"/>
                </a:solidFill>
                <a:latin typeface="Times New Roman" panose="02020603050405020304" pitchFamily="18" charset="0"/>
                <a:cs typeface="Courier New" panose="02070309020205020404" pitchFamily="49" charset="0"/>
              </a:rPr>
              <a:t>F</a:t>
            </a:r>
            <a:r>
              <a:rPr lang="en-US" altLang="zh-CN" sz="2600" kern="100" baseline="-25000" dirty="0" smtClean="0">
                <a:solidFill>
                  <a:srgbClr val="262626"/>
                </a:solidFill>
                <a:latin typeface="Times New Roman" panose="02020603050405020304" pitchFamily="18" charset="0"/>
                <a:cs typeface="Courier New" panose="02070309020205020404" pitchFamily="49" charset="0"/>
              </a:rPr>
              <a:t>1</a:t>
            </a:r>
            <a:r>
              <a:rPr lang="zh-CN" altLang="zh-CN" sz="2600" kern="100" dirty="0" smtClean="0">
                <a:solidFill>
                  <a:srgbClr val="262626"/>
                </a:solidFill>
                <a:latin typeface="Times New Roman" panose="02020603050405020304" pitchFamily="18" charset="0"/>
                <a:cs typeface="Times New Roman" panose="02020603050405020304" pitchFamily="18" charset="0"/>
              </a:rPr>
              <a:t>的基因型最多有</a:t>
            </a:r>
            <a:r>
              <a:rPr lang="en-US" altLang="zh-CN" sz="2600" kern="100" dirty="0" smtClean="0">
                <a:solidFill>
                  <a:srgbClr val="262626"/>
                </a:solidFill>
                <a:latin typeface="Times New Roman" panose="02020603050405020304" pitchFamily="18" charset="0"/>
                <a:cs typeface="Courier New" panose="02070309020205020404" pitchFamily="49" charset="0"/>
              </a:rPr>
              <a:t>6</a:t>
            </a:r>
            <a:r>
              <a:rPr lang="zh-CN" altLang="zh-CN" sz="2600" kern="100" dirty="0" smtClean="0">
                <a:solidFill>
                  <a:srgbClr val="262626"/>
                </a:solidFill>
                <a:latin typeface="Times New Roman" panose="02020603050405020304" pitchFamily="18" charset="0"/>
                <a:cs typeface="Times New Roman" panose="02020603050405020304" pitchFamily="18" charset="0"/>
              </a:rPr>
              <a:t>种可能</a:t>
            </a:r>
            <a:endParaRPr lang="zh-CN" altLang="zh-CN" sz="1050" kern="100" dirty="0" smtClean="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30000"/>
              </a:lnSpc>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B.</a:t>
            </a:r>
            <a:r>
              <a:rPr lang="zh-CN" altLang="zh-CN" sz="2600" kern="100" dirty="0" smtClean="0">
                <a:solidFill>
                  <a:srgbClr val="262626"/>
                </a:solidFill>
                <a:latin typeface="Times New Roman" panose="02020603050405020304" pitchFamily="18" charset="0"/>
                <a:cs typeface="Times New Roman" panose="02020603050405020304" pitchFamily="18" charset="0"/>
              </a:rPr>
              <a:t>两个基因型相同的个体杂交，</a:t>
            </a:r>
            <a:r>
              <a:rPr lang="en-US" altLang="zh-CN" sz="2600" kern="100" dirty="0" smtClean="0">
                <a:solidFill>
                  <a:srgbClr val="262626"/>
                </a:solidFill>
                <a:latin typeface="Times New Roman" panose="02020603050405020304" pitchFamily="18" charset="0"/>
                <a:cs typeface="Courier New" panose="02070309020205020404" pitchFamily="49" charset="0"/>
              </a:rPr>
              <a:t>F</a:t>
            </a:r>
            <a:r>
              <a:rPr lang="en-US" altLang="zh-CN" sz="2600" kern="100" baseline="-25000" dirty="0" smtClean="0">
                <a:solidFill>
                  <a:srgbClr val="262626"/>
                </a:solidFill>
                <a:latin typeface="Times New Roman" panose="02020603050405020304" pitchFamily="18" charset="0"/>
                <a:cs typeface="Courier New" panose="02070309020205020404" pitchFamily="49" charset="0"/>
              </a:rPr>
              <a:t>1</a:t>
            </a:r>
            <a:r>
              <a:rPr lang="zh-CN" altLang="zh-CN" sz="2600" kern="100" dirty="0" smtClean="0">
                <a:solidFill>
                  <a:srgbClr val="262626"/>
                </a:solidFill>
                <a:latin typeface="Times New Roman" panose="02020603050405020304" pitchFamily="18" charset="0"/>
                <a:cs typeface="Times New Roman" panose="02020603050405020304" pitchFamily="18" charset="0"/>
              </a:rPr>
              <a:t>中一定没有雌性个体</a:t>
            </a:r>
            <a:endParaRPr lang="zh-CN" altLang="zh-CN" sz="1050" kern="100" dirty="0" smtClean="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30000"/>
              </a:lnSpc>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C.</a:t>
            </a:r>
            <a:r>
              <a:rPr lang="zh-CN" altLang="zh-CN" sz="2600" kern="100" dirty="0" smtClean="0">
                <a:solidFill>
                  <a:srgbClr val="262626"/>
                </a:solidFill>
                <a:latin typeface="Times New Roman" panose="02020603050405020304" pitchFamily="18" charset="0"/>
                <a:cs typeface="Times New Roman" panose="02020603050405020304" pitchFamily="18" charset="0"/>
              </a:rPr>
              <a:t>多个基因型为</a:t>
            </a:r>
            <a:r>
              <a:rPr lang="en-US" altLang="zh-CN" sz="2600" kern="100" dirty="0" smtClean="0">
                <a:solidFill>
                  <a:srgbClr val="262626"/>
                </a:solidFill>
                <a:latin typeface="Times New Roman" panose="02020603050405020304" pitchFamily="18" charset="0"/>
                <a:cs typeface="Courier New" panose="02070309020205020404" pitchFamily="49" charset="0"/>
              </a:rPr>
              <a:t>T</a:t>
            </a:r>
            <a:r>
              <a:rPr lang="en-US" altLang="zh-CN" sz="2600" kern="100" baseline="30000" dirty="0" smtClean="0">
                <a:solidFill>
                  <a:srgbClr val="262626"/>
                </a:solidFill>
                <a:latin typeface="Times New Roman" panose="02020603050405020304" pitchFamily="18" charset="0"/>
                <a:cs typeface="Courier New" panose="02070309020205020404" pitchFamily="49" charset="0"/>
              </a:rPr>
              <a:t>D</a:t>
            </a:r>
            <a:r>
              <a:rPr lang="en-US" altLang="zh-CN" sz="2600" kern="100" dirty="0" smtClean="0">
                <a:solidFill>
                  <a:srgbClr val="262626"/>
                </a:solidFill>
                <a:latin typeface="Times New Roman" panose="02020603050405020304" pitchFamily="18" charset="0"/>
                <a:cs typeface="Courier New" panose="02070309020205020404" pitchFamily="49" charset="0"/>
              </a:rPr>
              <a:t>T</a:t>
            </a:r>
            <a:r>
              <a:rPr lang="en-US" altLang="zh-CN" sz="2600" kern="100" baseline="30000" dirty="0" smtClean="0">
                <a:solidFill>
                  <a:srgbClr val="262626"/>
                </a:solidFill>
                <a:latin typeface="Times New Roman" panose="02020603050405020304" pitchFamily="18" charset="0"/>
                <a:cs typeface="Courier New" panose="02070309020205020404" pitchFamily="49" charset="0"/>
              </a:rPr>
              <a:t>R</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r>
              <a:rPr lang="en-US" altLang="zh-CN" sz="2600" kern="100" dirty="0" smtClean="0">
                <a:solidFill>
                  <a:srgbClr val="262626"/>
                </a:solidFill>
                <a:latin typeface="Times New Roman" panose="02020603050405020304" pitchFamily="18" charset="0"/>
                <a:cs typeface="Courier New" panose="02070309020205020404" pitchFamily="49" charset="0"/>
              </a:rPr>
              <a:t>T</a:t>
            </a:r>
            <a:r>
              <a:rPr lang="en-US" altLang="zh-CN" sz="2600" kern="100" baseline="30000" dirty="0" smtClean="0">
                <a:solidFill>
                  <a:srgbClr val="262626"/>
                </a:solidFill>
                <a:latin typeface="Times New Roman" panose="02020603050405020304" pitchFamily="18" charset="0"/>
                <a:cs typeface="Courier New" panose="02070309020205020404" pitchFamily="49" charset="0"/>
              </a:rPr>
              <a:t>R</a:t>
            </a:r>
            <a:r>
              <a:rPr lang="en-US" altLang="zh-CN" sz="2600" kern="100" dirty="0" smtClean="0">
                <a:solidFill>
                  <a:srgbClr val="262626"/>
                </a:solidFill>
                <a:latin typeface="Times New Roman" panose="02020603050405020304" pitchFamily="18" charset="0"/>
                <a:cs typeface="Courier New" panose="02070309020205020404" pitchFamily="49" charset="0"/>
              </a:rPr>
              <a:t>T</a:t>
            </a:r>
            <a:r>
              <a:rPr lang="en-US" altLang="zh-CN" sz="2600" kern="100" baseline="30000" dirty="0" smtClean="0">
                <a:solidFill>
                  <a:srgbClr val="262626"/>
                </a:solidFill>
                <a:latin typeface="Times New Roman" panose="02020603050405020304" pitchFamily="18" charset="0"/>
                <a:cs typeface="Courier New" panose="02070309020205020404" pitchFamily="49" charset="0"/>
              </a:rPr>
              <a:t>R</a:t>
            </a:r>
            <a:r>
              <a:rPr lang="zh-CN" altLang="zh-CN" sz="2600" kern="100" dirty="0" smtClean="0">
                <a:solidFill>
                  <a:srgbClr val="262626"/>
                </a:solidFill>
                <a:latin typeface="Times New Roman" panose="02020603050405020304" pitchFamily="18" charset="0"/>
                <a:cs typeface="Times New Roman" panose="02020603050405020304" pitchFamily="18" charset="0"/>
              </a:rPr>
              <a:t>的个体自由交配，</a:t>
            </a:r>
            <a:r>
              <a:rPr lang="en-US" altLang="zh-CN" sz="2600" kern="100" dirty="0" smtClean="0">
                <a:solidFill>
                  <a:srgbClr val="262626"/>
                </a:solidFill>
                <a:latin typeface="Times New Roman" panose="02020603050405020304" pitchFamily="18" charset="0"/>
                <a:cs typeface="Courier New" panose="02070309020205020404" pitchFamily="49" charset="0"/>
              </a:rPr>
              <a:t>F</a:t>
            </a:r>
            <a:r>
              <a:rPr lang="en-US" altLang="zh-CN" sz="2600" kern="100" baseline="-25000" dirty="0" smtClean="0">
                <a:solidFill>
                  <a:srgbClr val="262626"/>
                </a:solidFill>
                <a:latin typeface="Times New Roman" panose="02020603050405020304" pitchFamily="18" charset="0"/>
                <a:cs typeface="Courier New" panose="02070309020205020404" pitchFamily="49" charset="0"/>
              </a:rPr>
              <a:t>1</a:t>
            </a:r>
            <a:r>
              <a:rPr lang="zh-CN" altLang="zh-CN" sz="2600" kern="100" dirty="0" smtClean="0">
                <a:solidFill>
                  <a:srgbClr val="262626"/>
                </a:solidFill>
                <a:latin typeface="Times New Roman" panose="02020603050405020304" pitchFamily="18" charset="0"/>
                <a:cs typeface="Times New Roman" panose="02020603050405020304" pitchFamily="18" charset="0"/>
              </a:rPr>
              <a:t>中雌性与雄性占比相等</a:t>
            </a:r>
            <a:endParaRPr lang="zh-CN" altLang="zh-CN" sz="1050" kern="100" dirty="0" smtClean="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30000"/>
              </a:lnSpc>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D.</a:t>
            </a:r>
            <a:r>
              <a:rPr lang="zh-CN" altLang="zh-CN" sz="2600" kern="100" dirty="0" smtClean="0">
                <a:solidFill>
                  <a:srgbClr val="262626"/>
                </a:solidFill>
                <a:latin typeface="Times New Roman" panose="02020603050405020304" pitchFamily="18" charset="0"/>
                <a:cs typeface="Times New Roman" panose="02020603050405020304" pitchFamily="18" charset="0"/>
              </a:rPr>
              <a:t>雌雄同体的杂合子自体受精获得</a:t>
            </a:r>
            <a:r>
              <a:rPr lang="en-US" altLang="zh-CN" sz="2600" kern="100" dirty="0" smtClean="0">
                <a:solidFill>
                  <a:srgbClr val="262626"/>
                </a:solidFill>
                <a:latin typeface="Times New Roman" panose="02020603050405020304" pitchFamily="18" charset="0"/>
                <a:cs typeface="Courier New" panose="02070309020205020404" pitchFamily="49" charset="0"/>
              </a:rPr>
              <a:t>F</a:t>
            </a:r>
            <a:r>
              <a:rPr lang="en-US" altLang="zh-CN" sz="2600" kern="100" baseline="-25000" dirty="0" smtClean="0">
                <a:solidFill>
                  <a:srgbClr val="262626"/>
                </a:solidFill>
                <a:latin typeface="Times New Roman" panose="02020603050405020304" pitchFamily="18" charset="0"/>
                <a:cs typeface="Courier New" panose="02070309020205020404" pitchFamily="49" charset="0"/>
              </a:rPr>
              <a:t>1</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r>
              <a:rPr lang="en-US" altLang="zh-CN" sz="2600" kern="100" dirty="0" smtClean="0">
                <a:solidFill>
                  <a:srgbClr val="262626"/>
                </a:solidFill>
                <a:latin typeface="Times New Roman" panose="02020603050405020304" pitchFamily="18" charset="0"/>
                <a:cs typeface="Courier New" panose="02070309020205020404" pitchFamily="49" charset="0"/>
              </a:rPr>
              <a:t>F</a:t>
            </a:r>
            <a:r>
              <a:rPr lang="en-US" altLang="zh-CN" sz="2600" kern="100" baseline="-25000" dirty="0" smtClean="0">
                <a:solidFill>
                  <a:srgbClr val="262626"/>
                </a:solidFill>
                <a:latin typeface="Times New Roman" panose="02020603050405020304" pitchFamily="18" charset="0"/>
                <a:cs typeface="Courier New" panose="02070309020205020404" pitchFamily="49" charset="0"/>
              </a:rPr>
              <a:t>1</a:t>
            </a:r>
            <a:r>
              <a:rPr lang="zh-CN" altLang="zh-CN" sz="2600" kern="100" dirty="0" smtClean="0">
                <a:solidFill>
                  <a:srgbClr val="262626"/>
                </a:solidFill>
                <a:latin typeface="Times New Roman" panose="02020603050405020304" pitchFamily="18" charset="0"/>
                <a:cs typeface="Times New Roman" panose="02020603050405020304" pitchFamily="18" charset="0"/>
              </a:rPr>
              <a:t>自体受精获得的</a:t>
            </a:r>
            <a:r>
              <a:rPr lang="en-US" altLang="zh-CN" sz="2600" kern="100" dirty="0" smtClean="0">
                <a:solidFill>
                  <a:srgbClr val="262626"/>
                </a:solidFill>
                <a:latin typeface="Times New Roman" panose="02020603050405020304" pitchFamily="18" charset="0"/>
                <a:cs typeface="Courier New" panose="02070309020205020404" pitchFamily="49" charset="0"/>
              </a:rPr>
              <a:t>F</a:t>
            </a:r>
            <a:r>
              <a:rPr lang="en-US" altLang="zh-CN" sz="2600" kern="100" baseline="-25000" dirty="0" smtClean="0">
                <a:solidFill>
                  <a:srgbClr val="262626"/>
                </a:solidFill>
                <a:latin typeface="Times New Roman" panose="02020603050405020304" pitchFamily="18" charset="0"/>
                <a:cs typeface="Courier New" panose="02070309020205020404" pitchFamily="49" charset="0"/>
              </a:rPr>
              <a:t>2</a:t>
            </a:r>
            <a:r>
              <a:rPr lang="zh-CN" altLang="zh-CN" sz="2600" kern="100" dirty="0" smtClean="0">
                <a:solidFill>
                  <a:srgbClr val="262626"/>
                </a:solidFill>
                <a:latin typeface="Times New Roman" panose="02020603050405020304" pitchFamily="18" charset="0"/>
                <a:cs typeface="Times New Roman" panose="02020603050405020304" pitchFamily="18" charset="0"/>
              </a:rPr>
              <a:t>中雄性占比为</a:t>
            </a:r>
            <a:r>
              <a:rPr lang="en-US" altLang="zh-CN" sz="2600" kern="100" dirty="0" smtClean="0">
                <a:solidFill>
                  <a:srgbClr val="262626"/>
                </a:solidFill>
                <a:latin typeface="Times New Roman" panose="02020603050405020304" pitchFamily="18" charset="0"/>
                <a:cs typeface="Courier New" panose="02070309020205020404" pitchFamily="49" charset="0"/>
              </a:rPr>
              <a:t>1/6</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6" name="矩形 5"/>
          <p:cNvSpPr/>
          <p:nvPr/>
        </p:nvSpPr>
        <p:spPr>
          <a:xfrm>
            <a:off x="4449672" y="3429000"/>
            <a:ext cx="1016625" cy="553998"/>
          </a:xfrm>
          <a:prstGeom prst="rect">
            <a:avLst/>
          </a:prstGeom>
        </p:spPr>
        <p:txBody>
          <a:bodyPr wrap="none">
            <a:spAutoFit/>
          </a:bodyPr>
          <a:lstStyle/>
          <a:p>
            <a:r>
              <a:rPr lang="en-US" altLang="zh-CN" sz="3000" b="1" kern="100" dirty="0" smtClean="0">
                <a:solidFill>
                  <a:srgbClr val="C00000"/>
                </a:solidFill>
                <a:latin typeface="Times New Roman" panose="02020603050405020304"/>
              </a:rPr>
              <a:t>BCD</a:t>
            </a:r>
            <a:endParaRPr lang="zh-CN" altLang="en-US" sz="3000" b="1" dirty="0">
              <a:solidFill>
                <a:srgbClr val="C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67006" y="831893"/>
            <a:ext cx="11656625" cy="4248318"/>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解析</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常染色体上的基因组合有</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D</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D</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D</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R</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D</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R</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R</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R</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TT 6</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种，由于只要含有</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D</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基因就表现为雌性，因此基因型为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D</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D</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的个体不可能存在</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雄性个体不可能产生含</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D</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的精子</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，性染色体组合有</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XX</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和</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XO 2</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种，所以</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3</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种性别均有的群体自由交配，</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的基因型种类最多是</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5</a:t>
            </a:r>
            <a:r>
              <a:rPr lang="en-US" altLang="zh-CN" sz="2600" kern="100" dirty="0">
                <a:solidFill>
                  <a:srgbClr val="262626"/>
                </a:solidFill>
                <a:latin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10(</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种</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错误；</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由题意可知，雌性个体必须含有</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D</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基因，只要基因型为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R</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R</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就表现为雄性，相同基因型的个体杂交只能是相同基因型的雌雄同体的个体杂交，即</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R</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XX</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或</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TTXX</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自交，</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的基因型不可能含</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D</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基因，所以</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无雌性个体，</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B</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正确</a:t>
            </a:r>
            <a:r>
              <a:rPr lang="zh-CN" altLang="zh-CN" sz="2600" b="1" kern="100" dirty="0" smtClean="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94302" y="777301"/>
            <a:ext cx="11656625" cy="4249216"/>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基因型为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D</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R</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的个体表现为雌性，基因型为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R</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R</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的个体表现为雄性，多个基因型为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D</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R</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R</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R</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的个体自由交配，</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基因型及比例为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D</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R</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雌性</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R</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R</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雄性</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C</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正确；</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雌雄同体的杂合子的基因型为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R</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XX</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，其自体受精后的</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的基因型及比例为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R</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R</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XX</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R</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XX</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TTXX</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，因为基因型为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R</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R</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XX</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的个体表现为雄性而不能自体受精，所以</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R</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XX</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TTXX</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自体受精后，</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中只有基因型为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R</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T</a:t>
            </a:r>
            <a:r>
              <a:rPr lang="en-US" altLang="zh-CN" sz="2600" b="1" kern="100" baseline="30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R</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XX</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的个体表现为雄性，比例为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2/3</a:t>
            </a:r>
            <a:r>
              <a:rPr lang="en-US" altLang="zh-CN" sz="2600" kern="100" dirty="0">
                <a:solidFill>
                  <a:srgbClr val="262626"/>
                </a:solidFill>
                <a:latin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1/4</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1/6</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D</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正确。</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295438"/>
            <a:ext cx="11656625" cy="648230"/>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en-US" altLang="zh-CN" sz="2600" kern="100">
                <a:solidFill>
                  <a:srgbClr val="262626"/>
                </a:solidFill>
                <a:latin typeface="Times New Roman" panose="02020603050405020304" pitchFamily="18" charset="0"/>
                <a:cs typeface="Courier New" panose="02070309020205020404" pitchFamily="49" charset="0"/>
              </a:rPr>
              <a:t>(2)</a:t>
            </a:r>
            <a:r>
              <a:rPr lang="zh-CN" altLang="zh-CN" sz="2600" kern="100">
                <a:solidFill>
                  <a:srgbClr val="262626"/>
                </a:solidFill>
                <a:latin typeface="Times New Roman" panose="02020603050405020304" pitchFamily="18" charset="0"/>
                <a:cs typeface="Times New Roman" panose="02020603050405020304" pitchFamily="18" charset="0"/>
              </a:rPr>
              <a:t>由子代推断亲代的基因型</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3074" name="Picture 2" descr="+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2101" y="1064010"/>
            <a:ext cx="8878379" cy="457371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40808"/>
            <a:ext cx="11656625" cy="2448723"/>
          </a:xfrm>
          <a:prstGeom prst="rect">
            <a:avLst/>
          </a:prstGeom>
        </p:spPr>
        <p:txBody>
          <a:bodyPr wrap="square" lIns="121898" tIns="60948" rIns="121898" bIns="60948">
            <a:spAutoFit/>
          </a:bodyPr>
          <a:lstStyle/>
          <a:p>
            <a:pPr marL="252095" indent="-457200" algn="just">
              <a:lnSpc>
                <a:spcPct val="150000"/>
              </a:lnSpc>
              <a:spcAft>
                <a:spcPts val="0"/>
              </a:spcAft>
              <a:tabLst>
                <a:tab pos="2250440" algn="l"/>
              </a:tabLst>
            </a:pPr>
            <a:r>
              <a:rPr lang="en-US" altLang="zh-CN" sz="2600" b="1" dirty="0">
                <a:latin typeface="Times New Roman" panose="02020603050405020304" pitchFamily="18" charset="0"/>
                <a:ea typeface="黑体" panose="02010609060101010101" charset="-122"/>
              </a:rPr>
              <a:t>[</a:t>
            </a:r>
            <a:r>
              <a:rPr lang="zh-CN" altLang="zh-CN" sz="2600" b="1" dirty="0">
                <a:latin typeface="Times New Roman" panose="02020603050405020304" pitchFamily="18" charset="0"/>
                <a:ea typeface="黑体" panose="02010609060101010101" charset="-122"/>
                <a:cs typeface="Times New Roman" panose="02020603050405020304" pitchFamily="18" charset="0"/>
              </a:rPr>
              <a:t>典例</a:t>
            </a:r>
            <a:r>
              <a:rPr lang="en-US" altLang="zh-CN" sz="2600" b="1" dirty="0">
                <a:latin typeface="Times New Roman" panose="02020603050405020304" pitchFamily="18" charset="0"/>
                <a:ea typeface="黑体" panose="02010609060101010101" charset="-122"/>
              </a:rPr>
              <a:t>1]</a:t>
            </a:r>
            <a:r>
              <a:rPr lang="en-US" altLang="zh-CN" sz="2600" dirty="0">
                <a:solidFill>
                  <a:srgbClr val="262626"/>
                </a:solidFill>
                <a:latin typeface="Times New Roman" panose="02020603050405020304" pitchFamily="18" charset="0"/>
              </a:rPr>
              <a:t> </a:t>
            </a:r>
            <a:r>
              <a:rPr lang="en-US" altLang="zh-CN" sz="2600" b="1" dirty="0">
                <a:solidFill>
                  <a:srgbClr val="262626"/>
                </a:solidFill>
                <a:latin typeface="Times New Roman" panose="02020603050405020304" pitchFamily="18" charset="0"/>
                <a:ea typeface="宋体" panose="02010600030101010101" pitchFamily="2" charset="-122"/>
              </a:rPr>
              <a:t>(2025·</a:t>
            </a:r>
            <a:r>
              <a:rPr lang="zh-CN" altLang="zh-CN" sz="2600" b="1"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湖南师大附中检测</a:t>
            </a:r>
            <a:r>
              <a:rPr lang="en-US" altLang="zh-CN" sz="2600" b="1" dirty="0">
                <a:solidFill>
                  <a:srgbClr val="262626"/>
                </a:solidFill>
                <a:latin typeface="Times New Roman" panose="02020603050405020304" pitchFamily="18" charset="0"/>
                <a:ea typeface="宋体" panose="02010600030101010101" pitchFamily="2" charset="-122"/>
              </a:rPr>
              <a:t>)</a:t>
            </a:r>
            <a:r>
              <a:rPr lang="zh-CN" altLang="zh-CN" sz="2600" dirty="0">
                <a:solidFill>
                  <a:srgbClr val="262626"/>
                </a:solidFill>
                <a:latin typeface="Times New Roman" panose="02020603050405020304" pitchFamily="18" charset="0"/>
                <a:cs typeface="Times New Roman" panose="02020603050405020304" pitchFamily="18" charset="0"/>
              </a:rPr>
              <a:t>某植物的花为两性花，该植物的紫花与红花是一对相对性状，且是由一对等位基因</a:t>
            </a:r>
            <a:r>
              <a:rPr lang="en-US" altLang="zh-CN" sz="2600" dirty="0">
                <a:solidFill>
                  <a:srgbClr val="262626"/>
                </a:solidFill>
                <a:latin typeface="Times New Roman" panose="02020603050405020304" pitchFamily="18" charset="0"/>
              </a:rPr>
              <a:t>(D</a:t>
            </a:r>
            <a:r>
              <a:rPr lang="zh-CN" altLang="zh-CN" sz="2600" dirty="0">
                <a:solidFill>
                  <a:srgbClr val="262626"/>
                </a:solidFill>
                <a:latin typeface="Times New Roman" panose="02020603050405020304" pitchFamily="18" charset="0"/>
                <a:cs typeface="Times New Roman" panose="02020603050405020304" pitchFamily="18" charset="0"/>
              </a:rPr>
              <a:t>、</a:t>
            </a:r>
            <a:r>
              <a:rPr lang="en-US" altLang="zh-CN" sz="2600" dirty="0">
                <a:solidFill>
                  <a:srgbClr val="262626"/>
                </a:solidFill>
                <a:latin typeface="Times New Roman" panose="02020603050405020304" pitchFamily="18" charset="0"/>
              </a:rPr>
              <a:t>d)</a:t>
            </a:r>
            <a:r>
              <a:rPr lang="zh-CN" altLang="zh-CN" sz="2600" dirty="0">
                <a:solidFill>
                  <a:srgbClr val="262626"/>
                </a:solidFill>
                <a:latin typeface="Times New Roman" panose="02020603050405020304" pitchFamily="18" charset="0"/>
                <a:cs typeface="Times New Roman" panose="02020603050405020304" pitchFamily="18" charset="0"/>
              </a:rPr>
              <a:t>控制的完全显性遗传。现用一株紫花植株和一株红花植株作为实验材料，设计如下表所示的实验方案</a:t>
            </a:r>
            <a:r>
              <a:rPr lang="en-US" altLang="zh-CN" sz="2600" dirty="0">
                <a:solidFill>
                  <a:srgbClr val="262626"/>
                </a:solidFill>
                <a:latin typeface="Times New Roman" panose="02020603050405020304" pitchFamily="18" charset="0"/>
              </a:rPr>
              <a:t>(</a:t>
            </a:r>
            <a:r>
              <a:rPr lang="zh-CN" altLang="zh-CN" sz="2600" dirty="0">
                <a:solidFill>
                  <a:srgbClr val="262626"/>
                </a:solidFill>
                <a:latin typeface="Times New Roman" panose="02020603050405020304" pitchFamily="18" charset="0"/>
                <a:cs typeface="Times New Roman" panose="02020603050405020304" pitchFamily="18" charset="0"/>
              </a:rPr>
              <a:t>后代数量足够多</a:t>
            </a:r>
            <a:r>
              <a:rPr lang="en-US" altLang="zh-CN" sz="2600" dirty="0">
                <a:solidFill>
                  <a:srgbClr val="262626"/>
                </a:solidFill>
                <a:latin typeface="Times New Roman" panose="02020603050405020304" pitchFamily="18" charset="0"/>
              </a:rPr>
              <a:t>)</a:t>
            </a:r>
            <a:r>
              <a:rPr lang="zh-CN" altLang="zh-CN" sz="2600" dirty="0">
                <a:solidFill>
                  <a:srgbClr val="262626"/>
                </a:solidFill>
                <a:latin typeface="Times New Roman" panose="02020603050405020304" pitchFamily="18" charset="0"/>
                <a:cs typeface="Times New Roman" panose="02020603050405020304" pitchFamily="18" charset="0"/>
              </a:rPr>
              <a:t>以鉴定两植株的基因型。下列有关叙述错误的是</a:t>
            </a:r>
            <a:r>
              <a:rPr lang="en-US" altLang="zh-CN" sz="2600" dirty="0">
                <a:solidFill>
                  <a:srgbClr val="262626"/>
                </a:solidFill>
                <a:latin typeface="Times New Roman" panose="02020603050405020304" pitchFamily="18" charset="0"/>
              </a:rPr>
              <a:t>(</a:t>
            </a:r>
            <a:r>
              <a:rPr lang="zh-CN" altLang="zh-CN" sz="2600" dirty="0">
                <a:solidFill>
                  <a:srgbClr val="262626"/>
                </a:solidFill>
                <a:latin typeface="Times New Roman" panose="02020603050405020304" pitchFamily="18" charset="0"/>
                <a:cs typeface="Times New Roman" panose="02020603050405020304" pitchFamily="18" charset="0"/>
              </a:rPr>
              <a:t>　　</a:t>
            </a:r>
            <a:r>
              <a:rPr lang="en-US" altLang="zh-CN" sz="2600" dirty="0">
                <a:solidFill>
                  <a:srgbClr val="262626"/>
                </a:solidFill>
                <a:latin typeface="Times New Roman" panose="02020603050405020304" pitchFamily="18" charset="0"/>
              </a:rPr>
              <a:t>)</a:t>
            </a:r>
            <a:endParaRPr lang="zh-CN" altLang="zh-CN" sz="1050" kern="100" dirty="0">
              <a:effectLst/>
              <a:latin typeface="宋体" panose="02010600030101010101" pitchFamily="2" charset="-122"/>
              <a:cs typeface="Courier New" panose="02070309020205020404"/>
            </a:endParaRPr>
          </a:p>
        </p:txBody>
      </p:sp>
      <p:sp>
        <p:nvSpPr>
          <p:cNvPr id="2" name="矩形 1"/>
          <p:cNvSpPr/>
          <p:nvPr/>
        </p:nvSpPr>
        <p:spPr>
          <a:xfrm>
            <a:off x="9055457" y="1942654"/>
            <a:ext cx="44114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rPr>
              <a:t>B</a:t>
            </a:r>
            <a:endParaRPr lang="zh-CN" altLang="en-US" sz="3000" b="1" dirty="0">
              <a:solidFill>
                <a:srgbClr val="C00000"/>
              </a:solidFill>
            </a:endParaRPr>
          </a:p>
        </p:txBody>
      </p:sp>
      <p:graphicFrame>
        <p:nvGraphicFramePr>
          <p:cNvPr id="3" name="表格 2"/>
          <p:cNvGraphicFramePr>
            <a:graphicFrameLocks noGrp="1"/>
          </p:cNvGraphicFramePr>
          <p:nvPr/>
        </p:nvGraphicFramePr>
        <p:xfrm>
          <a:off x="838200" y="2569986"/>
          <a:ext cx="10515601" cy="2971800"/>
        </p:xfrm>
        <a:graphic>
          <a:graphicData uri="http://schemas.openxmlformats.org/drawingml/2006/table">
            <a:tbl>
              <a:tblPr/>
              <a:tblGrid>
                <a:gridCol w="3707801">
                  <a:extLst>
                    <a:ext uri="{9D8B030D-6E8A-4147-A177-3AD203B41FA5}">
                      <a16:colId xmlns:a16="http://schemas.microsoft.com/office/drawing/2014/main" val="20000"/>
                    </a:ext>
                  </a:extLst>
                </a:gridCol>
                <a:gridCol w="3640501">
                  <a:extLst>
                    <a:ext uri="{9D8B030D-6E8A-4147-A177-3AD203B41FA5}">
                      <a16:colId xmlns:a16="http://schemas.microsoft.com/office/drawing/2014/main" val="20001"/>
                    </a:ext>
                  </a:extLst>
                </a:gridCol>
                <a:gridCol w="3167299">
                  <a:extLst>
                    <a:ext uri="{9D8B030D-6E8A-4147-A177-3AD203B41FA5}">
                      <a16:colId xmlns:a16="http://schemas.microsoft.com/office/drawing/2014/main" val="20002"/>
                    </a:ext>
                  </a:extLst>
                </a:gridCol>
              </a:tblGrid>
              <a:tr h="594360">
                <a:tc>
                  <a:txBody>
                    <a:bodyPr/>
                    <a:lstStyle/>
                    <a:p>
                      <a:pPr algn="just">
                        <a:lnSpc>
                          <a:spcPct val="150000"/>
                        </a:lnSpc>
                        <a:spcAft>
                          <a:spcPts val="0"/>
                        </a:spcAft>
                        <a:tabLst>
                          <a:tab pos="2700655" algn="l"/>
                        </a:tabLst>
                      </a:pP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选择亲本及交配方式</a:t>
                      </a:r>
                      <a:endParaRPr lang="zh-CN" sz="10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2700655" algn="l"/>
                        </a:tabLst>
                      </a:pP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预测子代的表型</a:t>
                      </a:r>
                      <a:endParaRPr lang="zh-CN" sz="10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2700655" algn="l"/>
                        </a:tabLst>
                      </a:pP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推测亲本的基因型</a:t>
                      </a:r>
                      <a:endParaRPr lang="zh-CN" sz="10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94360">
                <a:tc rowSpan="2">
                  <a:txBody>
                    <a:bodyPr/>
                    <a:lstStyle/>
                    <a:p>
                      <a:pPr algn="ctr">
                        <a:lnSpc>
                          <a:spcPct val="150000"/>
                        </a:lnSpc>
                        <a:spcAft>
                          <a:spcPts val="0"/>
                        </a:spcAft>
                        <a:tabLst>
                          <a:tab pos="2700655" algn="l"/>
                        </a:tabLst>
                      </a:pP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第一组：紫花自交</a:t>
                      </a:r>
                      <a:endParaRPr lang="zh-CN" sz="10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00655" algn="l"/>
                        </a:tabLst>
                      </a:pP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出现性状分离</a:t>
                      </a:r>
                      <a:endParaRPr lang="zh-CN" sz="10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00655" algn="l"/>
                        </a:tabLst>
                      </a:pPr>
                      <a:r>
                        <a:rPr lang="en-US" sz="2600" kern="100">
                          <a:solidFill>
                            <a:srgbClr val="262626"/>
                          </a:solidFill>
                          <a:effectLst/>
                          <a:latin typeface="宋体" panose="02010600030101010101" pitchFamily="2" charset="-122"/>
                          <a:ea typeface="微软雅黑" panose="020B0503020204020204" charset="-122"/>
                          <a:cs typeface="Times New Roman" panose="02020603050405020304" pitchFamily="18" charset="0"/>
                        </a:rPr>
                        <a:t>③</a:t>
                      </a:r>
                      <a:endParaRPr lang="zh-CN" sz="10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94360">
                <a:tc vMerge="1">
                  <a:txBody>
                    <a:bodyPr/>
                    <a:lstStyle/>
                    <a:p>
                      <a:endParaRPr lang="zh-CN"/>
                    </a:p>
                  </a:txBody>
                  <a:tcPr/>
                </a:tc>
                <a:tc>
                  <a:txBody>
                    <a:bodyPr/>
                    <a:lstStyle/>
                    <a:p>
                      <a:pPr algn="ctr">
                        <a:lnSpc>
                          <a:spcPct val="150000"/>
                        </a:lnSpc>
                        <a:spcAft>
                          <a:spcPts val="0"/>
                        </a:spcAft>
                        <a:tabLst>
                          <a:tab pos="2700655" algn="l"/>
                        </a:tabLst>
                      </a:pPr>
                      <a:r>
                        <a:rPr lang="en-US" sz="2600" kern="100">
                          <a:solidFill>
                            <a:srgbClr val="262626"/>
                          </a:solidFill>
                          <a:effectLst/>
                          <a:latin typeface="宋体" panose="02010600030101010101" pitchFamily="2" charset="-122"/>
                          <a:ea typeface="微软雅黑" panose="020B0503020204020204" charset="-122"/>
                          <a:cs typeface="Times New Roman" panose="02020603050405020304" pitchFamily="18" charset="0"/>
                        </a:rPr>
                        <a:t>①</a:t>
                      </a:r>
                      <a:endParaRPr lang="zh-CN" sz="10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00655" algn="l"/>
                        </a:tabLst>
                      </a:pPr>
                      <a:r>
                        <a:rPr lang="en-US" sz="2600" kern="100">
                          <a:solidFill>
                            <a:srgbClr val="262626"/>
                          </a:solidFill>
                          <a:effectLst/>
                          <a:latin typeface="宋体" panose="02010600030101010101" pitchFamily="2" charset="-122"/>
                          <a:ea typeface="微软雅黑" panose="020B0503020204020204" charset="-122"/>
                          <a:cs typeface="Times New Roman" panose="02020603050405020304" pitchFamily="18" charset="0"/>
                        </a:rPr>
                        <a:t>④</a:t>
                      </a:r>
                      <a:endParaRPr lang="zh-CN" sz="10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94360">
                <a:tc rowSpan="2">
                  <a:txBody>
                    <a:bodyPr/>
                    <a:lstStyle/>
                    <a:p>
                      <a:pPr algn="ctr">
                        <a:lnSpc>
                          <a:spcPct val="150000"/>
                        </a:lnSpc>
                        <a:spcAft>
                          <a:spcPts val="0"/>
                        </a:spcAft>
                        <a:tabLst>
                          <a:tab pos="2700655" algn="l"/>
                        </a:tabLst>
                      </a:pP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第二组：紫花</a:t>
                      </a:r>
                      <a:r>
                        <a:rPr lang="en-US" sz="2600" kern="100">
                          <a:solidFill>
                            <a:srgbClr val="262626"/>
                          </a:solidFill>
                          <a:effectLst/>
                          <a:latin typeface="宋体" panose="02010600030101010101" pitchFamily="2" charset="-122"/>
                          <a:ea typeface="微软雅黑" panose="020B0503020204020204" charset="-122"/>
                          <a:cs typeface="Times New Roman" panose="02020603050405020304" pitchFamily="18" charset="0"/>
                        </a:rPr>
                        <a:t>×</a:t>
                      </a: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红花</a:t>
                      </a:r>
                      <a:endParaRPr lang="zh-CN" sz="10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00655" algn="l"/>
                        </a:tabLst>
                      </a:pP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全为紫花</a:t>
                      </a:r>
                      <a:endParaRPr lang="zh-CN" sz="10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0065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DD</a:t>
                      </a:r>
                      <a:r>
                        <a:rPr lang="en-US" sz="2600" kern="100">
                          <a:solidFill>
                            <a:srgbClr val="262626"/>
                          </a:solidFill>
                          <a:effectLst/>
                          <a:latin typeface="宋体" panose="02010600030101010101" pitchFamily="2" charset="-122"/>
                          <a:ea typeface="微软雅黑" panose="020B0503020204020204" charset="-122"/>
                          <a:cs typeface="Times New Roman" panose="02020603050405020304" pitchFamily="18" charset="0"/>
                        </a:rPr>
                        <a:t>×</a:t>
                      </a: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dd</a:t>
                      </a:r>
                      <a:endParaRPr lang="zh-CN" sz="10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94360">
                <a:tc vMerge="1">
                  <a:txBody>
                    <a:bodyPr/>
                    <a:lstStyle/>
                    <a:p>
                      <a:endParaRPr lang="zh-CN"/>
                    </a:p>
                  </a:txBody>
                  <a:tcPr/>
                </a:tc>
                <a:tc>
                  <a:txBody>
                    <a:bodyPr/>
                    <a:lstStyle/>
                    <a:p>
                      <a:pPr algn="ctr">
                        <a:lnSpc>
                          <a:spcPct val="150000"/>
                        </a:lnSpc>
                        <a:spcAft>
                          <a:spcPts val="0"/>
                        </a:spcAft>
                        <a:tabLst>
                          <a:tab pos="2700655" algn="l"/>
                        </a:tabLst>
                      </a:pPr>
                      <a:r>
                        <a:rPr lang="en-US" sz="2600" kern="100">
                          <a:solidFill>
                            <a:srgbClr val="262626"/>
                          </a:solidFill>
                          <a:effectLst/>
                          <a:latin typeface="宋体" panose="02010600030101010101" pitchFamily="2" charset="-122"/>
                          <a:ea typeface="微软雅黑" panose="020B0503020204020204" charset="-122"/>
                          <a:cs typeface="Times New Roman" panose="02020603050405020304" pitchFamily="18" charset="0"/>
                        </a:rPr>
                        <a:t>②</a:t>
                      </a:r>
                      <a:endParaRPr lang="zh-CN" sz="10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00655" algn="l"/>
                        </a:tabLst>
                      </a:pPr>
                      <a:r>
                        <a:rPr lang="en-US" sz="2600" kern="100" dirty="0">
                          <a:solidFill>
                            <a:srgbClr val="262626"/>
                          </a:solidFill>
                          <a:effectLst/>
                          <a:latin typeface="宋体" panose="02010600030101010101" pitchFamily="2" charset="-122"/>
                          <a:ea typeface="微软雅黑" panose="020B0503020204020204" charset="-122"/>
                          <a:cs typeface="Times New Roman" panose="02020603050405020304" pitchFamily="18" charset="0"/>
                        </a:rPr>
                        <a:t>⑤</a:t>
                      </a:r>
                      <a:endParaRPr lang="zh-CN" sz="1000" kern="100" dirty="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84867" y="81752"/>
            <a:ext cx="11656625" cy="6218858"/>
          </a:xfrm>
          <a:prstGeom prst="rect">
            <a:avLst/>
          </a:prstGeom>
        </p:spPr>
        <p:txBody>
          <a:bodyPr wrap="square" lIns="121898" tIns="60948" rIns="121898" bIns="60948">
            <a:spAutoFit/>
          </a:bodyPr>
          <a:lstStyle/>
          <a:p>
            <a:pPr algn="just">
              <a:lnSpc>
                <a:spcPct val="140000"/>
              </a:lnSpc>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A.</a:t>
            </a:r>
            <a:r>
              <a:rPr lang="zh-CN" altLang="zh-CN" sz="2600" kern="100" dirty="0">
                <a:solidFill>
                  <a:srgbClr val="262626"/>
                </a:solidFill>
                <a:latin typeface="Times New Roman" panose="02020603050405020304" pitchFamily="18" charset="0"/>
                <a:cs typeface="Times New Roman" panose="02020603050405020304" pitchFamily="18" charset="0"/>
              </a:rPr>
              <a:t>两组实验中，都有能判定紫花和红花显隐性的依据</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B.</a:t>
            </a:r>
            <a:r>
              <a:rPr lang="zh-CN" altLang="zh-CN" sz="2600" kern="100" dirty="0">
                <a:solidFill>
                  <a:srgbClr val="262626"/>
                </a:solidFill>
                <a:latin typeface="Times New Roman" panose="02020603050405020304" pitchFamily="18" charset="0"/>
                <a:cs typeface="Times New Roman" panose="02020603050405020304" pitchFamily="18" charset="0"/>
              </a:rPr>
              <a:t>若</a:t>
            </a:r>
            <a:r>
              <a:rPr lang="en-US" altLang="zh-CN" sz="2600" kern="100" dirty="0">
                <a:solidFill>
                  <a:srgbClr val="262626"/>
                </a:solidFill>
                <a:latin typeface="宋体" panose="02010600030101010101" pitchFamily="2" charset="-122"/>
                <a:cs typeface="Times New Roman" panose="02020603050405020304" pitchFamily="18" charset="0"/>
              </a:rPr>
              <a:t>①</a:t>
            </a:r>
            <a:r>
              <a:rPr lang="zh-CN" altLang="zh-CN" sz="2600" kern="100" dirty="0">
                <a:solidFill>
                  <a:srgbClr val="262626"/>
                </a:solidFill>
                <a:latin typeface="Times New Roman" panose="02020603050405020304" pitchFamily="18" charset="0"/>
                <a:cs typeface="Times New Roman" panose="02020603050405020304" pitchFamily="18" charset="0"/>
              </a:rPr>
              <a:t>全为紫花，则</a:t>
            </a:r>
            <a:r>
              <a:rPr lang="en-US" altLang="zh-CN" sz="2600" kern="100" dirty="0">
                <a:solidFill>
                  <a:srgbClr val="262626"/>
                </a:solidFill>
                <a:latin typeface="宋体" panose="02010600030101010101" pitchFamily="2" charset="-122"/>
                <a:cs typeface="Times New Roman" panose="02020603050405020304" pitchFamily="18" charset="0"/>
              </a:rPr>
              <a:t>④</a:t>
            </a:r>
            <a:r>
              <a:rPr lang="zh-CN" altLang="zh-CN" sz="2600" kern="100" dirty="0">
                <a:solidFill>
                  <a:srgbClr val="262626"/>
                </a:solidFill>
                <a:latin typeface="Times New Roman" panose="02020603050405020304" pitchFamily="18" charset="0"/>
                <a:cs typeface="Times New Roman" panose="02020603050405020304" pitchFamily="18" charset="0"/>
              </a:rPr>
              <a:t>为</a:t>
            </a:r>
            <a:r>
              <a:rPr lang="en-US" altLang="zh-CN" sz="2600" kern="100" dirty="0" err="1">
                <a:solidFill>
                  <a:srgbClr val="262626"/>
                </a:solidFill>
                <a:latin typeface="Times New Roman" panose="02020603050405020304" pitchFamily="18" charset="0"/>
                <a:cs typeface="Courier New" panose="02070309020205020404" pitchFamily="49" charset="0"/>
              </a:rPr>
              <a:t>Dd</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C.</a:t>
            </a:r>
            <a:r>
              <a:rPr lang="zh-CN" altLang="zh-CN" sz="2600" kern="100" dirty="0">
                <a:solidFill>
                  <a:srgbClr val="262626"/>
                </a:solidFill>
                <a:latin typeface="Times New Roman" panose="02020603050405020304" pitchFamily="18" charset="0"/>
                <a:cs typeface="Times New Roman" panose="02020603050405020304" pitchFamily="18" charset="0"/>
              </a:rPr>
              <a:t>若</a:t>
            </a:r>
            <a:r>
              <a:rPr lang="en-US" altLang="zh-CN" sz="2600" kern="100" dirty="0">
                <a:solidFill>
                  <a:srgbClr val="262626"/>
                </a:solidFill>
                <a:latin typeface="宋体" panose="02010600030101010101" pitchFamily="2" charset="-122"/>
                <a:cs typeface="Times New Roman" panose="02020603050405020304" pitchFamily="18" charset="0"/>
              </a:rPr>
              <a:t>②</a:t>
            </a:r>
            <a:r>
              <a:rPr lang="zh-CN" altLang="zh-CN" sz="2600" kern="100" dirty="0">
                <a:solidFill>
                  <a:srgbClr val="262626"/>
                </a:solidFill>
                <a:latin typeface="Times New Roman" panose="02020603050405020304" pitchFamily="18" charset="0"/>
                <a:cs typeface="Times New Roman" panose="02020603050405020304" pitchFamily="18" charset="0"/>
              </a:rPr>
              <a:t>为紫花和红花的数量比为</a:t>
            </a:r>
            <a:r>
              <a:rPr lang="en-US" altLang="zh-CN" sz="2600" kern="100" dirty="0">
                <a:solidFill>
                  <a:srgbClr val="262626"/>
                </a:solidFill>
                <a:latin typeface="Times New Roman" panose="02020603050405020304" pitchFamily="18" charset="0"/>
                <a:cs typeface="Courier New" panose="02070309020205020404" pitchFamily="49" charset="0"/>
              </a:rPr>
              <a:t>1</a:t>
            </a:r>
            <a:r>
              <a:rPr lang="en-US" altLang="zh-CN" sz="2600" kern="100" dirty="0">
                <a:solidFill>
                  <a:srgbClr val="262626"/>
                </a:solidFill>
                <a:latin typeface="宋体" panose="02010600030101010101" pitchFamily="2" charset="-122"/>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，则</a:t>
            </a:r>
            <a:r>
              <a:rPr lang="en-US" altLang="zh-CN" sz="2600" kern="100" dirty="0">
                <a:solidFill>
                  <a:srgbClr val="262626"/>
                </a:solidFill>
                <a:latin typeface="宋体" panose="02010600030101010101" pitchFamily="2" charset="-122"/>
                <a:cs typeface="Times New Roman" panose="02020603050405020304" pitchFamily="18" charset="0"/>
              </a:rPr>
              <a:t>⑤</a:t>
            </a:r>
            <a:r>
              <a:rPr lang="zh-CN" altLang="zh-CN" sz="2600" kern="100" dirty="0">
                <a:solidFill>
                  <a:srgbClr val="262626"/>
                </a:solidFill>
                <a:latin typeface="Times New Roman" panose="02020603050405020304" pitchFamily="18" charset="0"/>
                <a:cs typeface="Times New Roman" panose="02020603050405020304" pitchFamily="18" charset="0"/>
              </a:rPr>
              <a:t>为</a:t>
            </a:r>
            <a:r>
              <a:rPr lang="en-US" altLang="zh-CN" sz="2600" kern="100" dirty="0" err="1">
                <a:solidFill>
                  <a:srgbClr val="262626"/>
                </a:solidFill>
                <a:latin typeface="Times New Roman" panose="02020603050405020304" pitchFamily="18" charset="0"/>
                <a:cs typeface="Courier New" panose="02070309020205020404" pitchFamily="49" charset="0"/>
              </a:rPr>
              <a:t>Dd</a:t>
            </a:r>
            <a:r>
              <a:rPr lang="en-US" altLang="zh-CN" sz="2600" kern="100" dirty="0" err="1">
                <a:solidFill>
                  <a:srgbClr val="262626"/>
                </a:solidFill>
                <a:latin typeface="宋体" panose="02010600030101010101" pitchFamily="2" charset="-122"/>
                <a:cs typeface="Times New Roman" panose="02020603050405020304" pitchFamily="18" charset="0"/>
              </a:rPr>
              <a:t>×</a:t>
            </a:r>
            <a:r>
              <a:rPr lang="en-US" altLang="zh-CN" sz="2600" kern="100" dirty="0" err="1">
                <a:solidFill>
                  <a:srgbClr val="262626"/>
                </a:solidFill>
                <a:latin typeface="Times New Roman" panose="02020603050405020304" pitchFamily="18" charset="0"/>
                <a:cs typeface="Courier New" panose="02070309020205020404" pitchFamily="49" charset="0"/>
              </a:rPr>
              <a:t>dd</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D.</a:t>
            </a:r>
            <a:r>
              <a:rPr lang="en-US" altLang="zh-CN" sz="2600" kern="100" dirty="0">
                <a:solidFill>
                  <a:srgbClr val="262626"/>
                </a:solidFill>
                <a:latin typeface="宋体" panose="02010600030101010101" pitchFamily="2" charset="-122"/>
                <a:cs typeface="Times New Roman" panose="02020603050405020304" pitchFamily="18" charset="0"/>
              </a:rPr>
              <a:t>③</a:t>
            </a:r>
            <a:r>
              <a:rPr lang="zh-CN" altLang="zh-CN" sz="2600" kern="100" dirty="0">
                <a:solidFill>
                  <a:srgbClr val="262626"/>
                </a:solidFill>
                <a:latin typeface="Times New Roman" panose="02020603050405020304" pitchFamily="18" charset="0"/>
                <a:cs typeface="Times New Roman" panose="02020603050405020304" pitchFamily="18" charset="0"/>
              </a:rPr>
              <a:t>为</a:t>
            </a:r>
            <a:r>
              <a:rPr lang="en-US" altLang="zh-CN" sz="2600" kern="100" dirty="0" err="1">
                <a:solidFill>
                  <a:srgbClr val="262626"/>
                </a:solidFill>
                <a:latin typeface="Times New Roman" panose="02020603050405020304" pitchFamily="18" charset="0"/>
                <a:cs typeface="Courier New" panose="02070309020205020404" pitchFamily="49" charset="0"/>
              </a:rPr>
              <a:t>Dd</a:t>
            </a:r>
            <a:r>
              <a:rPr lang="zh-CN" altLang="zh-CN" sz="2600" kern="100" dirty="0">
                <a:solidFill>
                  <a:srgbClr val="262626"/>
                </a:solidFill>
                <a:latin typeface="Times New Roman" panose="02020603050405020304" pitchFamily="18" charset="0"/>
                <a:cs typeface="Times New Roman" panose="02020603050405020304" pitchFamily="18" charset="0"/>
              </a:rPr>
              <a:t>，判断依据是子代出现性状分离，说明亲本为杂合子</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ts val="0"/>
              </a:spcAft>
              <a:tabLst>
                <a:tab pos="270065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解析</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第一组中，紫花自交，子代出现性状分离，可以判定出现的新性状</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红花</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为隐性性状，亲本性状</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紫花</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为显性性状；第二组中，由紫花与红花杂交的子代全为紫花，可以判定紫花为显性性状，红花为隐性性状，</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正确；</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ts val="0"/>
              </a:spcAft>
              <a:tabLst>
                <a:tab pos="2700655" algn="l"/>
              </a:tabLst>
            </a:pP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若</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①</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全为紫花，且亲代是紫花自交，则</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④</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DD</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B</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错误；</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ts val="0"/>
              </a:spcAft>
              <a:tabLst>
                <a:tab pos="2700655" algn="l"/>
              </a:tabLst>
            </a:pP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紫花与红花杂交的子代中紫花和红花的数量比为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时，</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⑤</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为</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Dd</a:t>
            </a:r>
            <a:r>
              <a:rPr lang="en-US" altLang="zh-CN" sz="2600" kern="100" dirty="0" err="1">
                <a:solidFill>
                  <a:srgbClr val="262626"/>
                </a:solidFill>
                <a:latin typeface="宋体" panose="02010600030101010101" pitchFamily="2" charset="-122"/>
                <a:cs typeface="Times New Roman" panose="02020603050405020304" pitchFamily="18" charset="0"/>
              </a:rPr>
              <a:t>×</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dd</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C</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正确；</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ts val="0"/>
              </a:spcAft>
              <a:tabLst>
                <a:tab pos="2700655" algn="l"/>
              </a:tabLst>
            </a:pP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子代出现性状分离，说明具有显性性状的亲本携带隐性基因，故</a:t>
            </a:r>
            <a:r>
              <a:rPr lang="zh-CN"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③</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是遗传因子组成为</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Dd</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的杂合子，</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D</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正确。</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blinds(horizontal)">
                                      <p:cBhvr>
                                        <p:cTn id="7" dur="500"/>
                                        <p:tgtEl>
                                          <p:spTgt spid="5">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blinds(horizontal)">
                                      <p:cBhvr>
                                        <p:cTn id="12" dur="500"/>
                                        <p:tgtEl>
                                          <p:spTgt spid="5">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blinds(horizontal)">
                                      <p:cBhvr>
                                        <p:cTn id="17" dur="500"/>
                                        <p:tgtEl>
                                          <p:spTgt spid="5">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blinds(horizontal)">
                                      <p:cBhvr>
                                        <p:cTn id="2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404622"/>
            <a:ext cx="11656625" cy="4921885"/>
          </a:xfrm>
          <a:prstGeom prst="rect">
            <a:avLst/>
          </a:prstGeom>
        </p:spPr>
        <p:txBody>
          <a:bodyPr wrap="square" lIns="121898" tIns="60948" rIns="121898" bIns="60948">
            <a:spAutoFit/>
          </a:bodyPr>
          <a:lstStyle/>
          <a:p>
            <a:pPr marL="252095" indent="-457200" algn="just">
              <a:lnSpc>
                <a:spcPct val="150000"/>
              </a:lnSpc>
              <a:spcAft>
                <a:spcPts val="0"/>
              </a:spcAft>
              <a:tabLst>
                <a:tab pos="2700655" algn="l"/>
              </a:tabLst>
            </a:pPr>
            <a:r>
              <a:rPr lang="en-US" altLang="zh-CN" sz="2600" b="1" kern="100" dirty="0">
                <a:latin typeface="Times New Roman" panose="02020603050405020304" pitchFamily="18" charset="0"/>
                <a:ea typeface="黑体" panose="02010609060101010101" charset="-122"/>
                <a:cs typeface="Courier New" panose="02070309020205020404" pitchFamily="49" charset="0"/>
              </a:rPr>
              <a:t>[</a:t>
            </a:r>
            <a:r>
              <a:rPr lang="zh-CN" altLang="zh-CN" sz="2600" b="1" kern="100" dirty="0">
                <a:latin typeface="Times New Roman" panose="02020603050405020304" pitchFamily="18" charset="0"/>
                <a:ea typeface="黑体" panose="02010609060101010101" charset="-122"/>
                <a:cs typeface="Times New Roman" panose="02020603050405020304" pitchFamily="18" charset="0"/>
              </a:rPr>
              <a:t>精练</a:t>
            </a:r>
            <a:r>
              <a:rPr lang="en-US" altLang="zh-CN" sz="2600" b="1" kern="100" dirty="0">
                <a:latin typeface="Times New Roman" panose="02020603050405020304" pitchFamily="18" charset="0"/>
                <a:ea typeface="黑体" panose="02010609060101010101" charset="-122"/>
                <a:cs typeface="Courier New" panose="02070309020205020404" pitchFamily="49" charset="0"/>
              </a:rPr>
              <a:t>1]</a:t>
            </a:r>
            <a:r>
              <a:rPr lang="en-US" altLang="zh-CN" sz="2600" kern="100" dirty="0">
                <a:solidFill>
                  <a:srgbClr val="262626"/>
                </a:solidFill>
                <a:latin typeface="Times New Roman" panose="02020603050405020304" pitchFamily="18" charset="0"/>
                <a:cs typeface="Courier New" panose="02070309020205020404" pitchFamily="49" charset="0"/>
              </a:rPr>
              <a:t> </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(2025·</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河北石家庄期中</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卵子死亡</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是我国科学家发现的一种新型常染色体显性遗传病</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相关基因用</a:t>
            </a:r>
            <a:r>
              <a:rPr lang="en-US" altLang="zh-CN" sz="2600" kern="100" dirty="0">
                <a:solidFill>
                  <a:srgbClr val="262626"/>
                </a:solidFill>
                <a:latin typeface="Times New Roman" panose="02020603050405020304" pitchFamily="18" charset="0"/>
                <a:cs typeface="Courier New" panose="02070309020205020404" pitchFamily="49" charset="0"/>
              </a:rPr>
              <a:t>A/a</a:t>
            </a:r>
            <a:r>
              <a:rPr lang="zh-CN" altLang="zh-CN" sz="2600" kern="100" dirty="0">
                <a:solidFill>
                  <a:srgbClr val="262626"/>
                </a:solidFill>
                <a:latin typeface="Times New Roman" panose="02020603050405020304" pitchFamily="18" charset="0"/>
                <a:cs typeface="Times New Roman" panose="02020603050405020304" pitchFamily="18" charset="0"/>
              </a:rPr>
              <a:t>表示</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，致病基因在男性个体中不表达。一对表型正常的夫妇生育了一个患病女儿和一个正常儿子。下列有关说法正确的是</a:t>
            </a:r>
            <a:r>
              <a:rPr lang="en-US" altLang="zh-CN" sz="2600" kern="100" dirty="0">
                <a:solidFill>
                  <a:srgbClr val="262626"/>
                </a:solidFill>
                <a:latin typeface="Times New Roman" panose="02020603050405020304" pitchFamily="18" charset="0"/>
                <a:cs typeface="Courier New" panose="02070309020205020404" pitchFamily="49" charset="0"/>
              </a:rPr>
              <a:t>(  </a:t>
            </a:r>
            <a:r>
              <a:rPr lang="zh-CN" altLang="zh-CN" sz="2600" kern="100" dirty="0">
                <a:solidFill>
                  <a:srgbClr val="262626"/>
                </a:solidFill>
                <a:latin typeface="Times New Roman" panose="02020603050405020304" pitchFamily="18" charset="0"/>
                <a:cs typeface="Times New Roman" panose="02020603050405020304" pitchFamily="18" charset="0"/>
              </a:rPr>
              <a:t>　　</a:t>
            </a:r>
            <a:r>
              <a:rPr lang="en-US" altLang="zh-CN" sz="2600" kern="100" dirty="0">
                <a:solidFill>
                  <a:srgbClr val="262626"/>
                </a:solidFill>
                <a:latin typeface="Times New Roman" panose="02020603050405020304" pitchFamily="18" charset="0"/>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A.</a:t>
            </a:r>
            <a:r>
              <a:rPr lang="zh-CN" altLang="zh-CN" sz="2600" kern="100" dirty="0">
                <a:solidFill>
                  <a:srgbClr val="262626"/>
                </a:solidFill>
                <a:latin typeface="Times New Roman" panose="02020603050405020304" pitchFamily="18" charset="0"/>
                <a:cs typeface="Times New Roman" panose="02020603050405020304" pitchFamily="18" charset="0"/>
              </a:rPr>
              <a:t>该夫妇的基因型均为</a:t>
            </a:r>
            <a:r>
              <a:rPr lang="en-US" altLang="zh-CN" sz="2600" kern="100" dirty="0" err="1">
                <a:solidFill>
                  <a:srgbClr val="262626"/>
                </a:solidFill>
                <a:latin typeface="Times New Roman" panose="02020603050405020304" pitchFamily="18" charset="0"/>
                <a:cs typeface="Courier New" panose="02070309020205020404" pitchFamily="49" charset="0"/>
              </a:rPr>
              <a:t>Aa</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B.</a:t>
            </a:r>
            <a:r>
              <a:rPr lang="zh-CN" altLang="zh-CN" sz="2600" kern="100" dirty="0">
                <a:solidFill>
                  <a:srgbClr val="262626"/>
                </a:solidFill>
                <a:latin typeface="Times New Roman" panose="02020603050405020304" pitchFamily="18" charset="0"/>
                <a:cs typeface="Times New Roman" panose="02020603050405020304" pitchFamily="18" charset="0"/>
              </a:rPr>
              <a:t>正常儿子不可能携带致病基因</a:t>
            </a:r>
            <a:r>
              <a:rPr lang="en-US" altLang="zh-CN" sz="2600" kern="100" dirty="0">
                <a:solidFill>
                  <a:srgbClr val="262626"/>
                </a:solidFill>
                <a:latin typeface="Times New Roman" panose="02020603050405020304" pitchFamily="18" charset="0"/>
                <a:cs typeface="Courier New" panose="02070309020205020404" pitchFamily="49" charset="0"/>
              </a:rPr>
              <a:t>A</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C.</a:t>
            </a:r>
            <a:r>
              <a:rPr lang="zh-CN" altLang="zh-CN" sz="2600" kern="100" dirty="0">
                <a:solidFill>
                  <a:srgbClr val="262626"/>
                </a:solidFill>
                <a:latin typeface="Times New Roman" panose="02020603050405020304" pitchFamily="18" charset="0"/>
                <a:cs typeface="Times New Roman" panose="02020603050405020304" pitchFamily="18" charset="0"/>
              </a:rPr>
              <a:t>患病女儿的基因型与其父亲相同</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D.</a:t>
            </a:r>
            <a:r>
              <a:rPr lang="zh-CN" altLang="zh-CN" sz="2600" kern="100" dirty="0">
                <a:solidFill>
                  <a:srgbClr val="262626"/>
                </a:solidFill>
                <a:latin typeface="Times New Roman" panose="02020603050405020304" pitchFamily="18" charset="0"/>
                <a:cs typeface="Times New Roman" panose="02020603050405020304" pitchFamily="18" charset="0"/>
              </a:rPr>
              <a:t>该夫妇再生一个儿子正常的概率为</a:t>
            </a:r>
            <a:r>
              <a:rPr lang="en-US" altLang="zh-CN" sz="2600" kern="100" dirty="0">
                <a:solidFill>
                  <a:srgbClr val="262626"/>
                </a:solidFill>
                <a:latin typeface="Times New Roman" panose="02020603050405020304" pitchFamily="18" charset="0"/>
                <a:cs typeface="Courier New" panose="02070309020205020404" pitchFamily="49" charset="0"/>
              </a:rPr>
              <a:t>100%</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1017900" y="2333764"/>
            <a:ext cx="732790" cy="553085"/>
          </a:xfrm>
          <a:prstGeom prst="rect">
            <a:avLst/>
          </a:prstGeom>
        </p:spPr>
        <p:txBody>
          <a:bodyPr wrap="none">
            <a:spAutoFit/>
          </a:bodyPr>
          <a:lstStyle/>
          <a:p>
            <a:r>
              <a:rPr lang="en-US" altLang="zh-CN" sz="3000" b="1" kern="100" dirty="0" smtClean="0">
                <a:solidFill>
                  <a:srgbClr val="C00000"/>
                </a:solidFill>
                <a:latin typeface="Times New Roman" panose="02020603050405020304"/>
              </a:rPr>
              <a:t>CD</a:t>
            </a:r>
            <a:endParaRPr lang="zh-CN" altLang="en-US" sz="3000" b="1"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57571" y="404622"/>
            <a:ext cx="11656625" cy="4848483"/>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解析</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600" kern="100" dirty="0">
                <a:solidFill>
                  <a:srgbClr val="005AA0"/>
                </a:solidFill>
                <a:latin typeface="宋体" panose="02010600030101010101" pitchFamily="2" charset="-122"/>
                <a:cs typeface="Times New Roman" panose="02020603050405020304" pitchFamily="18"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卵子死亡</a:t>
            </a:r>
            <a:r>
              <a:rPr lang="en-US" altLang="zh-CN" sz="2600" kern="100" dirty="0">
                <a:solidFill>
                  <a:srgbClr val="005AA0"/>
                </a:solidFill>
                <a:latin typeface="宋体" panose="02010600030101010101" pitchFamily="2" charset="-122"/>
                <a:cs typeface="Times New Roman" panose="02020603050405020304" pitchFamily="18"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是常染色体显性遗传病，故母亲的基因型为</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，患病女儿的基因型为</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，患病女儿的致病基因</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来自其父亲，由于致病基因在男性个体中不表达，父亲的基因型可能为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错误；</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由于致病基因在男性个体中不表达，正常儿子可能携带致病基因</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B</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错误；</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患病女儿的基因型可能与其父亲相同，都是</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，也可能不同</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父亲可能是</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C</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错误；</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由于致病基因在男性个体中不表达，故儿子无论是否携带致病基因都表现为正常，即该夫妇再生一个儿子正常的概率为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100%</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D</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正确。</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linds(horizontal)">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1219" y="281790"/>
            <a:ext cx="11656625" cy="1248394"/>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zh-CN" altLang="zh-CN" sz="2600" kern="100">
                <a:solidFill>
                  <a:srgbClr val="262626"/>
                </a:solidFill>
                <a:latin typeface="Times New Roman" panose="02020603050405020304" pitchFamily="18" charset="0"/>
                <a:cs typeface="Times New Roman" panose="02020603050405020304" pitchFamily="18" charset="0"/>
              </a:rPr>
              <a:t>重点题型</a:t>
            </a:r>
            <a:r>
              <a:rPr lang="en-US" altLang="zh-CN" sz="2600" kern="100">
                <a:solidFill>
                  <a:srgbClr val="262626"/>
                </a:solidFill>
                <a:latin typeface="Times New Roman" panose="02020603050405020304" pitchFamily="18" charset="0"/>
                <a:cs typeface="Courier New" panose="02070309020205020404" pitchFamily="49" charset="0"/>
              </a:rPr>
              <a:t>2</a:t>
            </a:r>
            <a:r>
              <a:rPr lang="zh-CN" altLang="zh-CN" sz="2600" kern="100">
                <a:solidFill>
                  <a:srgbClr val="262626"/>
                </a:solidFill>
                <a:latin typeface="Times New Roman" panose="02020603050405020304" pitchFamily="18" charset="0"/>
                <a:cs typeface="Times New Roman" panose="02020603050405020304" pitchFamily="18" charset="0"/>
              </a:rPr>
              <a:t>　显、隐性性状的判断</a:t>
            </a:r>
            <a:endParaRPr lang="zh-CN" altLang="zh-CN" sz="105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en-US" altLang="zh-CN" sz="2600" kern="100">
                <a:solidFill>
                  <a:srgbClr val="262626"/>
                </a:solidFill>
                <a:latin typeface="Times New Roman" panose="02020603050405020304" pitchFamily="18" charset="0"/>
                <a:cs typeface="Courier New" panose="02070309020205020404" pitchFamily="49" charset="0"/>
              </a:rPr>
              <a:t>(1)</a:t>
            </a:r>
            <a:r>
              <a:rPr lang="zh-CN" altLang="zh-CN" sz="2600" kern="100">
                <a:solidFill>
                  <a:srgbClr val="262626"/>
                </a:solidFill>
                <a:latin typeface="Times New Roman" panose="02020603050405020304" pitchFamily="18" charset="0"/>
                <a:cs typeface="Times New Roman" panose="02020603050405020304" pitchFamily="18" charset="0"/>
              </a:rPr>
              <a:t>根据子代性状判断</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5122" name="Picture 2" descr="X13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8160" y="1523729"/>
            <a:ext cx="6970627" cy="38952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8fb0145f-3932-4662-bba1-b78507110362"/>
  <p:tag name="COMMONDATA" val="eyJoZGlkIjoiMjg0MmRkYTdlOWE4Mzc1ZDRhMGFmMjY1ZWIxYTVkMzE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主题">
  <a:themeElements>
    <a:clrScheme na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extLst>
      <a:ext uri="{D81B5157-A7B6-4480-A006-42BB1BC3E7BB}">
        <wpsdc:hlinkScheme xmlns:wpsdc="http://www.wps.cn/officeDocument/2017/drawingmlCustomData" xmlns="" underline="false"/>
      </a:ext>
    </a:extLst>
  </a:themeElements>
  <a:objectDefaults>
    <a:txDef>
      <a:spPr>
        <a:noFill/>
      </a:spPr>
      <a:bodyPr wrap="square" rtlCol="0">
        <a:spAutoFit/>
      </a:bodyPr>
      <a:lstStyle>
        <a:defPPr>
          <a:defRPr lang="zh-CN" altLang="en-US" sz="2600">
            <a:latin typeface="等线" panose="02010600030101010101" charset="-122"/>
            <a:ea typeface="等线" panose="02010600030101010101"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1735</Words>
  <Application>Microsoft Office PowerPoint</Application>
  <PresentationFormat>宽屏</PresentationFormat>
  <Paragraphs>161</Paragraphs>
  <Slides>39</Slides>
  <Notes>1</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39</vt:i4>
      </vt:variant>
    </vt:vector>
  </HeadingPairs>
  <TitlesOfParts>
    <vt:vector size="51" baseType="lpstr">
      <vt:lpstr>黑体</vt:lpstr>
      <vt:lpstr>经典繁仿黑</vt:lpstr>
      <vt:lpstr>思源黑体 CN Normal</vt:lpstr>
      <vt:lpstr>宋体</vt:lpstr>
      <vt:lpstr>微软雅黑</vt:lpstr>
      <vt:lpstr>微软雅黑 Light</vt:lpstr>
      <vt:lpstr>Arial</vt:lpstr>
      <vt:lpstr>Calibri</vt:lpstr>
      <vt:lpstr>Courier New</vt:lpstr>
      <vt:lpstr>Times New Roman</vt:lpstr>
      <vt:lpstr>1_Office 主题</vt:lpstr>
      <vt:lpstr>文档</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³He</cp:lastModifiedBy>
  <cp:revision>173</cp:revision>
  <dcterms:created xsi:type="dcterms:W3CDTF">2022-03-14T00:29:00Z</dcterms:created>
  <dcterms:modified xsi:type="dcterms:W3CDTF">2025-09-17T01:13:30Z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92D1B5DA66194AB2A2EA449C752E2221_13</vt:lpwstr>
  </property>
  <property fmtid="{D5CDD505-2E9C-101B-9397-08002B2CF9AE}" pid="3" name="KSOProductBuildVer">
    <vt:lpwstr>2052-12.1.0.22529</vt:lpwstr>
  </property>
</Properties>
</file>