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9"/>
  </p:handoutMasterIdLst>
  <p:sldIdLst>
    <p:sldId id="786" r:id="rId3"/>
    <p:sldId id="509" r:id="rId5"/>
    <p:sldId id="901" r:id="rId6"/>
    <p:sldId id="950" r:id="rId7"/>
    <p:sldId id="787" r:id="rId8"/>
    <p:sldId id="672" r:id="rId9"/>
    <p:sldId id="415" r:id="rId10"/>
    <p:sldId id="902" r:id="rId11"/>
    <p:sldId id="903" r:id="rId12"/>
    <p:sldId id="951" r:id="rId13"/>
    <p:sldId id="793" r:id="rId14"/>
    <p:sldId id="796" r:id="rId15"/>
    <p:sldId id="952" r:id="rId16"/>
    <p:sldId id="953" r:id="rId17"/>
    <p:sldId id="890" r:id="rId18"/>
    <p:sldId id="949" r:id="rId19"/>
    <p:sldId id="954" r:id="rId20"/>
    <p:sldId id="955" r:id="rId21"/>
    <p:sldId id="800" r:id="rId22"/>
    <p:sldId id="906" r:id="rId23"/>
    <p:sldId id="907" r:id="rId24"/>
    <p:sldId id="908" r:id="rId25"/>
    <p:sldId id="909" r:id="rId26"/>
    <p:sldId id="910" r:id="rId27"/>
    <p:sldId id="905" r:id="rId28"/>
    <p:sldId id="956" r:id="rId29"/>
    <p:sldId id="891" r:id="rId30"/>
    <p:sldId id="788" r:id="rId31"/>
    <p:sldId id="548" r:id="rId32"/>
    <p:sldId id="911" r:id="rId33"/>
    <p:sldId id="912" r:id="rId34"/>
    <p:sldId id="923" r:id="rId35"/>
    <p:sldId id="926" r:id="rId36"/>
    <p:sldId id="814" r:id="rId37"/>
    <p:sldId id="957" r:id="rId38"/>
    <p:sldId id="917" r:id="rId39"/>
    <p:sldId id="918" r:id="rId40"/>
    <p:sldId id="789" r:id="rId41"/>
    <p:sldId id="597" r:id="rId42"/>
    <p:sldId id="958" r:id="rId43"/>
    <p:sldId id="823" r:id="rId44"/>
    <p:sldId id="959" r:id="rId45"/>
    <p:sldId id="824" r:id="rId46"/>
    <p:sldId id="960" r:id="rId47"/>
    <p:sldId id="825" r:id="rId48"/>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p:scale>
          <a:sx n="70" d="100"/>
          <a:sy n="70" d="100"/>
        </p:scale>
        <p:origin x="312" y="558"/>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3" Type="http://schemas.openxmlformats.org/officeDocument/2006/relationships/tags" Target="tags/tag2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handoutMaster" Target="handoutMasters/handoutMaster1.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slide" Target="../slides/slide5.xml"/><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slide" Target="../slides/slide5.xml"/><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slide" Target="../slides/slide5.xml"/><Relationship Id="rId3" Type="http://schemas.openxmlformats.org/officeDocument/2006/relationships/tags" Target="../tags/tag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slide" Target="../slides/slide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slide" Target="../slides/slide5.xml"/><Relationship Id="rId3" Type="http://schemas.openxmlformats.org/officeDocument/2006/relationships/tags" Target="../tags/tag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slide" Target="../slides/slide5.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slide" Target="../slides/slide5.xml"/><Relationship Id="rId3" Type="http://schemas.openxmlformats.org/officeDocument/2006/relationships/tags" Target="../tags/tag8.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slide" Target="../slides/slide43.xml"/><Relationship Id="rId8" Type="http://schemas.openxmlformats.org/officeDocument/2006/relationships/tags" Target="../tags/tag12.xml"/><Relationship Id="rId7" Type="http://schemas.openxmlformats.org/officeDocument/2006/relationships/slide" Target="../slides/slide41.xml"/><Relationship Id="rId6" Type="http://schemas.openxmlformats.org/officeDocument/2006/relationships/tags" Target="../tags/tag11.xml"/><Relationship Id="rId5" Type="http://schemas.openxmlformats.org/officeDocument/2006/relationships/slide" Target="../slides/slide39.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1.jpeg"/><Relationship Id="rId11" Type="http://schemas.openxmlformats.org/officeDocument/2006/relationships/slide" Target="../slides/slide5.xml"/><Relationship Id="rId10" Type="http://schemas.openxmlformats.org/officeDocument/2006/relationships/tags" Target="../tags/tag1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3"/>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7853432"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一对相对性状的杂交实验和遗传学相关概念</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3"/>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
        <p:nvSpPr>
          <p:cNvPr id="17" name="矩形 16"/>
          <p:cNvSpPr/>
          <p:nvPr userDrawn="1"/>
        </p:nvSpPr>
        <p:spPr>
          <a:xfrm>
            <a:off x="247863" y="49908"/>
            <a:ext cx="7853432"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一对相对性状的杂交实验和遗传学相关概念</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3"/>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4"/>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性状分离比的模拟实验</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3"/>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性状分离比的模拟实验</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3"/>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4"/>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3"/>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3"/>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4"/>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5" action="ppaction://hlinksldjump"/>
          </p:cNvPr>
          <p:cNvSpPr>
            <a:spLocks noChangeArrowheads="1"/>
          </p:cNvSpPr>
          <p:nvPr userDrawn="1">
            <p:custDataLst>
              <p:tags r:id="rId6"/>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endPar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endParaRPr>
          </a:p>
        </p:txBody>
      </p:sp>
      <p:sp>
        <p:nvSpPr>
          <p:cNvPr id="11" name="Rectangle 21">
            <a:hlinkClick r:id="rId7" action="ppaction://hlinksldjump"/>
          </p:cNvPr>
          <p:cNvSpPr>
            <a:spLocks noChangeArrowheads="1"/>
          </p:cNvSpPr>
          <p:nvPr userDrawn="1">
            <p:custDataLst>
              <p:tags r:id="rId8"/>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endPar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endParaRPr>
          </a:p>
        </p:txBody>
      </p:sp>
      <p:sp>
        <p:nvSpPr>
          <p:cNvPr id="12" name="Rectangle 21">
            <a:hlinkClick r:id="rId9" action="ppaction://hlinksldjump"/>
          </p:cNvPr>
          <p:cNvSpPr>
            <a:spLocks noChangeArrowheads="1"/>
          </p:cNvSpPr>
          <p:nvPr userDrawn="1">
            <p:custDataLst>
              <p:tags r:id="rId10"/>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endPar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1"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endParaRPr lang="zh-CN" altLang="en-US" sz="1600" b="1" dirty="0">
              <a:solidFill>
                <a:srgbClr val="686868"/>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tif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tif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34.xml"/><Relationship Id="rId4" Type="http://schemas.openxmlformats.org/officeDocument/2006/relationships/slide" Target="slide29.xml"/><Relationship Id="rId3" Type="http://schemas.openxmlformats.org/officeDocument/2006/relationships/image" Target="../media/image6.png"/><Relationship Id="rId2" Type="http://schemas.openxmlformats.org/officeDocument/2006/relationships/tags" Target="../tags/tag18.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0.png"/><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tags" Target="../tags/tag20.xml"/><Relationship Id="rId1" Type="http://schemas.openxmlformats.org/officeDocument/2006/relationships/tags" Target="../tags/tag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xml"/><Relationship Id="rId5" Type="http://schemas.openxmlformats.org/officeDocument/2006/relationships/slide" Target="slide38.xml"/><Relationship Id="rId4" Type="http://schemas.openxmlformats.org/officeDocument/2006/relationships/slide" Target="slide28.xml"/><Relationship Id="rId3" Type="http://schemas.openxmlformats.org/officeDocument/2006/relationships/slide" Target="slide6.xml"/><Relationship Id="rId2" Type="http://schemas.openxmlformats.org/officeDocument/2006/relationships/tags" Target="../tags/tag14.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slide" Target="slide19.xml"/><Relationship Id="rId4" Type="http://schemas.openxmlformats.org/officeDocument/2006/relationships/slide" Target="slide7.xml"/><Relationship Id="rId3"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tif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1064260" y="3747135"/>
            <a:ext cx="2212340" cy="398780"/>
          </a:xfrm>
          <a:prstGeom prst="rect">
            <a:avLst/>
          </a:prstGeom>
          <a:noFill/>
        </p:spPr>
        <p:txBody>
          <a:bodyPr wrap="square" rtlCol="0">
            <a:spAutoFit/>
          </a:bodyPr>
          <a:lstStyle/>
          <a:p>
            <a:pPr algn="ctr"/>
            <a:r>
              <a:rPr lang="en-US" sz="2000" b="1" dirty="0">
                <a:solidFill>
                  <a:schemeClr val="bg1"/>
                </a:solidFill>
                <a:effectLst/>
                <a:latin typeface="微软雅黑 Light" panose="020B0502040204020203" charset="-122"/>
                <a:ea typeface="微软雅黑 Light" panose="020B0502040204020203" charset="-122"/>
                <a:cs typeface="微软雅黑" panose="020B0503020204020204" charset="-122"/>
              </a:rPr>
              <a:t>SHENG WU XUE</a:t>
            </a:r>
            <a:endParaRPr lang="en-US" sz="2000" b="1" dirty="0">
              <a:solidFill>
                <a:schemeClr val="bg1"/>
              </a:solidFill>
              <a:effectLst/>
              <a:latin typeface="微软雅黑 Light" panose="020B0502040204020203" charset="-122"/>
              <a:ea typeface="微软雅黑 Light" panose="020B0502040204020203" charset="-122"/>
              <a:cs typeface="微软雅黑" panose="020B0503020204020204" charset="-122"/>
            </a:endParaRPr>
          </a:p>
        </p:txBody>
      </p:sp>
      <p:pic>
        <p:nvPicPr>
          <p:cNvPr id="16" name="图片 15"/>
          <p:cNvPicPr>
            <a:picLocks noChangeAspect="1"/>
          </p:cNvPicPr>
          <p:nvPr/>
        </p:nvPicPr>
        <p:blipFill>
          <a:blip r:embed="rId1"/>
          <a:srcRect t="19670" r="19378" b="12287"/>
          <a:stretch>
            <a:fillRect/>
          </a:stretch>
        </p:blipFill>
        <p:spPr>
          <a:xfrm>
            <a:off x="0" y="0"/>
            <a:ext cx="12191365" cy="6858000"/>
          </a:xfrm>
          <a:prstGeom prst="rect">
            <a:avLst/>
          </a:prstGeom>
        </p:spPr>
      </p:pic>
      <p:sp>
        <p:nvSpPr>
          <p:cNvPr id="17" name="文本框 4"/>
          <p:cNvSpPr txBox="1"/>
          <p:nvPr/>
        </p:nvSpPr>
        <p:spPr>
          <a:xfrm>
            <a:off x="99794" y="941747"/>
            <a:ext cx="5996206" cy="4154984"/>
          </a:xfrm>
          <a:prstGeom prst="rect">
            <a:avLst/>
          </a:prstGeom>
          <a:noFill/>
        </p:spPr>
        <p:txBody>
          <a:bodyPr wrap="square" rtlCol="0">
            <a:spAutoFit/>
          </a:bodyPr>
          <a:lstStyle/>
          <a:p>
            <a:pPr>
              <a:lnSpc>
                <a:spcPct val="110000"/>
              </a:lnSpc>
            </a:pPr>
            <a:r>
              <a:rPr lang="zh-CN" altLang="en-US" sz="6000" b="1" dirty="0" smtClean="0">
                <a:gradFill>
                  <a:gsLst>
                    <a:gs pos="97000">
                      <a:srgbClr val="417520"/>
                    </a:gs>
                    <a:gs pos="0">
                      <a:srgbClr val="BBD961"/>
                    </a:gs>
                  </a:gsLst>
                  <a:lin ang="0" scaled="0"/>
                </a:gradFill>
                <a:latin typeface="微软雅黑" panose="020B0503020204020204" charset="-122"/>
                <a:ea typeface="微软雅黑" panose="020B0503020204020204" charset="-122"/>
              </a:rPr>
              <a:t>遗传信息控制生物性状并代代相传</a:t>
            </a:r>
            <a:r>
              <a:rPr lang="en-US" altLang="zh-CN" sz="6000" b="1" dirty="0" smtClean="0">
                <a:gradFill>
                  <a:gsLst>
                    <a:gs pos="97000">
                      <a:srgbClr val="417520"/>
                    </a:gs>
                    <a:gs pos="0">
                      <a:srgbClr val="BBD961"/>
                    </a:gs>
                  </a:gsLst>
                  <a:lin ang="0" scaled="0"/>
                </a:gradFill>
                <a:latin typeface="微软雅黑" panose="020B0503020204020204" charset="-122"/>
                <a:ea typeface="微软雅黑" panose="020B0503020204020204" charset="-122"/>
              </a:rPr>
              <a:t>——</a:t>
            </a:r>
            <a:r>
              <a:rPr lang="zh-CN" altLang="en-US" sz="6000" b="1" dirty="0" smtClean="0">
                <a:gradFill>
                  <a:gsLst>
                    <a:gs pos="97000">
                      <a:srgbClr val="417520"/>
                    </a:gs>
                    <a:gs pos="0">
                      <a:srgbClr val="BBD961"/>
                    </a:gs>
                  </a:gsLst>
                  <a:lin ang="0" scaled="0"/>
                </a:gradFill>
                <a:latin typeface="微软雅黑" panose="020B0503020204020204" charset="-122"/>
                <a:ea typeface="微软雅黑" panose="020B0503020204020204" charset="-122"/>
              </a:rPr>
              <a:t>遗传规律与人类遗传病</a:t>
            </a:r>
            <a:endParaRPr lang="zh-CN" altLang="en-US" sz="6000" b="1" dirty="0">
              <a:gradFill>
                <a:gsLst>
                  <a:gs pos="97000">
                    <a:srgbClr val="417520"/>
                  </a:gs>
                  <a:gs pos="0">
                    <a:srgbClr val="BBD961"/>
                  </a:gs>
                </a:gsLst>
                <a:lin ang="0" scaled="0"/>
              </a:gradFill>
              <a:latin typeface="微软雅黑" panose="020B0503020204020204" charset="-122"/>
              <a:ea typeface="微软雅黑" panose="020B0503020204020204" charset="-122"/>
            </a:endParaRPr>
          </a:p>
        </p:txBody>
      </p:sp>
      <p:sp>
        <p:nvSpPr>
          <p:cNvPr id="18" name="文本框 5"/>
          <p:cNvSpPr txBox="1"/>
          <p:nvPr/>
        </p:nvSpPr>
        <p:spPr>
          <a:xfrm>
            <a:off x="177963" y="204927"/>
            <a:ext cx="2583417" cy="769441"/>
          </a:xfrm>
          <a:prstGeom prst="rect">
            <a:avLst/>
          </a:prstGeom>
          <a:noFill/>
        </p:spPr>
        <p:txBody>
          <a:bodyPr wrap="square" rtlCol="0" anchor="t">
            <a:spAutoFit/>
          </a:bodyPr>
          <a:lstStyle/>
          <a:p>
            <a:pPr algn="dist"/>
            <a:r>
              <a:rPr lang="zh-CN" altLang="en-US" sz="4400" b="1" cap="all" dirty="0" smtClean="0">
                <a:gradFill>
                  <a:gsLst>
                    <a:gs pos="97000">
                      <a:srgbClr val="417520"/>
                    </a:gs>
                    <a:gs pos="0">
                      <a:srgbClr val="BBD961"/>
                    </a:gs>
                  </a:gsLst>
                  <a:lin ang="0" scaled="0"/>
                </a:gradFill>
                <a:latin typeface="微软雅黑" panose="020B0503020204020204" charset="-122"/>
                <a:ea typeface="微软雅黑" panose="020B0503020204020204" charset="-122"/>
              </a:rPr>
              <a:t>大</a:t>
            </a:r>
            <a:r>
              <a:rPr lang="zh-CN" altLang="en-US" sz="4400" b="1" cap="all" dirty="0" smtClean="0">
                <a:gradFill>
                  <a:gsLst>
                    <a:gs pos="97000">
                      <a:srgbClr val="417520"/>
                    </a:gs>
                    <a:gs pos="0">
                      <a:srgbClr val="BBD961"/>
                    </a:gs>
                  </a:gsLst>
                  <a:lin ang="0" scaled="0"/>
                </a:gradFill>
                <a:latin typeface="微软雅黑" panose="020B0503020204020204" charset="-122"/>
                <a:ea typeface="微软雅黑" panose="020B0503020204020204" charset="-122"/>
              </a:rPr>
              <a:t>概念四</a:t>
            </a:r>
            <a:endParaRPr lang="zh-CN" altLang="en-US" sz="4400" b="1" cap="all" dirty="0">
              <a:gradFill>
                <a:gsLst>
                  <a:gs pos="97000">
                    <a:srgbClr val="417520"/>
                  </a:gs>
                  <a:gs pos="0">
                    <a:srgbClr val="BBD961"/>
                  </a:gs>
                </a:gsLst>
                <a:lin ang="0" scaled="0"/>
              </a:gradFill>
              <a:latin typeface="微软雅黑" panose="020B0503020204020204" charset="-122"/>
              <a:ea typeface="微软雅黑" panose="020B0503020204020204" charset="-122"/>
            </a:endParaRPr>
          </a:p>
        </p:txBody>
      </p:sp>
      <p:pic>
        <p:nvPicPr>
          <p:cNvPr id="19" name="图片 18" descr="4"/>
          <p:cNvPicPr>
            <a:picLocks noChangeAspect="1"/>
          </p:cNvPicPr>
          <p:nvPr/>
        </p:nvPicPr>
        <p:blipFill>
          <a:blip r:embed="rId2"/>
          <a:stretch>
            <a:fillRect/>
          </a:stretch>
        </p:blipFill>
        <p:spPr>
          <a:xfrm>
            <a:off x="7105650" y="1589405"/>
            <a:ext cx="3476625" cy="3468370"/>
          </a:xfrm>
          <a:prstGeom prst="rect">
            <a:avLst/>
          </a:prstGeom>
        </p:spPr>
      </p:pic>
      <p:sp>
        <p:nvSpPr>
          <p:cNvPr id="2" name="矩形 1"/>
          <p:cNvSpPr/>
          <p:nvPr/>
        </p:nvSpPr>
        <p:spPr>
          <a:xfrm>
            <a:off x="11197988" y="-10642"/>
            <a:ext cx="1004930" cy="735464"/>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图片 10" descr="山东金榜苑"/>
          <p:cNvPicPr>
            <a:picLocks noChangeAspect="1"/>
          </p:cNvPicPr>
          <p:nvPr/>
        </p:nvPicPr>
        <p:blipFill>
          <a:blip r:embed="rId3">
            <a:lum bright="-8000" contrast="52000"/>
          </a:blip>
          <a:srcRect b="27240"/>
          <a:stretch>
            <a:fillRect/>
          </a:stretch>
        </p:blipFill>
        <p:spPr>
          <a:xfrm>
            <a:off x="11224641" y="-3682"/>
            <a:ext cx="92011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共享文件\转WORD\2026版 创新设计 高考总复习 生物学 山东专用 （鲁）转WORD\sy381B-.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43406" y="663906"/>
            <a:ext cx="8542345" cy="5962243"/>
          </a:xfrm>
          <a:prstGeom prst="rect">
            <a:avLst/>
          </a:prstGeom>
        </p:spPr>
      </p:pic>
      <p:sp>
        <p:nvSpPr>
          <p:cNvPr id="3" name="矩形 2"/>
          <p:cNvSpPr/>
          <p:nvPr/>
        </p:nvSpPr>
        <p:spPr>
          <a:xfrm>
            <a:off x="6391574" y="1212990"/>
            <a:ext cx="3365024" cy="892552"/>
          </a:xfrm>
          <a:prstGeom prst="rect">
            <a:avLst/>
          </a:prstGeom>
        </p:spPr>
        <p:txBody>
          <a:bodyPr wrap="none">
            <a:spAutoFit/>
          </a:bodyPr>
          <a:lstStyle/>
          <a:p>
            <a:r>
              <a:rPr lang="en-US" altLang="zh-CN" sz="2600" dirty="0" smtClean="0">
                <a:solidFill>
                  <a:srgbClr val="C00000"/>
                </a:solidFill>
                <a:latin typeface="Times New Roman" panose="02020603050405020304" pitchFamily="18" charset="0"/>
                <a:cs typeface="Times New Roman" panose="02020603050405020304" pitchFamily="18" charset="0"/>
              </a:rPr>
              <a:t>		    </a:t>
            </a:r>
            <a:r>
              <a:rPr lang="zh-CN" altLang="zh-CN" sz="2600" dirty="0" smtClean="0">
                <a:solidFill>
                  <a:srgbClr val="C00000"/>
                </a:solidFill>
                <a:latin typeface="Times New Roman" panose="02020603050405020304" pitchFamily="18" charset="0"/>
                <a:cs typeface="Times New Roman" panose="02020603050405020304" pitchFamily="18" charset="0"/>
              </a:rPr>
              <a:t>遗传因</a:t>
            </a:r>
            <a:endParaRPr lang="en-US" altLang="zh-CN" sz="2600" dirty="0" smtClean="0">
              <a:solidFill>
                <a:srgbClr val="C00000"/>
              </a:solidFill>
              <a:latin typeface="Times New Roman" panose="02020603050405020304" pitchFamily="18" charset="0"/>
              <a:cs typeface="Times New Roman" panose="02020603050405020304" pitchFamily="18" charset="0"/>
            </a:endParaRPr>
          </a:p>
          <a:p>
            <a:r>
              <a:rPr lang="zh-CN" altLang="zh-CN" sz="2600" dirty="0" smtClean="0">
                <a:solidFill>
                  <a:srgbClr val="C00000"/>
                </a:solidFill>
                <a:latin typeface="Times New Roman" panose="02020603050405020304" pitchFamily="18" charset="0"/>
                <a:cs typeface="Times New Roman" panose="02020603050405020304" pitchFamily="18" charset="0"/>
              </a:rPr>
              <a:t>子</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4" name="矩形 3"/>
          <p:cNvSpPr/>
          <p:nvPr/>
        </p:nvSpPr>
        <p:spPr>
          <a:xfrm>
            <a:off x="7979476" y="3800665"/>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彼此分离</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5" name="矩形 4"/>
          <p:cNvSpPr/>
          <p:nvPr/>
        </p:nvSpPr>
        <p:spPr>
          <a:xfrm>
            <a:off x="7742328" y="5252752"/>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随机结合</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G:\共享文件\转WORD\2026版 创新设计 高考总复习 生物学 山东专用 （鲁）转WORD\sy381B-a.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6880" y="836676"/>
            <a:ext cx="8277606" cy="5758631"/>
          </a:xfrm>
          <a:prstGeom prst="rect">
            <a:avLst/>
          </a:prstGeom>
        </p:spPr>
      </p:pic>
      <p:sp>
        <p:nvSpPr>
          <p:cNvPr id="4" name="矩形 3"/>
          <p:cNvSpPr/>
          <p:nvPr/>
        </p:nvSpPr>
        <p:spPr>
          <a:xfrm>
            <a:off x="6305206" y="4506796"/>
            <a:ext cx="805029" cy="492443"/>
          </a:xfrm>
          <a:prstGeom prst="rect">
            <a:avLst/>
          </a:prstGeom>
        </p:spPr>
        <p:txBody>
          <a:bodyPr wrap="none">
            <a:spAutoFit/>
          </a:bodyPr>
          <a:lstStyle/>
          <a:p>
            <a:r>
              <a:rPr lang="en-US" altLang="zh-CN" sz="2600">
                <a:solidFill>
                  <a:srgbClr val="C00000"/>
                </a:solidFill>
                <a:latin typeface="Times New Roman" panose="02020603050405020304" pitchFamily="18" charset="0"/>
              </a:rPr>
              <a:t>1</a:t>
            </a:r>
            <a:r>
              <a:rPr lang="zh-CN" altLang="zh-CN" sz="260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252374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提出问题是建立在杂交和自交实验基础上的，不包括测交实验。</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演绎过程不等于测交实验，前者只是理论推导，后者则是进行测交实验对演绎推理的结果进行验证。</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测交不仅能测定</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的基因型，还能测定</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产生配子的种类和比例。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996" y="595014"/>
            <a:ext cx="2817994" cy="2523744"/>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分离定律的实质</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分离定律的实质、发生时间及适用范围</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descr="G:\共享文件\转WORD\2026版 创新设计 高考总复习 生物学 山东专用 （鲁）转WORD\sw331a-.tif"/>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3994" y="666056"/>
            <a:ext cx="7776972" cy="6243314"/>
          </a:xfrm>
          <a:prstGeom prst="rect">
            <a:avLst/>
          </a:prstGeom>
        </p:spPr>
      </p:pic>
      <p:sp>
        <p:nvSpPr>
          <p:cNvPr id="4" name="矩形 3"/>
          <p:cNvSpPr/>
          <p:nvPr/>
        </p:nvSpPr>
        <p:spPr>
          <a:xfrm>
            <a:off x="4936318" y="541102"/>
            <a:ext cx="1851789"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同源染色体</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5649243" y="962679"/>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等位</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7176146" y="527454"/>
            <a:ext cx="218521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姐妹染色单体</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7337570" y="940063"/>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相同</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3935730" y="3442648"/>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等位基因</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4091304" y="4443235"/>
            <a:ext cx="2518638"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减数分裂</a:t>
            </a:r>
            <a:r>
              <a:rPr lang="zh-CN" altLang="zh-CN" sz="2600">
                <a:solidFill>
                  <a:srgbClr val="C00000"/>
                </a:solidFill>
                <a:latin typeface="Calibri" panose="020F0502020204030204" charset="0"/>
                <a:ea typeface="宋体" panose="02010600030101010101" pitchFamily="2" charset="-122"/>
                <a:cs typeface="宋体" panose="02010600030101010101" pitchFamily="2" charset="-122"/>
              </a:rPr>
              <a:t>Ⅰ</a:t>
            </a:r>
            <a:r>
              <a:rPr lang="zh-CN" altLang="zh-CN" sz="2600">
                <a:solidFill>
                  <a:srgbClr val="C00000"/>
                </a:solidFill>
                <a:latin typeface="Times New Roman" panose="02020603050405020304" pitchFamily="18" charset="0"/>
                <a:cs typeface="Times New Roman" panose="02020603050405020304" pitchFamily="18" charset="0"/>
              </a:rPr>
              <a:t>后期</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5146170" y="5075328"/>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有性生殖</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5918577" y="5639183"/>
            <a:ext cx="1184940"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染色体</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3628" y="635958"/>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分离定律的实质与各种比例的关系</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descr="G:\共享文件\转WORD\2026版 创新设计 高考总复习 生物学 山东专用 （鲁）转WORD\sw332a-.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1827" y="1241314"/>
            <a:ext cx="9768347" cy="4902963"/>
          </a:xfrm>
          <a:prstGeom prst="rect">
            <a:avLst/>
          </a:prstGeom>
        </p:spPr>
      </p:pic>
      <p:sp>
        <p:nvSpPr>
          <p:cNvPr id="4" name="矩形 3"/>
          <p:cNvSpPr/>
          <p:nvPr/>
        </p:nvSpPr>
        <p:spPr>
          <a:xfrm>
            <a:off x="2899958" y="2660428"/>
            <a:ext cx="1518364" cy="1491755"/>
          </a:xfrm>
          <a:prstGeom prst="rect">
            <a:avLst/>
          </a:prstGeom>
        </p:spPr>
        <p:txBody>
          <a:bodyPr wrap="none">
            <a:spAutoFit/>
          </a:bodyPr>
          <a:lstStyle/>
          <a:p>
            <a:pPr>
              <a:lnSpc>
                <a:spcPct val="120000"/>
              </a:lnSpc>
            </a:pPr>
            <a:r>
              <a:rPr lang="zh-CN" altLang="zh-CN" sz="2600" dirty="0" smtClean="0">
                <a:solidFill>
                  <a:srgbClr val="C00000"/>
                </a:solidFill>
                <a:latin typeface="Times New Roman" panose="02020603050405020304" pitchFamily="18" charset="0"/>
                <a:cs typeface="Times New Roman" panose="02020603050405020304" pitchFamily="18" charset="0"/>
              </a:rPr>
              <a:t>等位基因</a:t>
            </a:r>
            <a:endParaRPr lang="en-US" altLang="zh-CN" sz="2600" dirty="0" smtClean="0">
              <a:solidFill>
                <a:srgbClr val="C00000"/>
              </a:solidFill>
              <a:latin typeface="Times New Roman" panose="02020603050405020304" pitchFamily="18" charset="0"/>
              <a:cs typeface="Times New Roman" panose="02020603050405020304" pitchFamily="18" charset="0"/>
            </a:endParaRPr>
          </a:p>
          <a:p>
            <a:pPr>
              <a:lnSpc>
                <a:spcPct val="120000"/>
              </a:lnSpc>
            </a:pPr>
            <a:r>
              <a:rPr lang="zh-CN" altLang="zh-CN" sz="2600" dirty="0" smtClean="0">
                <a:solidFill>
                  <a:srgbClr val="C00000"/>
                </a:solidFill>
                <a:latin typeface="Times New Roman" panose="02020603050405020304" pitchFamily="18" charset="0"/>
                <a:cs typeface="Times New Roman" panose="02020603050405020304" pitchFamily="18" charset="0"/>
              </a:rPr>
              <a:t>随</a:t>
            </a:r>
            <a:r>
              <a:rPr lang="zh-CN" altLang="zh-CN" sz="2600" dirty="0">
                <a:solidFill>
                  <a:srgbClr val="C00000"/>
                </a:solidFill>
                <a:latin typeface="Times New Roman" panose="02020603050405020304" pitchFamily="18" charset="0"/>
                <a:cs typeface="Times New Roman" panose="02020603050405020304" pitchFamily="18" charset="0"/>
              </a:rPr>
              <a:t>同源</a:t>
            </a:r>
            <a:r>
              <a:rPr lang="zh-CN" altLang="zh-CN" sz="2600" dirty="0" smtClean="0">
                <a:solidFill>
                  <a:srgbClr val="C00000"/>
                </a:solidFill>
                <a:latin typeface="Times New Roman" panose="02020603050405020304" pitchFamily="18" charset="0"/>
                <a:cs typeface="Times New Roman" panose="02020603050405020304" pitchFamily="18" charset="0"/>
              </a:rPr>
              <a:t>染</a:t>
            </a:r>
            <a:endParaRPr lang="en-US" altLang="zh-CN" sz="2600" dirty="0" smtClean="0">
              <a:solidFill>
                <a:srgbClr val="C00000"/>
              </a:solidFill>
              <a:latin typeface="Times New Roman" panose="02020603050405020304" pitchFamily="18" charset="0"/>
              <a:cs typeface="Times New Roman" panose="02020603050405020304" pitchFamily="18" charset="0"/>
            </a:endParaRPr>
          </a:p>
          <a:p>
            <a:pPr>
              <a:lnSpc>
                <a:spcPct val="120000"/>
              </a:lnSpc>
            </a:pPr>
            <a:r>
              <a:rPr lang="zh-CN" altLang="zh-CN" sz="2600" dirty="0" smtClean="0">
                <a:solidFill>
                  <a:srgbClr val="C00000"/>
                </a:solidFill>
                <a:latin typeface="Times New Roman" panose="02020603050405020304" pitchFamily="18" charset="0"/>
                <a:cs typeface="Times New Roman" panose="02020603050405020304" pitchFamily="18" charset="0"/>
              </a:rPr>
              <a:t>色</a:t>
            </a:r>
            <a:r>
              <a:rPr lang="zh-CN" altLang="zh-CN" sz="2600" dirty="0">
                <a:solidFill>
                  <a:srgbClr val="C00000"/>
                </a:solidFill>
                <a:latin typeface="Times New Roman" panose="02020603050405020304" pitchFamily="18" charset="0"/>
                <a:cs typeface="Times New Roman" panose="02020603050405020304" pitchFamily="18" charset="0"/>
              </a:rPr>
              <a:t>体</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5932225" y="4111240"/>
            <a:ext cx="805029" cy="531492"/>
          </a:xfrm>
          <a:prstGeom prst="rect">
            <a:avLst/>
          </a:prstGeom>
        </p:spPr>
        <p:txBody>
          <a:bodyPr wrap="none">
            <a:spAutoFit/>
          </a:bodyPr>
          <a:lstStyle/>
          <a:p>
            <a:pPr>
              <a:lnSpc>
                <a:spcPct val="120000"/>
              </a:lnSpc>
            </a:pPr>
            <a:r>
              <a:rPr lang="en-US" altLang="zh-CN" sz="2600" dirty="0">
                <a:solidFill>
                  <a:srgbClr val="C00000"/>
                </a:solidFill>
                <a:latin typeface="Times New Roman" panose="02020603050405020304" pitchFamily="18" charset="0"/>
              </a:rPr>
              <a:t>1</a:t>
            </a:r>
            <a:r>
              <a:rPr lang="zh-CN" altLang="zh-CN" sz="2600" dirty="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dirty="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10170876" y="1492162"/>
            <a:ext cx="805029" cy="531492"/>
          </a:xfrm>
          <a:prstGeom prst="rect">
            <a:avLst/>
          </a:prstGeom>
        </p:spPr>
        <p:txBody>
          <a:bodyPr wrap="none">
            <a:spAutoFit/>
          </a:bodyPr>
          <a:lstStyle/>
          <a:p>
            <a:pPr>
              <a:lnSpc>
                <a:spcPct val="120000"/>
              </a:lnSpc>
            </a:pPr>
            <a:r>
              <a:rPr lang="en-US" altLang="zh-CN" sz="2600">
                <a:solidFill>
                  <a:srgbClr val="C00000"/>
                </a:solidFill>
                <a:latin typeface="Times New Roman" panose="02020603050405020304" pitchFamily="18" charset="0"/>
              </a:rPr>
              <a:t>3</a:t>
            </a:r>
            <a:r>
              <a:rPr lang="zh-CN" altLang="zh-CN" sz="260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10125250" y="2764933"/>
            <a:ext cx="805029" cy="572464"/>
          </a:xfrm>
          <a:prstGeom prst="rect">
            <a:avLst/>
          </a:prstGeom>
        </p:spPr>
        <p:txBody>
          <a:bodyPr wrap="none">
            <a:spAutoFit/>
          </a:bodyPr>
          <a:lstStyle/>
          <a:p>
            <a:pPr>
              <a:lnSpc>
                <a:spcPct val="120000"/>
              </a:lnSpc>
            </a:pPr>
            <a:r>
              <a:rPr lang="en-US" altLang="zh-CN" sz="2600" dirty="0" smtClean="0">
                <a:solidFill>
                  <a:srgbClr val="C00000"/>
                </a:solidFill>
                <a:latin typeface="Times New Roman" panose="02020603050405020304" pitchFamily="18" charset="0"/>
              </a:rPr>
              <a:t>1</a:t>
            </a:r>
            <a:r>
              <a:rPr lang="zh-CN" altLang="zh-CN" sz="2600" dirty="0" smtClean="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dirty="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10141170" y="4052123"/>
            <a:ext cx="805029" cy="572464"/>
          </a:xfrm>
          <a:prstGeom prst="rect">
            <a:avLst/>
          </a:prstGeom>
        </p:spPr>
        <p:txBody>
          <a:bodyPr wrap="none">
            <a:spAutoFit/>
          </a:bodyPr>
          <a:lstStyle/>
          <a:p>
            <a:pPr>
              <a:lnSpc>
                <a:spcPct val="120000"/>
              </a:lnSpc>
            </a:pPr>
            <a:r>
              <a:rPr lang="en-US" altLang="zh-CN" sz="2600" dirty="0" smtClean="0">
                <a:solidFill>
                  <a:srgbClr val="C00000"/>
                </a:solidFill>
                <a:latin typeface="Times New Roman" panose="02020603050405020304" pitchFamily="18" charset="0"/>
              </a:rPr>
              <a:t>1</a:t>
            </a:r>
            <a:r>
              <a:rPr lang="zh-CN" altLang="zh-CN" sz="2600" dirty="0" smtClean="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dirty="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10157090" y="5252752"/>
            <a:ext cx="805029" cy="572464"/>
          </a:xfrm>
          <a:prstGeom prst="rect">
            <a:avLst/>
          </a:prstGeom>
        </p:spPr>
        <p:txBody>
          <a:bodyPr wrap="none">
            <a:spAutoFit/>
          </a:bodyPr>
          <a:lstStyle/>
          <a:p>
            <a:pPr>
              <a:lnSpc>
                <a:spcPct val="120000"/>
              </a:lnSpc>
            </a:pPr>
            <a:r>
              <a:rPr lang="en-US" altLang="zh-CN" sz="2600" dirty="0" smtClean="0">
                <a:solidFill>
                  <a:srgbClr val="C00000"/>
                </a:solidFill>
                <a:latin typeface="Times New Roman" panose="02020603050405020304" pitchFamily="18" charset="0"/>
              </a:rPr>
              <a:t>1</a:t>
            </a:r>
            <a:r>
              <a:rPr lang="zh-CN" altLang="zh-CN" sz="2600" dirty="0" smtClean="0">
                <a:solidFill>
                  <a:srgbClr val="C00000"/>
                </a:solidFill>
                <a:latin typeface="Calibri" panose="020F0502020204030204" charset="0"/>
                <a:ea typeface="宋体" panose="02010600030101010101" pitchFamily="2" charset="-122"/>
                <a:cs typeface="宋体" panose="02010600030101010101" pitchFamily="2" charset="-122"/>
              </a:rPr>
              <a:t>∶</a:t>
            </a:r>
            <a:r>
              <a:rPr lang="en-US" altLang="zh-CN" sz="2600" dirty="0">
                <a:solidFill>
                  <a:srgbClr val="C00000"/>
                </a:solidFill>
                <a:latin typeface="Times New Roman" panose="02020603050405020304" pitchFamily="18" charset="0"/>
              </a:rPr>
              <a:t>1</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P spid="1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3628" y="1268730"/>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玉米也可以作为遗传实验的材料，结合玉米花序与受粉方式模式图思考：</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026" name="Picture 2" descr="素能提升"/>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457" y="774273"/>
            <a:ext cx="1844893" cy="4095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1S9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2736" y="2068158"/>
            <a:ext cx="3813691" cy="30754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83196" y="5157216"/>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玉米为雌雄同株且为</a:t>
            </a:r>
            <a:r>
              <a:rPr lang="en-US" altLang="zh-CN" sz="2600" kern="100">
                <a:solidFill>
                  <a:srgbClr val="262626"/>
                </a:solidFill>
                <a:latin typeface="Times New Roman" panose="02020603050405020304" pitchFamily="18" charset="0"/>
                <a:cs typeface="Courier New" panose="02070309020205020404" pitchFamily="49" charset="0"/>
              </a:rPr>
              <a:t>________(</a:t>
            </a:r>
            <a:r>
              <a:rPr lang="zh-CN" altLang="zh-CN" sz="2600" kern="100">
                <a:solidFill>
                  <a:srgbClr val="262626"/>
                </a:solidFill>
                <a:latin typeface="Times New Roman" panose="02020603050405020304" pitchFamily="18" charset="0"/>
                <a:cs typeface="Times New Roman" panose="02020603050405020304" pitchFamily="18" charset="0"/>
              </a:rPr>
              <a:t>填</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单性</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或</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两性</a:t>
            </a:r>
            <a:r>
              <a:rPr lang="en-US" altLang="zh-CN" sz="2600" kern="100">
                <a:solidFill>
                  <a:srgbClr val="262626"/>
                </a:solidFill>
                <a:latin typeface="宋体" panose="02010600030101010101" pitchFamily="2" charset="-122"/>
                <a:cs typeface="Times New Roman" panose="02020603050405020304" pitchFamily="18" charset="0"/>
              </a:rPr>
              <a:t>”</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花。</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3975619" y="5252752"/>
            <a:ext cx="851515"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单性</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9037" y="704198"/>
            <a:ext cx="7943086" cy="3724072"/>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图中两种受粉方式中，方式</a:t>
            </a:r>
            <a:r>
              <a:rPr lang="en-US" altLang="zh-CN" sz="2600" kern="100" dirty="0">
                <a:solidFill>
                  <a:srgbClr val="262626"/>
                </a:solidFill>
                <a:latin typeface="宋体" panose="02010600030101010101" pitchFamily="2" charset="-122"/>
                <a:cs typeface="Times New Roman" panose="02020603050405020304" pitchFamily="18" charset="0"/>
              </a:rPr>
              <a:t>Ⅰ</a:t>
            </a:r>
            <a:r>
              <a:rPr lang="zh-CN" altLang="zh-CN" sz="2600" kern="100" dirty="0">
                <a:solidFill>
                  <a:srgbClr val="262626"/>
                </a:solidFill>
                <a:latin typeface="Times New Roman" panose="02020603050405020304" pitchFamily="18" charset="0"/>
                <a:cs typeface="Times New Roman" panose="02020603050405020304" pitchFamily="18" charset="0"/>
              </a:rPr>
              <a:t>属于</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自交</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杂交</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，方式</a:t>
            </a:r>
            <a:r>
              <a:rPr lang="en-US" altLang="zh-CN" sz="2600" kern="100" dirty="0">
                <a:solidFill>
                  <a:srgbClr val="262626"/>
                </a:solidFill>
                <a:latin typeface="宋体" panose="02010600030101010101" pitchFamily="2" charset="-122"/>
                <a:cs typeface="Times New Roman" panose="02020603050405020304" pitchFamily="18" charset="0"/>
              </a:rPr>
              <a:t>Ⅱ</a:t>
            </a:r>
            <a:r>
              <a:rPr lang="zh-CN" altLang="zh-CN" sz="2600" kern="100" dirty="0">
                <a:solidFill>
                  <a:srgbClr val="262626"/>
                </a:solidFill>
                <a:latin typeface="Times New Roman" panose="02020603050405020304" pitchFamily="18" charset="0"/>
                <a:cs typeface="Times New Roman" panose="02020603050405020304" pitchFamily="18" charset="0"/>
              </a:rPr>
              <a:t>属于</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自交</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杂交</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，因此自然状态下，玉米能进行</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如果对玉米进行人工杂交实验，则操作步骤为</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_________________________________</a:t>
            </a:r>
            <a:r>
              <a:rPr lang="en-US" altLang="zh-CN" sz="2600" kern="100" dirty="0">
                <a:solidFill>
                  <a:srgbClr val="262626"/>
                </a:solidFill>
                <a:latin typeface="Times New Roman" panose="02020603050405020304" pitchFamily="18" charset="0"/>
                <a:cs typeface="Courier New" panose="02070309020205020404" pitchFamily="49" charset="0"/>
              </a:rPr>
              <a:t>_____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1S9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714" y="635958"/>
            <a:ext cx="3813691" cy="30754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445111" y="789935"/>
            <a:ext cx="851515"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自交</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5773130" y="1397912"/>
            <a:ext cx="851515"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杂交</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203576" y="2545447"/>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自由交配</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394648" y="3759721"/>
            <a:ext cx="5852884"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对未成熟的雌花套袋</a:t>
            </a:r>
            <a:r>
              <a:rPr lang="en-US"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人工授粉</a:t>
            </a:r>
            <a:r>
              <a:rPr lang="en-US"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套袋</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P spid="6" grpId="0" autoUpdateAnimBg="0"/>
      <p:bldP spid="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3629" y="635958"/>
            <a:ext cx="7943086" cy="4230429"/>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在一对相对性状的豌豆杂交实验中，</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中出现</a:t>
            </a: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的性状分离比需满足的条件有哪些？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所研究的相对性状只受一对等位基因控制，且相对性状为完全显性；</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每一代不同类型的配子都能发育良好，且不同配子结合机会相等；</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所有后代都处于比较一致的环境中，且存活率相同；</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实验的群体要大，个体数量要足够多。</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1S9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714" y="635958"/>
            <a:ext cx="3813691" cy="30754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53629" y="635958"/>
            <a:ext cx="7943086" cy="483059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除了豌豆适于作遗传实验的材料外，玉米和果蝇也适于作遗传实验的材料，玉米和果蝇适于作遗传材料的优点有哪些？</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玉米：</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雌雄同株且为单性花，便于人工授粉；</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生长周期短，繁殖速率快；</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相对性状差别显著，易于区分观察；</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产生的后代数量多，统计更准确。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果蝇：</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易饲养，繁殖快；</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染色体数目少且大；</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产生的后代多；</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相对性状易于区分。</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1S96"/>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6714" y="635958"/>
            <a:ext cx="3813691" cy="30754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4924401"/>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zh-CN" altLang="zh-CN" sz="2600" b="1" kern="100" dirty="0">
                <a:latin typeface="Times New Roman" panose="02020603050405020304" pitchFamily="18" charset="0"/>
                <a:ea typeface="黑体" panose="02010609060101010101" charset="-122"/>
                <a:cs typeface="Times New Roman" panose="02020603050405020304" pitchFamily="18" charset="0"/>
              </a:rPr>
              <a:t>考向</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结合遗传学基本概念，考查生命观念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湖北荆州一中调研</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下列关于遗传学基本概念的叙述，正确的有</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兔的白毛和黑毛，狗的长毛和卷毛都是相对性状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②</a:t>
            </a:r>
            <a:r>
              <a:rPr lang="zh-CN" altLang="zh-CN" sz="2600" kern="100" dirty="0">
                <a:solidFill>
                  <a:srgbClr val="262626"/>
                </a:solidFill>
                <a:latin typeface="Times New Roman" panose="02020603050405020304" pitchFamily="18" charset="0"/>
                <a:cs typeface="Times New Roman" panose="02020603050405020304" pitchFamily="18" charset="0"/>
              </a:rPr>
              <a:t>隐性性状一经出现一定是隐性纯合子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不同环境下，基因型相同，表型不一定相同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④</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和</a:t>
            </a: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和</a:t>
            </a: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不属于等位基因，</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和</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属于等位基因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宋体" panose="02010600030101010101" pitchFamily="2" charset="-122"/>
                <a:cs typeface="Times New Roman" panose="02020603050405020304" pitchFamily="18" charset="0"/>
              </a:rPr>
              <a:t>⑤</a:t>
            </a:r>
            <a:r>
              <a:rPr lang="zh-CN" altLang="zh-CN" sz="2600" kern="100" dirty="0">
                <a:solidFill>
                  <a:srgbClr val="262626"/>
                </a:solidFill>
                <a:latin typeface="Times New Roman" panose="02020603050405020304" pitchFamily="18" charset="0"/>
                <a:cs typeface="Times New Roman" panose="02020603050405020304" pitchFamily="18" charset="0"/>
              </a:rPr>
              <a:t>检测某雄兔是否是纯合子，可以用测交的方法</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A.2</a:t>
            </a:r>
            <a:r>
              <a:rPr lang="zh-CN" altLang="zh-CN" sz="2600" kern="100" dirty="0">
                <a:solidFill>
                  <a:srgbClr val="262626"/>
                </a:solidFill>
                <a:latin typeface="Times New Roman" panose="02020603050405020304" pitchFamily="18" charset="0"/>
                <a:cs typeface="Times New Roman" panose="02020603050405020304" pitchFamily="18" charset="0"/>
              </a:rPr>
              <a:t>项</a:t>
            </a:r>
            <a:r>
              <a:rPr lang="en-US" altLang="zh-CN" sz="2600" kern="100" dirty="0">
                <a:solidFill>
                  <a:srgbClr val="262626"/>
                </a:solidFill>
                <a:latin typeface="Times New Roman" panose="02020603050405020304" pitchFamily="18" charset="0"/>
                <a:cs typeface="Courier New" panose="02070309020205020404" pitchFamily="49" charset="0"/>
              </a:rPr>
              <a:t>  	B.3</a:t>
            </a:r>
            <a:r>
              <a:rPr lang="zh-CN" altLang="zh-CN" sz="2600" kern="100" dirty="0" smtClean="0">
                <a:solidFill>
                  <a:srgbClr val="262626"/>
                </a:solidFill>
                <a:latin typeface="Times New Roman" panose="02020603050405020304" pitchFamily="18" charset="0"/>
                <a:cs typeface="Times New Roman" panose="02020603050405020304" pitchFamily="18" charset="0"/>
              </a:rPr>
              <a:t>项</a:t>
            </a: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C.4</a:t>
            </a:r>
            <a:r>
              <a:rPr lang="zh-CN" altLang="zh-CN" sz="2600" kern="100" dirty="0" smtClean="0">
                <a:solidFill>
                  <a:srgbClr val="262626"/>
                </a:solidFill>
                <a:latin typeface="Times New Roman" panose="02020603050405020304" pitchFamily="18" charset="0"/>
                <a:cs typeface="Times New Roman" panose="02020603050405020304" pitchFamily="18" charset="0"/>
              </a:rPr>
              <a:t>项</a:t>
            </a: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	D.5</a:t>
            </a:r>
            <a:r>
              <a:rPr lang="zh-CN" altLang="zh-CN" sz="2600" kern="100" dirty="0">
                <a:solidFill>
                  <a:srgbClr val="262626"/>
                </a:solidFill>
                <a:latin typeface="Times New Roman" panose="02020603050405020304" pitchFamily="18" charset="0"/>
                <a:cs typeface="Times New Roman" panose="02020603050405020304" pitchFamily="18" charset="0"/>
              </a:rPr>
              <a:t>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10604975" y="1336969"/>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37"/>
          <p:cNvSpPr/>
          <p:nvPr/>
        </p:nvSpPr>
        <p:spPr>
          <a:xfrm rot="5400000">
            <a:off x="1190826" y="-648385"/>
            <a:ext cx="918151" cy="2178427"/>
          </a:xfrm>
          <a:custGeom>
            <a:avLst/>
            <a:gdLst>
              <a:gd name="connsiteX0" fmla="*/ 0 w 3200404"/>
              <a:gd name="connsiteY0" fmla="*/ 3118602 h 3118602"/>
              <a:gd name="connsiteX1" fmla="*/ 1 w 3200404"/>
              <a:gd name="connsiteY1" fmla="*/ 0 h 3118602"/>
              <a:gd name="connsiteX2" fmla="*/ 949556 w 3200404"/>
              <a:gd name="connsiteY2" fmla="*/ 0 h 3118602"/>
              <a:gd name="connsiteX3" fmla="*/ 949557 w 3200404"/>
              <a:gd name="connsiteY3" fmla="*/ 1 h 3118602"/>
              <a:gd name="connsiteX4" fmla="*/ 989907 w 3200404"/>
              <a:gd name="connsiteY4" fmla="*/ 1 h 3118602"/>
              <a:gd name="connsiteX5" fmla="*/ 989907 w 3200404"/>
              <a:gd name="connsiteY5" fmla="*/ 0 h 3118602"/>
              <a:gd name="connsiteX6" fmla="*/ 1939462 w 3200404"/>
              <a:gd name="connsiteY6" fmla="*/ 0 h 3118602"/>
              <a:gd name="connsiteX7" fmla="*/ 1939463 w 3200404"/>
              <a:gd name="connsiteY7" fmla="*/ 1 h 3118602"/>
              <a:gd name="connsiteX8" fmla="*/ 2345440 w 3200404"/>
              <a:gd name="connsiteY8" fmla="*/ 1 h 3118602"/>
              <a:gd name="connsiteX9" fmla="*/ 3200404 w 3200404"/>
              <a:gd name="connsiteY9" fmla="*/ 1559302 h 3118602"/>
              <a:gd name="connsiteX10" fmla="*/ 2345440 w 3200404"/>
              <a:gd name="connsiteY10" fmla="*/ 3118602 h 3118602"/>
              <a:gd name="connsiteX11" fmla="*/ 1355534 w 3200404"/>
              <a:gd name="connsiteY11" fmla="*/ 3118602 h 3118602"/>
              <a:gd name="connsiteX12" fmla="*/ 989906 w 3200404"/>
              <a:gd name="connsiteY12" fmla="*/ 3118602 h 311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404" h="3118602">
                <a:moveTo>
                  <a:pt x="0" y="3118602"/>
                </a:moveTo>
                <a:lnTo>
                  <a:pt x="1" y="0"/>
                </a:lnTo>
                <a:lnTo>
                  <a:pt x="949556" y="0"/>
                </a:lnTo>
                <a:lnTo>
                  <a:pt x="949557" y="1"/>
                </a:lnTo>
                <a:lnTo>
                  <a:pt x="989907" y="1"/>
                </a:lnTo>
                <a:lnTo>
                  <a:pt x="989907" y="0"/>
                </a:lnTo>
                <a:lnTo>
                  <a:pt x="1939462" y="0"/>
                </a:lnTo>
                <a:lnTo>
                  <a:pt x="1939463" y="1"/>
                </a:lnTo>
                <a:lnTo>
                  <a:pt x="2345440" y="1"/>
                </a:lnTo>
                <a:lnTo>
                  <a:pt x="3200404" y="1559302"/>
                </a:lnTo>
                <a:lnTo>
                  <a:pt x="2345440" y="3118602"/>
                </a:lnTo>
                <a:lnTo>
                  <a:pt x="1355534" y="3118602"/>
                </a:lnTo>
                <a:lnTo>
                  <a:pt x="989906" y="3118602"/>
                </a:lnTo>
                <a:close/>
              </a:path>
            </a:pathLst>
          </a:custGeom>
          <a:blipFill dpi="0" rotWithShape="1">
            <a:blip r:embed="rId1"/>
            <a:srcRect/>
            <a:tile sx="30000" sy="30000"/>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8" name="任意多边形: 形状 30"/>
          <p:cNvSpPr/>
          <p:nvPr/>
        </p:nvSpPr>
        <p:spPr>
          <a:xfrm rot="5400000">
            <a:off x="1238534" y="-777486"/>
            <a:ext cx="794243" cy="2312721"/>
          </a:xfrm>
          <a:custGeom>
            <a:avLst/>
            <a:gdLst>
              <a:gd name="connsiteX0" fmla="*/ 0 w 2874124"/>
              <a:gd name="connsiteY0" fmla="*/ 4054855 h 4054855"/>
              <a:gd name="connsiteX1" fmla="*/ 1 w 2874124"/>
              <a:gd name="connsiteY1" fmla="*/ 0 h 4054855"/>
              <a:gd name="connsiteX2" fmla="*/ 1234628 w 2874124"/>
              <a:gd name="connsiteY2" fmla="*/ 0 h 4054855"/>
              <a:gd name="connsiteX3" fmla="*/ 1234629 w 2874124"/>
              <a:gd name="connsiteY3" fmla="*/ 1 h 4054855"/>
              <a:gd name="connsiteX4" fmla="*/ 1762486 w 2874124"/>
              <a:gd name="connsiteY4" fmla="*/ 1 h 4054855"/>
              <a:gd name="connsiteX5" fmla="*/ 2874124 w 2874124"/>
              <a:gd name="connsiteY5" fmla="*/ 2027428 h 4054855"/>
              <a:gd name="connsiteX6" fmla="*/ 1762486 w 2874124"/>
              <a:gd name="connsiteY6" fmla="*/ 4054855 h 405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4124" h="4054855">
                <a:moveTo>
                  <a:pt x="0" y="4054855"/>
                </a:moveTo>
                <a:lnTo>
                  <a:pt x="1" y="0"/>
                </a:lnTo>
                <a:lnTo>
                  <a:pt x="1234628" y="0"/>
                </a:lnTo>
                <a:lnTo>
                  <a:pt x="1234629" y="1"/>
                </a:lnTo>
                <a:lnTo>
                  <a:pt x="1762486" y="1"/>
                </a:lnTo>
                <a:lnTo>
                  <a:pt x="2874124" y="2027428"/>
                </a:lnTo>
                <a:lnTo>
                  <a:pt x="1762486" y="405485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9" name="文本框 1"/>
          <p:cNvSpPr txBox="1"/>
          <p:nvPr/>
        </p:nvSpPr>
        <p:spPr>
          <a:xfrm>
            <a:off x="911352" y="103197"/>
            <a:ext cx="1684543" cy="491490"/>
          </a:xfrm>
          <a:prstGeom prst="rect">
            <a:avLst/>
          </a:prstGeom>
          <a:noFill/>
        </p:spPr>
        <p:txBody>
          <a:bodyPr wrap="square" rtlCol="0" anchor="t">
            <a:spAutoFit/>
          </a:bodyPr>
          <a:lstStyle/>
          <a:p>
            <a:r>
              <a:rPr lang="zh-CN" altLang="en-US" sz="2600" b="1" dirty="0" smtClean="0">
                <a:solidFill>
                  <a:schemeClr val="bg1"/>
                </a:solidFill>
                <a:latin typeface="微软雅黑" panose="020B0503020204020204" charset="-122"/>
                <a:ea typeface="等线" panose="02010600030101010101" charset="-122"/>
                <a:sym typeface="+mn-ea"/>
              </a:rPr>
              <a:t>体系构建</a:t>
            </a:r>
            <a:endParaRPr lang="zh-CN" altLang="zh-CN" sz="2600" b="1" dirty="0" smtClean="0">
              <a:solidFill>
                <a:schemeClr val="bg1"/>
              </a:solidFill>
              <a:latin typeface="微软雅黑" panose="020B0503020204020204" charset="-122"/>
              <a:ea typeface="等线" panose="02010600030101010101" charset="-122"/>
              <a:sym typeface="+mn-ea"/>
            </a:endParaRPr>
          </a:p>
        </p:txBody>
      </p:sp>
      <p:pic>
        <p:nvPicPr>
          <p:cNvPr id="1026" name="Picture 2" descr="SW329"/>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562" y="1219667"/>
            <a:ext cx="11410081" cy="34233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364815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兔的白毛和黑毛是一对相对性状，狗的长毛和卷毛不是一对相对性状，</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错误；隐性性状一经出现一定是隐性纯合子，如矮茎豌豆</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正确；表型是基因与环境相互作用的结果，基因型相同，环境不同，表型不一定相同，</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正确；同源染色体的同一位置上控制相对性状的基因是等位基因，如</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是相同基因，不属于等位基因，</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正确；对于动物是否是纯合子的检测，可用测交法，</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⑤</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正确，故选</a:t>
            </a:r>
            <a:r>
              <a:rPr lang="en-US" altLang="zh-CN" sz="2600" b="1" kern="10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5524565"/>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河北石家庄调研</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下列遗传实例中，属于性状分离现象的是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某非糯性水稻产生的花粉既有糯性的又有非糯性的</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对某未知基因型的个体进行测交后子代的性状表现</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一对表型正常的夫妇生了一个正常的女儿和色盲的儿子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纯合红花和纯合白花的植株杂交，所得</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的花色表现为粉红花</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	</a:t>
            </a:r>
            <a:r>
              <a:rPr lang="zh-CN" altLang="zh-CN" sz="2600" b="1" kern="100" dirty="0" smtClean="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性状分离是指在杂种后代中同时出现显性性状和隐性性状的现象，也就是说只有亲本表型一致，子代出现不同性状时方可称作性状分离，选项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中的亲本表现为一种性状，后代出现两种性状，符合性状分离的概念，</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符合题意。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9954554" y="74202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linds(horizontal)">
                                      <p:cBhvr>
                                        <p:cTn id="1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5449545"/>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zh-CN" altLang="zh-CN" sz="2600" b="1" kern="100" dirty="0" smtClean="0">
                <a:latin typeface="Times New Roman" panose="02020603050405020304" pitchFamily="18" charset="0"/>
                <a:ea typeface="黑体" panose="02010609060101010101" charset="-122"/>
                <a:cs typeface="Times New Roman" panose="02020603050405020304" pitchFamily="18" charset="0"/>
              </a:rPr>
              <a:t>考向</a:t>
            </a:r>
            <a:r>
              <a:rPr lang="en-US" altLang="zh-CN" sz="2600" kern="100" dirty="0" smtClean="0">
                <a:solidFill>
                  <a:srgbClr val="262626"/>
                </a:solidFill>
                <a:latin typeface="Times New Roman" panose="02020603050405020304" pitchFamily="18" charset="0"/>
                <a:cs typeface="Courier New" panose="02070309020205020404" pitchFamily="49" charset="0"/>
              </a:rPr>
              <a:t>2</a:t>
            </a:r>
            <a:r>
              <a:rPr lang="zh-CN" altLang="zh-CN" sz="2600" b="1" kern="100" dirty="0" smtClean="0">
                <a:latin typeface="Times New Roman" panose="02020603050405020304" pitchFamily="18" charset="0"/>
                <a:ea typeface="黑体" panose="02010609060101010101" charset="-122"/>
                <a:cs typeface="Times New Roman" panose="02020603050405020304" pitchFamily="18" charset="0"/>
              </a:rPr>
              <a:t>　结合孟德尔一对相对性状的杂交实验及</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zh-CN" altLang="zh-CN" sz="2600" b="1" kern="100" dirty="0" smtClean="0">
                <a:latin typeface="Times New Roman" panose="02020603050405020304" pitchFamily="18" charset="0"/>
                <a:ea typeface="黑体" panose="02010609060101010101" charset="-122"/>
                <a:cs typeface="Times New Roman" panose="02020603050405020304" pitchFamily="18" charset="0"/>
              </a:rPr>
              <a:t>假说</a:t>
            </a:r>
            <a:r>
              <a:rPr lang="en-US" altLang="zh-CN" sz="2600" b="1" kern="100" dirty="0" smtClean="0">
                <a:latin typeface="Times New Roman" panose="02020603050405020304" pitchFamily="18" charset="0"/>
                <a:ea typeface="黑体" panose="02010609060101010101" charset="-122"/>
                <a:cs typeface="Courier New" panose="02070309020205020404" pitchFamily="49" charset="0"/>
              </a:rPr>
              <a:t>—</a:t>
            </a:r>
            <a:r>
              <a:rPr lang="zh-CN" altLang="zh-CN" sz="2600" b="1" kern="100" dirty="0" smtClean="0">
                <a:latin typeface="Times New Roman" panose="02020603050405020304" pitchFamily="18" charset="0"/>
                <a:ea typeface="黑体" panose="02010609060101010101" charset="-122"/>
                <a:cs typeface="Times New Roman" panose="02020603050405020304" pitchFamily="18" charset="0"/>
              </a:rPr>
              <a:t>演绎法</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zh-CN" altLang="zh-CN" sz="2600" b="1" kern="100" dirty="0" smtClean="0">
                <a:latin typeface="Times New Roman" panose="02020603050405020304" pitchFamily="18" charset="0"/>
                <a:ea typeface="黑体" panose="02010609060101010101" charset="-122"/>
                <a:cs typeface="Times New Roman" panose="02020603050405020304" pitchFamily="18" charset="0"/>
              </a:rPr>
              <a:t>，考查科学思维</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3.</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smtClean="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山东济宁联考</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孟德尔采用的假说</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演绎法是现代科学研究中常用的一种方法，下列属于孟德尔在发现基因分离定律时</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演绎</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过程的是</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zh-CN" altLang="zh-CN" sz="2600" kern="100" dirty="0" smtClean="0">
                <a:solidFill>
                  <a:srgbClr val="262626"/>
                </a:solidFill>
                <a:latin typeface="Times New Roman" panose="02020603050405020304" pitchFamily="18" charset="0"/>
                <a:cs typeface="Times New Roman" panose="02020603050405020304" pitchFamily="18" charset="0"/>
              </a:rPr>
              <a:t>生物的性状是由遗传因子决定的</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zh-CN" altLang="zh-CN" sz="2600" kern="100" dirty="0" smtClean="0">
                <a:solidFill>
                  <a:srgbClr val="262626"/>
                </a:solidFill>
                <a:latin typeface="Times New Roman" panose="02020603050405020304" pitchFamily="18" charset="0"/>
                <a:cs typeface="Times New Roman" panose="02020603050405020304" pitchFamily="18" charset="0"/>
              </a:rPr>
              <a:t>由</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2</a:t>
            </a:r>
            <a:r>
              <a:rPr lang="zh-CN" altLang="zh-CN" sz="2600" kern="100" dirty="0" smtClean="0">
                <a:solidFill>
                  <a:srgbClr val="262626"/>
                </a:solidFill>
                <a:latin typeface="Times New Roman" panose="02020603050405020304" pitchFamily="18" charset="0"/>
                <a:cs typeface="Times New Roman" panose="02020603050405020304" pitchFamily="18" charset="0"/>
              </a:rPr>
              <a:t>出现了</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3</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1</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zh-CN" altLang="zh-CN" sz="2600" kern="100" dirty="0" smtClean="0">
                <a:solidFill>
                  <a:srgbClr val="262626"/>
                </a:solidFill>
                <a:latin typeface="Times New Roman" panose="02020603050405020304" pitchFamily="18" charset="0"/>
                <a:cs typeface="Times New Roman" panose="02020603050405020304" pitchFamily="18" charset="0"/>
              </a:rPr>
              <a:t>推测，生物体产生配子时成对的遗传因子彼此分离</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zh-CN" altLang="zh-CN" sz="2600" kern="100" dirty="0" smtClean="0">
                <a:solidFill>
                  <a:srgbClr val="262626"/>
                </a:solidFill>
                <a:latin typeface="Times New Roman" panose="02020603050405020304" pitchFamily="18" charset="0"/>
                <a:cs typeface="Times New Roman" panose="02020603050405020304" pitchFamily="18" charset="0"/>
              </a:rPr>
              <a:t>若</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产生配子时成对遗传因子分离了，则测交后代会出现两种性状，比例接近</a:t>
            </a:r>
            <a:r>
              <a:rPr lang="en-US" altLang="zh-CN" sz="2600" kern="100" dirty="0" smtClean="0">
                <a:solidFill>
                  <a:srgbClr val="262626"/>
                </a:solidFill>
                <a:latin typeface="Times New Roman" panose="02020603050405020304" pitchFamily="18" charset="0"/>
                <a:cs typeface="Courier New" panose="02070309020205020404" pitchFamily="49" charset="0"/>
              </a:rPr>
              <a:t>1</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1</a:t>
            </a:r>
            <a:endParaRPr lang="zh-CN"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zh-CN" altLang="zh-CN" sz="2600" kern="100" dirty="0" smtClean="0">
                <a:solidFill>
                  <a:srgbClr val="262626"/>
                </a:solidFill>
                <a:latin typeface="Times New Roman" panose="02020603050405020304" pitchFamily="18" charset="0"/>
                <a:cs typeface="Times New Roman" panose="02020603050405020304" pitchFamily="18" charset="0"/>
              </a:rPr>
              <a:t>若</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smtClean="0">
                <a:solidFill>
                  <a:srgbClr val="262626"/>
                </a:solidFill>
                <a:latin typeface="Times New Roman" panose="02020603050405020304" pitchFamily="18" charset="0"/>
                <a:cs typeface="Times New Roman" panose="02020603050405020304" pitchFamily="18" charset="0"/>
              </a:rPr>
              <a:t>产生配子时成对的遗传因子分离，则</a:t>
            </a: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2</a:t>
            </a:r>
            <a:r>
              <a:rPr lang="zh-CN" altLang="zh-CN" sz="2600" kern="100" dirty="0" smtClean="0">
                <a:solidFill>
                  <a:srgbClr val="262626"/>
                </a:solidFill>
                <a:latin typeface="Times New Roman" panose="02020603050405020304" pitchFamily="18" charset="0"/>
                <a:cs typeface="Times New Roman" panose="02020603050405020304" pitchFamily="18" charset="0"/>
              </a:rPr>
              <a:t>中</a:t>
            </a:r>
            <a:r>
              <a:rPr lang="en-US" altLang="zh-CN" sz="2600" kern="100" dirty="0" smtClean="0">
                <a:solidFill>
                  <a:srgbClr val="262626"/>
                </a:solidFill>
                <a:latin typeface="Times New Roman" panose="02020603050405020304" pitchFamily="18" charset="0"/>
                <a:cs typeface="Courier New" panose="02070309020205020404" pitchFamily="49" charset="0"/>
              </a:rPr>
              <a:t>3</a:t>
            </a:r>
            <a:r>
              <a:rPr lang="zh-CN" altLang="zh-CN" sz="2600" kern="100" dirty="0" smtClean="0">
                <a:solidFill>
                  <a:srgbClr val="262626"/>
                </a:solidFill>
                <a:latin typeface="Times New Roman" panose="02020603050405020304" pitchFamily="18" charset="0"/>
                <a:cs typeface="Times New Roman" panose="02020603050405020304" pitchFamily="18" charset="0"/>
              </a:rPr>
              <a:t>种基因型比例接近</a:t>
            </a:r>
            <a:r>
              <a:rPr lang="en-US" altLang="zh-CN" sz="2600" kern="100" dirty="0" smtClean="0">
                <a:solidFill>
                  <a:srgbClr val="262626"/>
                </a:solidFill>
                <a:latin typeface="Times New Roman" panose="02020603050405020304" pitchFamily="18" charset="0"/>
                <a:cs typeface="Courier New" panose="02070309020205020404" pitchFamily="49" charset="0"/>
              </a:rPr>
              <a:t>1</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2</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cs typeface="Courier New" panose="02070309020205020404" pitchFamily="49" charset="0"/>
              </a:rPr>
              <a:t>1</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10291072" y="255213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5448647"/>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生物的性状是由遗传因子决定的，属于孟德尔对分离现象提出的假说，</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出现了</a:t>
            </a:r>
            <a:r>
              <a:rPr lang="en-US" altLang="zh-CN" sz="2600" kern="100" dirty="0">
                <a:solidFill>
                  <a:srgbClr val="005AA0"/>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推测，生物体产生配子时成对的遗传因子彼此分离，属于孟德尔对分离现象的解释，</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产生配子时成对遗传因子分离，则让</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与隐性纯合子杂交，根据假说，推测出测交后代会出现两种性状，比例接近</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，属于孟德尔在发现基因分离定律时的</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演绎</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过程，</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产生配子时成对的遗传因子分离，雌雄配子的结合是随机的，则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种基因型比例接近</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，这不属于</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演绎过程</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4849380"/>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华师一附中模拟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孟德尔利用豌豆杂交实验发现了遗传规律，被称为</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遗传学之父</a:t>
            </a:r>
            <a:r>
              <a:rPr lang="zh-CN"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。下列叙述与孟德尔的研究过程相符合的是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孟德尔成功揭示了基因的分离定律、自由组合定律和伴性遗传规律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从一对相对性状到多对相对性状的研究，是孟德尔获得成功的原因之一</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孟德尔用</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的高茎豌豆与矮茎豌豆杂交，后代出现</a:t>
            </a: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的分离比，这属于假说</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演绎法的演绎推理过程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生物的性状由基因控制，显性基因控制显性性状，隐性基因控制隐性性状</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属于孟德尔的假说内容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9306770" y="1350617"/>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rPr>
              <a:t>B</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84867" y="630569"/>
            <a:ext cx="11656625" cy="304799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孟德尔没有揭示伴性遗传规律，伴性遗传规律由摩尔根发现，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孟德尔用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高茎豌豆与矮茎豌豆杂交，后代出现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的分离比，属于假说</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演绎法的验证过程，</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孟德尔没有提出基因的概念，丹麦生物学家约翰逊提出基因、基因型和表型的概念，</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16921"/>
            <a:ext cx="11656625" cy="2448723"/>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zh-CN" altLang="zh-CN" sz="2600" b="1" kern="100" dirty="0">
                <a:latin typeface="Times New Roman" panose="02020603050405020304" pitchFamily="18" charset="0"/>
                <a:ea typeface="黑体" panose="02010609060101010101" charset="-122"/>
                <a:cs typeface="Times New Roman" panose="02020603050405020304" pitchFamily="18" charset="0"/>
              </a:rPr>
              <a:t>考向</a:t>
            </a:r>
            <a:r>
              <a:rPr lang="en-US" altLang="zh-CN" sz="2600" b="1" kern="100" dirty="0">
                <a:latin typeface="Times New Roman" panose="02020603050405020304" pitchFamily="18" charset="0"/>
                <a:ea typeface="黑体" panose="02010609060101010101" charset="-122"/>
                <a:cs typeface="Courier New" panose="02070309020205020404" pitchFamily="49" charset="0"/>
              </a:rPr>
              <a:t>3</a:t>
            </a:r>
            <a:r>
              <a:rPr lang="zh-CN" altLang="zh-CN" sz="2600" b="1" kern="100" dirty="0">
                <a:latin typeface="Times New Roman" panose="02020603050405020304" pitchFamily="18" charset="0"/>
                <a:ea typeface="黑体" panose="02010609060101010101" charset="-122"/>
                <a:cs typeface="Times New Roman" panose="02020603050405020304" pitchFamily="18" charset="0"/>
              </a:rPr>
              <a:t>　围绕分离定律的应用，考查科学思维</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广东佛山质检</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水稻有香味和无香味为一对相对性状，由一对等位基因控制。某科研小组利用有香味和无香味的纯合亲本进行了如图所示的实验。下列叙述错误的是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3364560" y="249754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rPr>
              <a:t>A</a:t>
            </a:r>
            <a:endParaRPr lang="zh-CN" altLang="en-US" sz="3000" b="1" dirty="0">
              <a:solidFill>
                <a:srgbClr val="C00000"/>
              </a:solidFill>
            </a:endParaRPr>
          </a:p>
        </p:txBody>
      </p:sp>
      <p:sp>
        <p:nvSpPr>
          <p:cNvPr id="4" name="矩形 3"/>
          <p:cNvSpPr/>
          <p:nvPr/>
        </p:nvSpPr>
        <p:spPr>
          <a:xfrm>
            <a:off x="255379" y="3065186"/>
            <a:ext cx="11656625" cy="2523744"/>
          </a:xfrm>
          <a:prstGeom prst="rect">
            <a:avLst/>
          </a:prstGeom>
        </p:spPr>
        <p:txBody>
          <a:bodyPr wrap="square" lIns="121898" tIns="60948" rIns="121898" bIns="60948">
            <a:spAutoFit/>
          </a:bodyPr>
          <a:lstStyle/>
          <a:p>
            <a:pPr algn="ctr">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P</a:t>
            </a:r>
            <a:r>
              <a:rPr lang="zh-CN" altLang="zh-CN" sz="2600" kern="100" dirty="0">
                <a:solidFill>
                  <a:srgbClr val="262626"/>
                </a:solidFill>
                <a:latin typeface="Times New Roman" panose="02020603050405020304" pitchFamily="18" charset="0"/>
                <a:cs typeface="Times New Roman" panose="02020603050405020304" pitchFamily="18" charset="0"/>
              </a:rPr>
              <a:t>　　　　无香味</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有香味</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ctr">
              <a:spcAft>
                <a:spcPts val="0"/>
              </a:spcAft>
              <a:tabLst>
                <a:tab pos="2700655" algn="l"/>
              </a:tabLst>
            </a:pPr>
            <a:r>
              <a:rPr lang="en-US" altLang="zh-CN" sz="2600" kern="100" dirty="0" smtClean="0">
                <a:solidFill>
                  <a:srgbClr val="262626"/>
                </a:solidFill>
                <a:latin typeface="宋体" panose="02010600030101010101" pitchFamily="2" charset="-122"/>
                <a:cs typeface="Times New Roman" panose="02020603050405020304" pitchFamily="18" charset="0"/>
              </a:rPr>
              <a:t>         ↓</a:t>
            </a:r>
            <a:endParaRPr lang="en-US" altLang="zh-CN" sz="1050" kern="100" dirty="0" smtClean="0">
              <a:latin typeface="宋体" panose="02010600030101010101" pitchFamily="2" charset="-122"/>
              <a:ea typeface="宋体" panose="02010600030101010101" pitchFamily="2" charset="-122"/>
              <a:cs typeface="Courier New" panose="02070309020205020404" pitchFamily="49" charset="0"/>
            </a:endParaRPr>
          </a:p>
          <a:p>
            <a:pPr algn="ctr">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F</a:t>
            </a:r>
            <a:r>
              <a:rPr lang="en-US" altLang="zh-CN" sz="2600" kern="100" baseline="-25000" dirty="0" smtClean="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无香味</a:t>
            </a:r>
            <a:r>
              <a:rPr lang="en-US" altLang="zh-CN" sz="2600" kern="100" dirty="0" smtClean="0">
                <a:solidFill>
                  <a:srgbClr val="262626"/>
                </a:solidFill>
                <a:latin typeface="Times New Roman" panose="02020603050405020304" pitchFamily="18" charset="0"/>
                <a:cs typeface="Times New Roman" panose="02020603050405020304" pitchFamily="18" charset="0"/>
              </a:rPr>
              <a:t>   </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ctr">
              <a:spcAft>
                <a:spcPts val="0"/>
              </a:spcAft>
              <a:tabLst>
                <a:tab pos="2700655" algn="l"/>
              </a:tabLst>
            </a:pP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zh-CN" altLang="zh-CN" sz="2600" b="1" kern="100" dirty="0">
                <a:latin typeface="宋体" panose="02010600030101010101" pitchFamily="2" charset="-122"/>
                <a:ea typeface="GBK_S" panose="03000509000000000000" pitchFamily="65"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ctr">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zh-CN" altLang="zh-CN" sz="2600" kern="100" dirty="0">
                <a:solidFill>
                  <a:srgbClr val="262626"/>
                </a:solidFill>
                <a:latin typeface="宋体" panose="02010600030101010101" pitchFamily="2" charset="-122"/>
                <a:ea typeface="Times New Roman" panose="02020603050405020304" pitchFamily="18" charset="0"/>
                <a:cs typeface="Courier New" panose="02070309020205020404" pitchFamily="49" charset="0"/>
              </a:rPr>
              <a:t> </a:t>
            </a:r>
            <a:r>
              <a:rPr lang="zh-CN" altLang="zh-CN" sz="2600" kern="100" dirty="0">
                <a:solidFill>
                  <a:srgbClr val="262626"/>
                </a:solidFill>
                <a:latin typeface="Times New Roman" panose="02020603050405020304" pitchFamily="18" charset="0"/>
                <a:cs typeface="Times New Roman" panose="02020603050405020304" pitchFamily="18" charset="0"/>
              </a:rPr>
              <a:t>无香味　</a:t>
            </a:r>
            <a:r>
              <a:rPr lang="zh-CN" altLang="zh-CN" sz="2600" kern="100" dirty="0">
                <a:solidFill>
                  <a:srgbClr val="262626"/>
                </a:solidFill>
                <a:latin typeface="宋体" panose="02010600030101010101" pitchFamily="2" charset="-122"/>
                <a:ea typeface="Times New Roman" panose="02020603050405020304" pitchFamily="18" charset="0"/>
                <a:cs typeface="Courier New" panose="02070309020205020404" pitchFamily="49" charset="0"/>
              </a:rPr>
              <a:t> </a:t>
            </a:r>
            <a:r>
              <a:rPr lang="zh-CN" altLang="zh-CN" sz="2600" kern="100" dirty="0">
                <a:solidFill>
                  <a:srgbClr val="262626"/>
                </a:solidFill>
                <a:latin typeface="Times New Roman" panose="02020603050405020304" pitchFamily="18" charset="0"/>
                <a:cs typeface="Times New Roman" panose="02020603050405020304" pitchFamily="18" charset="0"/>
              </a:rPr>
              <a:t>有香味</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ctr">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190</a:t>
            </a:r>
            <a:r>
              <a:rPr lang="zh-CN" altLang="zh-CN" sz="2600" kern="100" dirty="0">
                <a:solidFill>
                  <a:srgbClr val="262626"/>
                </a:solidFill>
                <a:latin typeface="Times New Roman" panose="02020603050405020304" pitchFamily="18" charset="0"/>
                <a:cs typeface="Times New Roman" panose="02020603050405020304" pitchFamily="18" charset="0"/>
              </a:rPr>
              <a:t>株</a:t>
            </a:r>
            <a:r>
              <a:rPr lang="en-US" altLang="zh-CN" sz="2600" kern="100" dirty="0" smtClean="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 </a:t>
            </a: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63</a:t>
            </a:r>
            <a:r>
              <a:rPr lang="zh-CN" altLang="zh-CN" sz="2600" kern="100" dirty="0">
                <a:solidFill>
                  <a:srgbClr val="262626"/>
                </a:solidFill>
                <a:latin typeface="Times New Roman" panose="02020603050405020304" pitchFamily="18" charset="0"/>
                <a:cs typeface="Times New Roman" panose="02020603050405020304" pitchFamily="18" charset="0"/>
              </a:rPr>
              <a:t>株</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684486"/>
            <a:ext cx="11656625" cy="5268598"/>
          </a:xfrm>
          <a:prstGeom prst="rect">
            <a:avLst/>
          </a:prstGeom>
        </p:spPr>
        <p:txBody>
          <a:bodyPr wrap="square" lIns="121898" tIns="60948" rIns="121898" bIns="60948">
            <a:spAutoFit/>
          </a:bodyPr>
          <a:lstStyle/>
          <a:p>
            <a:pPr algn="just">
              <a:lnSpc>
                <a:spcPct val="13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让</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无香味植株自交，后代性状分离比为</a:t>
            </a:r>
            <a:r>
              <a:rPr lang="en-US" altLang="zh-CN" sz="2600" kern="100" dirty="0">
                <a:solidFill>
                  <a:srgbClr val="262626"/>
                </a:solidFill>
                <a:latin typeface="Times New Roman" panose="02020603050405020304" pitchFamily="18" charset="0"/>
                <a:cs typeface="Courier New" panose="02070309020205020404" pitchFamily="49" charset="0"/>
              </a:rPr>
              <a:t>6</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无香味的</a:t>
            </a:r>
            <a:r>
              <a:rPr lang="en-US" altLang="zh-CN" sz="2600" kern="100" dirty="0">
                <a:solidFill>
                  <a:srgbClr val="262626"/>
                </a:solidFill>
                <a:latin typeface="Times New Roman" panose="02020603050405020304" pitchFamily="18" charset="0"/>
                <a:cs typeface="Courier New" panose="02070309020205020404" pitchFamily="49" charset="0"/>
              </a:rPr>
              <a:t>190</a:t>
            </a:r>
            <a:r>
              <a:rPr lang="zh-CN" altLang="zh-CN" sz="2600" kern="100" dirty="0">
                <a:solidFill>
                  <a:srgbClr val="262626"/>
                </a:solidFill>
                <a:latin typeface="Times New Roman" panose="02020603050405020304" pitchFamily="18" charset="0"/>
                <a:cs typeface="Times New Roman" panose="02020603050405020304" pitchFamily="18" charset="0"/>
              </a:rPr>
              <a:t>株植株中，杂合植株约有</a:t>
            </a:r>
            <a:r>
              <a:rPr lang="en-US" altLang="zh-CN" sz="2600" kern="100" dirty="0">
                <a:solidFill>
                  <a:srgbClr val="262626"/>
                </a:solidFill>
                <a:latin typeface="Times New Roman" panose="02020603050405020304" pitchFamily="18" charset="0"/>
                <a:cs typeface="Courier New" panose="02070309020205020404" pitchFamily="49" charset="0"/>
              </a:rPr>
              <a:t>127</a:t>
            </a:r>
            <a:r>
              <a:rPr lang="zh-CN" altLang="zh-CN" sz="2600" kern="100" dirty="0">
                <a:solidFill>
                  <a:srgbClr val="262626"/>
                </a:solidFill>
                <a:latin typeface="Times New Roman" panose="02020603050405020304" pitchFamily="18" charset="0"/>
                <a:cs typeface="Times New Roman" panose="02020603050405020304" pitchFamily="18" charset="0"/>
              </a:rPr>
              <a:t>株</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控制水稻无香味和有香味的基因的遗传遵循分离定律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无香味，而</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中无香味</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有香味</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的现象称为性状分离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假设相关基因用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表示，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中无香味植株</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基因型及比例为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1/3AA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自交，后代性状分离比为无香味</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有香味＝</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3/4)</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5</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无香味的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190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株植株中，杂合植株约有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190</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127(</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株</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无香味植株自交产生的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中同时出现无香味和有香味的现象称为性状分离，</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linds(horizontal)">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blinds(horizontal)">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3">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endPar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性状分离比的模拟实验</a:t>
            </a:r>
            <a:endPar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a:hlinkClick r:id="rId4"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5"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endPar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578035"/>
            <a:ext cx="11656625" cy="4124182"/>
          </a:xfrm>
          <a:prstGeom prst="rect">
            <a:avLst/>
          </a:prstGeom>
        </p:spPr>
        <p:txBody>
          <a:bodyPr wrap="square" lIns="121898" tIns="60948" rIns="121898" bIns="60948">
            <a:spAutoFit/>
          </a:bodyPr>
          <a:lstStyle/>
          <a:p>
            <a:pPr marL="252095" indent="-457200" algn="just">
              <a:lnSpc>
                <a:spcPct val="20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实验原理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20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甲、乙两个小桶分别</a:t>
            </a:r>
            <a:r>
              <a:rPr lang="zh-CN" altLang="zh-CN" sz="2600" kern="100" dirty="0" smtClean="0">
                <a:solidFill>
                  <a:srgbClr val="262626"/>
                </a:solidFill>
                <a:latin typeface="Times New Roman" panose="02020603050405020304" pitchFamily="18" charset="0"/>
                <a:cs typeface="Times New Roman" panose="02020603050405020304" pitchFamily="18" charset="0"/>
              </a:rPr>
              <a:t>代表</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20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甲、乙小桶内的彩球分别</a:t>
            </a:r>
            <a:r>
              <a:rPr lang="zh-CN" altLang="zh-CN" sz="2600" kern="100" dirty="0" smtClean="0">
                <a:solidFill>
                  <a:srgbClr val="262626"/>
                </a:solidFill>
                <a:latin typeface="Times New Roman" panose="02020603050405020304" pitchFamily="18" charset="0"/>
                <a:cs typeface="Times New Roman" panose="02020603050405020304" pitchFamily="18" charset="0"/>
              </a:rPr>
              <a:t>代表</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20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用不同彩球的随机组合，模拟生物在生殖过程中，雌、雄配子</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4622415" y="1564307"/>
            <a:ext cx="2518638"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雌、雄生殖器官</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5231151" y="2422615"/>
            <a:ext cx="1851789"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雌、雄配子</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661854" y="3991734"/>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随机结合</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3"/>
          <p:cNvSpPr txBox="1"/>
          <p:nvPr/>
        </p:nvSpPr>
        <p:spPr>
          <a:xfrm>
            <a:off x="1064260" y="3747135"/>
            <a:ext cx="2212340" cy="398780"/>
          </a:xfrm>
          <a:prstGeom prst="rect">
            <a:avLst/>
          </a:prstGeom>
          <a:noFill/>
        </p:spPr>
        <p:txBody>
          <a:bodyPr wrap="square" rtlCol="0">
            <a:spAutoFit/>
          </a:bodyPr>
          <a:lstStyle/>
          <a:p>
            <a:pPr algn="ctr"/>
            <a:r>
              <a:rPr lang="en-US" sz="2000" b="1" dirty="0">
                <a:solidFill>
                  <a:schemeClr val="bg1"/>
                </a:solidFill>
                <a:effectLst/>
                <a:latin typeface="微软雅黑 Light" panose="020B0502040204020203" charset="-122"/>
                <a:ea typeface="微软雅黑 Light" panose="020B0502040204020203" charset="-122"/>
                <a:cs typeface="微软雅黑" panose="020B0503020204020204" charset="-122"/>
              </a:rPr>
              <a:t>SHENG WU XUE</a:t>
            </a:r>
            <a:endParaRPr lang="en-US" sz="2000" b="1" dirty="0">
              <a:solidFill>
                <a:schemeClr val="bg1"/>
              </a:solidFill>
              <a:effectLst/>
              <a:latin typeface="微软雅黑 Light" panose="020B0502040204020203" charset="-122"/>
              <a:ea typeface="微软雅黑 Light" panose="020B0502040204020203" charset="-122"/>
              <a:cs typeface="微软雅黑" panose="020B0503020204020204" charset="-122"/>
            </a:endParaRPr>
          </a:p>
        </p:txBody>
      </p:sp>
      <p:pic>
        <p:nvPicPr>
          <p:cNvPr id="16" name="图片 15"/>
          <p:cNvPicPr>
            <a:picLocks noChangeAspect="1"/>
          </p:cNvPicPr>
          <p:nvPr/>
        </p:nvPicPr>
        <p:blipFill>
          <a:blip r:embed="rId1"/>
          <a:srcRect t="19670" r="19378" b="12287"/>
          <a:stretch>
            <a:fillRect/>
          </a:stretch>
        </p:blipFill>
        <p:spPr>
          <a:xfrm>
            <a:off x="0" y="0"/>
            <a:ext cx="12191365" cy="6858000"/>
          </a:xfrm>
          <a:prstGeom prst="rect">
            <a:avLst/>
          </a:prstGeom>
        </p:spPr>
      </p:pic>
      <p:sp>
        <p:nvSpPr>
          <p:cNvPr id="17" name="文本框 4"/>
          <p:cNvSpPr txBox="1"/>
          <p:nvPr/>
        </p:nvSpPr>
        <p:spPr>
          <a:xfrm>
            <a:off x="390111" y="1132028"/>
            <a:ext cx="6724650" cy="2800767"/>
          </a:xfrm>
          <a:prstGeom prst="rect">
            <a:avLst/>
          </a:prstGeom>
          <a:noFill/>
        </p:spPr>
        <p:txBody>
          <a:bodyPr wrap="square" rtlCol="0">
            <a:spAutoFit/>
          </a:bodyPr>
          <a:lstStyle/>
          <a:p>
            <a:pPr>
              <a:lnSpc>
                <a:spcPct val="110000"/>
              </a:lnSpc>
            </a:pPr>
            <a:r>
              <a:rPr lang="zh-CN" altLang="en-US" sz="8000" b="1" dirty="0">
                <a:gradFill>
                  <a:gsLst>
                    <a:gs pos="97000">
                      <a:srgbClr val="417520"/>
                    </a:gs>
                    <a:gs pos="0">
                      <a:srgbClr val="BBD961"/>
                    </a:gs>
                  </a:gsLst>
                  <a:lin ang="0" scaled="0"/>
                </a:gradFill>
                <a:latin typeface="微软雅黑" panose="020B0503020204020204" charset="-122"/>
                <a:ea typeface="微软雅黑" panose="020B0503020204020204" charset="-122"/>
              </a:rPr>
              <a:t>一对相对性状的杂交实验</a:t>
            </a:r>
            <a:endParaRPr lang="zh-CN" altLang="en-US" sz="8000" b="1" dirty="0">
              <a:gradFill>
                <a:gsLst>
                  <a:gs pos="97000">
                    <a:srgbClr val="417520"/>
                  </a:gs>
                  <a:gs pos="0">
                    <a:srgbClr val="BBD961"/>
                  </a:gs>
                </a:gsLst>
                <a:lin ang="0" scaled="0"/>
              </a:gradFill>
              <a:latin typeface="微软雅黑" panose="020B0503020204020204" charset="-122"/>
              <a:ea typeface="微软雅黑" panose="020B0503020204020204" charset="-122"/>
            </a:endParaRPr>
          </a:p>
        </p:txBody>
      </p:sp>
      <p:sp>
        <p:nvSpPr>
          <p:cNvPr id="18" name="文本框 5"/>
          <p:cNvSpPr txBox="1"/>
          <p:nvPr/>
        </p:nvSpPr>
        <p:spPr>
          <a:xfrm>
            <a:off x="447261" y="363678"/>
            <a:ext cx="2012950" cy="769441"/>
          </a:xfrm>
          <a:prstGeom prst="rect">
            <a:avLst/>
          </a:prstGeom>
          <a:noFill/>
        </p:spPr>
        <p:txBody>
          <a:bodyPr wrap="square" rtlCol="0" anchor="t">
            <a:spAutoFit/>
          </a:bodyPr>
          <a:lstStyle/>
          <a:p>
            <a:pPr algn="dist"/>
            <a:r>
              <a:rPr lang="zh-CN" altLang="en-US"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第</a:t>
            </a:r>
            <a:r>
              <a:rPr lang="en-US" altLang="zh-CN"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18</a:t>
            </a:r>
            <a:r>
              <a:rPr lang="zh-CN" altLang="en-US" sz="4400" b="1" dirty="0" smtClean="0">
                <a:gradFill>
                  <a:gsLst>
                    <a:gs pos="97000">
                      <a:srgbClr val="417520"/>
                    </a:gs>
                    <a:gs pos="0">
                      <a:srgbClr val="BBD961"/>
                    </a:gs>
                  </a:gsLst>
                  <a:lin ang="0" scaled="0"/>
                </a:gradFill>
                <a:latin typeface="微软雅黑" panose="020B0503020204020204" charset="-122"/>
                <a:ea typeface="微软雅黑" panose="020B0503020204020204" charset="-122"/>
              </a:rPr>
              <a:t>讲</a:t>
            </a:r>
            <a:endParaRPr lang="zh-CN" altLang="en-US" sz="4400" b="1" cap="all" dirty="0">
              <a:gradFill>
                <a:gsLst>
                  <a:gs pos="97000">
                    <a:srgbClr val="417520"/>
                  </a:gs>
                  <a:gs pos="0">
                    <a:srgbClr val="BBD961"/>
                  </a:gs>
                </a:gsLst>
                <a:lin ang="0" scaled="0"/>
              </a:gradFill>
              <a:latin typeface="微软雅黑" panose="020B0503020204020204" charset="-122"/>
              <a:ea typeface="微软雅黑" panose="020B0503020204020204" charset="-122"/>
            </a:endParaRPr>
          </a:p>
        </p:txBody>
      </p:sp>
      <p:pic>
        <p:nvPicPr>
          <p:cNvPr id="19" name="图片 18" descr="4"/>
          <p:cNvPicPr>
            <a:picLocks noChangeAspect="1"/>
          </p:cNvPicPr>
          <p:nvPr/>
        </p:nvPicPr>
        <p:blipFill>
          <a:blip r:embed="rId2"/>
          <a:stretch>
            <a:fillRect/>
          </a:stretch>
        </p:blipFill>
        <p:spPr>
          <a:xfrm>
            <a:off x="7105650" y="1589405"/>
            <a:ext cx="3476625" cy="3468370"/>
          </a:xfrm>
          <a:prstGeom prst="rect">
            <a:avLst/>
          </a:prstGeom>
        </p:spPr>
      </p:pic>
      <p:sp>
        <p:nvSpPr>
          <p:cNvPr id="2" name="矩形 1"/>
          <p:cNvSpPr/>
          <p:nvPr/>
        </p:nvSpPr>
        <p:spPr>
          <a:xfrm>
            <a:off x="11197988" y="-10642"/>
            <a:ext cx="1004930" cy="735464"/>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图片 10" descr="山东金榜苑"/>
          <p:cNvPicPr>
            <a:picLocks noChangeAspect="1"/>
          </p:cNvPicPr>
          <p:nvPr/>
        </p:nvPicPr>
        <p:blipFill>
          <a:blip r:embed="rId3">
            <a:lum bright="-8000" contrast="52000"/>
          </a:blip>
          <a:srcRect b="27240"/>
          <a:stretch>
            <a:fillRect/>
          </a:stretch>
        </p:blipFill>
        <p:spPr>
          <a:xfrm>
            <a:off x="11224641" y="-3682"/>
            <a:ext cx="920115" cy="669925"/>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96500"/>
            <a:ext cx="11656625" cy="4324236"/>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实验过程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在甲、乙两个小桶中放</a:t>
            </a:r>
            <a:r>
              <a:rPr lang="zh-CN" altLang="zh-CN" sz="2600" kern="100" dirty="0" smtClean="0">
                <a:solidFill>
                  <a:srgbClr val="262626"/>
                </a:solidFill>
                <a:latin typeface="Times New Roman" panose="02020603050405020304" pitchFamily="18" charset="0"/>
                <a:cs typeface="Times New Roman" panose="02020603050405020304" pitchFamily="18" charset="0"/>
              </a:rPr>
              <a:t>入</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摇动两个小桶，使小桶内的</a:t>
            </a:r>
            <a:r>
              <a:rPr lang="zh-CN" altLang="zh-CN" sz="2600" kern="100" dirty="0" smtClean="0">
                <a:solidFill>
                  <a:srgbClr val="262626"/>
                </a:solidFill>
                <a:latin typeface="Times New Roman" panose="02020603050405020304" pitchFamily="18" charset="0"/>
                <a:cs typeface="Times New Roman" panose="02020603050405020304" pitchFamily="18" charset="0"/>
              </a:rPr>
              <a:t>彩球</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分别从两个桶内</a:t>
            </a:r>
            <a:r>
              <a:rPr lang="zh-CN" altLang="zh-CN" sz="2600" u="sng" kern="100" dirty="0">
                <a:solidFill>
                  <a:srgbClr val="262626"/>
                </a:solidFill>
                <a:latin typeface="Times New Roman" panose="02020603050405020304" pitchFamily="18" charset="0"/>
                <a:cs typeface="Times New Roman" panose="02020603050405020304" pitchFamily="18" charset="0"/>
              </a:rPr>
              <a:t>随机</a:t>
            </a:r>
            <a:r>
              <a:rPr lang="zh-CN" altLang="zh-CN" sz="2600" kern="100" dirty="0">
                <a:solidFill>
                  <a:srgbClr val="262626"/>
                </a:solidFill>
                <a:latin typeface="Times New Roman" panose="02020603050405020304" pitchFamily="18" charset="0"/>
                <a:cs typeface="Times New Roman" panose="02020603050405020304" pitchFamily="18" charset="0"/>
              </a:rPr>
              <a:t>抓取一个彩球</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在</a:t>
            </a:r>
            <a:r>
              <a:rPr lang="zh-CN" altLang="zh-CN" sz="2600" kern="100" dirty="0">
                <a:solidFill>
                  <a:srgbClr val="262626"/>
                </a:solidFill>
                <a:latin typeface="Times New Roman" panose="02020603050405020304" pitchFamily="18" charset="0"/>
                <a:cs typeface="Times New Roman" panose="02020603050405020304" pitchFamily="18" charset="0"/>
              </a:rPr>
              <a:t>一起</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记下</a:t>
            </a:r>
            <a:r>
              <a:rPr lang="zh-CN" altLang="zh-CN" sz="2600" kern="100" dirty="0">
                <a:solidFill>
                  <a:srgbClr val="262626"/>
                </a:solidFill>
                <a:latin typeface="Times New Roman" panose="02020603050405020304" pitchFamily="18" charset="0"/>
                <a:cs typeface="Times New Roman" panose="02020603050405020304" pitchFamily="18" charset="0"/>
              </a:rPr>
              <a:t>两个彩球</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将抓取的彩球放回原来的小桶内，摇匀。</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按步骤</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和</a:t>
            </a: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重复做</a:t>
            </a:r>
            <a:r>
              <a:rPr lang="en-US" altLang="zh-CN" sz="2600" kern="100" dirty="0">
                <a:solidFill>
                  <a:srgbClr val="262626"/>
                </a:solidFill>
                <a:latin typeface="Times New Roman" panose="02020603050405020304" pitchFamily="18" charset="0"/>
                <a:cs typeface="Courier New" panose="02070309020205020404" pitchFamily="49" charset="0"/>
              </a:rPr>
              <a:t>30</a:t>
            </a:r>
            <a:r>
              <a:rPr lang="zh-CN" altLang="zh-CN" sz="2600" kern="100" dirty="0">
                <a:solidFill>
                  <a:srgbClr val="262626"/>
                </a:solidFill>
                <a:latin typeface="Times New Roman" panose="02020603050405020304" pitchFamily="18" charset="0"/>
                <a:cs typeface="Times New Roman" panose="02020603050405020304" pitchFamily="18" charset="0"/>
              </a:rPr>
              <a:t>次以上。</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4577636" y="1391562"/>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两种彩球</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5496336" y="1972243"/>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充分混合</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6150592" y="2559095"/>
            <a:ext cx="851515"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组合</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2876716" y="3180720"/>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字母组合</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4098" name="Picture 2" descr="SY38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8324" y="1598120"/>
            <a:ext cx="2960903" cy="24143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5" grpId="0" autoUpdateAnimBg="0"/>
      <p:bldP spid="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50625"/>
            <a:ext cx="11656625" cy="2523744"/>
          </a:xfrm>
          <a:prstGeom prst="rect">
            <a:avLst/>
          </a:prstGeom>
        </p:spPr>
        <p:txBody>
          <a:bodyPr wrap="square" lIns="121898" tIns="60948" rIns="121898" bIns="60948">
            <a:spAutoFit/>
          </a:bodyPr>
          <a:lstStyle/>
          <a:p>
            <a:pPr marL="252095" indent="-457200" algn="just">
              <a:lnSpc>
                <a:spcPct val="20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实验结果及结论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20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彩球组合类型及数量比为</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20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彩球组合代表的显隐性性状分离比为显性</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隐性</a:t>
            </a:r>
            <a:r>
              <a:rPr lang="en-US" altLang="zh-CN" sz="2600" kern="100" dirty="0" smtClean="0">
                <a:solidFill>
                  <a:srgbClr val="262626"/>
                </a:solidFill>
                <a:latin typeface="宋体" panose="02010600030101010101" pitchFamily="2" charset="-122"/>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6959210" y="1700784"/>
            <a:ext cx="1351652"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1</a:t>
            </a:r>
            <a:r>
              <a:rPr lang="en-US"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2</a:t>
            </a:r>
            <a:r>
              <a:rPr lang="en-US"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1</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8339529" y="2477207"/>
            <a:ext cx="862737" cy="492443"/>
          </a:xfrm>
          <a:prstGeom prst="rect">
            <a:avLst/>
          </a:prstGeom>
        </p:spPr>
        <p:txBody>
          <a:bodyPr wrap="none">
            <a:spAutoFit/>
          </a:bodyPr>
          <a:lstStyle/>
          <a:p>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3</a:t>
            </a:r>
            <a:r>
              <a:rPr lang="en-US"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1</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3628" y="1268730"/>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kern="100">
                <a:solidFill>
                  <a:srgbClr val="262626"/>
                </a:solidFill>
                <a:latin typeface="Times New Roman" panose="02020603050405020304" pitchFamily="18" charset="0"/>
                <a:cs typeface="Times New Roman" panose="02020603050405020304" pitchFamily="18" charset="0"/>
              </a:rPr>
              <a:t>下面是性状分离比的模拟实验相关内容，思考下列问题：</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素能提升"/>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457" y="774273"/>
            <a:ext cx="1844893" cy="4095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1S9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8324" y="773171"/>
            <a:ext cx="3256993" cy="26558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69548" y="2559169"/>
            <a:ext cx="11656625" cy="3030101"/>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每个小桶内的两种彩球数量必须相等的原因是什么？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杂种下，</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产生比例相等的配子。</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实验中甲、乙两个小桶内的彩球数量都是</a:t>
            </a:r>
            <a:r>
              <a:rPr lang="en-US" altLang="zh-CN" sz="2600" kern="100" dirty="0">
                <a:solidFill>
                  <a:srgbClr val="262626"/>
                </a:solidFill>
                <a:latin typeface="Times New Roman" panose="02020603050405020304" pitchFamily="18" charset="0"/>
                <a:cs typeface="Courier New" panose="02070309020205020404" pitchFamily="49" charset="0"/>
              </a:rPr>
              <a:t>20</a:t>
            </a:r>
            <a:r>
              <a:rPr lang="zh-CN" altLang="zh-CN" sz="2600" kern="100" dirty="0">
                <a:solidFill>
                  <a:srgbClr val="262626"/>
                </a:solidFill>
                <a:latin typeface="Times New Roman" panose="02020603050405020304" pitchFamily="18" charset="0"/>
                <a:cs typeface="Times New Roman" panose="02020603050405020304" pitchFamily="18" charset="0"/>
              </a:rPr>
              <a:t>个，有同学认为这不符合自然界的实际情况，请帮他分析一下原因。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自然界雄性个体产生的雄配子数一般远多于雌性个体产生的雌配子数。</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blinds(horizontal)">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4147" y="646468"/>
            <a:ext cx="8163495" cy="4324236"/>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(3) </a:t>
            </a:r>
            <a:r>
              <a:rPr lang="zh-CN" altLang="zh-CN" sz="2600" kern="100" dirty="0">
                <a:solidFill>
                  <a:srgbClr val="262626"/>
                </a:solidFill>
                <a:latin typeface="Times New Roman" panose="02020603050405020304" pitchFamily="18" charset="0"/>
                <a:cs typeface="Times New Roman" panose="02020603050405020304" pitchFamily="18" charset="0"/>
              </a:rPr>
              <a:t>理论上，实验结果应是：彩球组合</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，但有位同学抓取</a:t>
            </a: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次，结果是</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err="1">
                <a:solidFill>
                  <a:srgbClr val="262626"/>
                </a:solidFill>
                <a:latin typeface="宋体" panose="02010600030101010101" pitchFamily="2" charset="-122"/>
                <a:cs typeface="Times New Roman" panose="02020603050405020304" pitchFamily="18"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，这是不是说明实验设计有问题？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不是。</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err="1">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err="1">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是一个理论值，如果统计数量太少，不一定会符合</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err="1">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err="1">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的理论值，统计的数量越多，越接近该理论值。</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1S97"/>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88324" y="773171"/>
            <a:ext cx="3256993" cy="26558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浙江宁波调研</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某同学将两色的围棋子放到不透明的箱子中，通过抓取围棋子模拟性状分离比的实验。下列叙述正确的是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7960696" y="136515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D</a:t>
            </a:r>
            <a:endParaRPr lang="zh-CN" altLang="en-US" sz="3000" b="1" dirty="0">
              <a:solidFill>
                <a:srgbClr val="C00000"/>
              </a:solidFill>
            </a:endParaRPr>
          </a:p>
        </p:txBody>
      </p:sp>
      <p:sp>
        <p:nvSpPr>
          <p:cNvPr id="4" name="矩形 3"/>
          <p:cNvSpPr/>
          <p:nvPr/>
        </p:nvSpPr>
        <p:spPr>
          <a:xfrm>
            <a:off x="255379" y="1782672"/>
            <a:ext cx="11656625" cy="4324236"/>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甲、乙两个箱子代表雌、雄生殖器官，两个箱子</a:t>
            </a:r>
            <a:r>
              <a:rPr lang="zh-CN" altLang="zh-CN" sz="2600" kern="100" dirty="0" smtClean="0">
                <a:solidFill>
                  <a:srgbClr val="262626"/>
                </a:solidFill>
                <a:latin typeface="Times New Roman" panose="02020603050405020304" pitchFamily="18" charset="0"/>
                <a:cs typeface="Times New Roman" panose="02020603050405020304" pitchFamily="18" charset="0"/>
              </a:rPr>
              <a:t>内</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700655"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zh-CN" altLang="zh-CN" sz="2600" kern="100" dirty="0">
                <a:solidFill>
                  <a:srgbClr val="262626"/>
                </a:solidFill>
                <a:latin typeface="Times New Roman" panose="02020603050405020304" pitchFamily="18" charset="0"/>
                <a:cs typeface="Times New Roman" panose="02020603050405020304" pitchFamily="18" charset="0"/>
              </a:rPr>
              <a:t>围棋子的数量必须相等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每个箱子中两色的围棋子代表两种类型的配子</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en-US" altLang="zh-CN" sz="2600" kern="100" dirty="0" smtClean="0">
              <a:solidFill>
                <a:srgbClr val="262626"/>
              </a:solidFill>
              <a:latin typeface="Times New Roman" panose="02020603050405020304" pitchFamily="18" charset="0"/>
              <a:cs typeface="Times New Roman" panose="02020603050405020304" pitchFamily="18" charset="0"/>
            </a:endParaRPr>
          </a:p>
          <a:p>
            <a:pPr algn="just">
              <a:lnSpc>
                <a:spcPct val="150000"/>
              </a:lnSpc>
              <a:spcAft>
                <a:spcPts val="0"/>
              </a:spcAft>
              <a:tabLst>
                <a:tab pos="2700655" algn="l"/>
              </a:tabLst>
            </a:pPr>
            <a:r>
              <a:rPr lang="zh-CN" altLang="zh-CN" sz="2600" kern="100" dirty="0" smtClean="0">
                <a:solidFill>
                  <a:srgbClr val="262626"/>
                </a:solidFill>
                <a:latin typeface="Times New Roman" panose="02020603050405020304" pitchFamily="18" charset="0"/>
                <a:cs typeface="Times New Roman" panose="02020603050405020304" pitchFamily="18" charset="0"/>
              </a:rPr>
              <a:t>数量</a:t>
            </a:r>
            <a:r>
              <a:rPr lang="zh-CN" altLang="zh-CN" sz="2600" kern="100" dirty="0">
                <a:solidFill>
                  <a:srgbClr val="262626"/>
                </a:solidFill>
                <a:latin typeface="Times New Roman" panose="02020603050405020304" pitchFamily="18" charset="0"/>
                <a:cs typeface="Times New Roman" panose="02020603050405020304" pitchFamily="18" charset="0"/>
              </a:rPr>
              <a:t>可以不相等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从每个箱子抓取围棋子并统计后，围棋子不必放回</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多次抓取后，同色围棋子组合与不同色围棋子组合出现的比例大致相等，即杂合子与纯合子出现的频率相等</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6146" name="Picture 2" descr="SY384"/>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8942" y="2040810"/>
            <a:ext cx="3582692" cy="20246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979" y="630569"/>
            <a:ext cx="6857129" cy="4848483"/>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甲、乙箱子可分别代表雌、雄生殖器官，两个箱子内的围棋子分别代表雌、雄配子，数量可以不相等，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每个箱子中两色的围棋子代表两种类型的配子，数量一定相等，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从每个箱子抓取围棋子并统计后，围棋子都需要放回，保证每次抓取各个棋子的概率相等，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7323922" y="836676"/>
            <a:ext cx="4679521" cy="5430572"/>
          </a:xfrm>
          <a:prstGeom prst="rect">
            <a:avLst/>
          </a:prstGeom>
          <a:solidFill>
            <a:schemeClr val="bg1"/>
          </a:solidFill>
          <a:ln>
            <a:solidFill>
              <a:srgbClr val="396C25"/>
            </a:solidFill>
            <a:prstDash val="dash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Picture 2" descr="SY384"/>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0010" y="945290"/>
            <a:ext cx="3582692" cy="202460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7392162" y="2901410"/>
            <a:ext cx="4580015" cy="3381695"/>
          </a:xfrm>
          <a:prstGeom prst="rect">
            <a:avLst/>
          </a:prstGeom>
        </p:spPr>
        <p:txBody>
          <a:bodyPr>
            <a:spAutoFit/>
          </a:bodyPr>
          <a:lstStyle/>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A.</a:t>
            </a:r>
            <a:r>
              <a:rPr lang="zh-CN" altLang="zh-CN" sz="2000" kern="100" dirty="0">
                <a:solidFill>
                  <a:srgbClr val="262626"/>
                </a:solidFill>
                <a:latin typeface="Times New Roman" panose="02020603050405020304" pitchFamily="18" charset="0"/>
                <a:cs typeface="Times New Roman" panose="02020603050405020304" pitchFamily="18" charset="0"/>
              </a:rPr>
              <a:t>甲、乙两个箱子代表雌、雄生殖器官，两个箱子内的围棋子的数量必须相等</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B.</a:t>
            </a:r>
            <a:r>
              <a:rPr lang="zh-CN" altLang="zh-CN" sz="2000" kern="100" dirty="0">
                <a:solidFill>
                  <a:srgbClr val="262626"/>
                </a:solidFill>
                <a:latin typeface="Times New Roman" panose="02020603050405020304" pitchFamily="18" charset="0"/>
                <a:cs typeface="Times New Roman" panose="02020603050405020304" pitchFamily="18" charset="0"/>
              </a:rPr>
              <a:t>每个箱子中两色的围棋子代表两种类型的配子，数量可以不相等</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C.</a:t>
            </a:r>
            <a:r>
              <a:rPr lang="zh-CN" altLang="zh-CN" sz="2000" kern="100" dirty="0">
                <a:solidFill>
                  <a:srgbClr val="262626"/>
                </a:solidFill>
                <a:latin typeface="Times New Roman" panose="02020603050405020304" pitchFamily="18" charset="0"/>
                <a:cs typeface="Times New Roman" panose="02020603050405020304" pitchFamily="18" charset="0"/>
              </a:rPr>
              <a:t>从每个箱子抓取围棋子并统计后，围棋子不必放回</a:t>
            </a:r>
            <a:endParaRPr lang="zh-CN" altLang="zh-CN" sz="200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000" kern="100" dirty="0">
                <a:solidFill>
                  <a:srgbClr val="262626"/>
                </a:solidFill>
                <a:latin typeface="Times New Roman" panose="02020603050405020304" pitchFamily="18" charset="0"/>
                <a:cs typeface="Courier New" panose="02070309020205020404" pitchFamily="49" charset="0"/>
              </a:rPr>
              <a:t>D.</a:t>
            </a:r>
            <a:r>
              <a:rPr lang="zh-CN" altLang="zh-CN" sz="2000" kern="100" dirty="0">
                <a:solidFill>
                  <a:srgbClr val="262626"/>
                </a:solidFill>
                <a:latin typeface="Times New Roman" panose="02020603050405020304" pitchFamily="18" charset="0"/>
                <a:cs typeface="Times New Roman" panose="02020603050405020304" pitchFamily="18" charset="0"/>
              </a:rPr>
              <a:t>多次抓取后，同色围棋子组合与不同色围棋子组合出现的比例大致相等，即杂合子与纯合子出现的频率相等</a:t>
            </a:r>
            <a:endParaRPr lang="zh-CN" altLang="zh-CN" sz="200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5789638"/>
          </a:xfrm>
          <a:prstGeom prst="rect">
            <a:avLst/>
          </a:prstGeom>
        </p:spPr>
        <p:txBody>
          <a:bodyPr wrap="square" lIns="121898" tIns="60948" rIns="121898" bIns="60948">
            <a:spAutoFit/>
          </a:bodyPr>
          <a:lstStyle/>
          <a:p>
            <a:pPr marL="252095" indent="-457200" algn="just">
              <a:lnSpc>
                <a:spcPct val="13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(2025·</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河北石家庄模拟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为模拟孟德尔杂交实验和两大遗传定律，某小组准备了甲、乙两个容器，黑色大、小球若干和白色大、小球若干。下列叙述正确的是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若要模拟</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产生的配子种类及比例，可在甲容器中放入大、小白球各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个分别代表</a:t>
            </a: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和</a:t>
            </a:r>
            <a:r>
              <a:rPr lang="en-US" altLang="zh-CN" sz="2600" kern="100" dirty="0">
                <a:solidFill>
                  <a:srgbClr val="262626"/>
                </a:solidFill>
                <a:latin typeface="Times New Roman" panose="02020603050405020304" pitchFamily="18" charset="0"/>
                <a:cs typeface="Courier New" panose="02070309020205020404" pitchFamily="49" charset="0"/>
              </a:rPr>
              <a:t>d</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B</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若要模拟</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YyRr</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产生的配子种类及比例，可用甲、乙容器分别代表雌、雄生殖器官，每个容器中放入四种球各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C</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若要模拟</a:t>
            </a:r>
            <a:r>
              <a:rPr lang="en-US" altLang="zh-CN" sz="2600" kern="100" dirty="0">
                <a:solidFill>
                  <a:srgbClr val="262626"/>
                </a:solidFill>
                <a:latin typeface="Times New Roman" panose="02020603050405020304" pitchFamily="18" charset="0"/>
                <a:cs typeface="Courier New" panose="02070309020205020404" pitchFamily="49" charset="0"/>
              </a:rPr>
              <a:t>F</a:t>
            </a:r>
            <a:r>
              <a:rPr lang="en-US" altLang="zh-CN" sz="2600" kern="100" baseline="-25000" dirty="0">
                <a:solidFill>
                  <a:srgbClr val="262626"/>
                </a:solidFill>
                <a:latin typeface="Times New Roman" panose="02020603050405020304" pitchFamily="18" charset="0"/>
                <a:cs typeface="Courier New" panose="02070309020205020404" pitchFamily="49" charset="0"/>
              </a:rPr>
              <a:t>1</a:t>
            </a:r>
            <a:r>
              <a:rPr lang="en-US" altLang="zh-CN" sz="2600" kern="100" dirty="0">
                <a:solidFill>
                  <a:srgbClr val="262626"/>
                </a:solidFill>
                <a:latin typeface="Times New Roman" panose="02020603050405020304" pitchFamily="18" charset="0"/>
                <a:cs typeface="Courier New" panose="02070309020205020404" pitchFamily="49" charset="0"/>
              </a:rPr>
              <a:t>(</a:t>
            </a:r>
            <a:r>
              <a:rPr lang="en-US" altLang="zh-CN" sz="2600" kern="100" dirty="0" err="1">
                <a:solidFill>
                  <a:srgbClr val="262626"/>
                </a:solidFill>
                <a:latin typeface="Times New Roman" panose="02020603050405020304" pitchFamily="18" charset="0"/>
                <a:cs typeface="Courier New" panose="02070309020205020404" pitchFamily="49" charset="0"/>
              </a:rPr>
              <a:t>Dd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测交结果，可在甲容器中放入大黑球和大白球各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个，乙容器中放入小白球</a:t>
            </a:r>
            <a:r>
              <a:rPr lang="en-US" altLang="zh-CN" sz="2600" kern="100" dirty="0">
                <a:solidFill>
                  <a:srgbClr val="262626"/>
                </a:solidFill>
                <a:latin typeface="Times New Roman" panose="02020603050405020304" pitchFamily="18" charset="0"/>
                <a:cs typeface="Courier New" panose="02070309020205020404" pitchFamily="49" charset="0"/>
              </a:rPr>
              <a:t>20</a:t>
            </a:r>
            <a:r>
              <a:rPr lang="zh-CN" altLang="zh-CN" sz="2600" kern="100" dirty="0">
                <a:solidFill>
                  <a:srgbClr val="262626"/>
                </a:solidFill>
                <a:latin typeface="Times New Roman" panose="02020603050405020304" pitchFamily="18" charset="0"/>
                <a:cs typeface="Times New Roman" panose="02020603050405020304" pitchFamily="18" charset="0"/>
              </a:rPr>
              <a:t>个</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D</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若要验证自由组合定律的实质，可在甲容器中放入大、小黑球各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个，乙容器中放入大、小白球各</a:t>
            </a:r>
            <a:r>
              <a:rPr lang="en-US" altLang="zh-CN" sz="2600" kern="100" dirty="0">
                <a:solidFill>
                  <a:srgbClr val="262626"/>
                </a:solidFill>
                <a:latin typeface="Times New Roman" panose="02020603050405020304" pitchFamily="18" charset="0"/>
                <a:cs typeface="Courier New" panose="02070309020205020404" pitchFamily="49" charset="0"/>
              </a:rPr>
              <a:t>10</a:t>
            </a:r>
            <a:r>
              <a:rPr lang="zh-CN" altLang="zh-CN" sz="2600" kern="100" dirty="0">
                <a:solidFill>
                  <a:srgbClr val="262626"/>
                </a:solidFill>
                <a:latin typeface="Times New Roman" panose="02020603050405020304" pitchFamily="18" charset="0"/>
                <a:cs typeface="Times New Roman" panose="02020603050405020304" pitchFamily="18" charset="0"/>
              </a:rPr>
              <a:t>个</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1327122" y="170167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C</a:t>
            </a:r>
            <a:endParaRPr lang="zh-CN" altLang="en-US" sz="3000" b="1"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5268598"/>
          </a:xfrm>
          <a:prstGeom prst="rect">
            <a:avLst/>
          </a:prstGeom>
        </p:spPr>
        <p:txBody>
          <a:bodyPr wrap="square" lIns="121898" tIns="60948" rIns="121898" bIns="60948">
            <a:spAutoFit/>
          </a:bodyPr>
          <a:lstStyle/>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若要模拟</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产生的配子种类及比例，为避免体积不同造成的干扰，可在甲容器中放入大小相同的黑、白球各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个分别代表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若要模拟</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YyRr</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产生的配子种类及比例，甲、乙容器代表的是两对同源染色体上的两对等位基因，可在每个容器中放入不同颜色的大小相同的两种球各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若要模拟</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测交结果，可在甲容器中放入大黑球和大白球各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个，分别代表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，乙容器中放入小白球</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个，代表</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dd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若要验证自由组合定律的实质，应在甲容器中放入大黑球、大白球各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个，乙容器中放入小黑球、小白球各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个，每个容器中球的大小应相同，避免受到主观因素的影响，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3">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75460" y="2403475"/>
            <a:ext cx="8567420" cy="860425"/>
          </a:xfrm>
          <a:prstGeom prst="rect">
            <a:avLst/>
          </a:prstGeom>
          <a:noFill/>
          <a:ln w="9525">
            <a:noFill/>
          </a:ln>
        </p:spPr>
        <p:txBody>
          <a:bodyPr wrap="square" anchor="t" anchorCtr="0">
            <a:spAutoFit/>
          </a:bodyPr>
          <a:lstStyle/>
          <a:p>
            <a:pPr algn="ctr">
              <a:lnSpc>
                <a:spcPct val="100000"/>
              </a:lnSpc>
            </a:pPr>
            <a:r>
              <a:rPr lang="zh-CN" altLang="en-US"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关键 </a:t>
            </a:r>
            <a:r>
              <a:rPr lang="en-US" altLang="zh-CN"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5000" b="1" dirty="0" smtClean="0">
                <a:solidFill>
                  <a:schemeClr val="bg1"/>
                </a:solidFill>
                <a:latin typeface="微软雅黑" panose="020B0503020204020204" charset="-122"/>
                <a:ea typeface="微软雅黑" panose="020B0503020204020204" charset="-122"/>
                <a:cs typeface="微软雅黑" panose="020B0503020204020204" charset="-122"/>
                <a:sym typeface="+mn-ea"/>
              </a:rPr>
              <a:t>真题必刷</a:t>
            </a:r>
            <a:endPar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94302" y="777301"/>
            <a:ext cx="11656625" cy="4249216"/>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月选考，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改编</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孟德尔杂交试验成功的重要因素之一是选择了严格自花受粉的豌豆作为材料。自然条件下豌豆大多数是纯合子，主要原因是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杂合子豌豆的繁殖能力低</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豌豆的基因突变具有可逆性</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豌豆的性状大多数是隐性性状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豌豆连续自交，杂合子比例逐渐减小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5" name="矩形 4"/>
          <p:cNvSpPr/>
          <p:nvPr/>
        </p:nvSpPr>
        <p:spPr>
          <a:xfrm>
            <a:off x="911352" y="2091894"/>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rPr>
              <a:t>D</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42972" y="435674"/>
          <a:ext cx="11465265" cy="4434840"/>
        </p:xfrm>
        <a:graphic>
          <a:graphicData uri="http://schemas.openxmlformats.org/drawingml/2006/table">
            <a:tbl>
              <a:tblPr/>
              <a:tblGrid>
                <a:gridCol w="1427997"/>
                <a:gridCol w="5018634"/>
                <a:gridCol w="5018634"/>
              </a:tblGrid>
              <a:tr h="1179576">
                <a:tc>
                  <a:txBody>
                    <a:bodyPr/>
                    <a:lstStyle/>
                    <a:p>
                      <a:pPr algn="ctr">
                        <a:lnSpc>
                          <a:spcPct val="150000"/>
                        </a:lnSpc>
                        <a:spcAft>
                          <a:spcPts val="0"/>
                        </a:spcAft>
                        <a:tabLst>
                          <a:tab pos="2700655" algn="l"/>
                        </a:tabLst>
                      </a:pPr>
                      <a:r>
                        <a:rPr lang="zh-CN" sz="2600" b="1" kern="100">
                          <a:effectLst/>
                          <a:latin typeface="Times New Roman" panose="02020603050405020304" pitchFamily="18" charset="0"/>
                          <a:ea typeface="黑体" panose="02010609060101010101" charset="-122"/>
                          <a:cs typeface="Times New Roman" panose="02020603050405020304" pitchFamily="18" charset="0"/>
                        </a:rPr>
                        <a:t>课标要求</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阐明有性生殖中基因的分离使得子代的基因型和表型有多种可能，并可由此预测子代的遗传性状。</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活动：模拟动物或植物性状分离的杂交实验。</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982980">
                <a:tc rowSpan="2">
                  <a:txBody>
                    <a:bodyPr/>
                    <a:lstStyle/>
                    <a:p>
                      <a:pPr algn="ctr">
                        <a:lnSpc>
                          <a:spcPct val="150000"/>
                        </a:lnSpc>
                        <a:spcAft>
                          <a:spcPts val="0"/>
                        </a:spcAft>
                        <a:tabLst>
                          <a:tab pos="2700655" algn="l"/>
                        </a:tabLst>
                      </a:pPr>
                      <a:r>
                        <a:rPr lang="zh-CN" sz="26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孟德尔一对相对性状的杂交实验</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全国甲卷，</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9788">
                <a:tc vMerge="1">
                  <a:tcPr/>
                </a:tc>
                <a:tc>
                  <a:txBody>
                    <a:bodyPr/>
                    <a:lstStyle/>
                    <a:p>
                      <a:pPr algn="just">
                        <a:lnSpc>
                          <a:spcPct val="150000"/>
                        </a:lnSpc>
                        <a:spcAft>
                          <a:spcPts val="0"/>
                        </a:spcAft>
                        <a:tabLst>
                          <a:tab pos="270065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性状分离比的模拟实验</a:t>
                      </a:r>
                      <a:endParaRPr lang="zh-CN" sz="26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2700655"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2021·</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18</a:t>
                      </a:r>
                      <a:endParaRPr lang="zh-CN" sz="26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94302" y="777301"/>
            <a:ext cx="11656625" cy="3998250"/>
          </a:xfrm>
          <a:prstGeom prst="rect">
            <a:avLst/>
          </a:prstGeom>
        </p:spPr>
        <p:txBody>
          <a:bodyPr wrap="square" lIns="121898" tIns="60948" rIns="121898" bIns="60948">
            <a:spAutoFit/>
          </a:bodyPr>
          <a:lstStyle/>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纯合子和杂合子豌豆的繁殖能力无明显差别，</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基因突变具有可逆性与豌豆大多是纯合子无关，</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豌豆的性状的显隐性与其是否纯合无关，</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20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豌豆是严格的自花受粉植物，豌豆连续自交，杂合子比例逐渐减小，纯合子比例逐渐增加，故自然条件下豌豆大多数是纯合子，</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302" y="777301"/>
            <a:ext cx="11656625" cy="4124182"/>
          </a:xfrm>
          <a:prstGeom prst="rect">
            <a:avLst/>
          </a:prstGeom>
        </p:spPr>
        <p:txBody>
          <a:bodyPr wrap="square" lIns="121898" tIns="60948" rIns="121898" bIns="60948">
            <a:spAutoFit/>
          </a:bodyPr>
          <a:lstStyle/>
          <a:p>
            <a:pPr marL="252095" indent="-457200" algn="just">
              <a:lnSpc>
                <a:spcPct val="20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海南卷，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18)</a:t>
            </a:r>
            <a:r>
              <a:rPr lang="zh-CN" altLang="zh-CN" sz="2600" kern="100" dirty="0">
                <a:solidFill>
                  <a:srgbClr val="262626"/>
                </a:solidFill>
                <a:latin typeface="Times New Roman" panose="02020603050405020304" pitchFamily="18" charset="0"/>
                <a:cs typeface="Times New Roman" panose="02020603050405020304" pitchFamily="18" charset="0"/>
              </a:rPr>
              <a:t>以豌豆为材料进行杂交实验。下列说法错误的是</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　　</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20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A.</a:t>
            </a:r>
            <a:r>
              <a:rPr lang="zh-CN" altLang="zh-CN" sz="2600" kern="100" dirty="0">
                <a:solidFill>
                  <a:srgbClr val="262626"/>
                </a:solidFill>
                <a:latin typeface="Times New Roman" panose="02020603050405020304" pitchFamily="18" charset="0"/>
                <a:cs typeface="Times New Roman" panose="02020603050405020304" pitchFamily="18" charset="0"/>
              </a:rPr>
              <a:t>豌豆是自花传粉且闭花受粉的二倍体植物</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20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B.</a:t>
            </a:r>
            <a:r>
              <a:rPr lang="zh-CN" altLang="zh-CN" sz="2600" kern="100" dirty="0">
                <a:solidFill>
                  <a:srgbClr val="262626"/>
                </a:solidFill>
                <a:latin typeface="Times New Roman" panose="02020603050405020304" pitchFamily="18" charset="0"/>
                <a:cs typeface="Times New Roman" panose="02020603050405020304" pitchFamily="18" charset="0"/>
              </a:rPr>
              <a:t>进行豌豆杂交时，母本植株需要人工去雄</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20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杂合子中的等位基因均在形成配子时分离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709295" lvl="1" indent="-457200" algn="just">
              <a:lnSpc>
                <a:spcPct val="20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D.</a:t>
            </a:r>
            <a:r>
              <a:rPr lang="zh-CN" altLang="zh-CN" sz="2600" kern="100" dirty="0">
                <a:solidFill>
                  <a:srgbClr val="262626"/>
                </a:solidFill>
                <a:latin typeface="Times New Roman" panose="02020603050405020304" pitchFamily="18" charset="0"/>
                <a:cs typeface="Times New Roman" panose="02020603050405020304" pitchFamily="18" charset="0"/>
              </a:rPr>
              <a:t>非等位基因在形成配子时均能够自由组合</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10454848" y="1105842"/>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rPr>
              <a:t>D</a:t>
            </a:r>
            <a:endParaRPr lang="zh-CN" altLang="en-US" sz="3000" b="1"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302" y="777301"/>
            <a:ext cx="11656625" cy="3648154"/>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豌豆是自花传粉且闭花受粉的二倍体植物，自然状态下是纯种，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因豌豆雌雄同花</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两性花</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，在进行豌豆杂交时，母本植株需要人工去雄，并进行套袋处理，</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杂合子中的等位基因在形成配子时随同源染色体的分开而分离，</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正确；</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00655" algn="l"/>
              </a:tabLst>
            </a:pP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非同源染色体上的非等位基因在形成配子时能够自由组合，同源染色体上的非等位基因不能自由组合，</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错误</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02" y="777301"/>
            <a:ext cx="11656625" cy="3047990"/>
          </a:xfrm>
          <a:prstGeom prst="rect">
            <a:avLst/>
          </a:prstGeom>
        </p:spPr>
        <p:txBody>
          <a:bodyPr wrap="square" lIns="121898" tIns="60948" rIns="121898" bIns="60948">
            <a:spAutoFit/>
          </a:bodyPr>
          <a:lstStyle/>
          <a:p>
            <a:pPr marL="252095" indent="-457200" algn="just">
              <a:lnSpc>
                <a:spcPct val="150000"/>
              </a:lnSpc>
              <a:spcAft>
                <a:spcPts val="0"/>
              </a:spcAft>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改编</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玉米是一种二倍体异花传粉作物，可作为研究遗传规律的实验材料。玉米籽粒的饱满与凹陷是一对相对性状，受一对等位基因控制。回答下列问题：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在一对等位基因控制的相对性状中，杂合子通常表现的性状是</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0065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9888950" y="2646780"/>
            <a:ext cx="1518364"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显性性状</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02" y="599877"/>
            <a:ext cx="11656625" cy="1248394"/>
          </a:xfrm>
          <a:prstGeom prst="rect">
            <a:avLst/>
          </a:prstGeom>
        </p:spPr>
        <p:txBody>
          <a:bodyPr wrap="square" lIns="121898" tIns="60948" rIns="121898" bIns="60948">
            <a:spAutoFit/>
          </a:bodyPr>
          <a:lstStyle/>
          <a:p>
            <a:pPr lvl="0" indent="-457200" algn="just">
              <a:lnSpc>
                <a:spcPct val="150000"/>
              </a:lnSpc>
              <a:tabLst>
                <a:tab pos="270065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现有在自然条件下获得的一些饱满的玉米籽粒和一些凹陷的玉米籽粒，若要用这两种玉米籽粒为材料验证分离定律，写出两种验证思路及预期结果。</a:t>
            </a:r>
            <a:endParaRPr lang="zh-CN" altLang="zh-CN" sz="1050" kern="100" dirty="0">
              <a:solidFill>
                <a:prstClr val="black"/>
              </a:solidFill>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296574" y="1745728"/>
            <a:ext cx="11656625" cy="4489282"/>
          </a:xfrm>
          <a:prstGeom prst="rect">
            <a:avLst/>
          </a:prstGeom>
        </p:spPr>
        <p:txBody>
          <a:bodyPr wrap="square" lIns="121898" tIns="60948" rIns="121898" bIns="60948">
            <a:spAutoFit/>
          </a:bodyPr>
          <a:lstStyle/>
          <a:p>
            <a:pPr algn="just">
              <a:lnSpc>
                <a:spcPct val="110000"/>
              </a:lnSpc>
              <a:spcAft>
                <a:spcPts val="0"/>
              </a:spcAft>
              <a:tabLst>
                <a:tab pos="2700655" algn="l"/>
              </a:tabLst>
            </a:pPr>
            <a:r>
              <a:rPr lang="zh-CN" altLang="zh-CN" sz="2600" b="1"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答案</a:t>
            </a:r>
            <a:r>
              <a:rPr lang="zh-CN" altLang="zh-CN" sz="2600" kern="100" dirty="0">
                <a:solidFill>
                  <a:srgbClr val="C00000"/>
                </a:solidFill>
                <a:latin typeface="Times New Roman" panose="02020603050405020304" pitchFamily="18" charset="0"/>
                <a:cs typeface="Times New Roman" panose="02020603050405020304" pitchFamily="18" charset="0"/>
              </a:rPr>
              <a:t>　思路及预期结果：</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10000"/>
              </a:lnSpc>
              <a:spcAft>
                <a:spcPts val="0"/>
              </a:spcAft>
              <a:tabLst>
                <a:tab pos="2700655" algn="l"/>
              </a:tabLst>
            </a:pPr>
            <a:r>
              <a:rPr lang="en-US" altLang="zh-CN" sz="2600" kern="100" dirty="0">
                <a:solidFill>
                  <a:srgbClr val="C00000"/>
                </a:solidFill>
                <a:latin typeface="宋体" panose="02010600030101010101" pitchFamily="2" charset="-122"/>
                <a:cs typeface="Times New Roman" panose="02020603050405020304" pitchFamily="18" charset="0"/>
              </a:rPr>
              <a:t>①</a:t>
            </a:r>
            <a:r>
              <a:rPr lang="zh-CN" altLang="zh-CN" sz="2600" kern="100" dirty="0">
                <a:solidFill>
                  <a:srgbClr val="C00000"/>
                </a:solidFill>
                <a:latin typeface="Times New Roman" panose="02020603050405020304" pitchFamily="18" charset="0"/>
                <a:cs typeface="Times New Roman" panose="02020603050405020304" pitchFamily="18" charset="0"/>
              </a:rPr>
              <a:t>两种玉米分别自交，若某些玉米自交后，子代出现</a:t>
            </a:r>
            <a:r>
              <a:rPr lang="en-US" altLang="zh-CN" sz="2600" kern="100" dirty="0">
                <a:solidFill>
                  <a:srgbClr val="C00000"/>
                </a:solidFill>
                <a:latin typeface="Times New Roman" panose="02020603050405020304" pitchFamily="18" charset="0"/>
                <a:cs typeface="Courier New" panose="02070309020205020404" pitchFamily="49" charset="0"/>
              </a:rPr>
              <a:t>3</a:t>
            </a:r>
            <a:r>
              <a:rPr lang="en-US" altLang="zh-CN" sz="2600" kern="100" dirty="0">
                <a:solidFill>
                  <a:srgbClr val="C00000"/>
                </a:solidFill>
                <a:latin typeface="宋体" panose="02010600030101010101" pitchFamily="2" charset="-122"/>
                <a:cs typeface="Times New Roman" panose="02020603050405020304" pitchFamily="18" charset="0"/>
              </a:rPr>
              <a:t>∶</a:t>
            </a:r>
            <a:r>
              <a:rPr lang="en-US" altLang="zh-CN" sz="2600" kern="1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的性状分离比，则可验证分离定律。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10000"/>
              </a:lnSpc>
              <a:spcAft>
                <a:spcPts val="0"/>
              </a:spcAft>
              <a:tabLst>
                <a:tab pos="2700655" algn="l"/>
              </a:tabLst>
            </a:pPr>
            <a:r>
              <a:rPr lang="zh-CN" altLang="zh-CN" sz="2600" kern="100" dirty="0">
                <a:solidFill>
                  <a:srgbClr val="C00000"/>
                </a:solidFill>
                <a:latin typeface="宋体" panose="02010600030101010101" pitchFamily="2" charset="-122"/>
                <a:cs typeface="Times New Roman" panose="02020603050405020304" pitchFamily="18" charset="0"/>
              </a:rPr>
              <a:t>②</a:t>
            </a:r>
            <a:r>
              <a:rPr lang="zh-CN" altLang="zh-CN" sz="2600" kern="100" dirty="0">
                <a:solidFill>
                  <a:srgbClr val="C00000"/>
                </a:solidFill>
                <a:latin typeface="Times New Roman" panose="02020603050405020304" pitchFamily="18" charset="0"/>
                <a:cs typeface="Times New Roman" panose="02020603050405020304" pitchFamily="18" charset="0"/>
              </a:rPr>
              <a:t>两种玉米分别自交，若子代都没有出现性状分离，在子代中选择两种性状的纯合子进行杂交，</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自交，得到</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2</a:t>
            </a:r>
            <a:r>
              <a:rPr lang="zh-CN" altLang="zh-CN" sz="2600" kern="100" dirty="0">
                <a:solidFill>
                  <a:srgbClr val="C00000"/>
                </a:solidFill>
                <a:latin typeface="Times New Roman" panose="02020603050405020304" pitchFamily="18" charset="0"/>
                <a:cs typeface="Times New Roman" panose="02020603050405020304" pitchFamily="18" charset="0"/>
              </a:rPr>
              <a:t>，若</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2</a:t>
            </a:r>
            <a:r>
              <a:rPr lang="zh-CN" altLang="zh-CN" sz="2600" kern="100" dirty="0">
                <a:solidFill>
                  <a:srgbClr val="C00000"/>
                </a:solidFill>
                <a:latin typeface="Times New Roman" panose="02020603050405020304" pitchFamily="18" charset="0"/>
                <a:cs typeface="Times New Roman" panose="02020603050405020304" pitchFamily="18" charset="0"/>
              </a:rPr>
              <a:t>中出现</a:t>
            </a:r>
            <a:r>
              <a:rPr lang="en-US" altLang="zh-CN" sz="2600" kern="100" dirty="0">
                <a:solidFill>
                  <a:srgbClr val="C00000"/>
                </a:solidFill>
                <a:latin typeface="Times New Roman" panose="02020603050405020304" pitchFamily="18" charset="0"/>
                <a:cs typeface="Courier New" panose="02070309020205020404" pitchFamily="49" charset="0"/>
              </a:rPr>
              <a:t>3</a:t>
            </a:r>
            <a:r>
              <a:rPr lang="en-US" altLang="zh-CN" sz="2600" kern="100" dirty="0">
                <a:solidFill>
                  <a:srgbClr val="C00000"/>
                </a:solidFill>
                <a:latin typeface="宋体" panose="02010600030101010101" pitchFamily="2" charset="-122"/>
                <a:cs typeface="Times New Roman" panose="02020603050405020304" pitchFamily="18" charset="0"/>
              </a:rPr>
              <a:t>∶</a:t>
            </a:r>
            <a:r>
              <a:rPr lang="en-US" altLang="zh-CN" sz="2600" kern="1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的性状分离比，则可验证分离定律。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10000"/>
              </a:lnSpc>
              <a:spcAft>
                <a:spcPts val="0"/>
              </a:spcAft>
              <a:tabLst>
                <a:tab pos="2700655" algn="l"/>
              </a:tabLst>
            </a:pPr>
            <a:r>
              <a:rPr lang="en-US" altLang="zh-CN" sz="2600" kern="100" dirty="0">
                <a:solidFill>
                  <a:srgbClr val="C00000"/>
                </a:solidFill>
                <a:latin typeface="宋体" panose="02010600030101010101" pitchFamily="2" charset="-122"/>
                <a:cs typeface="Times New Roman" panose="02020603050405020304" pitchFamily="18" charset="0"/>
              </a:rPr>
              <a:t>③</a:t>
            </a:r>
            <a:r>
              <a:rPr lang="zh-CN" altLang="zh-CN" sz="2600" kern="100" dirty="0">
                <a:solidFill>
                  <a:srgbClr val="C00000"/>
                </a:solidFill>
                <a:latin typeface="Times New Roman" panose="02020603050405020304" pitchFamily="18" charset="0"/>
                <a:cs typeface="Times New Roman" panose="02020603050405020304" pitchFamily="18" charset="0"/>
              </a:rPr>
              <a:t>让籽粒饱满的玉米和籽粒凹陷的玉米杂交，如果</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都表现一种性状，则用</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自交，得到</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2</a:t>
            </a:r>
            <a:r>
              <a:rPr lang="zh-CN" altLang="zh-CN" sz="2600" kern="100" dirty="0">
                <a:solidFill>
                  <a:srgbClr val="C00000"/>
                </a:solidFill>
                <a:latin typeface="Times New Roman" panose="02020603050405020304" pitchFamily="18" charset="0"/>
                <a:cs typeface="Times New Roman" panose="02020603050405020304" pitchFamily="18" charset="0"/>
              </a:rPr>
              <a:t>，若</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2</a:t>
            </a:r>
            <a:r>
              <a:rPr lang="zh-CN" altLang="zh-CN" sz="2600" kern="100" dirty="0">
                <a:solidFill>
                  <a:srgbClr val="C00000"/>
                </a:solidFill>
                <a:latin typeface="Times New Roman" panose="02020603050405020304" pitchFamily="18" charset="0"/>
                <a:cs typeface="Times New Roman" panose="02020603050405020304" pitchFamily="18" charset="0"/>
              </a:rPr>
              <a:t>中出现</a:t>
            </a:r>
            <a:r>
              <a:rPr lang="en-US" altLang="zh-CN" sz="2600" kern="100" dirty="0">
                <a:solidFill>
                  <a:srgbClr val="C00000"/>
                </a:solidFill>
                <a:latin typeface="Times New Roman" panose="02020603050405020304" pitchFamily="18" charset="0"/>
                <a:cs typeface="Courier New" panose="02070309020205020404" pitchFamily="49" charset="0"/>
              </a:rPr>
              <a:t>3</a:t>
            </a:r>
            <a:r>
              <a:rPr lang="en-US" altLang="zh-CN" sz="2600" kern="100" dirty="0">
                <a:solidFill>
                  <a:srgbClr val="C00000"/>
                </a:solidFill>
                <a:latin typeface="宋体" panose="02010600030101010101" pitchFamily="2" charset="-122"/>
                <a:cs typeface="Times New Roman" panose="02020603050405020304" pitchFamily="18" charset="0"/>
              </a:rPr>
              <a:t>∶</a:t>
            </a:r>
            <a:r>
              <a:rPr lang="en-US" altLang="zh-CN" sz="2600" kern="1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的性状分离比，则可验证分离定律。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10000"/>
              </a:lnSpc>
              <a:spcAft>
                <a:spcPts val="0"/>
              </a:spcAft>
              <a:tabLst>
                <a:tab pos="2700655" algn="l"/>
              </a:tabLst>
            </a:pPr>
            <a:r>
              <a:rPr lang="en-US" altLang="zh-CN" sz="2600" kern="100" dirty="0">
                <a:solidFill>
                  <a:srgbClr val="C00000"/>
                </a:solidFill>
                <a:latin typeface="宋体" panose="02010600030101010101" pitchFamily="2" charset="-122"/>
                <a:cs typeface="Times New Roman" panose="02020603050405020304" pitchFamily="18" charset="0"/>
              </a:rPr>
              <a:t>④</a:t>
            </a:r>
            <a:r>
              <a:rPr lang="zh-CN" altLang="zh-CN" sz="2600" kern="100" dirty="0">
                <a:solidFill>
                  <a:srgbClr val="C00000"/>
                </a:solidFill>
                <a:latin typeface="Times New Roman" panose="02020603050405020304" pitchFamily="18" charset="0"/>
                <a:cs typeface="Times New Roman" panose="02020603050405020304" pitchFamily="18" charset="0"/>
              </a:rPr>
              <a:t>让籽粒饱满的玉米和籽粒凹陷的玉米杂交，如果</a:t>
            </a:r>
            <a:r>
              <a:rPr lang="en-US" altLang="zh-CN" sz="2600" kern="100" dirty="0">
                <a:solidFill>
                  <a:srgbClr val="C00000"/>
                </a:solidFill>
                <a:latin typeface="Times New Roman" panose="02020603050405020304" pitchFamily="18" charset="0"/>
                <a:cs typeface="Courier New" panose="02070309020205020404" pitchFamily="49" charset="0"/>
              </a:rPr>
              <a:t>F</a:t>
            </a:r>
            <a:r>
              <a:rPr lang="en-US" altLang="zh-CN" sz="2600" kern="100" baseline="-250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表现两种性状，且表现为</a:t>
            </a:r>
            <a:r>
              <a:rPr lang="en-US" altLang="zh-CN" sz="2600" kern="100" dirty="0">
                <a:solidFill>
                  <a:srgbClr val="C00000"/>
                </a:solidFill>
                <a:latin typeface="Times New Roman" panose="02020603050405020304" pitchFamily="18" charset="0"/>
                <a:cs typeface="Courier New" panose="02070309020205020404" pitchFamily="49" charset="0"/>
              </a:rPr>
              <a:t>1</a:t>
            </a:r>
            <a:r>
              <a:rPr lang="en-US" altLang="zh-CN" sz="2600" kern="100" dirty="0">
                <a:solidFill>
                  <a:srgbClr val="C00000"/>
                </a:solidFill>
                <a:latin typeface="宋体" panose="02010600030101010101" pitchFamily="2" charset="-122"/>
                <a:cs typeface="Times New Roman" panose="02020603050405020304" pitchFamily="18" charset="0"/>
              </a:rPr>
              <a:t>∶</a:t>
            </a:r>
            <a:r>
              <a:rPr lang="en-US" altLang="zh-CN" sz="2600" kern="100" dirty="0">
                <a:solidFill>
                  <a:srgbClr val="C00000"/>
                </a:solidFill>
                <a:latin typeface="Times New Roman" panose="02020603050405020304" pitchFamily="18" charset="0"/>
                <a:cs typeface="Courier New" panose="02070309020205020404" pitchFamily="49" charset="0"/>
              </a:rPr>
              <a:t>1</a:t>
            </a:r>
            <a:r>
              <a:rPr lang="zh-CN" altLang="zh-CN" sz="2600" kern="100" dirty="0">
                <a:solidFill>
                  <a:srgbClr val="C00000"/>
                </a:solidFill>
                <a:latin typeface="Times New Roman" panose="02020603050405020304" pitchFamily="18" charset="0"/>
                <a:cs typeface="Times New Roman" panose="02020603050405020304" pitchFamily="18" charset="0"/>
              </a:rPr>
              <a:t>的性状分离比，则可验证分离定律。</a:t>
            </a:r>
            <a:r>
              <a:rPr lang="en-US" altLang="zh-CN" sz="2600" kern="100" dirty="0">
                <a:solidFill>
                  <a:srgbClr val="C00000"/>
                </a:solidFill>
                <a:latin typeface="Times New Roman" panose="02020603050405020304" pitchFamily="18" charset="0"/>
                <a:cs typeface="Courier New" panose="02070309020205020404" pitchFamily="49" charset="0"/>
              </a:rPr>
              <a:t>(</a:t>
            </a:r>
            <a:r>
              <a:rPr lang="zh-CN" altLang="zh-CN" sz="2600" kern="100" dirty="0">
                <a:solidFill>
                  <a:srgbClr val="C00000"/>
                </a:solidFill>
                <a:latin typeface="Times New Roman" panose="02020603050405020304" pitchFamily="18" charset="0"/>
                <a:cs typeface="Times New Roman" panose="02020603050405020304" pitchFamily="18" charset="0"/>
              </a:rPr>
              <a:t>任答两种即可</a:t>
            </a:r>
            <a:r>
              <a:rPr lang="en-US" altLang="zh-CN" sz="2600" kern="100" dirty="0">
                <a:solidFill>
                  <a:srgbClr val="C00000"/>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4302" y="777301"/>
            <a:ext cx="11656625" cy="5340733"/>
          </a:xfrm>
          <a:prstGeom prst="rect">
            <a:avLst/>
          </a:prstGeom>
        </p:spPr>
        <p:txBody>
          <a:bodyPr wrap="square" lIns="121898" tIns="60948" rIns="121898" bIns="60948">
            <a:spAutoFit/>
          </a:bodyPr>
          <a:lstStyle/>
          <a:p>
            <a:pPr algn="just">
              <a:lnSpc>
                <a:spcPct val="120000"/>
              </a:lnSpc>
              <a:spcAft>
                <a:spcPts val="0"/>
              </a:spcAft>
              <a:tabLst>
                <a:tab pos="270065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在一对等位基因控制的相对性状中，杂合子通常表现为显性性状。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20000"/>
              </a:lnSpc>
              <a:spcAft>
                <a:spcPts val="0"/>
              </a:spcAft>
              <a:tabLst>
                <a:tab pos="2700655" algn="l"/>
              </a:tabLst>
            </a:pP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欲验证基因的分离定律，可采用自交法或测交法。根据题意，现有在自然条件下获得的具有一对相对性状的玉米籽粒若干，其显隐性未知，若要用这两种玉米籽粒为材料验证分离定律，可让两种性状的玉米分别自交，若某些亲本自交后，子代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的性状分离比，则可验证分离定律；若子代没有出现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的性状分离比，说明亲本均为纯合子，在子代中选择两种性状的纯合子玉米杂交得</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自交得</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的性状分离比，则可验证分离定律；也可让两种性状的玉米杂交，若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只表现一种性状，说明亲本均为纯合子，让</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自交得</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出现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的性状分离比，则可验证分离定律；若</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F</a:t>
            </a:r>
            <a:r>
              <a:rPr lang="en-US" altLang="zh-CN" sz="2600" b="1" kern="100" baseline="-250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表现两种性状，且表现为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的性状分离比，说明该亲本分别为杂合子和隐性纯合子，则可验证分离定律。</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https://photo-static-api.fotomore.com/creative/vcg/veer/400/new/VCG41N643682980.jpg?uid=386&amp;timestamp=1703745641&amp;sign=4ea2adc810e3b05654f24d6f277884b8" descr="templates\picture_hover\&amp;pky290_sjzg_VCG41N643682980&amp;"/>
          <p:cNvPicPr>
            <a:picLocks noChangeAspect="1"/>
          </p:cNvPicPr>
          <p:nvPr/>
        </p:nvPicPr>
        <p:blipFill rotWithShape="1">
          <a:blip r:embed="rId1"/>
          <a:srcRect l="-73" t="15741" r="73" b="9263"/>
          <a:stretch>
            <a:fillRect/>
          </a:stretch>
        </p:blipFill>
        <p:spPr>
          <a:xfrm>
            <a:off x="-11925" y="1"/>
            <a:ext cx="12192635" cy="6858000"/>
          </a:xfrm>
          <a:prstGeom prst="rect">
            <a:avLst/>
          </a:prstGeom>
        </p:spPr>
      </p:pic>
      <p:sp>
        <p:nvSpPr>
          <p:cNvPr id="24" name="矩形 23"/>
          <p:cNvSpPr/>
          <p:nvPr/>
        </p:nvSpPr>
        <p:spPr>
          <a:xfrm>
            <a:off x="-11924" y="-1"/>
            <a:ext cx="12203924" cy="6858001"/>
          </a:xfrm>
          <a:prstGeom prst="rect">
            <a:avLst/>
          </a:prstGeom>
          <a:gradFill>
            <a:gsLst>
              <a:gs pos="36000">
                <a:schemeClr val="tx1">
                  <a:alpha val="32000"/>
                </a:schemeClr>
              </a:gs>
              <a:gs pos="100000">
                <a:schemeClr val="tx1">
                  <a:alpha val="0"/>
                </a:scheme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5" name="平行四边形 24"/>
          <p:cNvSpPr/>
          <p:nvPr/>
        </p:nvSpPr>
        <p:spPr>
          <a:xfrm>
            <a:off x="3003962" y="24580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6" name="文本框 10"/>
          <p:cNvSpPr txBox="1"/>
          <p:nvPr>
            <p:custDataLst>
              <p:tags r:id="rId2"/>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endPar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endParaRPr>
          </a:p>
        </p:txBody>
      </p:sp>
      <p:sp>
        <p:nvSpPr>
          <p:cNvPr id="27" name="文本框 4">
            <a:hlinkClick r:id="rId3" action="ppaction://hlinksldjump"/>
          </p:cNvPr>
          <p:cNvSpPr txBox="1"/>
          <p:nvPr/>
        </p:nvSpPr>
        <p:spPr>
          <a:xfrm>
            <a:off x="3881718" y="2354861"/>
            <a:ext cx="8310282" cy="584775"/>
          </a:xfrm>
          <a:prstGeom prst="rect">
            <a:avLst/>
          </a:prstGeom>
          <a:noFill/>
        </p:spPr>
        <p:txBody>
          <a:bodyPr wrap="square" rtlCol="0" anchor="t">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一对相对性状的杂交实验和遗传学相关概念</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 name="平行四边形 27"/>
          <p:cNvSpPr/>
          <p:nvPr/>
        </p:nvSpPr>
        <p:spPr>
          <a:xfrm>
            <a:off x="3003962" y="3276420"/>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4" action="ppaction://hlinksldjump"/>
          </p:cNvPr>
          <p:cNvSpPr txBox="1"/>
          <p:nvPr/>
        </p:nvSpPr>
        <p:spPr>
          <a:xfrm>
            <a:off x="3881718" y="3203375"/>
            <a:ext cx="4288353" cy="584775"/>
          </a:xfrm>
          <a:prstGeom prst="rect">
            <a:avLst/>
          </a:prstGeom>
          <a:noFill/>
        </p:spPr>
        <p:txBody>
          <a:bodyPr wrap="none" rtlCol="0">
            <a:spAutoFit/>
          </a:bodyPr>
          <a:lstStyle/>
          <a:p>
            <a:pPr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性状分离比的模拟实验</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5" name="TextBox 34">
            <a:hlinkClick r:id="rId5" action="ppaction://hlinksldjump"/>
          </p:cNvPr>
          <p:cNvSpPr txBox="1"/>
          <p:nvPr/>
        </p:nvSpPr>
        <p:spPr>
          <a:xfrm>
            <a:off x="3942966" y="4126739"/>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1" name="平行四边形 10"/>
          <p:cNvSpPr/>
          <p:nvPr/>
        </p:nvSpPr>
        <p:spPr>
          <a:xfrm>
            <a:off x="3019072" y="4192412"/>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3">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一对相对性状的杂交实验和遗传学相关概念</a:t>
            </a:r>
            <a:endPar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a:hlinkClick r:id="rId4"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5"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endPar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8230"/>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1.</a:t>
            </a:r>
            <a:r>
              <a:rPr lang="zh-CN" altLang="zh-CN" sz="2600" kern="100">
                <a:solidFill>
                  <a:srgbClr val="262626"/>
                </a:solidFill>
                <a:latin typeface="Times New Roman" panose="02020603050405020304" pitchFamily="18" charset="0"/>
                <a:cs typeface="Times New Roman" panose="02020603050405020304" pitchFamily="18" charset="0"/>
              </a:rPr>
              <a:t>豌豆作为遗传实验材料的优点</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528054" y="1640395"/>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闭花</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pic>
        <p:nvPicPr>
          <p:cNvPr id="6" name="图片 5" descr="G:\共享文件\转WORD\2026版 创新设计 高考总复习 生物学 山东专用 （鲁）转WORD\sy379-.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462" y="1418858"/>
            <a:ext cx="9411077" cy="3525906"/>
          </a:xfrm>
          <a:prstGeom prst="rect">
            <a:avLst/>
          </a:prstGeom>
        </p:spPr>
      </p:pic>
      <p:sp>
        <p:nvSpPr>
          <p:cNvPr id="7" name="矩形 6"/>
          <p:cNvSpPr/>
          <p:nvPr/>
        </p:nvSpPr>
        <p:spPr>
          <a:xfrm>
            <a:off x="7392162" y="2841021"/>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相对性状</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8673621" y="3551832"/>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去雄</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孟德尔遗传实验的杂交操作</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8" name="矩形 7"/>
          <p:cNvSpPr/>
          <p:nvPr/>
        </p:nvSpPr>
        <p:spPr>
          <a:xfrm>
            <a:off x="8654873" y="1771733"/>
            <a:ext cx="3352704" cy="419967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2700655" algn="l"/>
              </a:tabLst>
            </a:pPr>
            <a:r>
              <a:rPr lang="zh-CN" altLang="zh-CN" sz="2600" b="1" kern="100">
                <a:solidFill>
                  <a:srgbClr val="0000FF"/>
                </a:solidFill>
                <a:latin typeface="Times New Roman" panose="02020603050405020304" pitchFamily="18" charset="0"/>
                <a:ea typeface="黑体" panose="02010609060101010101" charset="-122"/>
                <a:cs typeface="Times New Roman" panose="02020603050405020304" pitchFamily="18" charset="0"/>
              </a:rPr>
              <a:t>提醒　</a:t>
            </a:r>
            <a:r>
              <a:rPr lang="zh-CN" altLang="zh-CN" sz="2600" b="1" kern="1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如果用玉米等雌雄同株异花植物或像菠菜这种雌雄异株植物进行实验，不需要去雄，直接套袋即可，步骤为：套袋</a:t>
            </a:r>
            <a:r>
              <a:rPr lang="en-US" altLang="zh-CN" sz="2600" kern="100">
                <a:solidFill>
                  <a:srgbClr val="0000FF"/>
                </a:solidFill>
                <a:latin typeface="宋体" panose="02010600030101010101" pitchFamily="2" charset="-122"/>
                <a:cs typeface="Times New Roman" panose="02020603050405020304" pitchFamily="18" charset="0"/>
              </a:rPr>
              <a:t>→</a:t>
            </a:r>
            <a:r>
              <a:rPr lang="zh-CN" altLang="zh-CN" sz="2600" b="1" kern="1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人工授粉</a:t>
            </a:r>
            <a:r>
              <a:rPr lang="en-US" altLang="zh-CN" sz="2600" kern="100">
                <a:solidFill>
                  <a:srgbClr val="0000FF"/>
                </a:solidFill>
                <a:latin typeface="宋体" panose="02010600030101010101" pitchFamily="2" charset="-122"/>
                <a:cs typeface="Times New Roman" panose="02020603050405020304" pitchFamily="18" charset="0"/>
              </a:rPr>
              <a:t>→</a:t>
            </a:r>
            <a:r>
              <a:rPr lang="zh-CN" altLang="zh-CN" sz="2600" b="1" kern="100">
                <a:solidFill>
                  <a:srgbClr val="0000FF"/>
                </a:solidFill>
                <a:latin typeface="Times New Roman" panose="02020603050405020304" pitchFamily="18" charset="0"/>
                <a:ea typeface="宋体" panose="02010600030101010101" pitchFamily="2" charset="-122"/>
                <a:cs typeface="Times New Roman" panose="02020603050405020304" pitchFamily="18" charset="0"/>
              </a:rPr>
              <a:t>再套袋。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6" name="图片 5" descr="G:\共享文件\转WORD\2026版 创新设计 高考总复习 生物学 山东专用 （鲁）转WORD\sy380-.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775" y="1309674"/>
            <a:ext cx="7953495" cy="5285232"/>
          </a:xfrm>
          <a:prstGeom prst="rect">
            <a:avLst/>
          </a:prstGeom>
        </p:spPr>
      </p:pic>
      <p:sp>
        <p:nvSpPr>
          <p:cNvPr id="7" name="矩形 6"/>
          <p:cNvSpPr/>
          <p:nvPr/>
        </p:nvSpPr>
        <p:spPr>
          <a:xfrm>
            <a:off x="3326252" y="1564306"/>
            <a:ext cx="800219" cy="830997"/>
          </a:xfrm>
          <a:prstGeom prst="rect">
            <a:avLst/>
          </a:prstGeom>
        </p:spPr>
        <p:txBody>
          <a:bodyPr wrap="none">
            <a:spAutoFit/>
          </a:bodyPr>
          <a:lstStyle/>
          <a:p>
            <a:r>
              <a:rPr lang="zh-CN" altLang="zh-CN" sz="2400" smtClean="0">
                <a:solidFill>
                  <a:srgbClr val="C00000"/>
                </a:solidFill>
                <a:latin typeface="Times New Roman" panose="02020603050405020304" pitchFamily="18" charset="0"/>
                <a:cs typeface="Times New Roman" panose="02020603050405020304" pitchFamily="18" charset="0"/>
              </a:rPr>
              <a:t>人工</a:t>
            </a:r>
            <a:endParaRPr lang="en-US" altLang="zh-CN" sz="2400" dirty="0" smtClean="0">
              <a:solidFill>
                <a:srgbClr val="C00000"/>
              </a:solidFill>
              <a:latin typeface="Times New Roman" panose="02020603050405020304" pitchFamily="18" charset="0"/>
              <a:cs typeface="Times New Roman" panose="02020603050405020304" pitchFamily="18" charset="0"/>
            </a:endParaRPr>
          </a:p>
          <a:p>
            <a:r>
              <a:rPr lang="zh-CN" altLang="zh-CN" sz="2400" dirty="0" smtClean="0">
                <a:solidFill>
                  <a:srgbClr val="C00000"/>
                </a:solidFill>
                <a:latin typeface="Times New Roman" panose="02020603050405020304" pitchFamily="18" charset="0"/>
                <a:cs typeface="Times New Roman" panose="02020603050405020304" pitchFamily="18" charset="0"/>
              </a:rPr>
              <a:t>去雄</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4285896" y="1798594"/>
            <a:ext cx="800219" cy="461665"/>
          </a:xfrm>
          <a:prstGeom prst="rect">
            <a:avLst/>
          </a:prstGeom>
        </p:spPr>
        <p:txBody>
          <a:bodyPr wrap="none">
            <a:spAutoFit/>
          </a:bodyPr>
          <a:lstStyle/>
          <a:p>
            <a:r>
              <a:rPr lang="zh-CN" altLang="zh-CN" sz="2400">
                <a:solidFill>
                  <a:srgbClr val="C00000"/>
                </a:solidFill>
                <a:latin typeface="Times New Roman" panose="02020603050405020304" pitchFamily="18" charset="0"/>
                <a:cs typeface="Times New Roman" panose="02020603050405020304" pitchFamily="18" charset="0"/>
              </a:rPr>
              <a:t>雄蕊</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6626810" y="1773572"/>
            <a:ext cx="1415772" cy="461665"/>
          </a:xfrm>
          <a:prstGeom prst="rect">
            <a:avLst/>
          </a:prstGeom>
        </p:spPr>
        <p:txBody>
          <a:bodyPr wrap="none">
            <a:spAutoFit/>
          </a:bodyPr>
          <a:lstStyle/>
          <a:p>
            <a:r>
              <a:rPr lang="zh-CN" altLang="zh-CN" sz="2400">
                <a:solidFill>
                  <a:srgbClr val="C00000"/>
                </a:solidFill>
                <a:latin typeface="Times New Roman" panose="02020603050405020304" pitchFamily="18" charset="0"/>
                <a:cs typeface="Times New Roman" panose="02020603050405020304" pitchFamily="18" charset="0"/>
              </a:rPr>
              <a:t>自花传粉</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5155652" y="2228374"/>
            <a:ext cx="1097280" cy="460375"/>
          </a:xfrm>
          <a:prstGeom prst="rect">
            <a:avLst/>
          </a:prstGeom>
        </p:spPr>
        <p:txBody>
          <a:bodyPr wrap="none">
            <a:spAutoFit/>
          </a:bodyPr>
          <a:lstStyle/>
          <a:p>
            <a:r>
              <a:rPr lang="zh-CN" altLang="zh-CN" sz="2400">
                <a:solidFill>
                  <a:srgbClr val="C00000"/>
                </a:solidFill>
                <a:latin typeface="Times New Roman" panose="02020603050405020304" pitchFamily="18" charset="0"/>
                <a:cs typeface="Times New Roman" panose="02020603050405020304" pitchFamily="18" charset="0"/>
              </a:rPr>
              <a:t>花蕾期</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6758610" y="2953687"/>
            <a:ext cx="1415772" cy="461665"/>
          </a:xfrm>
          <a:prstGeom prst="rect">
            <a:avLst/>
          </a:prstGeom>
        </p:spPr>
        <p:txBody>
          <a:bodyPr wrap="none">
            <a:spAutoFit/>
          </a:bodyPr>
          <a:lstStyle/>
          <a:p>
            <a:r>
              <a:rPr lang="zh-CN" altLang="zh-CN" sz="2400">
                <a:solidFill>
                  <a:srgbClr val="C00000"/>
                </a:solidFill>
                <a:latin typeface="Times New Roman" panose="02020603050405020304" pitchFamily="18" charset="0"/>
                <a:cs typeface="Times New Roman" panose="02020603050405020304" pitchFamily="18" charset="0"/>
              </a:rPr>
              <a:t>外来花粉</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13" name="矩形 12"/>
          <p:cNvSpPr/>
          <p:nvPr/>
        </p:nvSpPr>
        <p:spPr>
          <a:xfrm>
            <a:off x="3271991" y="4244332"/>
            <a:ext cx="800219" cy="830997"/>
          </a:xfrm>
          <a:prstGeom prst="rect">
            <a:avLst/>
          </a:prstGeom>
        </p:spPr>
        <p:txBody>
          <a:bodyPr wrap="none">
            <a:spAutoFit/>
          </a:bodyPr>
          <a:lstStyle/>
          <a:p>
            <a:r>
              <a:rPr lang="zh-CN" altLang="zh-CN" sz="2400" dirty="0" smtClean="0">
                <a:solidFill>
                  <a:srgbClr val="C00000"/>
                </a:solidFill>
                <a:latin typeface="Times New Roman" panose="02020603050405020304" pitchFamily="18" charset="0"/>
                <a:cs typeface="Times New Roman" panose="02020603050405020304" pitchFamily="18" charset="0"/>
              </a:rPr>
              <a:t>人工</a:t>
            </a:r>
            <a:endParaRPr lang="en-US" altLang="zh-CN" sz="2400" dirty="0" smtClean="0">
              <a:solidFill>
                <a:srgbClr val="C00000"/>
              </a:solidFill>
              <a:latin typeface="Times New Roman" panose="02020603050405020304" pitchFamily="18" charset="0"/>
              <a:cs typeface="Times New Roman" panose="02020603050405020304" pitchFamily="18" charset="0"/>
            </a:endParaRPr>
          </a:p>
          <a:p>
            <a:r>
              <a:rPr lang="zh-CN" altLang="zh-CN" sz="2400" dirty="0" smtClean="0">
                <a:solidFill>
                  <a:srgbClr val="C00000"/>
                </a:solidFill>
                <a:latin typeface="Times New Roman" panose="02020603050405020304" pitchFamily="18" charset="0"/>
                <a:cs typeface="Times New Roman" panose="02020603050405020304" pitchFamily="18" charset="0"/>
              </a:rPr>
              <a:t>授粉</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
        <p:nvSpPr>
          <p:cNvPr id="14" name="矩形 13"/>
          <p:cNvSpPr/>
          <p:nvPr/>
        </p:nvSpPr>
        <p:spPr>
          <a:xfrm>
            <a:off x="3314380" y="5622381"/>
            <a:ext cx="1107996" cy="830997"/>
          </a:xfrm>
          <a:prstGeom prst="rect">
            <a:avLst/>
          </a:prstGeom>
        </p:spPr>
        <p:txBody>
          <a:bodyPr wrap="none">
            <a:spAutoFit/>
          </a:bodyPr>
          <a:lstStyle/>
          <a:p>
            <a:r>
              <a:rPr lang="zh-CN" altLang="zh-CN" sz="2400" dirty="0">
                <a:solidFill>
                  <a:srgbClr val="C00000"/>
                </a:solidFill>
                <a:latin typeface="Times New Roman" panose="02020603050405020304" pitchFamily="18" charset="0"/>
                <a:cs typeface="Times New Roman" panose="02020603050405020304" pitchFamily="18" charset="0"/>
              </a:rPr>
              <a:t>再套</a:t>
            </a:r>
            <a:r>
              <a:rPr lang="zh-CN" altLang="zh-CN" sz="2400" dirty="0" smtClean="0">
                <a:solidFill>
                  <a:srgbClr val="C00000"/>
                </a:solidFill>
                <a:latin typeface="Times New Roman" panose="02020603050405020304" pitchFamily="18" charset="0"/>
                <a:cs typeface="Times New Roman" panose="02020603050405020304" pitchFamily="18" charset="0"/>
              </a:rPr>
              <a:t>袋</a:t>
            </a:r>
            <a:endParaRPr lang="en-US" altLang="zh-CN" sz="2400" dirty="0" smtClean="0">
              <a:solidFill>
                <a:srgbClr val="C00000"/>
              </a:solidFill>
              <a:latin typeface="Times New Roman" panose="02020603050405020304" pitchFamily="18" charset="0"/>
              <a:cs typeface="Times New Roman" panose="02020603050405020304" pitchFamily="18" charset="0"/>
            </a:endParaRPr>
          </a:p>
          <a:p>
            <a:r>
              <a:rPr lang="zh-CN" altLang="zh-CN" sz="2400" dirty="0" smtClean="0">
                <a:solidFill>
                  <a:srgbClr val="C00000"/>
                </a:solidFill>
                <a:latin typeface="Times New Roman" panose="02020603050405020304" pitchFamily="18" charset="0"/>
                <a:cs typeface="Times New Roman" panose="02020603050405020304" pitchFamily="18" charset="0"/>
              </a:rPr>
              <a:t>隔离</a:t>
            </a:r>
            <a:endParaRPr lang="zh-CN" altLang="en-US" sz="24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utoUpdateAnimBg="0"/>
      <p:bldP spid="9" grpId="0" autoUpdateAnimBg="0"/>
      <p:bldP spid="10" grpId="0" autoUpdateAnimBg="0"/>
      <p:bldP spid="11" grpId="0" autoUpdateAnimBg="0"/>
      <p:bldP spid="12" grpId="0" autoUpdateAnimBg="0"/>
      <p:bldP spid="13" grpId="0" autoUpdateAnimBg="0"/>
      <p:bldP spid="1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03273"/>
            <a:ext cx="11656625" cy="647332"/>
          </a:xfrm>
          <a:prstGeom prst="rect">
            <a:avLst/>
          </a:prstGeom>
        </p:spPr>
        <p:txBody>
          <a:bodyPr wrap="square" lIns="121898" tIns="60948" rIns="121898" bIns="60948">
            <a:spAutoFit/>
          </a:bodyPr>
          <a:lstStyle/>
          <a:p>
            <a:pPr algn="just">
              <a:lnSpc>
                <a:spcPct val="150000"/>
              </a:lnSpc>
              <a:spcAft>
                <a:spcPts val="0"/>
              </a:spcAft>
              <a:tabLst>
                <a:tab pos="270065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一对相对性状杂交实验的</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假说</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演绎</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分析</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6" name="图片 5" descr="G:\共享文件\转WORD\2026版 创新设计 高考总复习 生物学 山东专用 （鲁）转WORD\sy381A-.tif"/>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4963" y="1254098"/>
            <a:ext cx="8337966" cy="5326327"/>
          </a:xfrm>
          <a:prstGeom prst="rect">
            <a:avLst/>
          </a:prstGeom>
        </p:spPr>
      </p:pic>
      <p:sp>
        <p:nvSpPr>
          <p:cNvPr id="7" name="矩形 6"/>
          <p:cNvSpPr/>
          <p:nvPr/>
        </p:nvSpPr>
        <p:spPr>
          <a:xfrm>
            <a:off x="7322868" y="2810553"/>
            <a:ext cx="851515"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显性</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8211492" y="3232132"/>
            <a:ext cx="1518364" cy="492443"/>
          </a:xfrm>
          <a:prstGeom prst="rect">
            <a:avLst/>
          </a:prstGeom>
        </p:spPr>
        <p:txBody>
          <a:bodyPr wrap="none">
            <a:spAutoFit/>
          </a:bodyPr>
          <a:lstStyle/>
          <a:p>
            <a:r>
              <a:rPr lang="zh-CN" altLang="zh-CN" sz="2600">
                <a:solidFill>
                  <a:srgbClr val="C00000"/>
                </a:solidFill>
                <a:latin typeface="Times New Roman" panose="02020603050405020304" pitchFamily="18" charset="0"/>
                <a:cs typeface="Times New Roman" panose="02020603050405020304" pitchFamily="18" charset="0"/>
              </a:rPr>
              <a:t>性状分离</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utoUpdateAnimBg="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PP_MARK_KEY" val="8fb0145f-3932-4662-bba1-b78507110362"/>
  <p:tag name="COMMONDATA" val="eyJoZGlkIjoiMjg0MmRkYTdlOWE4Mzc1ZDRhMGFmMjY1ZWIxYTVkMzE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6449</Words>
  <Application>WPS 演示</Application>
  <PresentationFormat>宽屏</PresentationFormat>
  <Paragraphs>359</Paragraphs>
  <Slides>45</Slides>
  <Notes>3</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45</vt:i4>
      </vt:variant>
    </vt:vector>
  </HeadingPairs>
  <TitlesOfParts>
    <vt:vector size="62" baseType="lpstr">
      <vt:lpstr>Arial</vt:lpstr>
      <vt:lpstr>宋体</vt:lpstr>
      <vt:lpstr>Wingdings</vt:lpstr>
      <vt:lpstr>等线</vt:lpstr>
      <vt:lpstr>微软雅黑</vt:lpstr>
      <vt:lpstr>Arial</vt:lpstr>
      <vt:lpstr>思源黑体 CN Normal</vt:lpstr>
      <vt:lpstr>黑体</vt:lpstr>
      <vt:lpstr>经典繁仿黑</vt:lpstr>
      <vt:lpstr>微软雅黑 Light</vt:lpstr>
      <vt:lpstr>Times New Roman</vt:lpstr>
      <vt:lpstr>Courier New</vt:lpstr>
      <vt:lpstr>Times New Roman</vt:lpstr>
      <vt:lpstr>Calibri</vt:lpstr>
      <vt:lpstr>Arial Unicode MS</vt:lpstr>
      <vt:lpstr>GBK_S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zhangpeng</cp:lastModifiedBy>
  <cp:revision>172</cp:revision>
  <dcterms:created xsi:type="dcterms:W3CDTF">2022-03-14T00:29:00Z</dcterms:created>
  <dcterms:modified xsi:type="dcterms:W3CDTF">2025-09-16T08:35:28Z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E7B69F48C3544C24AF297FD5BCFCF6C7_13</vt:lpwstr>
  </property>
  <property fmtid="{D5CDD505-2E9C-101B-9397-08002B2CF9AE}" pid="3" name="KSOProductBuildVer">
    <vt:lpwstr>2052-12.1.0.22529</vt:lpwstr>
  </property>
</Properties>
</file>