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4.xml" ContentType="application/vnd.openxmlformats-officedocument.presentationml.tags+xml"/>
  <Override PartName="/ppt/notesSlides/notesSlide2.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2"/>
  </p:notesMasterIdLst>
  <p:handoutMasterIdLst>
    <p:handoutMasterId r:id="rId63"/>
  </p:handoutMasterIdLst>
  <p:sldIdLst>
    <p:sldId id="901" r:id="rId2"/>
    <p:sldId id="995" r:id="rId3"/>
    <p:sldId id="787" r:id="rId4"/>
    <p:sldId id="672" r:id="rId5"/>
    <p:sldId id="415" r:id="rId6"/>
    <p:sldId id="950" r:id="rId7"/>
    <p:sldId id="996" r:id="rId8"/>
    <p:sldId id="951" r:id="rId9"/>
    <p:sldId id="997" r:id="rId10"/>
    <p:sldId id="998" r:id="rId11"/>
    <p:sldId id="800" r:id="rId12"/>
    <p:sldId id="953" r:id="rId13"/>
    <p:sldId id="906" r:id="rId14"/>
    <p:sldId id="958" r:id="rId15"/>
    <p:sldId id="999" r:id="rId16"/>
    <p:sldId id="907" r:id="rId17"/>
    <p:sldId id="1000" r:id="rId18"/>
    <p:sldId id="1001" r:id="rId19"/>
    <p:sldId id="908" r:id="rId20"/>
    <p:sldId id="1002" r:id="rId21"/>
    <p:sldId id="909" r:id="rId22"/>
    <p:sldId id="910" r:id="rId23"/>
    <p:sldId id="905" r:id="rId24"/>
    <p:sldId id="1003" r:id="rId25"/>
    <p:sldId id="959" r:id="rId26"/>
    <p:sldId id="960" r:id="rId27"/>
    <p:sldId id="1004" r:id="rId28"/>
    <p:sldId id="961" r:id="rId29"/>
    <p:sldId id="962" r:id="rId30"/>
    <p:sldId id="964" r:id="rId31"/>
    <p:sldId id="965" r:id="rId32"/>
    <p:sldId id="966" r:id="rId33"/>
    <p:sldId id="967" r:id="rId34"/>
    <p:sldId id="968" r:id="rId35"/>
    <p:sldId id="1005" r:id="rId36"/>
    <p:sldId id="1006" r:id="rId37"/>
    <p:sldId id="969" r:id="rId38"/>
    <p:sldId id="972" r:id="rId39"/>
    <p:sldId id="973" r:id="rId40"/>
    <p:sldId id="974" r:id="rId41"/>
    <p:sldId id="975" r:id="rId42"/>
    <p:sldId id="976" r:id="rId43"/>
    <p:sldId id="977" r:id="rId44"/>
    <p:sldId id="978" r:id="rId45"/>
    <p:sldId id="979" r:id="rId46"/>
    <p:sldId id="980" r:id="rId47"/>
    <p:sldId id="981" r:id="rId48"/>
    <p:sldId id="1007" r:id="rId49"/>
    <p:sldId id="1008" r:id="rId50"/>
    <p:sldId id="982" r:id="rId51"/>
    <p:sldId id="983" r:id="rId52"/>
    <p:sldId id="1009" r:id="rId53"/>
    <p:sldId id="1010" r:id="rId54"/>
    <p:sldId id="990" r:id="rId55"/>
    <p:sldId id="991" r:id="rId56"/>
    <p:sldId id="992" r:id="rId57"/>
    <p:sldId id="994" r:id="rId58"/>
    <p:sldId id="993" r:id="rId59"/>
    <p:sldId id="1011" r:id="rId60"/>
    <p:sldId id="791" r:id="rId61"/>
  </p:sldIdLst>
  <p:sldSz cx="12192000" cy="6858000"/>
  <p:notesSz cx="6858000" cy="9144000"/>
  <p:custDataLst>
    <p:tags r:id="rId6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7" userDrawn="1">
          <p15:clr>
            <a:srgbClr val="A4A3A4"/>
          </p15:clr>
        </p15:guide>
        <p15:guide id="2" pos="383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FFFF"/>
    <a:srgbClr val="548235"/>
    <a:srgbClr val="6CA543"/>
    <a:srgbClr val="F08748"/>
    <a:srgbClr val="EE7D32"/>
    <a:srgbClr val="1E0DFF"/>
    <a:srgbClr val="002060"/>
    <a:srgbClr val="28487E"/>
    <a:srgbClr val="EC72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Objects="1" showGuides="1">
      <p:cViewPr varScale="1">
        <p:scale>
          <a:sx n="46" d="100"/>
          <a:sy n="46" d="100"/>
        </p:scale>
        <p:origin x="30" y="516"/>
      </p:cViewPr>
      <p:guideLst>
        <p:guide orient="horz" pos="2167"/>
        <p:guide pos="3836"/>
      </p:guideLst>
    </p:cSldViewPr>
  </p:slideViewPr>
  <p:notesTextViewPr>
    <p:cViewPr>
      <p:scale>
        <a:sx n="1" d="1"/>
        <a:sy n="1" d="1"/>
      </p:scale>
      <p:origin x="0" y="0"/>
    </p:cViewPr>
  </p:notesTextViewPr>
  <p:gridSpacing cx="432054" cy="432054"/>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2025/11/8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688890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2025/11/8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1007015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extLst>
      <p:ext uri="{BB962C8B-B14F-4D97-AF65-F5344CB8AC3E}">
        <p14:creationId xmlns:p14="http://schemas.microsoft.com/office/powerpoint/2010/main" val="3450473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defRPr/>
            </a:pPr>
            <a:fld id="{94C09D6B-C502-40C3-AA9A-AB716B98D03F}"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charset="-122"/>
                <a:cs typeface="+mn-cs"/>
              </a:r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charset="-122"/>
              <a:cs typeface="+mn-cs"/>
            </a:endParaRPr>
          </a:p>
        </p:txBody>
      </p:sp>
    </p:spTree>
    <p:extLst>
      <p:ext uri="{BB962C8B-B14F-4D97-AF65-F5344CB8AC3E}">
        <p14:creationId xmlns:p14="http://schemas.microsoft.com/office/powerpoint/2010/main" val="24343808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 Target="../slides/slide3.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9.xml"/><Relationship Id="rId4" Type="http://schemas.openxmlformats.org/officeDocument/2006/relationships/slide" Target="../slides/slide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0.xml"/><Relationship Id="rId4" Type="http://schemas.openxmlformats.org/officeDocument/2006/relationships/slide" Target="../slides/slide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1.xml"/><Relationship Id="rId4" Type="http://schemas.openxmlformats.org/officeDocument/2006/relationships/slide" Target="../slides/slide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2.xml"/><Relationship Id="rId4" Type="http://schemas.openxmlformats.org/officeDocument/2006/relationships/slide" Target="../slides/slide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13.xml"/><Relationship Id="rId4" Type="http://schemas.openxmlformats.org/officeDocument/2006/relationships/slide" Target="../slides/slide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slide" Target="../slides/slide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slide" Target="../slides/slide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slide" Target="../slides/slide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4.xml"/><Relationship Id="rId4" Type="http://schemas.openxmlformats.org/officeDocument/2006/relationships/slide" Target="../slides/slide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5.xml"/><Relationship Id="rId4" Type="http://schemas.openxmlformats.org/officeDocument/2006/relationships/slide" Target="../slides/slide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6.xml"/><Relationship Id="rId4" Type="http://schemas.openxmlformats.org/officeDocument/2006/relationships/slide" Target="../slides/slide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7.xml"/><Relationship Id="rId4" Type="http://schemas.openxmlformats.org/officeDocument/2006/relationships/slide" Target="../slides/slide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ags" Target="../tags/tag8.xml"/><Relationship Id="rId4" Type="http://schemas.openxmlformats.org/officeDocument/2006/relationships/slide" Target="../slides/slide3.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
        <p:nvSpPr>
          <p:cNvPr id="7"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8"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9"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0" name="文本框 7">
            <a:hlinkClick r:id="rId3"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解题觉醒</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融会贯通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37382"/>
            <a:ext cx="5724644"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细胞分裂中的同位素标记问题</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425900974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 name="矩形 1"/>
          <p:cNvSpPr/>
          <p:nvPr userDrawn="1"/>
        </p:nvSpPr>
        <p:spPr>
          <a:xfrm>
            <a:off x="247863" y="49908"/>
            <a:ext cx="5724644"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细胞自噬、铁死亡与细胞焦亡</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标题 1"/>
          <p:cNvSpPr>
            <a:spLocks noGrp="1"/>
          </p:cNvSpPr>
          <p:nvPr userDrawn="1"/>
        </p:nvSpPr>
        <p:spPr>
          <a:xfrm>
            <a:off x="9904250"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深研真题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extLst>
      <p:ext uri="{BB962C8B-B14F-4D97-AF65-F5344CB8AC3E}">
        <p14:creationId xmlns:p14="http://schemas.microsoft.com/office/powerpoint/2010/main" val="151547239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情境探疑</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拓展应用</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49908"/>
            <a:ext cx="5724644"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细胞自噬、铁死亡与细胞焦亡</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28661108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思维建模</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触类旁通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49908"/>
            <a:ext cx="5724644"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细胞自噬、铁死亡与细胞焦亡</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49425756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1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解题觉醒</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融会贯通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49908"/>
            <a:ext cx="5724644"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3</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细胞自噬、铁死亡与细胞焦亡</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2491854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6_标题幻灯片">
    <p:bg>
      <p:bgPr>
        <a:blipFill dpi="0" rotWithShape="1">
          <a:blip r:embed="rId2">
            <a:alphaModFix amt="32000"/>
            <a:lum/>
          </a:blip>
          <a:srcRect/>
          <a:tile tx="0" ty="0" sx="100000" sy="100000" flip="none" algn="tl"/>
        </a:blipFill>
        <a:effectLst/>
      </p:bgPr>
    </p:bg>
    <p:spTree>
      <p:nvGrpSpPr>
        <p:cNvPr id="1" name=""/>
        <p:cNvGrpSpPr/>
        <p:nvPr/>
      </p:nvGrpSpPr>
      <p:grpSpPr>
        <a:xfrm>
          <a:off x="0" y="0"/>
          <a:ext cx="0" cy="0"/>
          <a:chOff x="0" y="0"/>
          <a:chExt cx="0" cy="0"/>
        </a:xfrm>
      </p:grpSpPr>
      <p:pic>
        <p:nvPicPr>
          <p:cNvPr id="6"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961" y="-36669"/>
            <a:ext cx="12314144" cy="6905102"/>
          </a:xfrm>
          <a:prstGeom prst="rect">
            <a:avLst/>
          </a:prstGeom>
          <a:noFill/>
          <a:extLst>
            <a:ext uri="{909E8E84-426E-40DD-AFC4-6F175D3DCCD1}">
              <a14:hiddenFill xmlns:a14="http://schemas.microsoft.com/office/drawing/2010/main">
                <a:solidFill>
                  <a:srgbClr val="FFFFFF"/>
                </a:solidFill>
              </a14:hiddenFill>
            </a:ext>
          </a:extLst>
        </p:spPr>
      </p:pic>
      <p:sp>
        <p:nvSpPr>
          <p:cNvPr id="24"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2" name="动作按钮: 前进或下一项 14">
            <a:hlinkClick r:id="" action="ppaction://hlinkshowjump?jump=next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33"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6151"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 name="矩形 1"/>
          <p:cNvSpPr/>
          <p:nvPr userDrawn="1"/>
        </p:nvSpPr>
        <p:spPr>
          <a:xfrm>
            <a:off x="247863" y="37382"/>
            <a:ext cx="472437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细胞分裂与变异的联系</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标题 1"/>
          <p:cNvSpPr>
            <a:spLocks noGrp="1"/>
          </p:cNvSpPr>
          <p:nvPr userDrawn="1"/>
        </p:nvSpPr>
        <p:spPr>
          <a:xfrm>
            <a:off x="9904250"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深研真题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情境探疑</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拓展应用</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37382"/>
            <a:ext cx="472437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细胞分裂与变异的联系</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思维建模</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触类旁通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37382"/>
            <a:ext cx="472437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细胞分裂与变异的联系</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78343215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解题觉醒</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融会贯通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37382"/>
            <a:ext cx="4724370"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1</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细胞分裂与变异的联系</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5207241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2" name="矩形 1"/>
          <p:cNvSpPr/>
          <p:nvPr userDrawn="1"/>
        </p:nvSpPr>
        <p:spPr>
          <a:xfrm>
            <a:off x="247863" y="37382"/>
            <a:ext cx="5724644"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细胞分裂中的同位素标记问题</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
        <p:nvSpPr>
          <p:cNvPr id="12" name="标题 1"/>
          <p:cNvSpPr>
            <a:spLocks noGrp="1"/>
          </p:cNvSpPr>
          <p:nvPr userDrawn="1"/>
        </p:nvSpPr>
        <p:spPr>
          <a:xfrm>
            <a:off x="9904250"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深研真题</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Tree>
    <p:extLst>
      <p:ext uri="{BB962C8B-B14F-4D97-AF65-F5344CB8AC3E}">
        <p14:creationId xmlns:p14="http://schemas.microsoft.com/office/powerpoint/2010/main" val="129192433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情境探疑</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拓展应用</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37382"/>
            <a:ext cx="5724644"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细胞分裂中的同位素标记问题</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306727875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pic>
        <p:nvPicPr>
          <p:cNvPr id="11" name="Picture 2" descr="F:\图片1.jp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485"/>
            <a:ext cx="12192222" cy="6836735"/>
          </a:xfrm>
          <a:prstGeom prst="rect">
            <a:avLst/>
          </a:prstGeom>
          <a:noFill/>
          <a:extLst>
            <a:ext uri="{909E8E84-426E-40DD-AFC4-6F175D3DCCD1}">
              <a14:hiddenFill xmlns:a14="http://schemas.microsoft.com/office/drawing/2010/main">
                <a:solidFill>
                  <a:srgbClr val="FFFFFF"/>
                </a:solidFill>
              </a14:hiddenFill>
            </a:ext>
          </a:extLst>
        </p:spPr>
      </p:pic>
      <p:sp>
        <p:nvSpPr>
          <p:cNvPr id="9" name="矩形 8"/>
          <p:cNvSpPr/>
          <p:nvPr userDrawn="1"/>
        </p:nvSpPr>
        <p:spPr>
          <a:xfrm>
            <a:off x="0" y="0"/>
            <a:ext cx="12181840" cy="584835"/>
          </a:xfrm>
          <a:prstGeom prst="rect">
            <a:avLst/>
          </a:prstGeom>
          <a:solidFill>
            <a:schemeClr val="accent6">
              <a:lumMod val="75000"/>
            </a:schemeClr>
          </a:solidFill>
          <a:ln>
            <a:solidFill>
              <a:srgbClr val="0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noFill/>
              </a:ln>
            </a:endParaRPr>
          </a:p>
        </p:txBody>
      </p:sp>
      <p:sp>
        <p:nvSpPr>
          <p:cNvPr id="43" name="任意多边形: 形状 42"/>
          <p:cNvSpPr/>
          <p:nvPr userDrawn="1">
            <p:custDataLst>
              <p:tags r:id="rId1"/>
            </p:custDataLst>
          </p:nvPr>
        </p:nvSpPr>
        <p:spPr>
          <a:xfrm rot="10800000">
            <a:off x="9554210" y="0"/>
            <a:ext cx="2609850" cy="583565"/>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8116" h="5303520">
                <a:moveTo>
                  <a:pt x="0" y="0"/>
                </a:moveTo>
                <a:lnTo>
                  <a:pt x="6543749" y="0"/>
                </a:lnTo>
                <a:lnTo>
                  <a:pt x="6543750" y="1"/>
                </a:lnTo>
                <a:lnTo>
                  <a:pt x="7234157" y="1"/>
                </a:lnTo>
                <a:lnTo>
                  <a:pt x="8688116" y="2651761"/>
                </a:lnTo>
                <a:lnTo>
                  <a:pt x="7234157" y="5303520"/>
                </a:lnTo>
                <a:lnTo>
                  <a:pt x="0" y="530352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2" name="标题 1"/>
          <p:cNvSpPr>
            <a:spLocks noGrp="1"/>
          </p:cNvSpPr>
          <p:nvPr userDrawn="1"/>
        </p:nvSpPr>
        <p:spPr>
          <a:xfrm>
            <a:off x="9879198" y="125730"/>
            <a:ext cx="2165350" cy="361315"/>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lnSpc>
                <a:spcPct val="100000"/>
              </a:lnSpc>
            </a:pP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思维建模</a:t>
            </a:r>
            <a:r>
              <a:rPr lang="en-US" altLang="zh-CN"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a:t>
            </a:r>
            <a:r>
              <a:rPr lang="zh-CN" altLang="en-US" sz="1800" dirty="0" smtClean="0">
                <a:solidFill>
                  <a:schemeClr val="bg1"/>
                </a:solidFill>
                <a:latin typeface="微软雅黑" panose="020B0503020204020204" charset="-122"/>
                <a:ea typeface="微软雅黑" panose="020B0503020204020204" charset="-122"/>
                <a:cs typeface="微软雅黑" panose="020B0503020204020204" charset="-122"/>
                <a:sym typeface="+mn-ea"/>
              </a:rPr>
              <a:t>触类旁通</a:t>
            </a:r>
            <a:endParaRPr lang="zh-CN" altLang="en-US" sz="1800" dirty="0">
              <a:solidFill>
                <a:schemeClr val="bg1"/>
              </a:solidFill>
              <a:latin typeface="微软雅黑" panose="020B0503020204020204" charset="-122"/>
              <a:ea typeface="微软雅黑" panose="020B0503020204020204" charset="-122"/>
              <a:cs typeface="微软雅黑" panose="020B0503020204020204" charset="-122"/>
              <a:sym typeface="+mn-ea"/>
            </a:endParaRPr>
          </a:p>
        </p:txBody>
      </p:sp>
      <p:sp>
        <p:nvSpPr>
          <p:cNvPr id="13" name="动作按钮: 前进或下一项 14">
            <a:hlinkClick r:id="" action="ppaction://hlinkshowjump?jump=nextslide" highlightClick="1"/>
          </p:cNvPr>
          <p:cNvSpPr/>
          <p:nvPr userDrawn="1"/>
        </p:nvSpPr>
        <p:spPr>
          <a:xfrm>
            <a:off x="1127569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4" name="动作按钮: 前进或下一项 14">
            <a:hlinkClick r:id="" action="ppaction://hlinkshowjump?jump=previousslide" highlightClick="1"/>
          </p:cNvPr>
          <p:cNvSpPr/>
          <p:nvPr userDrawn="1"/>
        </p:nvSpPr>
        <p:spPr>
          <a:xfrm rot="10800000">
            <a:off x="10846435" y="6384290"/>
            <a:ext cx="280035" cy="290195"/>
          </a:xfrm>
          <a:prstGeom prst="actionButtonForwardNex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5" name="动作按钮: 结束 15">
            <a:hlinkClick r:id="" action="ppaction://hlinkshowjump?jump=endshow" highlightClick="1"/>
          </p:cNvPr>
          <p:cNvSpPr/>
          <p:nvPr userDrawn="1"/>
        </p:nvSpPr>
        <p:spPr>
          <a:xfrm>
            <a:off x="11661775" y="6370955"/>
            <a:ext cx="263525" cy="313055"/>
          </a:xfrm>
          <a:prstGeom prst="actionButtonE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1800"/>
          </a:p>
        </p:txBody>
      </p:sp>
      <p:sp>
        <p:nvSpPr>
          <p:cNvPr id="16" name="文本框 7">
            <a:hlinkClick r:id="rId4" action="ppaction://hlinksldjump"/>
          </p:cNvPr>
          <p:cNvSpPr txBox="1"/>
          <p:nvPr userDrawn="1"/>
        </p:nvSpPr>
        <p:spPr>
          <a:xfrm>
            <a:off x="10153650" y="6451600"/>
            <a:ext cx="573088" cy="209550"/>
          </a:xfrm>
          <a:prstGeom prst="rect">
            <a:avLst/>
          </a:prstGeom>
          <a:noFill/>
          <a:ln w="9525">
            <a:noFill/>
          </a:ln>
        </p:spPr>
        <p:txBody>
          <a:bodyPr lIns="0" tIns="0" rIns="0" bIns="0" anchor="ctr" anchorCtr="0"/>
          <a:lstStyle/>
          <a:p>
            <a:pPr lvl="0">
              <a:lnSpc>
                <a:spcPct val="90000"/>
              </a:lnSpc>
            </a:pPr>
            <a:r>
              <a:rPr lang="zh-CN" altLang="en-US" sz="1600" b="1" dirty="0">
                <a:solidFill>
                  <a:srgbClr val="686868"/>
                </a:solidFill>
                <a:latin typeface="微软雅黑" panose="020B0503020204020204" charset="-122"/>
                <a:ea typeface="微软雅黑" panose="020B0503020204020204" charset="-122"/>
              </a:rPr>
              <a:t>目录</a:t>
            </a:r>
          </a:p>
        </p:txBody>
      </p:sp>
      <p:sp>
        <p:nvSpPr>
          <p:cNvPr id="17" name="矩形 16"/>
          <p:cNvSpPr/>
          <p:nvPr userDrawn="1"/>
        </p:nvSpPr>
        <p:spPr>
          <a:xfrm>
            <a:off x="247863" y="37382"/>
            <a:ext cx="5724644" cy="492443"/>
          </a:xfrm>
          <a:prstGeom prst="rect">
            <a:avLst/>
          </a:prstGeom>
        </p:spPr>
        <p:txBody>
          <a:bodyPr wrap="none">
            <a:spAutoFit/>
          </a:bodyPr>
          <a:lstStyle/>
          <a:p>
            <a:pPr>
              <a:lnSpc>
                <a:spcPct val="100000"/>
              </a:lnSpc>
            </a:pP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热点</a:t>
            </a:r>
            <a:r>
              <a:rPr lang="en-US" altLang="zh-CN" sz="2600" b="1" dirty="0" smtClean="0">
                <a:solidFill>
                  <a:schemeClr val="bg1"/>
                </a:solidFill>
                <a:latin typeface="微软雅黑" panose="020B0503020204020204" charset="-122"/>
                <a:ea typeface="微软雅黑" panose="020B0503020204020204" charset="-122"/>
                <a:cs typeface="微软雅黑" panose="020B0503020204020204" charset="-122"/>
              </a:rPr>
              <a:t>2</a:t>
            </a:r>
            <a:r>
              <a:rPr lang="zh-CN" altLang="en-US" sz="2600" b="1" dirty="0" smtClean="0">
                <a:solidFill>
                  <a:schemeClr val="bg1"/>
                </a:solidFill>
                <a:latin typeface="微软雅黑" panose="020B0503020204020204" charset="-122"/>
                <a:ea typeface="微软雅黑" panose="020B0503020204020204" charset="-122"/>
                <a:cs typeface="微软雅黑" panose="020B0503020204020204" charset="-122"/>
              </a:rPr>
              <a:t>　细胞分裂中的同位素标记问题</a:t>
            </a:r>
            <a:endParaRPr lang="zh-CN" altLang="en-US" sz="2600" b="1" dirty="0">
              <a:solidFill>
                <a:schemeClr val="bg1"/>
              </a:solidFill>
              <a:latin typeface="微软雅黑" panose="020B0503020204020204" charset="-122"/>
              <a:ea typeface="微软雅黑" panose="020B0503020204020204" charset="-122"/>
              <a:cs typeface="微软雅黑" panose="020B0503020204020204" charset="-122"/>
            </a:endParaRPr>
          </a:p>
        </p:txBody>
      </p:sp>
    </p:spTree>
    <p:extLst>
      <p:ext uri="{BB962C8B-B14F-4D97-AF65-F5344CB8AC3E}">
        <p14:creationId xmlns:p14="http://schemas.microsoft.com/office/powerpoint/2010/main" val="152545354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8" r:id="rId5"/>
    <p:sldLayoutId id="2147483659"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38.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 Target="slide30.xml"/><Relationship Id="rId5" Type="http://schemas.openxmlformats.org/officeDocument/2006/relationships/slide" Target="slide26.xml"/><Relationship Id="rId4"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slide" Target="slide43.xml"/><Relationship Id="rId2" Type="http://schemas.openxmlformats.org/officeDocument/2006/relationships/slideLayout" Target="../slideLayouts/slideLayout1.xml"/><Relationship Id="rId1" Type="http://schemas.openxmlformats.org/officeDocument/2006/relationships/tags" Target="../tags/tag14.xml"/><Relationship Id="rId6" Type="http://schemas.openxmlformats.org/officeDocument/2006/relationships/slide" Target="slide25.xml"/><Relationship Id="rId5" Type="http://schemas.openxmlformats.org/officeDocument/2006/relationships/slide" Target="slide4.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9.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package" Target="../embeddings/Microsoft_Word___.docx"/></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3" Type="http://schemas.openxmlformats.org/officeDocument/2006/relationships/image" Target="file:///D:\2025\&#35838;&#20214;\2026&#29256;%20&#21019;&#26032;&#35774;&#35745;%20&#39640;&#32771;&#24635;&#22797;&#20064;%20&#29983;&#29289;&#23398;%20&#23665;&#19996;&#19987;&#29992;%20&#65288;&#40065;&#65289;\&#19981;&#29992;\SW306A.tif" TargetMode="External"/><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file:///D:\2025\&#35838;&#20214;\2026&#29256;%20&#21019;&#26032;&#35774;&#35745;%20&#39640;&#32771;&#24635;&#22797;&#20064;%20&#29983;&#29289;&#23398;%20&#23665;&#19996;&#19987;&#29992;%20&#65288;&#40065;&#65289;\&#19981;&#29992;\SW306B.tif" TargetMode="External"/><Relationship Id="rId2" Type="http://schemas.openxmlformats.org/officeDocument/2006/relationships/image" Target="../media/image25.png"/><Relationship Id="rId1" Type="http://schemas.openxmlformats.org/officeDocument/2006/relationships/slideLayout" Target="../slideLayouts/slideLayout9.xml"/><Relationship Id="rId5" Type="http://schemas.openxmlformats.org/officeDocument/2006/relationships/image" Target="file:///D:\2025\&#35838;&#20214;\2026&#29256;%20&#21019;&#26032;&#35774;&#35745;%20&#39640;&#32771;&#24635;&#22797;&#20064;%20&#29983;&#29289;&#23398;%20&#23665;&#19996;&#19987;&#29992;%20&#65288;&#40065;&#65289;\&#19981;&#29992;\SW306C.tif" TargetMode="Externa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9.xml"/><Relationship Id="rId1" Type="http://schemas.openxmlformats.org/officeDocument/2006/relationships/vmlDrawing" Target="../drawings/vmlDrawing2.vml"/><Relationship Id="rId5" Type="http://schemas.openxmlformats.org/officeDocument/2006/relationships/image" Target="../media/image22.emf"/><Relationship Id="rId4" Type="http://schemas.openxmlformats.org/officeDocument/2006/relationships/package" Target="../embeddings/Microsoft_Word___1.docx"/></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9.xml"/><Relationship Id="rId1" Type="http://schemas.openxmlformats.org/officeDocument/2006/relationships/vmlDrawing" Target="../drawings/vmlDrawing3.vml"/><Relationship Id="rId5" Type="http://schemas.openxmlformats.org/officeDocument/2006/relationships/image" Target="../media/image22.emf"/><Relationship Id="rId4" Type="http://schemas.openxmlformats.org/officeDocument/2006/relationships/package" Target="../embeddings/Microsoft_Word___2.docx"/></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slideLayout" Target="../slideLayouts/slideLayout1.xml"/><Relationship Id="rId7" Type="http://schemas.openxmlformats.org/officeDocument/2006/relationships/slide" Target="slide13.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slide" Target="slide11.xml"/><Relationship Id="rId5" Type="http://schemas.openxmlformats.org/officeDocument/2006/relationships/slide" Target="slide5.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slide" Target="slide54.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slide" Target="slide50.xml"/><Relationship Id="rId5" Type="http://schemas.openxmlformats.org/officeDocument/2006/relationships/slide" Target="slide44.xm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1.xml"/><Relationship Id="rId1" Type="http://schemas.openxmlformats.org/officeDocument/2006/relationships/tags" Target="../tags/tag21.xml"/><Relationship Id="rId4" Type="http://schemas.openxmlformats.org/officeDocument/2006/relationships/image" Target="../media/image3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3"/>
          <p:cNvSpPr txBox="1"/>
          <p:nvPr/>
        </p:nvSpPr>
        <p:spPr>
          <a:xfrm>
            <a:off x="1064260" y="3747135"/>
            <a:ext cx="2212340" cy="398780"/>
          </a:xfrm>
          <a:prstGeom prst="rect">
            <a:avLst/>
          </a:prstGeom>
          <a:noFill/>
        </p:spPr>
        <p:txBody>
          <a:bodyPr wrap="square" rtlCol="0">
            <a:spAutoFit/>
          </a:bodyPr>
          <a:lstStyle/>
          <a:p>
            <a:pPr algn="ctr"/>
            <a:r>
              <a:rPr lang="en-US" sz="2000" b="1" dirty="0">
                <a:solidFill>
                  <a:schemeClr val="bg1"/>
                </a:solidFill>
                <a:effectLst/>
                <a:latin typeface="微软雅黑 Light" panose="020B0502040204020203" charset="-122"/>
                <a:ea typeface="微软雅黑 Light" panose="020B0502040204020203" charset="-122"/>
                <a:cs typeface="微软雅黑" panose="020B0503020204020204" charset="-122"/>
              </a:rPr>
              <a:t>SHENG WU XUE</a:t>
            </a:r>
          </a:p>
        </p:txBody>
      </p:sp>
      <p:pic>
        <p:nvPicPr>
          <p:cNvPr id="16" name="图片 15"/>
          <p:cNvPicPr>
            <a:picLocks noChangeAspect="1"/>
          </p:cNvPicPr>
          <p:nvPr/>
        </p:nvPicPr>
        <p:blipFill>
          <a:blip r:embed="rId3"/>
          <a:srcRect t="19670" r="19378" b="12287"/>
          <a:stretch>
            <a:fillRect/>
          </a:stretch>
        </p:blipFill>
        <p:spPr>
          <a:xfrm>
            <a:off x="0" y="0"/>
            <a:ext cx="12191365" cy="6858000"/>
          </a:xfrm>
          <a:prstGeom prst="rect">
            <a:avLst/>
          </a:prstGeom>
        </p:spPr>
      </p:pic>
      <p:sp>
        <p:nvSpPr>
          <p:cNvPr id="17" name="文本框 4"/>
          <p:cNvSpPr txBox="1"/>
          <p:nvPr/>
        </p:nvSpPr>
        <p:spPr>
          <a:xfrm>
            <a:off x="216252" y="909926"/>
            <a:ext cx="6334924" cy="3564502"/>
          </a:xfrm>
          <a:prstGeom prst="rect">
            <a:avLst/>
          </a:prstGeom>
          <a:noFill/>
        </p:spPr>
        <p:txBody>
          <a:bodyPr wrap="square" rtlCol="0">
            <a:spAutoFit/>
          </a:bodyPr>
          <a:lstStyle/>
          <a:p>
            <a:pPr>
              <a:lnSpc>
                <a:spcPct val="110000"/>
              </a:lnSpc>
            </a:pPr>
            <a:r>
              <a:rPr lang="zh-CN" altLang="en-US" sz="7000" b="1" dirty="0" smtClean="0">
                <a:gradFill>
                  <a:gsLst>
                    <a:gs pos="97000">
                      <a:srgbClr val="417520"/>
                    </a:gs>
                    <a:gs pos="0">
                      <a:srgbClr val="BBD961"/>
                    </a:gs>
                  </a:gsLst>
                  <a:lin ang="0" scaled="0"/>
                </a:gradFill>
                <a:latin typeface="微软雅黑" panose="020B0503020204020204" charset="-122"/>
                <a:ea typeface="微软雅黑" panose="020B0503020204020204" charset="-122"/>
              </a:rPr>
              <a:t>细胞分裂</a:t>
            </a:r>
            <a:r>
              <a:rPr lang="zh-CN" altLang="en-US" sz="7000" b="1" dirty="0">
                <a:gradFill>
                  <a:gsLst>
                    <a:gs pos="97000">
                      <a:srgbClr val="417520"/>
                    </a:gs>
                    <a:gs pos="0">
                      <a:srgbClr val="BBD961"/>
                    </a:gs>
                  </a:gsLst>
                  <a:lin ang="0" scaled="0"/>
                </a:gradFill>
                <a:latin typeface="微软雅黑" panose="020B0503020204020204" charset="-122"/>
                <a:ea typeface="微软雅黑" panose="020B0503020204020204" charset="-122"/>
              </a:rPr>
              <a:t>与变异、细胞自噬、焦亡、铁死亡等</a:t>
            </a:r>
          </a:p>
        </p:txBody>
      </p:sp>
      <p:sp>
        <p:nvSpPr>
          <p:cNvPr id="18" name="文本框 5"/>
          <p:cNvSpPr txBox="1"/>
          <p:nvPr/>
        </p:nvSpPr>
        <p:spPr>
          <a:xfrm>
            <a:off x="262737" y="204206"/>
            <a:ext cx="2583418" cy="769441"/>
          </a:xfrm>
          <a:prstGeom prst="rect">
            <a:avLst/>
          </a:prstGeom>
          <a:noFill/>
        </p:spPr>
        <p:txBody>
          <a:bodyPr wrap="square" rtlCol="0" anchor="t">
            <a:spAutoFit/>
          </a:bodyPr>
          <a:lstStyle/>
          <a:p>
            <a:pPr algn="dist"/>
            <a:r>
              <a:rPr lang="zh-CN" altLang="en-US" sz="4400" b="1" dirty="0">
                <a:gradFill>
                  <a:gsLst>
                    <a:gs pos="97000">
                      <a:srgbClr val="417520"/>
                    </a:gs>
                    <a:gs pos="0">
                      <a:srgbClr val="BBD961"/>
                    </a:gs>
                  </a:gsLst>
                  <a:lin ang="0" scaled="0"/>
                </a:gradFill>
                <a:latin typeface="微软雅黑" panose="020B0503020204020204" charset="-122"/>
                <a:ea typeface="微软雅黑" panose="020B0503020204020204" charset="-122"/>
              </a:rPr>
              <a:t>微</a:t>
            </a:r>
            <a:r>
              <a:rPr lang="zh-CN" altLang="en-US" sz="4400" b="1" dirty="0" smtClean="0">
                <a:gradFill>
                  <a:gsLst>
                    <a:gs pos="97000">
                      <a:srgbClr val="417520"/>
                    </a:gs>
                    <a:gs pos="0">
                      <a:srgbClr val="BBD961"/>
                    </a:gs>
                  </a:gsLst>
                  <a:lin ang="0" scaled="0"/>
                </a:gradFill>
                <a:latin typeface="微软雅黑" panose="020B0503020204020204" charset="-122"/>
                <a:ea typeface="微软雅黑" panose="020B0503020204020204" charset="-122"/>
              </a:rPr>
              <a:t>专题</a:t>
            </a:r>
            <a:r>
              <a:rPr lang="en-US" altLang="zh-CN" sz="4400" b="1" dirty="0" smtClean="0">
                <a:gradFill>
                  <a:gsLst>
                    <a:gs pos="97000">
                      <a:srgbClr val="417520"/>
                    </a:gs>
                    <a:gs pos="0">
                      <a:srgbClr val="BBD961"/>
                    </a:gs>
                  </a:gsLst>
                  <a:lin ang="0" scaled="0"/>
                </a:gradFill>
                <a:latin typeface="微软雅黑" panose="020B0503020204020204" charset="-122"/>
                <a:ea typeface="微软雅黑" panose="020B0503020204020204" charset="-122"/>
              </a:rPr>
              <a:t>7</a:t>
            </a:r>
            <a:endParaRPr lang="zh-CN" altLang="en-US" sz="4400" b="1" cap="all" dirty="0">
              <a:gradFill>
                <a:gsLst>
                  <a:gs pos="97000">
                    <a:srgbClr val="417520"/>
                  </a:gs>
                  <a:gs pos="0">
                    <a:srgbClr val="BBD961"/>
                  </a:gs>
                </a:gsLst>
                <a:lin ang="0" scaled="0"/>
              </a:gradFill>
              <a:latin typeface="微软雅黑" panose="020B0503020204020204" charset="-122"/>
              <a:ea typeface="微软雅黑" panose="020B0503020204020204" charset="-122"/>
            </a:endParaRPr>
          </a:p>
        </p:txBody>
      </p:sp>
      <p:pic>
        <p:nvPicPr>
          <p:cNvPr id="19" name="图片 18" descr="4"/>
          <p:cNvPicPr>
            <a:picLocks noChangeAspect="1"/>
          </p:cNvPicPr>
          <p:nvPr/>
        </p:nvPicPr>
        <p:blipFill>
          <a:blip r:embed="rId4"/>
          <a:stretch>
            <a:fillRect/>
          </a:stretch>
        </p:blipFill>
        <p:spPr>
          <a:xfrm>
            <a:off x="7105650" y="1589405"/>
            <a:ext cx="3476625" cy="3468370"/>
          </a:xfrm>
          <a:prstGeom prst="rect">
            <a:avLst/>
          </a:prstGeom>
        </p:spPr>
      </p:pic>
      <p:sp>
        <p:nvSpPr>
          <p:cNvPr id="2" name="矩形 1"/>
          <p:cNvSpPr/>
          <p:nvPr/>
        </p:nvSpPr>
        <p:spPr>
          <a:xfrm>
            <a:off x="11197988" y="-10642"/>
            <a:ext cx="1004930" cy="735464"/>
          </a:xfrm>
          <a:prstGeom prst="rect">
            <a:avLst/>
          </a:prstGeom>
          <a:solidFill>
            <a:srgbClr val="FFFFFF"/>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zh-CN" altLang="en-US">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11" name="图片 10" descr="山东金榜苑"/>
          <p:cNvPicPr>
            <a:picLocks noChangeAspect="1"/>
          </p:cNvPicPr>
          <p:nvPr/>
        </p:nvPicPr>
        <p:blipFill>
          <a:blip r:embed="rId5">
            <a:lum bright="-8000" contrast="52000"/>
          </a:blip>
          <a:srcRect b="27240"/>
          <a:stretch>
            <a:fillRect/>
          </a:stretch>
        </p:blipFill>
        <p:spPr>
          <a:xfrm>
            <a:off x="11224641" y="-3682"/>
            <a:ext cx="920115" cy="669925"/>
          </a:xfrm>
          <a:prstGeom prst="rect">
            <a:avLst/>
          </a:prstGeom>
        </p:spPr>
      </p:pic>
    </p:spTree>
    <p:extLst>
      <p:ext uri="{BB962C8B-B14F-4D97-AF65-F5344CB8AC3E}">
        <p14:creationId xmlns:p14="http://schemas.microsoft.com/office/powerpoint/2010/main" val="1395180298"/>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0241" y="555413"/>
            <a:ext cx="11656625" cy="2447825"/>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不考虑同源染色体互换，可能是卵原细胞减数第一次分裂</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号染色体分离异常，</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不考虑同源染色体互换，患儿含有母亲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个不同的等位基因，不可能是卵原细胞减数第二次分裂</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号染色体分离异常，</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28986" y="3429000"/>
            <a:ext cx="11592385" cy="2838248"/>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Picture 2" descr="22gh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668" y="3861054"/>
            <a:ext cx="3116175" cy="202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042474" y="3566786"/>
            <a:ext cx="7599665" cy="2554545"/>
          </a:xfrm>
          <a:prstGeom prst="rect">
            <a:avLst/>
          </a:prstGeom>
        </p:spPr>
        <p:txBody>
          <a:bodyPr>
            <a:spAutoFit/>
          </a:bodyPr>
          <a:lstStyle/>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考虑同源染色体互换，可能是卵原细胞减数第一次分裂</a:t>
            </a:r>
            <a:r>
              <a:rPr lang="en-US" altLang="zh-CN" sz="2000" kern="100" dirty="0">
                <a:solidFill>
                  <a:srgbClr val="262626"/>
                </a:solidFill>
                <a:latin typeface="Times New Roman" panose="02020603050405020304" pitchFamily="18" charset="0"/>
                <a:cs typeface="Courier New" panose="02070309020205020404" pitchFamily="49" charset="0"/>
              </a:rPr>
              <a:t>21</a:t>
            </a:r>
            <a:r>
              <a:rPr lang="zh-CN" altLang="zh-CN" sz="20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考虑同源染色体互换，可能是卵原细胞减数第二次分裂</a:t>
            </a:r>
            <a:r>
              <a:rPr lang="en-US" altLang="zh-CN" sz="2000" kern="100" dirty="0">
                <a:solidFill>
                  <a:srgbClr val="262626"/>
                </a:solidFill>
                <a:latin typeface="Times New Roman" panose="02020603050405020304" pitchFamily="18" charset="0"/>
                <a:cs typeface="Courier New" panose="02070309020205020404" pitchFamily="49" charset="0"/>
              </a:rPr>
              <a:t>21</a:t>
            </a:r>
            <a:r>
              <a:rPr lang="zh-CN" altLang="zh-CN" sz="20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不考虑同源染色体互换，可能是卵原细胞减数第一次分裂</a:t>
            </a:r>
            <a:r>
              <a:rPr lang="en-US" altLang="zh-CN" sz="2000" kern="100" dirty="0">
                <a:solidFill>
                  <a:srgbClr val="262626"/>
                </a:solidFill>
                <a:latin typeface="Times New Roman" panose="02020603050405020304" pitchFamily="18" charset="0"/>
                <a:cs typeface="Courier New" panose="02070309020205020404" pitchFamily="49" charset="0"/>
              </a:rPr>
              <a:t>21</a:t>
            </a:r>
            <a:r>
              <a:rPr lang="zh-CN" altLang="zh-CN" sz="20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不考虑同源染色体互换，可能是卵原细胞减数第二次分裂</a:t>
            </a:r>
            <a:r>
              <a:rPr lang="en-US" altLang="zh-CN" sz="2000" kern="100" dirty="0">
                <a:solidFill>
                  <a:srgbClr val="262626"/>
                </a:solidFill>
                <a:latin typeface="Times New Roman" panose="02020603050405020304" pitchFamily="18" charset="0"/>
                <a:cs typeface="Courier New" panose="02070309020205020404" pitchFamily="49" charset="0"/>
              </a:rPr>
              <a:t>21</a:t>
            </a:r>
            <a:r>
              <a:rPr lang="zh-CN" altLang="zh-CN" sz="20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956571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924401"/>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一个精原细胞基因型为</a:t>
            </a:r>
            <a:r>
              <a:rPr lang="en-US" altLang="zh-CN" sz="2600" kern="100" dirty="0" err="1">
                <a:solidFill>
                  <a:srgbClr val="262626"/>
                </a:solidFill>
                <a:latin typeface="Times New Roman" panose="02020603050405020304" pitchFamily="18" charset="0"/>
                <a:cs typeface="Courier New" panose="02070309020205020404" pitchFamily="49" charset="0"/>
              </a:rPr>
              <a:t>AaBb</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位于一条染色体上，</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位于该染色体的同源染色体上，经减数分裂，该精原细胞产生了基因型为</a:t>
            </a:r>
            <a:r>
              <a:rPr lang="en-US" altLang="zh-CN" sz="2600" kern="100" dirty="0">
                <a:solidFill>
                  <a:srgbClr val="262626"/>
                </a:solidFill>
                <a:latin typeface="Times New Roman" panose="02020603050405020304" pitchFamily="18" charset="0"/>
                <a:cs typeface="Courier New" panose="02070309020205020404" pitchFamily="49" charset="0"/>
              </a:rPr>
              <a:t>AB</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Ab</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ab</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ab</a:t>
            </a:r>
            <a:r>
              <a:rPr lang="zh-CN" altLang="zh-CN" sz="2600" kern="100" dirty="0">
                <a:solidFill>
                  <a:srgbClr val="262626"/>
                </a:solidFill>
                <a:latin typeface="Times New Roman" panose="02020603050405020304" pitchFamily="18" charset="0"/>
                <a:cs typeface="Times New Roman" panose="02020603050405020304" pitchFamily="18" charset="0"/>
              </a:rPr>
              <a:t>的四个配子，产生这种现象的原因最可能是</a:t>
            </a:r>
            <a:r>
              <a:rPr lang="en-US" altLang="zh-CN" sz="2600" kern="100" dirty="0">
                <a:solidFill>
                  <a:srgbClr val="262626"/>
                </a:solidFill>
                <a:latin typeface="Times New Roman" panose="02020603050405020304" pitchFamily="18" charset="0"/>
                <a:cs typeface="Courier New" panose="02070309020205020404" pitchFamily="49" charset="0"/>
              </a:rPr>
              <a:t>_________________________________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___________________________________________________________________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家猫的体色由</a:t>
            </a:r>
            <a:r>
              <a:rPr lang="en-US" altLang="zh-CN" sz="2600" kern="100" dirty="0">
                <a:solidFill>
                  <a:srgbClr val="262626"/>
                </a:solidFill>
                <a:latin typeface="Times New Roman" panose="02020603050405020304" pitchFamily="18" charset="0"/>
                <a:cs typeface="Courier New" panose="02070309020205020404" pitchFamily="49" charset="0"/>
              </a:rPr>
              <a:t>X</a:t>
            </a:r>
            <a:r>
              <a:rPr lang="zh-CN" altLang="zh-CN" sz="2600" kern="100" dirty="0">
                <a:solidFill>
                  <a:srgbClr val="262626"/>
                </a:solidFill>
                <a:latin typeface="Times New Roman" panose="02020603050405020304" pitchFamily="18" charset="0"/>
                <a:cs typeface="Times New Roman" panose="02020603050405020304" pitchFamily="18" charset="0"/>
              </a:rPr>
              <a:t>染色体上的一对等位基因</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控制，只含基因</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的个体为黑猫，只含基因</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的个体为黄猫，其他个体为玳瑁猫。现有基因型为</a:t>
            </a:r>
            <a:r>
              <a:rPr lang="en-US" altLang="zh-CN" sz="2600" kern="100" dirty="0" err="1">
                <a:solidFill>
                  <a:srgbClr val="262626"/>
                </a:solidFill>
                <a:latin typeface="Times New Roman" panose="02020603050405020304" pitchFamily="18" charset="0"/>
                <a:cs typeface="Courier New" panose="02070309020205020404" pitchFamily="49" charset="0"/>
              </a:rPr>
              <a:t>X</a:t>
            </a:r>
            <a:r>
              <a:rPr lang="en-US" altLang="zh-CN" sz="2600" kern="100" baseline="30000" dirty="0" err="1">
                <a:solidFill>
                  <a:srgbClr val="262626"/>
                </a:solidFill>
                <a:latin typeface="Times New Roman" panose="02020603050405020304" pitchFamily="18" charset="0"/>
                <a:cs typeface="Courier New" panose="02070309020205020404" pitchFamily="49" charset="0"/>
              </a:rPr>
              <a:t>B</a:t>
            </a:r>
            <a:r>
              <a:rPr lang="en-US" altLang="zh-CN" sz="2600" kern="100" dirty="0" err="1">
                <a:solidFill>
                  <a:srgbClr val="262626"/>
                </a:solidFill>
                <a:latin typeface="Times New Roman" panose="02020603050405020304" pitchFamily="18" charset="0"/>
                <a:cs typeface="Courier New" panose="02070309020205020404" pitchFamily="49" charset="0"/>
              </a:rPr>
              <a:t>X</a:t>
            </a:r>
            <a:r>
              <a:rPr lang="en-US" altLang="zh-CN" sz="2600" kern="100" baseline="30000" dirty="0" err="1">
                <a:solidFill>
                  <a:srgbClr val="262626"/>
                </a:solidFill>
                <a:latin typeface="Times New Roman" panose="02020603050405020304" pitchFamily="18" charset="0"/>
                <a:cs typeface="Courier New" panose="02070309020205020404" pitchFamily="49" charset="0"/>
              </a:rPr>
              <a:t>b</a:t>
            </a:r>
            <a:r>
              <a:rPr lang="en-US" altLang="zh-CN" sz="2600" kern="100" dirty="0" err="1">
                <a:solidFill>
                  <a:srgbClr val="262626"/>
                </a:solidFill>
                <a:latin typeface="Times New Roman" panose="02020603050405020304" pitchFamily="18" charset="0"/>
                <a:cs typeface="Courier New" panose="02070309020205020404" pitchFamily="49" charset="0"/>
              </a:rPr>
              <a:t>Y</a:t>
            </a:r>
            <a:r>
              <a:rPr lang="zh-CN" altLang="zh-CN" sz="2600" kern="100" dirty="0">
                <a:solidFill>
                  <a:srgbClr val="262626"/>
                </a:solidFill>
                <a:latin typeface="Times New Roman" panose="02020603050405020304" pitchFamily="18" charset="0"/>
                <a:cs typeface="Times New Roman" panose="02020603050405020304" pitchFamily="18" charset="0"/>
              </a:rPr>
              <a:t>的雄猫，其父本的毛色为黄色，母本的毛色为黑色，则变异</a:t>
            </a:r>
            <a:r>
              <a:rPr lang="zh-CN" altLang="zh-CN" sz="2600" kern="100" dirty="0" smtClean="0">
                <a:solidFill>
                  <a:srgbClr val="262626"/>
                </a:solidFill>
                <a:latin typeface="Times New Roman" panose="02020603050405020304" pitchFamily="18" charset="0"/>
                <a:cs typeface="Times New Roman" panose="02020603050405020304" pitchFamily="18" charset="0"/>
              </a:rPr>
              <a:t>来源于</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14012" y="1813518"/>
            <a:ext cx="11530009" cy="1292662"/>
          </a:xfrm>
          <a:prstGeom prst="rect">
            <a:avLst/>
          </a:prstGeom>
        </p:spPr>
        <p:txBody>
          <a:bodyPr>
            <a:spAutoFit/>
          </a:bodyPr>
          <a:lstStyle/>
          <a:p>
            <a:pPr algn="just">
              <a:lnSpc>
                <a:spcPct val="150000"/>
              </a:lnSpc>
              <a:spcAft>
                <a:spcPts val="0"/>
              </a:spcAft>
              <a:tabLst>
                <a:tab pos="2970530" algn="l"/>
              </a:tabLst>
            </a:pPr>
            <a:r>
              <a:rPr lang="en-US" altLang="zh-CN" sz="26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					</a:t>
            </a:r>
            <a:r>
              <a:rPr lang="zh-CN" altLang="zh-CN" sz="26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减数分裂</a:t>
            </a:r>
            <a:r>
              <a:rPr lang="en-US"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Ⅰ</a:t>
            </a:r>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前的间期，</a:t>
            </a:r>
            <a:r>
              <a:rPr lang="en-US" altLang="zh-CN" sz="26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sym typeface="Times New Roman" panose="02020603050405020304" pitchFamily="18" charset="0"/>
              </a:rPr>
              <a:t>DNA</a:t>
            </a:r>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分子复制过程中一条染色单体上的</a:t>
            </a:r>
            <a:r>
              <a:rPr lang="en-US" altLang="zh-CN" sz="26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sym typeface="Times New Roman" panose="02020603050405020304" pitchFamily="18" charset="0"/>
              </a:rPr>
              <a:t>B</a:t>
            </a:r>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基因突变为</a:t>
            </a:r>
            <a:r>
              <a:rPr lang="en-US" altLang="zh-CN" sz="26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sym typeface="Times New Roman" panose="02020603050405020304" pitchFamily="18" charset="0"/>
              </a:rPr>
              <a:t>b</a:t>
            </a:r>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基因</a:t>
            </a:r>
            <a:endParaRPr lang="zh-CN" altLang="zh-CN" sz="26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sym typeface="Times New Roman" panose="02020603050405020304" pitchFamily="18" charset="0"/>
            </a:endParaRPr>
          </a:p>
        </p:txBody>
      </p:sp>
      <p:sp>
        <p:nvSpPr>
          <p:cNvPr id="3" name="矩形 2"/>
          <p:cNvSpPr/>
          <p:nvPr/>
        </p:nvSpPr>
        <p:spPr>
          <a:xfrm>
            <a:off x="724952" y="4850422"/>
            <a:ext cx="6667210" cy="492443"/>
          </a:xfrm>
          <a:prstGeom prst="rect">
            <a:avLst/>
          </a:prstGeom>
        </p:spPr>
        <p:txBody>
          <a:bodyPr wrap="none">
            <a:spAutoFit/>
          </a:bodyPr>
          <a:lstStyle/>
          <a:p>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父本减数分裂</a:t>
            </a:r>
            <a:r>
              <a:rPr lang="en-US"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Ⅰ</a:t>
            </a:r>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后期同源染色体</a:t>
            </a:r>
            <a:r>
              <a:rPr lang="en-US" altLang="zh-CN"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X</a:t>
            </a:r>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a:t>
            </a:r>
            <a:r>
              <a:rPr lang="en-US" altLang="zh-CN"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Y</a:t>
            </a:r>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未分离</a:t>
            </a:r>
            <a:endParaRPr lang="zh-CN" altLang="en-US"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15713" y="705725"/>
            <a:ext cx="11656625" cy="4249216"/>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某二倍体植物高茎</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dirty="0">
                <a:solidFill>
                  <a:srgbClr val="262626"/>
                </a:solidFill>
                <a:latin typeface="Times New Roman" panose="02020603050405020304" pitchFamily="18" charset="0"/>
                <a:cs typeface="Times New Roman" panose="02020603050405020304" pitchFamily="18" charset="0"/>
              </a:rPr>
              <a:t>对矮茎</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dirty="0">
                <a:solidFill>
                  <a:srgbClr val="262626"/>
                </a:solidFill>
                <a:latin typeface="Times New Roman" panose="02020603050405020304" pitchFamily="18" charset="0"/>
                <a:cs typeface="Times New Roman" panose="02020603050405020304" pitchFamily="18" charset="0"/>
              </a:rPr>
              <a:t>为显性，基因</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dirty="0">
                <a:solidFill>
                  <a:srgbClr val="262626"/>
                </a:solidFill>
                <a:latin typeface="Times New Roman" panose="02020603050405020304" pitchFamily="18" charset="0"/>
                <a:cs typeface="Times New Roman" panose="02020603050405020304" pitchFamily="18" charset="0"/>
              </a:rPr>
              <a:t>在</a:t>
            </a: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号染色体上，则基因型为</a:t>
            </a:r>
            <a:r>
              <a:rPr lang="en-US" altLang="zh-CN" sz="2600" kern="100" dirty="0" err="1">
                <a:solidFill>
                  <a:srgbClr val="262626"/>
                </a:solidFill>
                <a:latin typeface="Times New Roman" panose="02020603050405020304" pitchFamily="18" charset="0"/>
                <a:cs typeface="Courier New" panose="02070309020205020404" pitchFamily="49" charset="0"/>
              </a:rPr>
              <a:t>Hh</a:t>
            </a:r>
            <a:r>
              <a:rPr lang="zh-CN" altLang="zh-CN" sz="2600" kern="100" dirty="0">
                <a:solidFill>
                  <a:srgbClr val="262626"/>
                </a:solidFill>
                <a:latin typeface="Times New Roman" panose="02020603050405020304" pitchFamily="18" charset="0"/>
                <a:cs typeface="Times New Roman" panose="02020603050405020304" pitchFamily="18" charset="0"/>
              </a:rPr>
              <a:t>的植株减数分裂时，出现了一部分处于减数分裂</a:t>
            </a:r>
            <a:r>
              <a:rPr lang="en-US" altLang="zh-CN" sz="2600" kern="100" dirty="0">
                <a:solidFill>
                  <a:srgbClr val="262626"/>
                </a:solidFill>
                <a:latin typeface="宋体" panose="02010600030101010101" pitchFamily="2" charset="-122"/>
                <a:cs typeface="Times New Roman" panose="02020603050405020304" pitchFamily="18" charset="0"/>
              </a:rPr>
              <a:t>Ⅱ</a:t>
            </a:r>
            <a:r>
              <a:rPr lang="zh-CN" altLang="zh-CN" sz="2600" kern="100" dirty="0">
                <a:solidFill>
                  <a:srgbClr val="262626"/>
                </a:solidFill>
                <a:latin typeface="Times New Roman" panose="02020603050405020304" pitchFamily="18" charset="0"/>
                <a:cs typeface="Times New Roman" panose="02020603050405020304" pitchFamily="18" charset="0"/>
              </a:rPr>
              <a:t>中期的基因型为</a:t>
            </a:r>
            <a:r>
              <a:rPr lang="en-US" altLang="zh-CN" sz="2600" kern="100" dirty="0" err="1">
                <a:solidFill>
                  <a:srgbClr val="262626"/>
                </a:solidFill>
                <a:latin typeface="Times New Roman" panose="02020603050405020304" pitchFamily="18" charset="0"/>
                <a:cs typeface="Courier New" panose="02070309020205020404" pitchFamily="49" charset="0"/>
              </a:rPr>
              <a:t>Hh</a:t>
            </a:r>
            <a:r>
              <a:rPr lang="zh-CN" altLang="zh-CN" sz="2600" kern="100" dirty="0">
                <a:solidFill>
                  <a:srgbClr val="262626"/>
                </a:solidFill>
                <a:latin typeface="Times New Roman" panose="02020603050405020304" pitchFamily="18" charset="0"/>
                <a:cs typeface="Times New Roman" panose="02020603050405020304" pitchFamily="18" charset="0"/>
              </a:rPr>
              <a:t>的细胞，最可能的原因是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________________________________________________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___________________________________________________________________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kern="100" dirty="0">
                <a:solidFill>
                  <a:srgbClr val="262626"/>
                </a:solidFill>
                <a:latin typeface="Times New Roman" panose="02020603050405020304" pitchFamily="18" charset="0"/>
                <a:cs typeface="Times New Roman" panose="02020603050405020304" pitchFamily="18" charset="0"/>
              </a:rPr>
              <a:t>若缺失一条</a:t>
            </a: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号染色体的高茎植株减数分裂时，偶然出现了一个基因型为</a:t>
            </a:r>
            <a:r>
              <a:rPr lang="en-US" altLang="zh-CN" sz="2600" kern="100" dirty="0">
                <a:solidFill>
                  <a:srgbClr val="262626"/>
                </a:solidFill>
                <a:latin typeface="Times New Roman" panose="02020603050405020304" pitchFamily="18" charset="0"/>
                <a:cs typeface="Courier New" panose="02070309020205020404" pitchFamily="49" charset="0"/>
              </a:rPr>
              <a:t>HH</a:t>
            </a:r>
            <a:r>
              <a:rPr lang="zh-CN" altLang="zh-CN" sz="2600" kern="100" dirty="0">
                <a:solidFill>
                  <a:srgbClr val="262626"/>
                </a:solidFill>
                <a:latin typeface="Times New Roman" panose="02020603050405020304" pitchFamily="18" charset="0"/>
                <a:cs typeface="Times New Roman" panose="02020603050405020304" pitchFamily="18" charset="0"/>
              </a:rPr>
              <a:t>的配子，最可能的原因是</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___________________________________________________________________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479298" y="1847207"/>
            <a:ext cx="10799436" cy="1292662"/>
          </a:xfrm>
          <a:prstGeom prst="rect">
            <a:avLst/>
          </a:prstGeom>
        </p:spPr>
        <p:txBody>
          <a:bodyPr>
            <a:spAutoFit/>
          </a:bodyPr>
          <a:lstStyle/>
          <a:p>
            <a:pPr>
              <a:lnSpc>
                <a:spcPct val="150000"/>
              </a:lnSpc>
            </a:pPr>
            <a:r>
              <a:rPr lang="en-US" altLang="zh-CN" sz="26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				</a:t>
            </a:r>
            <a:r>
              <a:rPr lang="zh-CN" altLang="zh-CN" sz="26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在</a:t>
            </a:r>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减数分裂</a:t>
            </a:r>
            <a:r>
              <a:rPr lang="en-US"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Ⅰ</a:t>
            </a:r>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前期，四分体中的非姐妹染色单体间发生了片段互换</a:t>
            </a:r>
            <a:endParaRPr lang="zh-CN" altLang="en-US"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3" name="矩形 2"/>
          <p:cNvSpPr/>
          <p:nvPr/>
        </p:nvSpPr>
        <p:spPr>
          <a:xfrm>
            <a:off x="315682" y="3666994"/>
            <a:ext cx="11126669" cy="1292662"/>
          </a:xfrm>
          <a:prstGeom prst="rect">
            <a:avLst/>
          </a:prstGeom>
        </p:spPr>
        <p:txBody>
          <a:bodyPr>
            <a:spAutoFit/>
          </a:bodyPr>
          <a:lstStyle/>
          <a:p>
            <a:pPr algn="just">
              <a:lnSpc>
                <a:spcPct val="150000"/>
              </a:lnSpc>
              <a:spcAft>
                <a:spcPts val="0"/>
              </a:spcAft>
              <a:tabLst>
                <a:tab pos="2970530" algn="l"/>
              </a:tabLst>
            </a:pPr>
            <a:r>
              <a:rPr lang="en-US" altLang="zh-CN" sz="26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		</a:t>
            </a:r>
            <a:r>
              <a:rPr lang="zh-CN" altLang="zh-CN" sz="2600" kern="100" dirty="0" smtClean="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减数分裂</a:t>
            </a:r>
            <a:r>
              <a:rPr lang="en-US"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Ⅱ</a:t>
            </a:r>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时，基因</a:t>
            </a:r>
            <a:r>
              <a:rPr lang="en-US" altLang="zh-CN" sz="2600" kern="100" dirty="0">
                <a:solidFill>
                  <a:srgbClr val="C00000"/>
                </a:solidFill>
                <a:latin typeface="Times New Roman" panose="02020603050405020304" pitchFamily="18" charset="0"/>
                <a:ea typeface="微软雅黑" panose="020B0503020204020204" pitchFamily="34" charset="-122"/>
                <a:cs typeface="Courier New" panose="02070309020205020404" pitchFamily="49" charset="0"/>
                <a:sym typeface="Times New Roman" panose="02020603050405020304" pitchFamily="18" charset="0"/>
              </a:rPr>
              <a:t>H</a:t>
            </a:r>
            <a:r>
              <a:rPr lang="zh-CN" altLang="zh-CN" sz="2600" kern="1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所在的姐妹染色单体未分开或分开后形成的两条染色体移向了细胞同一极</a:t>
            </a:r>
            <a:endParaRPr lang="zh-CN" altLang="zh-CN" sz="2600" kern="100" dirty="0">
              <a:solidFill>
                <a:srgbClr val="C00000"/>
              </a:solidFill>
              <a:effectLst/>
              <a:latin typeface="Times New Roman" panose="02020603050405020304" pitchFamily="18" charset="0"/>
              <a:ea typeface="微软雅黑" panose="020B0503020204020204" pitchFamily="34" charset="-122"/>
              <a:cs typeface="Courier New" panose="02070309020205020404" pitchFamily="49" charset="0"/>
              <a:sym typeface="Times New Roman" panose="02020603050405020304" pitchFamily="18" charset="0"/>
            </a:endParaRPr>
          </a:p>
        </p:txBody>
      </p:sp>
    </p:spTree>
    <p:extLst>
      <p:ext uri="{BB962C8B-B14F-4D97-AF65-F5344CB8AC3E}">
        <p14:creationId xmlns:p14="http://schemas.microsoft.com/office/powerpoint/2010/main" val="12959711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3" grpId="0"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553" y="616921"/>
            <a:ext cx="11656625" cy="648230"/>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1.</a:t>
            </a:r>
            <a:r>
              <a:rPr lang="zh-CN" altLang="zh-CN" sz="2600" kern="100">
                <a:solidFill>
                  <a:srgbClr val="262626"/>
                </a:solidFill>
                <a:latin typeface="Times New Roman" panose="02020603050405020304" pitchFamily="18" charset="0"/>
                <a:cs typeface="Times New Roman" panose="02020603050405020304" pitchFamily="18" charset="0"/>
              </a:rPr>
              <a:t>减数分裂与染色体变异</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5122" name="Picture 2" descr="X93"/>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7504" y="1248669"/>
            <a:ext cx="7334723" cy="22748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3" descr="X9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18041" y="3534468"/>
            <a:ext cx="7909221" cy="2562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03189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X9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0111" y="1209105"/>
            <a:ext cx="8528716" cy="2844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9508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6553" y="616921"/>
            <a:ext cx="11656625" cy="1248394"/>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2.XXY</a:t>
            </a:r>
            <a:r>
              <a:rPr lang="zh-CN" altLang="zh-CN" sz="2600" kern="100" dirty="0">
                <a:solidFill>
                  <a:srgbClr val="262626"/>
                </a:solidFill>
                <a:latin typeface="Times New Roman" panose="02020603050405020304" pitchFamily="18" charset="0"/>
                <a:cs typeface="Times New Roman" panose="02020603050405020304" pitchFamily="18" charset="0"/>
              </a:rPr>
              <a:t>与</a:t>
            </a:r>
            <a:r>
              <a:rPr lang="en-US" altLang="zh-CN" sz="2600" kern="100" dirty="0">
                <a:solidFill>
                  <a:srgbClr val="262626"/>
                </a:solidFill>
                <a:latin typeface="Times New Roman" panose="02020603050405020304" pitchFamily="18" charset="0"/>
                <a:cs typeface="Courier New" panose="02070309020205020404" pitchFamily="49" charset="0"/>
              </a:rPr>
              <a:t>XYY</a:t>
            </a:r>
            <a:r>
              <a:rPr lang="zh-CN" altLang="zh-CN" sz="2600" kern="100" dirty="0">
                <a:solidFill>
                  <a:srgbClr val="262626"/>
                </a:solidFill>
                <a:latin typeface="Times New Roman" panose="02020603050405020304" pitchFamily="18" charset="0"/>
                <a:cs typeface="Times New Roman" panose="02020603050405020304" pitchFamily="18" charset="0"/>
              </a:rPr>
              <a:t>异常个体成因分析</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252000" indent="-457200" algn="just">
              <a:lnSpc>
                <a:spcPct val="150000"/>
              </a:lnSpc>
              <a:spcAft>
                <a:spcPts val="0"/>
              </a:spcAft>
              <a:tabLst>
                <a:tab pos="2970530" algn="l"/>
              </a:tabLst>
            </a:pPr>
            <a:r>
              <a:rPr lang="en-US" altLang="zh-CN" sz="2600" kern="100" dirty="0" smtClean="0">
                <a:solidFill>
                  <a:srgbClr val="262626"/>
                </a:solidFill>
                <a:latin typeface="Times New Roman" panose="02020603050405020304" pitchFamily="18" charset="0"/>
                <a:cs typeface="Courier New" panose="02070309020205020404" pitchFamily="49" charset="0"/>
              </a:rPr>
              <a:t>	(</a:t>
            </a:r>
            <a:r>
              <a:rPr lang="en-US" altLang="zh-CN" sz="2600" kern="100" dirty="0">
                <a:solidFill>
                  <a:srgbClr val="262626"/>
                </a:solidFill>
                <a:latin typeface="Times New Roman" panose="02020603050405020304" pitchFamily="18" charset="0"/>
                <a:cs typeface="Courier New" panose="02070309020205020404" pitchFamily="49" charset="0"/>
              </a:rPr>
              <a:t>1)XXY</a:t>
            </a:r>
            <a:r>
              <a:rPr lang="zh-CN" altLang="zh-CN" sz="2600" kern="100" dirty="0">
                <a:solidFill>
                  <a:srgbClr val="262626"/>
                </a:solidFill>
                <a:latin typeface="Times New Roman" panose="02020603050405020304" pitchFamily="18" charset="0"/>
                <a:cs typeface="Times New Roman" panose="02020603050405020304" pitchFamily="18" charset="0"/>
              </a:rPr>
              <a:t>成因：</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7170" name="Picture 2" descr="SY35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05066" y="1564252"/>
            <a:ext cx="7469268" cy="3256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358953" y="4772930"/>
            <a:ext cx="11656625" cy="1248394"/>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(2)XYY</a:t>
            </a:r>
            <a:r>
              <a:rPr lang="zh-CN" altLang="zh-CN" sz="2600" kern="100">
                <a:solidFill>
                  <a:srgbClr val="262626"/>
                </a:solidFill>
                <a:latin typeface="Times New Roman" panose="02020603050405020304" pitchFamily="18" charset="0"/>
                <a:cs typeface="Times New Roman" panose="02020603050405020304" pitchFamily="18" charset="0"/>
              </a:rPr>
              <a:t>成因：父方减数分裂</a:t>
            </a:r>
            <a:r>
              <a:rPr lang="en-US" altLang="zh-CN" sz="2600" kern="100">
                <a:solidFill>
                  <a:srgbClr val="262626"/>
                </a:solidFill>
                <a:latin typeface="宋体" panose="02010600030101010101" pitchFamily="2" charset="-122"/>
                <a:cs typeface="Times New Roman" panose="02020603050405020304" pitchFamily="18" charset="0"/>
              </a:rPr>
              <a:t>Ⅱ</a:t>
            </a:r>
            <a:r>
              <a:rPr lang="zh-CN" altLang="zh-CN" sz="2600" kern="100">
                <a:solidFill>
                  <a:srgbClr val="262626"/>
                </a:solidFill>
                <a:latin typeface="Times New Roman" panose="02020603050405020304" pitchFamily="18" charset="0"/>
                <a:cs typeface="Times New Roman" panose="02020603050405020304" pitchFamily="18" charset="0"/>
              </a:rPr>
              <a:t>异常，即减数分裂</a:t>
            </a:r>
            <a:r>
              <a:rPr lang="en-US" altLang="zh-CN" sz="2600" kern="100">
                <a:solidFill>
                  <a:srgbClr val="262626"/>
                </a:solidFill>
                <a:latin typeface="宋体" panose="02010600030101010101" pitchFamily="2" charset="-122"/>
                <a:cs typeface="Times New Roman" panose="02020603050405020304" pitchFamily="18" charset="0"/>
              </a:rPr>
              <a:t>Ⅱ</a:t>
            </a:r>
            <a:r>
              <a:rPr lang="zh-CN" altLang="zh-CN" sz="2600" kern="100">
                <a:solidFill>
                  <a:srgbClr val="262626"/>
                </a:solidFill>
                <a:latin typeface="Times New Roman" panose="02020603050405020304" pitchFamily="18" charset="0"/>
                <a:cs typeface="Times New Roman" panose="02020603050405020304" pitchFamily="18" charset="0"/>
              </a:rPr>
              <a:t>后期</a:t>
            </a:r>
            <a:r>
              <a:rPr lang="en-US" altLang="zh-CN" sz="2600" kern="100">
                <a:solidFill>
                  <a:srgbClr val="262626"/>
                </a:solidFill>
                <a:latin typeface="Times New Roman" panose="02020603050405020304" pitchFamily="18" charset="0"/>
                <a:cs typeface="Courier New" panose="02070309020205020404" pitchFamily="49" charset="0"/>
              </a:rPr>
              <a:t>Y</a:t>
            </a:r>
            <a:r>
              <a:rPr lang="zh-CN" altLang="zh-CN" sz="2600" kern="100">
                <a:solidFill>
                  <a:srgbClr val="262626"/>
                </a:solidFill>
                <a:latin typeface="Times New Roman" panose="02020603050405020304" pitchFamily="18" charset="0"/>
                <a:cs typeface="Times New Roman" panose="02020603050405020304" pitchFamily="18" charset="0"/>
              </a:rPr>
              <a:t>染色体着丝粒分裂后两条</a:t>
            </a:r>
            <a:r>
              <a:rPr lang="en-US" altLang="zh-CN" sz="2600" kern="100">
                <a:solidFill>
                  <a:srgbClr val="262626"/>
                </a:solidFill>
                <a:latin typeface="Times New Roman" panose="02020603050405020304" pitchFamily="18" charset="0"/>
                <a:cs typeface="Courier New" panose="02070309020205020404" pitchFamily="49" charset="0"/>
              </a:rPr>
              <a:t>Y</a:t>
            </a:r>
            <a:r>
              <a:rPr lang="zh-CN" altLang="zh-CN" sz="2600" kern="100">
                <a:solidFill>
                  <a:srgbClr val="262626"/>
                </a:solidFill>
                <a:latin typeface="Times New Roman" panose="02020603050405020304" pitchFamily="18" charset="0"/>
                <a:cs typeface="Times New Roman" panose="02020603050405020304" pitchFamily="18" charset="0"/>
              </a:rPr>
              <a:t>染色体共同进入同一精细胞。</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10562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80465"/>
            <a:ext cx="11656625" cy="1848559"/>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山东淄博一模</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减数分裂时某些同源染色体可发生不等位的互换。如图为一个基因型为</a:t>
            </a:r>
            <a:r>
              <a:rPr lang="en-US" altLang="zh-CN" sz="2600" kern="100" dirty="0">
                <a:solidFill>
                  <a:srgbClr val="262626"/>
                </a:solidFill>
                <a:latin typeface="Times New Roman" panose="02020603050405020304" pitchFamily="18" charset="0"/>
                <a:cs typeface="Courier New" panose="02070309020205020404" pitchFamily="49" charset="0"/>
              </a:rPr>
              <a:t>AABBCCDD</a:t>
            </a:r>
            <a:r>
              <a:rPr lang="zh-CN" altLang="zh-CN" sz="2600" kern="100" dirty="0">
                <a:solidFill>
                  <a:srgbClr val="262626"/>
                </a:solidFill>
                <a:latin typeface="Times New Roman" panose="02020603050405020304" pitchFamily="18" charset="0"/>
                <a:cs typeface="Times New Roman" panose="02020603050405020304" pitchFamily="18" charset="0"/>
              </a:rPr>
              <a:t>的植物细胞在减数分裂时的不等位互换。下列说法错误的是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2345300" y="1898160"/>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D</a:t>
            </a:r>
            <a:endParaRPr lang="zh-CN" altLang="en-US" sz="3000" b="1" dirty="0">
              <a:solidFill>
                <a:srgbClr val="C00000"/>
              </a:solidFill>
            </a:endParaRPr>
          </a:p>
        </p:txBody>
      </p:sp>
      <p:sp>
        <p:nvSpPr>
          <p:cNvPr id="4" name="矩形 3"/>
          <p:cNvSpPr/>
          <p:nvPr/>
        </p:nvSpPr>
        <p:spPr>
          <a:xfrm>
            <a:off x="255379" y="3967077"/>
            <a:ext cx="11656625" cy="244872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同源染色体联会发生异常是不等位互换的前提</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染色体的互换过程需要</a:t>
            </a:r>
            <a:r>
              <a:rPr lang="en-US" altLang="zh-CN" sz="2600" kern="100">
                <a:solidFill>
                  <a:srgbClr val="262626"/>
                </a:solidFill>
                <a:latin typeface="Times New Roman" panose="02020603050405020304" pitchFamily="18" charset="0"/>
                <a:cs typeface="Courier New" panose="02070309020205020404" pitchFamily="49" charset="0"/>
              </a:rPr>
              <a:t>DNA</a:t>
            </a:r>
            <a:r>
              <a:rPr lang="zh-CN" altLang="zh-CN" sz="2600" kern="100">
                <a:solidFill>
                  <a:srgbClr val="262626"/>
                </a:solidFill>
                <a:latin typeface="Times New Roman" panose="02020603050405020304" pitchFamily="18" charset="0"/>
                <a:cs typeface="Times New Roman" panose="02020603050405020304" pitchFamily="18" charset="0"/>
              </a:rPr>
              <a:t>连接酶的催化</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C.C1D2</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D1C2</a:t>
            </a:r>
            <a:r>
              <a:rPr lang="zh-CN" altLang="zh-CN" sz="2600" kern="100">
                <a:solidFill>
                  <a:srgbClr val="262626"/>
                </a:solidFill>
                <a:latin typeface="Times New Roman" panose="02020603050405020304" pitchFamily="18" charset="0"/>
                <a:cs typeface="Times New Roman" panose="02020603050405020304" pitchFamily="18" charset="0"/>
              </a:rPr>
              <a:t>可能分别成为</a:t>
            </a: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基因的等位基因</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该细胞减数分裂能产生</a:t>
            </a:r>
            <a:r>
              <a:rPr lang="en-US" altLang="zh-CN" sz="2600" kern="100">
                <a:solidFill>
                  <a:srgbClr val="262626"/>
                </a:solidFill>
                <a:latin typeface="Times New Roman" panose="02020603050405020304" pitchFamily="18" charset="0"/>
                <a:cs typeface="Courier New" panose="02070309020205020404" pitchFamily="49" charset="0"/>
              </a:rPr>
              <a:t>4</a:t>
            </a:r>
            <a:r>
              <a:rPr lang="zh-CN" altLang="zh-CN" sz="2600" kern="100">
                <a:solidFill>
                  <a:srgbClr val="262626"/>
                </a:solidFill>
                <a:latin typeface="Times New Roman" panose="02020603050405020304" pitchFamily="18" charset="0"/>
                <a:cs typeface="Times New Roman" panose="02020603050405020304" pitchFamily="18" charset="0"/>
              </a:rPr>
              <a:t>种不同基因型的配子</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8194" name="Picture 2" descr="1S8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53425" y="2419807"/>
            <a:ext cx="7772551" cy="165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384148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7611" y="668147"/>
            <a:ext cx="11656625" cy="2447825"/>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正常情况下，联会的同源染色体可导致非姐妹染色单体之间的等位基因互换，同源染色体联会发生异常，才会导致非姐妹染色单体之间的非等位基因互换，</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在染色体的互换过程中，需</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连接酶催化互换的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片段的连接，</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28778" y="3429000"/>
            <a:ext cx="11592385" cy="2838248"/>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Picture 2" descr="1S8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1415" y="3544772"/>
            <a:ext cx="7772551" cy="165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6512" y="5078967"/>
            <a:ext cx="11237936" cy="1015663"/>
          </a:xfrm>
          <a:prstGeom prst="rect">
            <a:avLst/>
          </a:prstGeom>
        </p:spPr>
        <p:txBody>
          <a:bodyPr>
            <a:spAutoFit/>
          </a:bodyPr>
          <a:lstStyle/>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同源染色体联会发生异常是不等位互换的</a:t>
            </a:r>
            <a:r>
              <a:rPr lang="zh-CN" altLang="zh-CN" sz="2000" kern="100" dirty="0" smtClean="0">
                <a:solidFill>
                  <a:srgbClr val="262626"/>
                </a:solidFill>
                <a:latin typeface="Times New Roman" panose="02020603050405020304" pitchFamily="18" charset="0"/>
                <a:cs typeface="Times New Roman" panose="02020603050405020304" pitchFamily="18" charset="0"/>
              </a:rPr>
              <a:t>前提</a:t>
            </a:r>
            <a:r>
              <a:rPr lang="en-US" altLang="zh-CN" sz="2000" kern="100" dirty="0" smtClean="0">
                <a:solidFill>
                  <a:srgbClr val="262626"/>
                </a:solidFill>
                <a:latin typeface="Times New Roman" panose="02020603050405020304" pitchFamily="18" charset="0"/>
                <a:cs typeface="Times New Roman" panose="02020603050405020304" pitchFamily="18" charset="0"/>
              </a:rPr>
              <a:t>	    </a:t>
            </a:r>
            <a:r>
              <a:rPr lang="en-US" altLang="zh-CN" sz="2000" kern="100" dirty="0" smtClean="0">
                <a:solidFill>
                  <a:srgbClr val="262626"/>
                </a:solidFill>
                <a:latin typeface="Times New Roman" panose="02020603050405020304" pitchFamily="18" charset="0"/>
                <a:cs typeface="Courier New" panose="02070309020205020404" pitchFamily="49" charset="0"/>
              </a:rPr>
              <a:t>B</a:t>
            </a:r>
            <a:r>
              <a:rPr lang="en-US" altLang="zh-CN" sz="2000" kern="100" dirty="0">
                <a:solidFill>
                  <a:srgbClr val="262626"/>
                </a:solidFill>
                <a:latin typeface="Times New Roman" panose="02020603050405020304" pitchFamily="18" charset="0"/>
                <a:cs typeface="Courier New" panose="02070309020205020404" pitchFamily="49"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染色体的互换过程需要</a:t>
            </a:r>
            <a:r>
              <a:rPr lang="en-US" altLang="zh-CN" sz="2000" kern="100" dirty="0">
                <a:solidFill>
                  <a:srgbClr val="262626"/>
                </a:solidFill>
                <a:latin typeface="Times New Roman" panose="02020603050405020304" pitchFamily="18" charset="0"/>
                <a:cs typeface="Courier New" panose="02070309020205020404" pitchFamily="49" charset="0"/>
              </a:rPr>
              <a:t>DNA</a:t>
            </a:r>
            <a:r>
              <a:rPr lang="zh-CN" altLang="zh-CN" sz="2000" kern="100" dirty="0">
                <a:solidFill>
                  <a:srgbClr val="262626"/>
                </a:solidFill>
                <a:latin typeface="Times New Roman" panose="02020603050405020304" pitchFamily="18" charset="0"/>
                <a:cs typeface="Times New Roman" panose="02020603050405020304" pitchFamily="18" charset="0"/>
              </a:rPr>
              <a:t>连接酶的催化</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C.C1D2</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D1C2</a:t>
            </a:r>
            <a:r>
              <a:rPr lang="zh-CN" altLang="zh-CN" sz="2000" kern="100" dirty="0">
                <a:solidFill>
                  <a:srgbClr val="262626"/>
                </a:solidFill>
                <a:latin typeface="Times New Roman" panose="02020603050405020304" pitchFamily="18" charset="0"/>
                <a:cs typeface="Times New Roman" panose="02020603050405020304" pitchFamily="18" charset="0"/>
              </a:rPr>
              <a:t>可能分别成为</a:t>
            </a: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基因的</a:t>
            </a:r>
            <a:r>
              <a:rPr lang="zh-CN" altLang="zh-CN" sz="2000" kern="100" dirty="0" smtClean="0">
                <a:solidFill>
                  <a:srgbClr val="262626"/>
                </a:solidFill>
                <a:latin typeface="Times New Roman" panose="02020603050405020304" pitchFamily="18" charset="0"/>
                <a:cs typeface="Times New Roman" panose="02020603050405020304" pitchFamily="18" charset="0"/>
              </a:rPr>
              <a:t>等位基因</a:t>
            </a:r>
            <a:r>
              <a:rPr lang="en-US" altLang="zh-CN" sz="2000" kern="100" dirty="0" smtClean="0">
                <a:solidFill>
                  <a:srgbClr val="262626"/>
                </a:solidFill>
                <a:latin typeface="Times New Roman" panose="02020603050405020304" pitchFamily="18" charset="0"/>
                <a:cs typeface="Times New Roman" panose="02020603050405020304" pitchFamily="18" charset="0"/>
              </a:rPr>
              <a:t>  </a:t>
            </a:r>
            <a:r>
              <a:rPr lang="en-US" altLang="zh-CN" sz="2000" kern="100" dirty="0" smtClean="0">
                <a:solidFill>
                  <a:srgbClr val="262626"/>
                </a:solidFill>
                <a:latin typeface="Times New Roman" panose="02020603050405020304" pitchFamily="18" charset="0"/>
                <a:cs typeface="Courier New" panose="02070309020205020404" pitchFamily="49" charset="0"/>
              </a:rPr>
              <a:t>D</a:t>
            </a:r>
            <a:r>
              <a:rPr lang="en-US" altLang="zh-CN" sz="2000" kern="100" dirty="0">
                <a:solidFill>
                  <a:srgbClr val="262626"/>
                </a:solidFill>
                <a:latin typeface="Times New Roman" panose="02020603050405020304" pitchFamily="18" charset="0"/>
                <a:cs typeface="Courier New" panose="02070309020205020404" pitchFamily="49"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该细胞减数分裂能产生</a:t>
            </a:r>
            <a:r>
              <a:rPr lang="en-US" altLang="zh-CN" sz="2000" kern="100" dirty="0">
                <a:solidFill>
                  <a:srgbClr val="262626"/>
                </a:solidFill>
                <a:latin typeface="Times New Roman" panose="02020603050405020304" pitchFamily="18" charset="0"/>
                <a:cs typeface="Courier New" panose="02070309020205020404" pitchFamily="49" charset="0"/>
              </a:rPr>
              <a:t>4</a:t>
            </a:r>
            <a:r>
              <a:rPr lang="zh-CN" altLang="zh-CN" sz="2000" kern="100" dirty="0">
                <a:solidFill>
                  <a:srgbClr val="262626"/>
                </a:solidFill>
                <a:latin typeface="Times New Roman" panose="02020603050405020304" pitchFamily="18" charset="0"/>
                <a:cs typeface="Times New Roman" panose="02020603050405020304" pitchFamily="18" charset="0"/>
              </a:rPr>
              <a:t>种不同基因型的配子</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2309419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37611" y="567939"/>
            <a:ext cx="11656625" cy="2957965"/>
          </a:xfrm>
          <a:prstGeom prst="rect">
            <a:avLst/>
          </a:prstGeom>
        </p:spPr>
        <p:txBody>
          <a:bodyPr wrap="square" lIns="121898" tIns="60948" rIns="121898" bIns="60948">
            <a:spAutoFit/>
          </a:bodyPr>
          <a:lstStyle/>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由于发生了不等位互换，产生的新基因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C1D2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D1C2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表达产物可能发生改变，成为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基因的等位基因，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若该原始细胞为精原细胞，其基因型为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AABBCCDD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，经过减数分裂和不等位互换后，可产生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种不同配子，基因型分别为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ABCD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ABC1D2D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ABCD1C2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；若该原始细胞为卵原细胞，则只能产生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种基因型的配子，综合分析，该细胞减数分裂最多能产生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种不同基因型的配子，</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228778" y="3429000"/>
            <a:ext cx="11592385" cy="2838248"/>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Picture 2" descr="1S8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61415" y="3544772"/>
            <a:ext cx="7772551" cy="1658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26512" y="5078967"/>
            <a:ext cx="11237936" cy="1015663"/>
          </a:xfrm>
          <a:prstGeom prst="rect">
            <a:avLst/>
          </a:prstGeom>
        </p:spPr>
        <p:txBody>
          <a:bodyPr>
            <a:spAutoFit/>
          </a:bodyPr>
          <a:lstStyle/>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同源染色体联会发生异常是不等位互换的</a:t>
            </a:r>
            <a:r>
              <a:rPr lang="zh-CN" altLang="zh-CN" sz="2000" kern="100" dirty="0" smtClean="0">
                <a:solidFill>
                  <a:srgbClr val="262626"/>
                </a:solidFill>
                <a:latin typeface="Times New Roman" panose="02020603050405020304" pitchFamily="18" charset="0"/>
                <a:cs typeface="Times New Roman" panose="02020603050405020304" pitchFamily="18" charset="0"/>
              </a:rPr>
              <a:t>前提</a:t>
            </a:r>
            <a:r>
              <a:rPr lang="en-US" altLang="zh-CN" sz="2000" kern="100" dirty="0" smtClean="0">
                <a:solidFill>
                  <a:srgbClr val="262626"/>
                </a:solidFill>
                <a:latin typeface="Times New Roman" panose="02020603050405020304" pitchFamily="18" charset="0"/>
                <a:cs typeface="Times New Roman" panose="02020603050405020304" pitchFamily="18" charset="0"/>
              </a:rPr>
              <a:t>	    </a:t>
            </a:r>
            <a:r>
              <a:rPr lang="en-US" altLang="zh-CN" sz="2000" kern="100" dirty="0" smtClean="0">
                <a:solidFill>
                  <a:srgbClr val="262626"/>
                </a:solidFill>
                <a:latin typeface="Times New Roman" panose="02020603050405020304" pitchFamily="18" charset="0"/>
                <a:cs typeface="Courier New" panose="02070309020205020404" pitchFamily="49" charset="0"/>
              </a:rPr>
              <a:t>B</a:t>
            </a:r>
            <a:r>
              <a:rPr lang="en-US" altLang="zh-CN" sz="2000" kern="100" dirty="0">
                <a:solidFill>
                  <a:srgbClr val="262626"/>
                </a:solidFill>
                <a:latin typeface="Times New Roman" panose="02020603050405020304" pitchFamily="18" charset="0"/>
                <a:cs typeface="Courier New" panose="02070309020205020404" pitchFamily="49"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染色体的互换过程需要</a:t>
            </a:r>
            <a:r>
              <a:rPr lang="en-US" altLang="zh-CN" sz="2000" kern="100" dirty="0">
                <a:solidFill>
                  <a:srgbClr val="262626"/>
                </a:solidFill>
                <a:latin typeface="Times New Roman" panose="02020603050405020304" pitchFamily="18" charset="0"/>
                <a:cs typeface="Courier New" panose="02070309020205020404" pitchFamily="49" charset="0"/>
              </a:rPr>
              <a:t>DNA</a:t>
            </a:r>
            <a:r>
              <a:rPr lang="zh-CN" altLang="zh-CN" sz="2000" kern="100" dirty="0">
                <a:solidFill>
                  <a:srgbClr val="262626"/>
                </a:solidFill>
                <a:latin typeface="Times New Roman" panose="02020603050405020304" pitchFamily="18" charset="0"/>
                <a:cs typeface="Times New Roman" panose="02020603050405020304" pitchFamily="18" charset="0"/>
              </a:rPr>
              <a:t>连接酶的催化</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C.C1D2</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D1C2</a:t>
            </a:r>
            <a:r>
              <a:rPr lang="zh-CN" altLang="zh-CN" sz="2000" kern="100" dirty="0">
                <a:solidFill>
                  <a:srgbClr val="262626"/>
                </a:solidFill>
                <a:latin typeface="Times New Roman" panose="02020603050405020304" pitchFamily="18" charset="0"/>
                <a:cs typeface="Times New Roman" panose="02020603050405020304" pitchFamily="18" charset="0"/>
              </a:rPr>
              <a:t>可能分别成为</a:t>
            </a: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基因的</a:t>
            </a:r>
            <a:r>
              <a:rPr lang="zh-CN" altLang="zh-CN" sz="2000" kern="100" dirty="0" smtClean="0">
                <a:solidFill>
                  <a:srgbClr val="262626"/>
                </a:solidFill>
                <a:latin typeface="Times New Roman" panose="02020603050405020304" pitchFamily="18" charset="0"/>
                <a:cs typeface="Times New Roman" panose="02020603050405020304" pitchFamily="18" charset="0"/>
              </a:rPr>
              <a:t>等位基因</a:t>
            </a:r>
            <a:r>
              <a:rPr lang="en-US" altLang="zh-CN" sz="2000" kern="100" dirty="0" smtClean="0">
                <a:solidFill>
                  <a:srgbClr val="262626"/>
                </a:solidFill>
                <a:latin typeface="Times New Roman" panose="02020603050405020304" pitchFamily="18" charset="0"/>
                <a:cs typeface="Times New Roman" panose="02020603050405020304" pitchFamily="18" charset="0"/>
              </a:rPr>
              <a:t>  </a:t>
            </a:r>
            <a:r>
              <a:rPr lang="en-US" altLang="zh-CN" sz="2000" kern="100" dirty="0" smtClean="0">
                <a:solidFill>
                  <a:srgbClr val="262626"/>
                </a:solidFill>
                <a:latin typeface="Times New Roman" panose="02020603050405020304" pitchFamily="18" charset="0"/>
                <a:cs typeface="Courier New" panose="02070309020205020404" pitchFamily="49" charset="0"/>
              </a:rPr>
              <a:t>D</a:t>
            </a:r>
            <a:r>
              <a:rPr lang="en-US" altLang="zh-CN" sz="2000" kern="100" dirty="0">
                <a:solidFill>
                  <a:srgbClr val="262626"/>
                </a:solidFill>
                <a:latin typeface="Times New Roman" panose="02020603050405020304" pitchFamily="18" charset="0"/>
                <a:cs typeface="Courier New" panose="02070309020205020404" pitchFamily="49"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该细胞减数分裂能产生</a:t>
            </a:r>
            <a:r>
              <a:rPr lang="en-US" altLang="zh-CN" sz="2000" kern="100" dirty="0">
                <a:solidFill>
                  <a:srgbClr val="262626"/>
                </a:solidFill>
                <a:latin typeface="Times New Roman" panose="02020603050405020304" pitchFamily="18" charset="0"/>
                <a:cs typeface="Courier New" panose="02070309020205020404" pitchFamily="49" charset="0"/>
              </a:rPr>
              <a:t>4</a:t>
            </a:r>
            <a:r>
              <a:rPr lang="zh-CN" altLang="zh-CN" sz="2000" kern="100" dirty="0">
                <a:solidFill>
                  <a:srgbClr val="262626"/>
                </a:solidFill>
                <a:latin typeface="Times New Roman" panose="02020603050405020304" pitchFamily="18" charset="0"/>
                <a:cs typeface="Times New Roman" panose="02020603050405020304" pitchFamily="18" charset="0"/>
              </a:rPr>
              <a:t>种不同基因型的配子</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9847580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1848559"/>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湖北黄冈模拟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如图表示基因型为</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的某哺乳动物体内一个细胞中部分染色体及基因组成示意图</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未发生染色体变异</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。据图分析，下列有关叙述正确的是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363578" y="1929568"/>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C</a:t>
            </a:r>
            <a:endParaRPr lang="zh-CN" altLang="en-US" sz="3000" b="1" dirty="0">
              <a:solidFill>
                <a:srgbClr val="C00000"/>
              </a:solidFill>
            </a:endParaRPr>
          </a:p>
        </p:txBody>
      </p:sp>
      <p:sp>
        <p:nvSpPr>
          <p:cNvPr id="4" name="矩形 3"/>
          <p:cNvSpPr/>
          <p:nvPr/>
        </p:nvSpPr>
        <p:spPr>
          <a:xfrm>
            <a:off x="255379" y="2439632"/>
            <a:ext cx="11656625" cy="244872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图中共有</a:t>
            </a:r>
            <a:r>
              <a:rPr lang="en-US" altLang="zh-CN" sz="2600" kern="100">
                <a:solidFill>
                  <a:srgbClr val="262626"/>
                </a:solidFill>
                <a:latin typeface="Times New Roman" panose="02020603050405020304" pitchFamily="18" charset="0"/>
                <a:cs typeface="Courier New" panose="02070309020205020404" pitchFamily="49" charset="0"/>
              </a:rPr>
              <a:t>7</a:t>
            </a:r>
            <a:r>
              <a:rPr lang="zh-CN" altLang="zh-CN" sz="2600" kern="100">
                <a:solidFill>
                  <a:srgbClr val="262626"/>
                </a:solidFill>
                <a:latin typeface="Times New Roman" panose="02020603050405020304" pitchFamily="18" charset="0"/>
                <a:cs typeface="Times New Roman" panose="02020603050405020304" pitchFamily="18" charset="0"/>
              </a:rPr>
              <a:t>条染色单体</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等位基因的分离只能发生在图示所处时期</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该细胞发生了基因突变，</a:t>
            </a:r>
            <a:r>
              <a:rPr lang="en-US" altLang="zh-CN" sz="2600" kern="1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号染色体上的基因</a:t>
            </a: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突变为</a:t>
            </a:r>
            <a:r>
              <a:rPr lang="en-US" altLang="zh-CN" sz="2600" kern="100">
                <a:solidFill>
                  <a:srgbClr val="262626"/>
                </a:solidFill>
                <a:latin typeface="Times New Roman" panose="02020603050405020304" pitchFamily="18" charset="0"/>
                <a:cs typeface="Courier New" panose="02070309020205020404" pitchFamily="49" charset="0"/>
              </a:rPr>
              <a:t>a</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该细胞分裂完成直接产生的精子基因型是</a:t>
            </a:r>
            <a:r>
              <a:rPr lang="en-US" altLang="zh-CN" sz="2600" kern="100">
                <a:solidFill>
                  <a:srgbClr val="262626"/>
                </a:solidFill>
                <a:latin typeface="Times New Roman" panose="02020603050405020304" pitchFamily="18" charset="0"/>
                <a:cs typeface="Courier New" panose="02070309020205020404" pitchFamily="49" charset="0"/>
              </a:rPr>
              <a:t>aY</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aY</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aX</a:t>
            </a:r>
            <a:r>
              <a:rPr lang="zh-CN" altLang="zh-CN" sz="2600" kern="100">
                <a:solidFill>
                  <a:srgbClr val="262626"/>
                </a:solidFill>
                <a:latin typeface="Times New Roman" panose="02020603050405020304" pitchFamily="18" charset="0"/>
                <a:cs typeface="Times New Roman" panose="02020603050405020304" pitchFamily="18" charset="0"/>
              </a:rPr>
              <a:t>和</a:t>
            </a:r>
            <a:r>
              <a:rPr lang="en-US" altLang="zh-CN" sz="2600" kern="100">
                <a:solidFill>
                  <a:srgbClr val="262626"/>
                </a:solidFill>
                <a:latin typeface="Times New Roman" panose="02020603050405020304" pitchFamily="18" charset="0"/>
                <a:cs typeface="Courier New" panose="02070309020205020404" pitchFamily="49" charset="0"/>
              </a:rPr>
              <a:t>AX</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9218" name="Picture 2" descr="SW304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775169" y="2108729"/>
            <a:ext cx="2087605" cy="2865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52734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684" y="354518"/>
            <a:ext cx="1524776" cy="492443"/>
          </a:xfrm>
          <a:prstGeom prst="rect">
            <a:avLst/>
          </a:prstGeom>
        </p:spPr>
        <p:txBody>
          <a:bodyPr wrap="none">
            <a:spAutoFit/>
          </a:bodyPr>
          <a:lstStyle/>
          <a:p>
            <a:r>
              <a:rPr lang="zh-CN" altLang="zh-CN" sz="2600" b="1" dirty="0">
                <a:latin typeface="Times New Roman" panose="02020603050405020304" pitchFamily="18" charset="0"/>
                <a:ea typeface="黑体" panose="02010609060101010101" pitchFamily="49" charset="-122"/>
                <a:cs typeface="Times New Roman" panose="02020603050405020304" pitchFamily="18" charset="0"/>
              </a:rPr>
              <a:t>考情速览</a:t>
            </a:r>
            <a:endParaRPr lang="zh-CN" altLang="en-US" dirty="0"/>
          </a:p>
        </p:txBody>
      </p:sp>
      <p:graphicFrame>
        <p:nvGraphicFramePr>
          <p:cNvPr id="3" name="表格 2"/>
          <p:cNvGraphicFramePr>
            <a:graphicFrameLocks noGrp="1"/>
          </p:cNvGraphicFramePr>
          <p:nvPr>
            <p:extLst>
              <p:ext uri="{D42A27DB-BD31-4B8C-83A1-F6EECF244321}">
                <p14:modId xmlns:p14="http://schemas.microsoft.com/office/powerpoint/2010/main" val="4093600693"/>
              </p:ext>
            </p:extLst>
          </p:nvPr>
        </p:nvGraphicFramePr>
        <p:xfrm>
          <a:off x="441720" y="949834"/>
          <a:ext cx="11270982" cy="4939393"/>
        </p:xfrm>
        <a:graphic>
          <a:graphicData uri="http://schemas.openxmlformats.org/drawingml/2006/table">
            <a:tbl>
              <a:tblPr/>
              <a:tblGrid>
                <a:gridCol w="2629902">
                  <a:extLst>
                    <a:ext uri="{9D8B030D-6E8A-4147-A177-3AD203B41FA5}">
                      <a16:colId xmlns:a16="http://schemas.microsoft.com/office/drawing/2014/main" val="20000"/>
                    </a:ext>
                  </a:extLst>
                </a:gridCol>
                <a:gridCol w="8641080">
                  <a:extLst>
                    <a:ext uri="{9D8B030D-6E8A-4147-A177-3AD203B41FA5}">
                      <a16:colId xmlns:a16="http://schemas.microsoft.com/office/drawing/2014/main" val="20001"/>
                    </a:ext>
                  </a:extLst>
                </a:gridCol>
              </a:tblGrid>
              <a:tr h="457744">
                <a:tc>
                  <a:txBody>
                    <a:bodyPr/>
                    <a:lstStyle/>
                    <a:p>
                      <a:pPr algn="ctr">
                        <a:lnSpc>
                          <a:spcPct val="150000"/>
                        </a:lnSpc>
                        <a:spcAft>
                          <a:spcPts val="0"/>
                        </a:spcAft>
                        <a:tabLst>
                          <a:tab pos="2970530" algn="l"/>
                        </a:tabLst>
                      </a:pPr>
                      <a:r>
                        <a:rPr lang="zh-CN" sz="2600" b="1" kern="100">
                          <a:effectLst/>
                          <a:latin typeface="Times New Roman" panose="02020603050405020304" pitchFamily="18" charset="0"/>
                          <a:ea typeface="黑体" panose="02010609060101010101" pitchFamily="49" charset="-122"/>
                          <a:cs typeface="Times New Roman" panose="02020603050405020304" pitchFamily="18" charset="0"/>
                        </a:rPr>
                        <a:t>热点</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86" marR="5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b="1" kern="100">
                          <a:effectLst/>
                          <a:latin typeface="Times New Roman" panose="02020603050405020304" pitchFamily="18" charset="0"/>
                          <a:ea typeface="黑体" panose="02010609060101010101" pitchFamily="49" charset="-122"/>
                          <a:cs typeface="Times New Roman" panose="02020603050405020304" pitchFamily="18" charset="0"/>
                        </a:rPr>
                        <a:t>考情</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86" marR="5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373233">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细胞分裂与变异的联系</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86" marR="5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2024·</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山东卷，</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6</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2024·</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广东卷，</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9</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2022·</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山东卷，</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8</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2023·</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浙江</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6</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月选考，</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17</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2023·</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湖南卷，</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9</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2022·</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湖北卷，</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18</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86" marR="5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915489">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细胞分裂中的同位素标记问题</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86" marR="5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2024·</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浙江</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月选考，</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10</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2021·</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浙江</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6</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月选考，</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22</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86" marR="5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373233">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细胞自噬、铁死亡与细胞焦亡等</a:t>
                      </a:r>
                      <a:endParaRPr lang="zh-CN" sz="2600" kern="100">
                        <a:effectLst/>
                        <a:latin typeface="宋体" panose="02010600030101010101" pitchFamily="2" charset="-122"/>
                        <a:ea typeface="宋体" panose="02010600030101010101" pitchFamily="2" charset="-122"/>
                        <a:cs typeface="Courier New" panose="02070309020205020404" pitchFamily="49" charset="0"/>
                      </a:endParaRPr>
                    </a:p>
                  </a:txBody>
                  <a:tcPr marL="55786" marR="5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970530" algn="l"/>
                        </a:tabLst>
                      </a:pP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2024·</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甘肃卷，</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4</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2023·</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海南卷，</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4</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2023·</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江苏卷，</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2023·</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山东卷，</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3</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2022·</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辽宁卷，</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17</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2022·</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山东卷，</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2022·</a:t>
                      </a:r>
                      <a:r>
                        <a:rPr lang="zh-CN" sz="2600" kern="100" dirty="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海南卷，</a:t>
                      </a: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a:t>
                      </a:r>
                      <a:endParaRPr lang="zh-CN" sz="2600" kern="100" dirty="0">
                        <a:effectLst/>
                        <a:latin typeface="宋体" panose="02010600030101010101" pitchFamily="2" charset="-122"/>
                        <a:ea typeface="宋体" panose="02010600030101010101" pitchFamily="2" charset="-122"/>
                        <a:cs typeface="Courier New" panose="02070309020205020404" pitchFamily="49" charset="0"/>
                      </a:endParaRPr>
                    </a:p>
                  </a:txBody>
                  <a:tcPr marL="55786" marR="5578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1320876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12162" y="630569"/>
            <a:ext cx="7145557" cy="5448647"/>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题图为哺乳动物体内一个细胞处于减数分裂</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Ⅰ</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后期的图像，此时每条染色体均含有两条染色单体，因此图中共有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8</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条染色单体，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图中的基因发生了基因突变，导致同一条染色体上带有等位基因，此时等位基因的分离也可以发生在减数分裂</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Ⅱ</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后期，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该细胞分裂完成直接产生的是次级精母细胞，其基因型为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aaYY</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AAXX</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7392162" y="836676"/>
            <a:ext cx="4679521" cy="5430572"/>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0242" name="Picture 2" descr="SW304A"/>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05952" y="942126"/>
            <a:ext cx="1897823" cy="2605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442266" y="3503553"/>
            <a:ext cx="4560851" cy="2643031"/>
          </a:xfrm>
          <a:prstGeom prst="rect">
            <a:avLst/>
          </a:prstGeom>
        </p:spPr>
        <p:txBody>
          <a:bodyPr>
            <a:spAutoFit/>
          </a:bodyPr>
          <a:lstStyle/>
          <a:p>
            <a:pPr algn="just">
              <a:lnSpc>
                <a:spcPct val="12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图中共有</a:t>
            </a:r>
            <a:r>
              <a:rPr lang="en-US" altLang="zh-CN" sz="2000" kern="100" dirty="0">
                <a:solidFill>
                  <a:srgbClr val="262626"/>
                </a:solidFill>
                <a:latin typeface="Times New Roman" panose="02020603050405020304" pitchFamily="18" charset="0"/>
                <a:cs typeface="Courier New" panose="02070309020205020404" pitchFamily="49" charset="0"/>
              </a:rPr>
              <a:t>7</a:t>
            </a:r>
            <a:r>
              <a:rPr lang="zh-CN" altLang="zh-CN" sz="2000" kern="100" dirty="0">
                <a:solidFill>
                  <a:srgbClr val="262626"/>
                </a:solidFill>
                <a:latin typeface="Times New Roman" panose="02020603050405020304" pitchFamily="18" charset="0"/>
                <a:cs typeface="Times New Roman" panose="02020603050405020304" pitchFamily="18" charset="0"/>
              </a:rPr>
              <a:t>条染色单体</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等位基因的分离只能发生在图示所处时期</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该细胞发生了基因突变，</a:t>
            </a:r>
            <a:r>
              <a:rPr lang="en-US" altLang="zh-CN" sz="2000" kern="100" dirty="0">
                <a:solidFill>
                  <a:srgbClr val="262626"/>
                </a:solidFill>
                <a:latin typeface="Times New Roman" panose="02020603050405020304" pitchFamily="18" charset="0"/>
                <a:cs typeface="Courier New" panose="02070309020205020404" pitchFamily="49" charset="0"/>
              </a:rPr>
              <a:t>2</a:t>
            </a:r>
            <a:r>
              <a:rPr lang="zh-CN" altLang="zh-CN" sz="2000" kern="100" dirty="0">
                <a:solidFill>
                  <a:srgbClr val="262626"/>
                </a:solidFill>
                <a:latin typeface="Times New Roman" panose="02020603050405020304" pitchFamily="18" charset="0"/>
                <a:cs typeface="Times New Roman" panose="02020603050405020304" pitchFamily="18" charset="0"/>
              </a:rPr>
              <a:t>号染色体上的基因</a:t>
            </a: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突变为</a:t>
            </a:r>
            <a:r>
              <a:rPr lang="en-US" altLang="zh-CN" sz="2000" kern="100" dirty="0">
                <a:solidFill>
                  <a:srgbClr val="262626"/>
                </a:solidFill>
                <a:latin typeface="Times New Roman" panose="02020603050405020304" pitchFamily="18" charset="0"/>
                <a:cs typeface="Courier New" panose="02070309020205020404" pitchFamily="49" charset="0"/>
              </a:rPr>
              <a:t>a</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该细胞分裂完成直接产生的精子基因型是</a:t>
            </a:r>
            <a:r>
              <a:rPr lang="en-US" altLang="zh-CN" sz="2000" kern="100" dirty="0" err="1">
                <a:solidFill>
                  <a:srgbClr val="262626"/>
                </a:solidFill>
                <a:latin typeface="Times New Roman" panose="02020603050405020304" pitchFamily="18" charset="0"/>
                <a:cs typeface="Courier New" panose="02070309020205020404" pitchFamily="49" charset="0"/>
              </a:rPr>
              <a:t>aY</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err="1">
                <a:solidFill>
                  <a:srgbClr val="262626"/>
                </a:solidFill>
                <a:latin typeface="Times New Roman" panose="02020603050405020304" pitchFamily="18" charset="0"/>
                <a:cs typeface="Courier New" panose="02070309020205020404" pitchFamily="49" charset="0"/>
              </a:rPr>
              <a:t>aY</a:t>
            </a:r>
            <a:r>
              <a:rPr lang="zh-CN" altLang="zh-CN" sz="2000" kern="100" dirty="0">
                <a:solidFill>
                  <a:srgbClr val="262626"/>
                </a:solidFill>
                <a:latin typeface="Times New Roman" panose="02020603050405020304" pitchFamily="18" charset="0"/>
                <a:cs typeface="Times New Roman" panose="02020603050405020304" pitchFamily="18" charset="0"/>
              </a:rPr>
              <a:t>、</a:t>
            </a:r>
            <a:r>
              <a:rPr lang="en-US" altLang="zh-CN" sz="2000" kern="100" dirty="0" err="1">
                <a:solidFill>
                  <a:srgbClr val="262626"/>
                </a:solidFill>
                <a:latin typeface="Times New Roman" panose="02020603050405020304" pitchFamily="18" charset="0"/>
                <a:cs typeface="Courier New" panose="02070309020205020404" pitchFamily="49" charset="0"/>
              </a:rPr>
              <a:t>aX</a:t>
            </a:r>
            <a:r>
              <a:rPr lang="zh-CN" altLang="zh-CN" sz="2000" kern="100" dirty="0">
                <a:solidFill>
                  <a:srgbClr val="262626"/>
                </a:solidFill>
                <a:latin typeface="Times New Roman" panose="02020603050405020304" pitchFamily="18" charset="0"/>
                <a:cs typeface="Times New Roman" panose="02020603050405020304" pitchFamily="18" charset="0"/>
              </a:rPr>
              <a:t>和</a:t>
            </a:r>
            <a:r>
              <a:rPr lang="en-US" altLang="zh-CN" sz="2000" kern="100" dirty="0">
                <a:solidFill>
                  <a:srgbClr val="262626"/>
                </a:solidFill>
                <a:latin typeface="Times New Roman" panose="02020603050405020304" pitchFamily="18" charset="0"/>
                <a:cs typeface="Courier New" panose="02070309020205020404" pitchFamily="49" charset="0"/>
              </a:rPr>
              <a:t>AX</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83200695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5324510"/>
          </a:xfrm>
          <a:prstGeom prst="rect">
            <a:avLst/>
          </a:prstGeom>
        </p:spPr>
        <p:txBody>
          <a:bodyPr wrap="square" lIns="121898" tIns="60948" rIns="121898" bIns="60948">
            <a:spAutoFit/>
          </a:bodyPr>
          <a:lstStyle/>
          <a:p>
            <a:pPr marL="252000" indent="-457200" algn="just">
              <a:lnSpc>
                <a:spcPct val="13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不定项</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山东济南一模</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i="1" kern="100" dirty="0">
                <a:solidFill>
                  <a:srgbClr val="262626"/>
                </a:solidFill>
                <a:latin typeface="Times New Roman" panose="02020603050405020304" pitchFamily="18" charset="0"/>
                <a:cs typeface="Courier New" panose="02070309020205020404" pitchFamily="49" charset="0"/>
              </a:rPr>
              <a:t>REC</a:t>
            </a:r>
            <a:r>
              <a:rPr lang="en-US" altLang="zh-CN" sz="2600" kern="100" dirty="0">
                <a:solidFill>
                  <a:srgbClr val="262626"/>
                </a:solidFill>
                <a:latin typeface="Times New Roman" panose="02020603050405020304" pitchFamily="18" charset="0"/>
                <a:cs typeface="Courier New" panose="02070309020205020404" pitchFamily="49" charset="0"/>
              </a:rPr>
              <a:t>8</a:t>
            </a:r>
            <a:r>
              <a:rPr lang="zh-CN" altLang="zh-CN" sz="2600" kern="100" dirty="0">
                <a:solidFill>
                  <a:srgbClr val="262626"/>
                </a:solidFill>
                <a:latin typeface="Times New Roman" panose="02020603050405020304" pitchFamily="18" charset="0"/>
                <a:cs typeface="Times New Roman" panose="02020603050405020304" pitchFamily="18" charset="0"/>
              </a:rPr>
              <a:t>基因编码的粘连蛋白是细胞分裂过程中控制着丝粒分裂的关键蛋白，研究发现，</a:t>
            </a:r>
            <a:r>
              <a:rPr lang="en-US" altLang="zh-CN" sz="2600" i="1" kern="100" dirty="0">
                <a:solidFill>
                  <a:srgbClr val="262626"/>
                </a:solidFill>
                <a:latin typeface="Times New Roman" panose="02020603050405020304" pitchFamily="18" charset="0"/>
                <a:cs typeface="Courier New" panose="02070309020205020404" pitchFamily="49" charset="0"/>
              </a:rPr>
              <a:t>REC</a:t>
            </a:r>
            <a:r>
              <a:rPr lang="en-US" altLang="zh-CN" sz="2600" kern="100" dirty="0">
                <a:solidFill>
                  <a:srgbClr val="262626"/>
                </a:solidFill>
                <a:latin typeface="Times New Roman" panose="02020603050405020304" pitchFamily="18" charset="0"/>
                <a:cs typeface="Courier New" panose="02070309020205020404" pitchFamily="49" charset="0"/>
              </a:rPr>
              <a:t>8</a:t>
            </a:r>
            <a:r>
              <a:rPr lang="zh-CN" altLang="zh-CN" sz="2600" kern="100" dirty="0">
                <a:solidFill>
                  <a:srgbClr val="262626"/>
                </a:solidFill>
                <a:latin typeface="Times New Roman" panose="02020603050405020304" pitchFamily="18" charset="0"/>
                <a:cs typeface="Times New Roman" panose="02020603050405020304" pitchFamily="18" charset="0"/>
              </a:rPr>
              <a:t>基因缺失突变体雌性小鼠</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i="1" kern="100" dirty="0">
                <a:solidFill>
                  <a:srgbClr val="262626"/>
                </a:solidFill>
                <a:latin typeface="Times New Roman" panose="02020603050405020304" pitchFamily="18" charset="0"/>
                <a:cs typeface="Courier New" panose="02070309020205020404" pitchFamily="49" charset="0"/>
              </a:rPr>
              <a:t>n</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40)</a:t>
            </a:r>
            <a:r>
              <a:rPr lang="zh-CN" altLang="zh-CN" sz="2600" kern="100" dirty="0">
                <a:solidFill>
                  <a:srgbClr val="262626"/>
                </a:solidFill>
                <a:latin typeface="Times New Roman" panose="02020603050405020304" pitchFamily="18" charset="0"/>
                <a:cs typeface="Times New Roman" panose="02020603050405020304" pitchFamily="18" charset="0"/>
              </a:rPr>
              <a:t>在减数分裂</a:t>
            </a:r>
            <a:r>
              <a:rPr lang="en-US" altLang="zh-CN" sz="2600" kern="100" dirty="0">
                <a:solidFill>
                  <a:srgbClr val="262626"/>
                </a:solidFill>
                <a:latin typeface="宋体" panose="02010600030101010101" pitchFamily="2" charset="-122"/>
                <a:cs typeface="Times New Roman" panose="02020603050405020304" pitchFamily="18" charset="0"/>
              </a:rPr>
              <a:t>Ⅰ</a:t>
            </a:r>
            <a:r>
              <a:rPr lang="zh-CN" altLang="zh-CN" sz="2600" kern="100" dirty="0">
                <a:solidFill>
                  <a:srgbClr val="262626"/>
                </a:solidFill>
                <a:latin typeface="Times New Roman" panose="02020603050405020304" pitchFamily="18" charset="0"/>
                <a:cs typeface="Times New Roman" panose="02020603050405020304" pitchFamily="18" charset="0"/>
              </a:rPr>
              <a:t>后期，联会后的同源染色体可以发生交换但不分离，姐妹染色单体提前分离分别移向两极；减数分裂</a:t>
            </a:r>
            <a:r>
              <a:rPr lang="zh-CN" altLang="zh-CN" sz="2600" kern="100" dirty="0">
                <a:solidFill>
                  <a:srgbClr val="262626"/>
                </a:solidFill>
                <a:latin typeface="宋体" panose="02010600030101010101" pitchFamily="2" charset="-122"/>
                <a:cs typeface="Times New Roman" panose="02020603050405020304" pitchFamily="18" charset="0"/>
              </a:rPr>
              <a:t>Ⅱ</a:t>
            </a:r>
            <a:r>
              <a:rPr lang="zh-CN" altLang="zh-CN" sz="2600" kern="100" dirty="0">
                <a:solidFill>
                  <a:srgbClr val="262626"/>
                </a:solidFill>
                <a:latin typeface="Times New Roman" panose="02020603050405020304" pitchFamily="18" charset="0"/>
                <a:cs typeface="Times New Roman" panose="02020603050405020304" pitchFamily="18" charset="0"/>
              </a:rPr>
              <a:t>时染色体随机移向两极。若该雌性小鼠的基因型为</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，所产生的卵细胞均有受精能力，不考虑基因突变和染色体结构变异。下列说法错误的是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3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该小鼠产生的卵细胞基因组成最多有</a:t>
            </a:r>
            <a:r>
              <a:rPr lang="en-US" altLang="zh-CN" sz="2600" kern="100" dirty="0">
                <a:solidFill>
                  <a:srgbClr val="262626"/>
                </a:solidFill>
                <a:latin typeface="Times New Roman" panose="02020603050405020304" pitchFamily="18" charset="0"/>
                <a:cs typeface="Courier New" panose="02070309020205020404" pitchFamily="49" charset="0"/>
              </a:rPr>
              <a:t>6</a:t>
            </a:r>
            <a:r>
              <a:rPr lang="zh-CN" altLang="zh-CN" sz="2600" kern="100" dirty="0">
                <a:solidFill>
                  <a:srgbClr val="262626"/>
                </a:solidFill>
                <a:latin typeface="Times New Roman" panose="02020603050405020304" pitchFamily="18" charset="0"/>
                <a:cs typeface="Times New Roman" panose="02020603050405020304" pitchFamily="18" charset="0"/>
              </a:rPr>
              <a:t>种可能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3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若产生的卵细胞基因型为</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，则同时产生的第二极体的基因组成有</a:t>
            </a: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种可能</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3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该小鼠产生基因型为</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的卵细胞含有</a:t>
            </a:r>
            <a:r>
              <a:rPr lang="en-US" altLang="zh-CN" sz="2600" kern="100" dirty="0">
                <a:solidFill>
                  <a:srgbClr val="262626"/>
                </a:solidFill>
                <a:latin typeface="Times New Roman" panose="02020603050405020304" pitchFamily="18" charset="0"/>
                <a:cs typeface="Courier New" panose="02070309020205020404" pitchFamily="49" charset="0"/>
              </a:rPr>
              <a:t>21</a:t>
            </a:r>
            <a:r>
              <a:rPr lang="zh-CN" altLang="zh-CN" sz="2600" kern="100" dirty="0">
                <a:solidFill>
                  <a:srgbClr val="262626"/>
                </a:solidFill>
                <a:latin typeface="Times New Roman" panose="02020603050405020304" pitchFamily="18" charset="0"/>
                <a:cs typeface="Times New Roman" panose="02020603050405020304" pitchFamily="18" charset="0"/>
              </a:rPr>
              <a:t>条染色体</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3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若与基因型为</a:t>
            </a:r>
            <a:r>
              <a:rPr lang="en-US" altLang="zh-CN" sz="2600" kern="100" dirty="0" err="1">
                <a:solidFill>
                  <a:srgbClr val="262626"/>
                </a:solidFill>
                <a:latin typeface="Times New Roman" panose="02020603050405020304" pitchFamily="18" charset="0"/>
                <a:cs typeface="Courier New" panose="02070309020205020404" pitchFamily="49" charset="0"/>
              </a:rPr>
              <a:t>Aa</a:t>
            </a:r>
            <a:r>
              <a:rPr lang="zh-CN" altLang="zh-CN" sz="2600" kern="100" dirty="0">
                <a:solidFill>
                  <a:srgbClr val="262626"/>
                </a:solidFill>
                <a:latin typeface="Times New Roman" panose="02020603050405020304" pitchFamily="18" charset="0"/>
                <a:cs typeface="Times New Roman" panose="02020603050405020304" pitchFamily="18" charset="0"/>
              </a:rPr>
              <a:t>的正常雄性小鼠杂交，后代基因型有</a:t>
            </a:r>
            <a:r>
              <a:rPr lang="en-US" altLang="zh-CN" sz="2600" kern="100" dirty="0">
                <a:solidFill>
                  <a:srgbClr val="262626"/>
                </a:solidFill>
                <a:latin typeface="Times New Roman" panose="02020603050405020304" pitchFamily="18" charset="0"/>
                <a:cs typeface="Courier New" panose="02070309020205020404" pitchFamily="49" charset="0"/>
              </a:rPr>
              <a:t>9</a:t>
            </a:r>
            <a:r>
              <a:rPr lang="zh-CN" altLang="zh-CN" sz="2600" kern="100" dirty="0">
                <a:solidFill>
                  <a:srgbClr val="262626"/>
                </a:solidFill>
                <a:latin typeface="Times New Roman" panose="02020603050405020304" pitchFamily="18" charset="0"/>
                <a:cs typeface="Times New Roman" panose="02020603050405020304" pitchFamily="18" charset="0"/>
              </a:rPr>
              <a:t>种可能</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5206840" y="3269478"/>
            <a:ext cx="71846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BC</a:t>
            </a:r>
            <a:endParaRPr lang="zh-CN" altLang="en-US" sz="3000" b="1" dirty="0">
              <a:solidFill>
                <a:srgbClr val="C00000"/>
              </a:solidFill>
            </a:endParaRPr>
          </a:p>
        </p:txBody>
      </p:sp>
    </p:spTree>
    <p:extLst>
      <p:ext uri="{BB962C8B-B14F-4D97-AF65-F5344CB8AC3E}">
        <p14:creationId xmlns:p14="http://schemas.microsoft.com/office/powerpoint/2010/main" val="22932601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62944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未发生互换情况如图：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1266" name="Picture 2" descr="1S88"/>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02534" y="1268730"/>
            <a:ext cx="7591150" cy="47920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341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62944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发生互换情况如图：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2290" name="Picture 2" descr="1S8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79641" y="1333426"/>
            <a:ext cx="6901045" cy="5414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13205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84848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由图可知，卵细胞基因型有</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，共计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6</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种类型，与基因型为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的正常雄性小鼠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产生的精子有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两种</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杂交，子代基因型有</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，共</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9</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种可能，</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由图可知，若小鼠产生的卵细胞基因型为</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，则次级卵母细胞同时产生的第二极体为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；第一极体基因型为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，其产生的第二极体可能为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O</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，故同时产生的第二极体的基因组成共计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种可能，</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次级卵母细胞减数分裂</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Ⅱ</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时，虽然</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aa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所在的染色体移向同一极，但其他染色体在减数分裂</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Ⅱ</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时随机移向两极，故卵细胞中的染色体数量不确定，</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13975594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2"/>
          <p:cNvSpPr/>
          <p:nvPr>
            <p:custDataLst>
              <p:tags r:id="rId1"/>
            </p:custDataLst>
          </p:nvPr>
        </p:nvSpPr>
        <p:spPr>
          <a:xfrm>
            <a:off x="0" y="1558925"/>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chemeClr val="accent6">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p:custDataLst>
              <p:tags r:id="rId2"/>
            </p:custDataLst>
          </p:nvPr>
        </p:nvSpPr>
        <p:spPr>
          <a:xfrm>
            <a:off x="0" y="15494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rotWithShape="1">
            <a:blip r:embed="rId4">
              <a:alphaModFix amt="1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0253" name="文本框 10"/>
          <p:cNvSpPr txBox="1"/>
          <p:nvPr/>
        </p:nvSpPr>
        <p:spPr>
          <a:xfrm>
            <a:off x="479298" y="2107786"/>
            <a:ext cx="9865614" cy="2182415"/>
          </a:xfrm>
          <a:prstGeom prst="rect">
            <a:avLst/>
          </a:prstGeom>
          <a:noFill/>
          <a:ln w="9525">
            <a:noFill/>
          </a:ln>
        </p:spPr>
        <p:txBody>
          <a:bodyPr wrap="square" anchor="t" anchorCtr="0">
            <a:spAutoFit/>
          </a:bodyPr>
          <a:lstStyle/>
          <a:p>
            <a:pPr algn="ctr">
              <a:lnSpc>
                <a:spcPct val="100000"/>
              </a:lnSpc>
            </a:pP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热点</a:t>
            </a:r>
            <a:r>
              <a:rPr lang="en-US" altLang="zh-CN"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2</a:t>
            </a: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a:t>
            </a:r>
            <a:endPar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lnSpc>
                <a:spcPct val="100000"/>
              </a:lnSpc>
            </a:pPr>
            <a:r>
              <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rPr>
              <a:t>细胞分裂中的同位素标记问题</a:t>
            </a:r>
          </a:p>
        </p:txBody>
      </p:sp>
      <p:sp>
        <p:nvSpPr>
          <p:cNvPr id="3" name="文本框 2">
            <a:hlinkClick r:id="rId5" action="ppaction://hlinksldjump"/>
          </p:cNvPr>
          <p:cNvSpPr txBox="1"/>
          <p:nvPr/>
        </p:nvSpPr>
        <p:spPr>
          <a:xfrm>
            <a:off x="2047935" y="4493086"/>
            <a:ext cx="3183957" cy="559435"/>
          </a:xfrm>
          <a:prstGeom prst="rect">
            <a:avLst/>
          </a:prstGeom>
          <a:noFill/>
          <a:ln>
            <a:noFill/>
          </a:ln>
        </p:spPr>
        <p:txBody>
          <a:bodyPr wrap="square" rtlCol="0" anchor="t">
            <a:noAutofit/>
          </a:bodyPr>
          <a:lstStyle/>
          <a:p>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深研真题</a:t>
            </a:r>
            <a:r>
              <a:rPr lang="en-US" altLang="zh-CN"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a:hlinkClick r:id="rId6" action="ppaction://hlinksldjump"/>
          </p:cNvPr>
          <p:cNvSpPr txBox="1"/>
          <p:nvPr/>
        </p:nvSpPr>
        <p:spPr>
          <a:xfrm>
            <a:off x="6365216" y="4505960"/>
            <a:ext cx="3456432" cy="559435"/>
          </a:xfrm>
          <a:prstGeom prst="rect">
            <a:avLst/>
          </a:prstGeom>
          <a:noFill/>
          <a:ln>
            <a:noFill/>
          </a:ln>
        </p:spPr>
        <p:txBody>
          <a:bodyPr wrap="square" rtlCol="0" anchor="t">
            <a:noAutofit/>
          </a:bodyPr>
          <a:lstStyle/>
          <a:p>
            <a:pPr algn="ctr">
              <a:lnSpc>
                <a:spcPct val="100000"/>
              </a:lnSpc>
            </a:pPr>
            <a:r>
              <a:rPr lang="zh-CN" altLang="en-US"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思维建模</a:t>
            </a:r>
            <a:r>
              <a:rPr lang="en-US" altLang="zh-CN"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触类旁通</a:t>
            </a:r>
            <a:endPar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a:hlinkClick r:id="rId7" action="ppaction://hlinksldjump"/>
          </p:cNvPr>
          <p:cNvSpPr txBox="1"/>
          <p:nvPr/>
        </p:nvSpPr>
        <p:spPr>
          <a:xfrm>
            <a:off x="1938298" y="5207668"/>
            <a:ext cx="3456432" cy="559435"/>
          </a:xfrm>
          <a:prstGeom prst="rect">
            <a:avLst/>
          </a:prstGeom>
          <a:noFill/>
          <a:ln>
            <a:noFill/>
          </a:ln>
        </p:spPr>
        <p:txBody>
          <a:bodyPr wrap="square" rtlCol="0" anchor="t">
            <a:noAutofit/>
          </a:bodyPr>
          <a:lstStyle/>
          <a:p>
            <a:pPr algn="ctr">
              <a:lnSpc>
                <a:spcPct val="100000"/>
              </a:lnSpc>
            </a:pP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解题觉醒</a:t>
            </a:r>
            <a:r>
              <a:rPr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融会贯通</a:t>
            </a:r>
          </a:p>
        </p:txBody>
      </p:sp>
    </p:spTree>
    <p:extLst>
      <p:ext uri="{BB962C8B-B14F-4D97-AF65-F5344CB8AC3E}">
        <p14:creationId xmlns:p14="http://schemas.microsoft.com/office/powerpoint/2010/main" val="3021886429"/>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934" y="592991"/>
            <a:ext cx="11890923" cy="3048887"/>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(2024·</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浙江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月选考，</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10)</a:t>
            </a:r>
            <a:r>
              <a:rPr lang="zh-CN" altLang="zh-CN" sz="2600" kern="100" dirty="0">
                <a:solidFill>
                  <a:srgbClr val="262626"/>
                </a:solidFill>
                <a:latin typeface="Times New Roman" panose="02020603050405020304" pitchFamily="18" charset="0"/>
                <a:cs typeface="Times New Roman" panose="02020603050405020304" pitchFamily="18" charset="0"/>
              </a:rPr>
              <a:t>大肠杆菌在含有</a:t>
            </a:r>
            <a:r>
              <a:rPr lang="en-US" altLang="zh-CN" sz="2600" kern="100" baseline="300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dirty="0">
                <a:solidFill>
                  <a:srgbClr val="262626"/>
                </a:solidFill>
                <a:latin typeface="Times New Roman" panose="02020603050405020304" pitchFamily="18" charset="0"/>
                <a:cs typeface="Times New Roman" panose="02020603050405020304" pitchFamily="18" charset="0"/>
              </a:rPr>
              <a:t>－脱氧核苷培养液中培养，</a:t>
            </a:r>
            <a:r>
              <a:rPr lang="en-US" altLang="zh-CN" sz="2600" kern="100" baseline="300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dirty="0">
                <a:solidFill>
                  <a:srgbClr val="262626"/>
                </a:solidFill>
                <a:latin typeface="Times New Roman" panose="02020603050405020304" pitchFamily="18" charset="0"/>
                <a:cs typeface="Times New Roman" panose="02020603050405020304" pitchFamily="18" charset="0"/>
              </a:rPr>
              <a:t>－脱氧核苷掺入到新合成的</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链中，经特殊方法显色，可观察到双链都掺入</a:t>
            </a:r>
            <a:r>
              <a:rPr lang="en-US" altLang="zh-CN" sz="2600" kern="100" baseline="30000" dirty="0">
                <a:solidFill>
                  <a:srgbClr val="262626"/>
                </a:solidFill>
                <a:latin typeface="Times New Roman" panose="02020603050405020304" pitchFamily="18" charset="0"/>
                <a:cs typeface="Courier New" panose="02070309020205020404" pitchFamily="49" charset="0"/>
              </a:rPr>
              <a:t>3</a:t>
            </a:r>
            <a:r>
              <a:rPr lang="en-US" altLang="zh-CN" sz="2600" kern="100" dirty="0">
                <a:solidFill>
                  <a:srgbClr val="262626"/>
                </a:solidFill>
                <a:latin typeface="Times New Roman" panose="02020603050405020304" pitchFamily="18" charset="0"/>
                <a:cs typeface="Courier New" panose="02070309020205020404" pitchFamily="49" charset="0"/>
              </a:rPr>
              <a:t>H</a:t>
            </a:r>
            <a:r>
              <a:rPr lang="zh-CN" altLang="zh-CN" sz="2600" kern="100" dirty="0">
                <a:solidFill>
                  <a:srgbClr val="262626"/>
                </a:solidFill>
                <a:latin typeface="Times New Roman" panose="02020603050405020304" pitchFamily="18" charset="0"/>
                <a:cs typeface="Times New Roman" panose="02020603050405020304" pitchFamily="18" charset="0"/>
              </a:rPr>
              <a:t>－脱氧核苷的</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区段显深色，仅单链掺入的显浅色，未掺入的不显色。掺入培养中，大肠杆菌拟核</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第</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次复制时，局部示意图如图。</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双链区段</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宋体" panose="02010600030101010101" pitchFamily="2" charset="-122"/>
                <a:cs typeface="Times New Roman" panose="02020603050405020304" pitchFamily="18" charset="0"/>
              </a:rPr>
              <a:t>③</a:t>
            </a:r>
            <a:r>
              <a:rPr lang="zh-CN" altLang="zh-CN" sz="2600" kern="100" dirty="0">
                <a:solidFill>
                  <a:srgbClr val="262626"/>
                </a:solidFill>
                <a:latin typeface="Times New Roman" panose="02020603050405020304" pitchFamily="18" charset="0"/>
                <a:cs typeface="Times New Roman" panose="02020603050405020304" pitchFamily="18" charset="0"/>
              </a:rPr>
              <a:t>对应的显色情况可能是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4900046" y="3084628"/>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B</a:t>
            </a:r>
            <a:endParaRPr lang="zh-CN" altLang="en-US" sz="3000" b="1" dirty="0">
              <a:solidFill>
                <a:srgbClr val="C00000"/>
              </a:solidFill>
            </a:endParaRPr>
          </a:p>
        </p:txBody>
      </p:sp>
      <p:sp>
        <p:nvSpPr>
          <p:cNvPr id="4" name="矩形 3"/>
          <p:cNvSpPr/>
          <p:nvPr/>
        </p:nvSpPr>
        <p:spPr>
          <a:xfrm>
            <a:off x="188334" y="3861054"/>
            <a:ext cx="11890923" cy="1248394"/>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深色、浅色、浅色</a:t>
            </a:r>
            <a:r>
              <a:rPr lang="en-US" altLang="zh-CN" sz="2600" kern="100">
                <a:solidFill>
                  <a:srgbClr val="262626"/>
                </a:solidFill>
                <a:latin typeface="Times New Roman" panose="02020603050405020304" pitchFamily="18" charset="0"/>
                <a:cs typeface="Courier New" panose="02070309020205020404" pitchFamily="49" charset="0"/>
              </a:rPr>
              <a:t>  	B.</a:t>
            </a:r>
            <a:r>
              <a:rPr lang="zh-CN" altLang="zh-CN" sz="2600" kern="100">
                <a:solidFill>
                  <a:srgbClr val="262626"/>
                </a:solidFill>
                <a:latin typeface="Times New Roman" panose="02020603050405020304" pitchFamily="18" charset="0"/>
                <a:cs typeface="Times New Roman" panose="02020603050405020304" pitchFamily="18" charset="0"/>
              </a:rPr>
              <a:t>浅色、深色、浅色</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浅色、浅色、深色</a:t>
            </a:r>
            <a:r>
              <a:rPr lang="en-US" altLang="zh-CN" sz="2600" kern="100">
                <a:solidFill>
                  <a:srgbClr val="262626"/>
                </a:solidFill>
                <a:latin typeface="Times New Roman" panose="02020603050405020304" pitchFamily="18" charset="0"/>
                <a:cs typeface="Courier New" panose="02070309020205020404" pitchFamily="49" charset="0"/>
              </a:rPr>
              <a:t>  	D.</a:t>
            </a:r>
            <a:r>
              <a:rPr lang="zh-CN" altLang="zh-CN" sz="2600" kern="100">
                <a:solidFill>
                  <a:srgbClr val="262626"/>
                </a:solidFill>
                <a:latin typeface="Times New Roman" panose="02020603050405020304" pitchFamily="18" charset="0"/>
                <a:cs typeface="Times New Roman" panose="02020603050405020304" pitchFamily="18" charset="0"/>
              </a:rPr>
              <a:t>深色、浅色、深色</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3314" name="Picture 2" descr="13kts23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156267" y="3243637"/>
            <a:ext cx="2829923" cy="28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82076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50138" y="630569"/>
            <a:ext cx="8279622" cy="484848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由题意可知，双链都掺入</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H</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－脱氧核苷的</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区段，显深色，仅单链掺入的显浅色，未掺入的不显色，掺入培养中，大肠杆菌拟核</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第</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次复制后，得到两个子代</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，都是仅单链掺入，显浅色，大肠杆菌拟核</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第</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次复制时，局部示意图中</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还没解旋，应为仅单链掺入，显浅色，</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②</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为双链都掺入</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H</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－脱氧核苷的</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区段，显深色，</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表示以未掺入</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H</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－脱氧核苷的</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区段为模板复制，</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应为仅单链掺入，显浅色。</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8713376" y="630569"/>
            <a:ext cx="3145365" cy="5636679"/>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14338" name="Picture 2" descr="13kts230"/>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845201" y="811624"/>
            <a:ext cx="2829923" cy="2829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p:cNvSpPr/>
          <p:nvPr/>
        </p:nvSpPr>
        <p:spPr>
          <a:xfrm>
            <a:off x="9071704" y="3675330"/>
            <a:ext cx="3480054" cy="1938992"/>
          </a:xfrm>
          <a:prstGeom prst="rect">
            <a:avLst/>
          </a:prstGeom>
        </p:spPr>
        <p:txBody>
          <a:bodyPr wrap="square">
            <a:spAutoFit/>
          </a:bodyPr>
          <a:lstStyle/>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深色、浅色、浅色</a:t>
            </a:r>
            <a:r>
              <a:rPr lang="en-US" altLang="zh-CN" sz="2000" kern="100" dirty="0">
                <a:solidFill>
                  <a:srgbClr val="262626"/>
                </a:solidFill>
                <a:latin typeface="Times New Roman" panose="02020603050405020304" pitchFamily="18" charset="0"/>
                <a:cs typeface="Courier New" panose="02070309020205020404" pitchFamily="49" charset="0"/>
              </a:rPr>
              <a:t>  	</a:t>
            </a:r>
            <a:endParaRPr lang="en-US" altLang="zh-CN" sz="2000" kern="100" dirty="0" smtClean="0">
              <a:solidFill>
                <a:srgbClr val="262626"/>
              </a:solidFill>
              <a:latin typeface="Times New Roman" panose="02020603050405020304" pitchFamily="18" charset="0"/>
              <a:cs typeface="Courier New" panose="02070309020205020404" pitchFamily="49" charset="0"/>
            </a:endParaRPr>
          </a:p>
          <a:p>
            <a:pPr algn="just">
              <a:lnSpc>
                <a:spcPct val="150000"/>
              </a:lnSpc>
              <a:spcAft>
                <a:spcPts val="0"/>
              </a:spcAft>
              <a:tabLst>
                <a:tab pos="2970530" algn="l"/>
              </a:tabLst>
            </a:pPr>
            <a:r>
              <a:rPr lang="en-US" altLang="zh-CN" sz="2000" kern="100" dirty="0" smtClean="0">
                <a:solidFill>
                  <a:srgbClr val="262626"/>
                </a:solidFill>
                <a:latin typeface="Times New Roman" panose="02020603050405020304" pitchFamily="18" charset="0"/>
                <a:cs typeface="Courier New" panose="02070309020205020404" pitchFamily="49" charset="0"/>
              </a:rPr>
              <a:t>B</a:t>
            </a:r>
            <a:r>
              <a:rPr lang="en-US" altLang="zh-CN" sz="2000" kern="100" dirty="0">
                <a:solidFill>
                  <a:srgbClr val="262626"/>
                </a:solidFill>
                <a:latin typeface="Times New Roman" panose="02020603050405020304" pitchFamily="18" charset="0"/>
                <a:cs typeface="Courier New" panose="02070309020205020404" pitchFamily="49"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浅色、深色、浅色</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浅色、浅色、深色</a:t>
            </a:r>
            <a:r>
              <a:rPr lang="en-US" altLang="zh-CN" sz="2000" kern="100" dirty="0">
                <a:solidFill>
                  <a:srgbClr val="262626"/>
                </a:solidFill>
                <a:latin typeface="Times New Roman" panose="02020603050405020304" pitchFamily="18" charset="0"/>
                <a:cs typeface="Courier New" panose="02070309020205020404" pitchFamily="49" charset="0"/>
              </a:rPr>
              <a:t>  	</a:t>
            </a:r>
            <a:endParaRPr lang="en-US" altLang="zh-CN" sz="2000" kern="100" dirty="0" smtClean="0">
              <a:solidFill>
                <a:srgbClr val="262626"/>
              </a:solidFill>
              <a:latin typeface="Times New Roman" panose="02020603050405020304" pitchFamily="18" charset="0"/>
              <a:cs typeface="Courier New" panose="02070309020205020404" pitchFamily="49" charset="0"/>
            </a:endParaRPr>
          </a:p>
          <a:p>
            <a:pPr algn="just">
              <a:lnSpc>
                <a:spcPct val="150000"/>
              </a:lnSpc>
              <a:spcAft>
                <a:spcPts val="0"/>
              </a:spcAft>
              <a:tabLst>
                <a:tab pos="2970530" algn="l"/>
              </a:tabLst>
            </a:pPr>
            <a:r>
              <a:rPr lang="en-US" altLang="zh-CN" sz="2000" kern="100" dirty="0" smtClean="0">
                <a:solidFill>
                  <a:srgbClr val="262626"/>
                </a:solidFill>
                <a:latin typeface="Times New Roman" panose="02020603050405020304" pitchFamily="18" charset="0"/>
                <a:cs typeface="Courier New" panose="02070309020205020404" pitchFamily="49" charset="0"/>
              </a:rPr>
              <a:t>D</a:t>
            </a:r>
            <a:r>
              <a:rPr lang="en-US" altLang="zh-CN" sz="2000" kern="100" dirty="0">
                <a:solidFill>
                  <a:srgbClr val="262626"/>
                </a:solidFill>
                <a:latin typeface="Times New Roman" panose="02020603050405020304" pitchFamily="18" charset="0"/>
                <a:cs typeface="Courier New" panose="02070309020205020404" pitchFamily="49"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深色、浅色、深色</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8942085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5724620"/>
          </a:xfrm>
          <a:prstGeom prst="rect">
            <a:avLst/>
          </a:prstGeom>
        </p:spPr>
        <p:txBody>
          <a:bodyPr wrap="square" lIns="121898" tIns="60948" rIns="121898" bIns="60948">
            <a:spAutoFit/>
          </a:bodyPr>
          <a:lstStyle/>
          <a:p>
            <a:pPr marL="252000" indent="-457200" algn="just">
              <a:lnSpc>
                <a:spcPct val="14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(2021·</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浙江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6</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月选考，</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22)</a:t>
            </a:r>
            <a:r>
              <a:rPr lang="zh-CN" altLang="zh-CN" sz="2600" kern="100" dirty="0">
                <a:solidFill>
                  <a:srgbClr val="262626"/>
                </a:solidFill>
                <a:latin typeface="Times New Roman" panose="02020603050405020304" pitchFamily="18" charset="0"/>
                <a:cs typeface="Times New Roman" panose="02020603050405020304" pitchFamily="18" charset="0"/>
              </a:rPr>
              <a:t>在</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复制时，</a:t>
            </a:r>
            <a:r>
              <a:rPr lang="en-US" altLang="zh-CN" sz="2600" kern="100" dirty="0">
                <a:solidFill>
                  <a:srgbClr val="262626"/>
                </a:solidFill>
                <a:latin typeface="Times New Roman" panose="02020603050405020304" pitchFamily="18" charset="0"/>
                <a:cs typeface="Courier New" panose="02070309020205020404" pitchFamily="49" charset="0"/>
              </a:rPr>
              <a:t>5</a:t>
            </a:r>
            <a:r>
              <a:rPr lang="zh-CN" altLang="zh-CN" sz="2600" kern="100" dirty="0">
                <a:solidFill>
                  <a:srgbClr val="262626"/>
                </a:solidFill>
                <a:latin typeface="Times New Roman" panose="02020603050405020304" pitchFamily="18" charset="0"/>
                <a:cs typeface="Times New Roman" panose="02020603050405020304" pitchFamily="18" charset="0"/>
              </a:rPr>
              <a:t>－溴尿嘧啶脱氧核苷</a:t>
            </a:r>
            <a:r>
              <a:rPr lang="en-US" altLang="zh-CN" sz="2600" kern="100" dirty="0">
                <a:solidFill>
                  <a:srgbClr val="262626"/>
                </a:solidFill>
                <a:latin typeface="Times New Roman" panose="02020603050405020304" pitchFamily="18" charset="0"/>
                <a:cs typeface="Courier New" panose="02070309020205020404" pitchFamily="49" charset="0"/>
              </a:rPr>
              <a:t>(</a:t>
            </a:r>
            <a:r>
              <a:rPr lang="en-US" altLang="zh-CN" sz="2600" kern="100" dirty="0" err="1">
                <a:solidFill>
                  <a:srgbClr val="262626"/>
                </a:solidFill>
                <a:latin typeface="Times New Roman" panose="02020603050405020304" pitchFamily="18" charset="0"/>
                <a:cs typeface="Courier New" panose="02070309020205020404" pitchFamily="49" charset="0"/>
              </a:rPr>
              <a:t>BrdU</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可作为原料，与腺嘌呤配对，掺入新合成的子链。用</a:t>
            </a:r>
            <a:r>
              <a:rPr lang="en-US" altLang="zh-CN" sz="2600" kern="100" dirty="0" err="1">
                <a:solidFill>
                  <a:srgbClr val="262626"/>
                </a:solidFill>
                <a:latin typeface="Times New Roman" panose="02020603050405020304" pitchFamily="18" charset="0"/>
                <a:cs typeface="Courier New" panose="02070309020205020404" pitchFamily="49" charset="0"/>
              </a:rPr>
              <a:t>Giemsa</a:t>
            </a:r>
            <a:r>
              <a:rPr lang="zh-CN" altLang="zh-CN" sz="2600" kern="100" dirty="0">
                <a:solidFill>
                  <a:srgbClr val="262626"/>
                </a:solidFill>
                <a:latin typeface="Times New Roman" panose="02020603050405020304" pitchFamily="18" charset="0"/>
                <a:cs typeface="Times New Roman" panose="02020603050405020304" pitchFamily="18" charset="0"/>
              </a:rPr>
              <a:t>染料对复制后的染色体进行染色，</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分子的双链都含有</a:t>
            </a:r>
            <a:r>
              <a:rPr lang="en-US" altLang="zh-CN" sz="2600" kern="100" dirty="0" err="1">
                <a:solidFill>
                  <a:srgbClr val="262626"/>
                </a:solidFill>
                <a:latin typeface="Times New Roman" panose="02020603050405020304" pitchFamily="18" charset="0"/>
                <a:cs typeface="Courier New" panose="02070309020205020404" pitchFamily="49" charset="0"/>
              </a:rPr>
              <a:t>BrdU</a:t>
            </a:r>
            <a:r>
              <a:rPr lang="zh-CN" altLang="zh-CN" sz="2600" kern="100" dirty="0">
                <a:solidFill>
                  <a:srgbClr val="262626"/>
                </a:solidFill>
                <a:latin typeface="Times New Roman" panose="02020603050405020304" pitchFamily="18" charset="0"/>
                <a:cs typeface="Times New Roman" panose="02020603050405020304" pitchFamily="18" charset="0"/>
              </a:rPr>
              <a:t>的染色单体呈浅蓝色，只有一条链含有</a:t>
            </a:r>
            <a:r>
              <a:rPr lang="en-US" altLang="zh-CN" sz="2600" kern="100" dirty="0" err="1">
                <a:solidFill>
                  <a:srgbClr val="262626"/>
                </a:solidFill>
                <a:latin typeface="Times New Roman" panose="02020603050405020304" pitchFamily="18" charset="0"/>
                <a:cs typeface="Courier New" panose="02070309020205020404" pitchFamily="49" charset="0"/>
              </a:rPr>
              <a:t>BrdU</a:t>
            </a:r>
            <a:r>
              <a:rPr lang="zh-CN" altLang="zh-CN" sz="2600" kern="100" dirty="0">
                <a:solidFill>
                  <a:srgbClr val="262626"/>
                </a:solidFill>
                <a:latin typeface="Times New Roman" panose="02020603050405020304" pitchFamily="18" charset="0"/>
                <a:cs typeface="Times New Roman" panose="02020603050405020304" pitchFamily="18" charset="0"/>
              </a:rPr>
              <a:t>的染色单体呈深蓝色。现将植物根尖放在含有</a:t>
            </a:r>
            <a:r>
              <a:rPr lang="en-US" altLang="zh-CN" sz="2600" kern="100" dirty="0" err="1">
                <a:solidFill>
                  <a:srgbClr val="262626"/>
                </a:solidFill>
                <a:latin typeface="Times New Roman" panose="02020603050405020304" pitchFamily="18" charset="0"/>
                <a:cs typeface="Courier New" panose="02070309020205020404" pitchFamily="49" charset="0"/>
              </a:rPr>
              <a:t>BrdU</a:t>
            </a:r>
            <a:r>
              <a:rPr lang="zh-CN" altLang="zh-CN" sz="2600" kern="100" dirty="0">
                <a:solidFill>
                  <a:srgbClr val="262626"/>
                </a:solidFill>
                <a:latin typeface="Times New Roman" panose="02020603050405020304" pitchFamily="18" charset="0"/>
                <a:cs typeface="Times New Roman" panose="02020603050405020304" pitchFamily="18" charset="0"/>
              </a:rPr>
              <a:t>的培养液中培养，取根尖用</a:t>
            </a:r>
            <a:r>
              <a:rPr lang="en-US" altLang="zh-CN" sz="2600" kern="100" dirty="0" err="1">
                <a:solidFill>
                  <a:srgbClr val="262626"/>
                </a:solidFill>
                <a:latin typeface="Times New Roman" panose="02020603050405020304" pitchFamily="18" charset="0"/>
                <a:cs typeface="Courier New" panose="02070309020205020404" pitchFamily="49" charset="0"/>
              </a:rPr>
              <a:t>Giemsa</a:t>
            </a:r>
            <a:r>
              <a:rPr lang="zh-CN" altLang="zh-CN" sz="2600" kern="100" dirty="0">
                <a:solidFill>
                  <a:srgbClr val="262626"/>
                </a:solidFill>
                <a:latin typeface="Times New Roman" panose="02020603050405020304" pitchFamily="18" charset="0"/>
                <a:cs typeface="Times New Roman" panose="02020603050405020304" pitchFamily="18" charset="0"/>
              </a:rPr>
              <a:t>染料染色后，观察分生区细胞分裂中期染色体的着色情况。下列推测错误的是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4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第一个细胞周期的每条染色体的两条染色单体都呈深蓝色</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4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第二个细胞周期的每条染色体的两条染色单体着色都不同</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4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第三个细胞周期的细胞中染色单体着色不同的染色体均为</a:t>
            </a:r>
            <a:r>
              <a:rPr lang="en-US" altLang="zh-CN" sz="2600" kern="100" dirty="0">
                <a:solidFill>
                  <a:srgbClr val="262626"/>
                </a:solidFill>
                <a:latin typeface="Times New Roman" panose="02020603050405020304" pitchFamily="18" charset="0"/>
                <a:cs typeface="Courier New" panose="02070309020205020404" pitchFamily="49" charset="0"/>
              </a:rPr>
              <a:t>1/4</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4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根尖分生区细胞经过若干个细胞周期后，还能观察到深蓝色的染色单体</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411114" y="3504156"/>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C</a:t>
            </a:r>
            <a:endParaRPr lang="zh-CN" altLang="en-US" sz="3000" b="1" dirty="0">
              <a:solidFill>
                <a:srgbClr val="C00000"/>
              </a:solidFill>
            </a:endParaRPr>
          </a:p>
        </p:txBody>
      </p:sp>
    </p:spTree>
    <p:extLst>
      <p:ext uri="{BB962C8B-B14F-4D97-AF65-F5344CB8AC3E}">
        <p14:creationId xmlns:p14="http://schemas.microsoft.com/office/powerpoint/2010/main" val="267766928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3187" y="655621"/>
            <a:ext cx="11656625" cy="5358622"/>
          </a:xfrm>
          <a:prstGeom prst="rect">
            <a:avLst/>
          </a:prstGeom>
        </p:spPr>
        <p:txBody>
          <a:bodyPr wrap="square" lIns="121898" tIns="60948" rIns="121898" bIns="60948">
            <a:spAutoFit/>
          </a:bodyPr>
          <a:lstStyle/>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复制是半保留复制，第一个细胞周期的每条染色体的两条染色单体都呈深蓝色，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第二个细胞周期，每个着丝粒上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个染色单体，其中一个染色单体上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一条链含有</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BrdU</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，染色后呈深蓝色，另一个染色单体上</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两条链都含有</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BrdU</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，染色后呈浅蓝色，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第二次分裂后期，染色体被纺锤丝牵引着移向细胞两极，形成的子细胞内的染色体深蓝色和浅蓝色的数目不确定，故第三个细胞周期的细胞中染色单体着色不同的染色体不一定为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根尖分生区细胞经过若干个细胞周期后，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由于半保留复制，后代总是含有一条链不含有</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BrdU</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，一条链含有</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BrdU</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，所以还能观察到深蓝色的染色单体，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8095800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https://photo-static-api.fotomore.com/creative/vcg/veer/400/new/VCG41N643682980.jpg?uid=386&amp;timestamp=1703745641&amp;sign=4ea2adc810e3b05654f24d6f277884b8" descr="templates\picture_hover\&amp;pky290_sjzg_VCG41N643682980&amp;"/>
          <p:cNvPicPr>
            <a:picLocks noChangeAspect="1"/>
          </p:cNvPicPr>
          <p:nvPr/>
        </p:nvPicPr>
        <p:blipFill rotWithShape="1">
          <a:blip r:embed="rId4"/>
          <a:srcRect l="-73" t="15741" r="73" b="9263"/>
          <a:stretch>
            <a:fillRect/>
          </a:stretch>
        </p:blipFill>
        <p:spPr>
          <a:xfrm>
            <a:off x="-11925" y="1"/>
            <a:ext cx="12192635" cy="6858000"/>
          </a:xfrm>
          <a:prstGeom prst="rect">
            <a:avLst/>
          </a:prstGeom>
        </p:spPr>
      </p:pic>
      <p:sp>
        <p:nvSpPr>
          <p:cNvPr id="24" name="矩形 23"/>
          <p:cNvSpPr/>
          <p:nvPr/>
        </p:nvSpPr>
        <p:spPr>
          <a:xfrm>
            <a:off x="-11924" y="-1"/>
            <a:ext cx="12203924" cy="6858001"/>
          </a:xfrm>
          <a:prstGeom prst="rect">
            <a:avLst/>
          </a:prstGeom>
          <a:gradFill>
            <a:gsLst>
              <a:gs pos="36000">
                <a:schemeClr val="tx1">
                  <a:alpha val="32000"/>
                </a:schemeClr>
              </a:gs>
              <a:gs pos="100000">
                <a:schemeClr val="tx1">
                  <a:alpha val="0"/>
                </a:schemeClr>
              </a:gs>
            </a:gsLst>
            <a:lin ang="16200000" scaled="0"/>
          </a:gra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5" name="平行四边形 24"/>
          <p:cNvSpPr/>
          <p:nvPr/>
        </p:nvSpPr>
        <p:spPr>
          <a:xfrm>
            <a:off x="3003962" y="2458097"/>
            <a:ext cx="877756" cy="438687"/>
          </a:xfrm>
          <a:prstGeom prst="parallelogram">
            <a:avLst/>
          </a:prstGeom>
          <a:gradFill>
            <a:gsLst>
              <a:gs pos="0">
                <a:srgbClr val="417520">
                  <a:alpha val="100000"/>
                </a:srgbClr>
              </a:gs>
              <a:gs pos="100000">
                <a:srgbClr val="BBD961">
                  <a:alpha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1</a:t>
            </a:r>
          </a:p>
        </p:txBody>
      </p:sp>
      <p:sp>
        <p:nvSpPr>
          <p:cNvPr id="26" name="文本框 10"/>
          <p:cNvSpPr txBox="1"/>
          <p:nvPr>
            <p:custDataLst>
              <p:tags r:id="rId1"/>
            </p:custDataLst>
          </p:nvPr>
        </p:nvSpPr>
        <p:spPr>
          <a:xfrm>
            <a:off x="3552825" y="38735"/>
            <a:ext cx="4926330" cy="1478097"/>
          </a:xfrm>
          <a:prstGeom prst="rect">
            <a:avLst/>
          </a:prstGeom>
          <a:noFill/>
        </p:spPr>
        <p:txBody>
          <a:bodyPr wrap="square" rtlCol="0">
            <a:spAutoFit/>
          </a:bodyPr>
          <a:lstStyle/>
          <a:p>
            <a:pPr algn="ctr">
              <a:lnSpc>
                <a:spcPct val="110000"/>
              </a:lnSpc>
              <a:buClrTx/>
              <a:buSzTx/>
              <a:buFontTx/>
            </a:pPr>
            <a:r>
              <a:rPr lang="zh-CN" altLang="en-US" sz="8800" b="1" dirty="0">
                <a:gradFill>
                  <a:gsLst>
                    <a:gs pos="100000">
                      <a:srgbClr val="3D9B3D"/>
                    </a:gs>
                    <a:gs pos="36000">
                      <a:srgbClr val="BBD961"/>
                    </a:gs>
                  </a:gsLst>
                  <a:lin ang="16200000" scaled="0"/>
                </a:gradFill>
                <a:effectLst>
                  <a:outerShdw blurRad="38100" dist="38100" dir="2700000" algn="tl">
                    <a:srgbClr val="000000">
                      <a:alpha val="43137"/>
                    </a:srgbClr>
                  </a:outerShdw>
                  <a:reflection blurRad="6350" stA="50000" endA="300" endPos="50000" dist="60007" dir="5400000" sy="-100000" algn="bl" rotWithShape="0"/>
                </a:effectLst>
                <a:latin typeface="微软雅黑" panose="020B0503020204020204" charset="-122"/>
                <a:ea typeface="微软雅黑" panose="020B0503020204020204" charset="-122"/>
              </a:rPr>
              <a:t>目</a:t>
            </a:r>
            <a:r>
              <a:rPr lang="en-US" altLang="zh-CN" sz="8800" b="1" dirty="0">
                <a:gradFill>
                  <a:gsLst>
                    <a:gs pos="100000">
                      <a:srgbClr val="3D9B3D"/>
                    </a:gs>
                    <a:gs pos="36000">
                      <a:srgbClr val="BBD961"/>
                    </a:gs>
                  </a:gsLst>
                  <a:lin ang="16200000" scaled="0"/>
                </a:gradFill>
                <a:effectLst>
                  <a:outerShdw blurRad="38100" dist="38100" dir="2700000" algn="tl">
                    <a:srgbClr val="000000">
                      <a:alpha val="43137"/>
                    </a:srgbClr>
                  </a:outerShdw>
                  <a:reflection blurRad="6350" stA="50000" endA="300" endPos="50000" dist="60007" dir="5400000" sy="-100000" algn="bl" rotWithShape="0"/>
                </a:effectLst>
                <a:latin typeface="微软雅黑" panose="020B0503020204020204" charset="-122"/>
                <a:ea typeface="微软雅黑" panose="020B0503020204020204" charset="-122"/>
              </a:rPr>
              <a:t> </a:t>
            </a:r>
            <a:r>
              <a:rPr lang="zh-CN" altLang="en-US" sz="8800" b="1" dirty="0">
                <a:gradFill>
                  <a:gsLst>
                    <a:gs pos="100000">
                      <a:srgbClr val="3D9B3D"/>
                    </a:gs>
                    <a:gs pos="36000">
                      <a:srgbClr val="BBD961"/>
                    </a:gs>
                  </a:gsLst>
                  <a:lin ang="16200000" scaled="0"/>
                </a:gradFill>
                <a:effectLst>
                  <a:outerShdw blurRad="38100" dist="38100" dir="2700000" algn="tl">
                    <a:srgbClr val="000000">
                      <a:alpha val="43137"/>
                    </a:srgbClr>
                  </a:outerShdw>
                  <a:reflection blurRad="6350" stA="50000" endA="300" endPos="50000" dist="60007" dir="5400000" sy="-100000" algn="bl" rotWithShape="0"/>
                </a:effectLst>
                <a:latin typeface="微软雅黑" panose="020B0503020204020204" charset="-122"/>
                <a:ea typeface="微软雅黑" panose="020B0503020204020204" charset="-122"/>
              </a:rPr>
              <a:t>录</a:t>
            </a:r>
          </a:p>
        </p:txBody>
      </p:sp>
      <p:sp>
        <p:nvSpPr>
          <p:cNvPr id="27" name="文本框 4">
            <a:hlinkClick r:id="rId5" action="ppaction://hlinksldjump"/>
          </p:cNvPr>
          <p:cNvSpPr txBox="1"/>
          <p:nvPr/>
        </p:nvSpPr>
        <p:spPr>
          <a:xfrm>
            <a:off x="3881718" y="2354861"/>
            <a:ext cx="4539933" cy="584775"/>
          </a:xfrm>
          <a:prstGeom prst="rect">
            <a:avLst/>
          </a:prstGeom>
          <a:noFill/>
        </p:spPr>
        <p:txBody>
          <a:bodyPr wrap="square" rtlCol="0" anchor="t">
            <a:spAutoFit/>
          </a:bodyPr>
          <a:lstStyle/>
          <a:p>
            <a:pPr lvl="0" defTabSz="457200">
              <a:defRPr/>
            </a:pPr>
            <a:r>
              <a:rPr lang="zh-CN" altLang="en-US" sz="3200" b="1" dirty="0">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细胞分裂与变异的联系</a:t>
            </a:r>
          </a:p>
        </p:txBody>
      </p:sp>
      <p:sp>
        <p:nvSpPr>
          <p:cNvPr id="28" name="平行四边形 27"/>
          <p:cNvSpPr/>
          <p:nvPr/>
        </p:nvSpPr>
        <p:spPr>
          <a:xfrm>
            <a:off x="3003962" y="3276420"/>
            <a:ext cx="877756" cy="438687"/>
          </a:xfrm>
          <a:prstGeom prst="parallelogram">
            <a:avLst/>
          </a:prstGeom>
          <a:gradFill>
            <a:gsLst>
              <a:gs pos="0">
                <a:srgbClr val="417520">
                  <a:alpha val="100000"/>
                </a:srgbClr>
              </a:gs>
              <a:gs pos="100000">
                <a:srgbClr val="BBD961">
                  <a:alpha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2</a:t>
            </a:r>
            <a:endParaRPr lang="en-US" altLang="zh-CN"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33" name="TextBox 32">
            <a:hlinkClick r:id="rId6" action="ppaction://hlinksldjump"/>
          </p:cNvPr>
          <p:cNvSpPr txBox="1"/>
          <p:nvPr/>
        </p:nvSpPr>
        <p:spPr>
          <a:xfrm>
            <a:off x="3881718" y="3203375"/>
            <a:ext cx="5519460" cy="584775"/>
          </a:xfrm>
          <a:prstGeom prst="rect">
            <a:avLst/>
          </a:prstGeom>
          <a:noFill/>
        </p:spPr>
        <p:txBody>
          <a:bodyPr wrap="none" rtlCol="0">
            <a:spAutoFit/>
          </a:bodyPr>
          <a:lstStyle/>
          <a:p>
            <a:pPr defTabSz="457200">
              <a:defRPr/>
            </a:pPr>
            <a:r>
              <a:rPr lang="zh-CN" altLang="en-US" sz="3200" b="1" dirty="0">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细胞分裂中的同位素标记问题</a:t>
            </a:r>
          </a:p>
        </p:txBody>
      </p:sp>
      <p:sp>
        <p:nvSpPr>
          <p:cNvPr id="11" name="平行四边形 10"/>
          <p:cNvSpPr/>
          <p:nvPr/>
        </p:nvSpPr>
        <p:spPr>
          <a:xfrm>
            <a:off x="3019072" y="4192412"/>
            <a:ext cx="877756" cy="438687"/>
          </a:xfrm>
          <a:prstGeom prst="parallelogram">
            <a:avLst/>
          </a:prstGeom>
          <a:gradFill>
            <a:gsLst>
              <a:gs pos="0">
                <a:srgbClr val="417520">
                  <a:alpha val="100000"/>
                </a:srgbClr>
              </a:gs>
              <a:gs pos="100000">
                <a:srgbClr val="BBD961">
                  <a:alpha val="10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smtClean="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rPr>
              <a:t>3</a:t>
            </a:r>
            <a:endParaRPr lang="en-US" altLang="zh-CN" sz="4400" b="1" dirty="0">
              <a:solidFill>
                <a:schemeClr val="bg1"/>
              </a:solidFill>
              <a:effectLst>
                <a:outerShdw blurRad="38100" dist="38100" dir="2700000" algn="tl">
                  <a:srgbClr val="000000">
                    <a:alpha val="43137"/>
                  </a:srgbClr>
                </a:outerShdw>
              </a:effectLst>
              <a:latin typeface="微软雅黑" panose="020B0503020204020204" charset="-122"/>
              <a:ea typeface="微软雅黑" panose="020B0503020204020204" charset="-122"/>
              <a:sym typeface="+mn-ea"/>
            </a:endParaRPr>
          </a:p>
        </p:txBody>
      </p:sp>
      <p:sp>
        <p:nvSpPr>
          <p:cNvPr id="12" name="TextBox 32">
            <a:hlinkClick r:id="rId7" action="ppaction://hlinksldjump"/>
          </p:cNvPr>
          <p:cNvSpPr txBox="1"/>
          <p:nvPr/>
        </p:nvSpPr>
        <p:spPr>
          <a:xfrm>
            <a:off x="3896828" y="4119367"/>
            <a:ext cx="5519460" cy="584775"/>
          </a:xfrm>
          <a:prstGeom prst="rect">
            <a:avLst/>
          </a:prstGeom>
          <a:noFill/>
        </p:spPr>
        <p:txBody>
          <a:bodyPr wrap="none" rtlCol="0">
            <a:spAutoFit/>
          </a:bodyPr>
          <a:lstStyle/>
          <a:p>
            <a:pPr defTabSz="457200">
              <a:defRPr/>
            </a:pPr>
            <a:r>
              <a:rPr lang="zh-CN" altLang="en-US" sz="3200" b="1" dirty="0">
                <a:solidFill>
                  <a:schemeClr val="accent6">
                    <a:lumMod val="40000"/>
                    <a:lumOff val="60000"/>
                  </a:schemeClr>
                </a:solidFill>
                <a:effectLst>
                  <a:outerShdw blurRad="38100" dist="38100" dir="2700000" algn="tl">
                    <a:srgbClr val="000000">
                      <a:alpha val="43137"/>
                    </a:srgbClr>
                  </a:outerShdw>
                </a:effectLst>
                <a:latin typeface="微软雅黑" panose="020B0503020204020204" charset="-122"/>
                <a:ea typeface="微软雅黑" panose="020B0503020204020204" charset="-122"/>
                <a:cs typeface="微软雅黑" panose="020B0503020204020204" charset="-122"/>
                <a:sym typeface="Arial" panose="020B0604020202020204" pitchFamily="34" charset="0"/>
              </a:rPr>
              <a:t>细胞自噬、铁死亡与细胞焦亡</a:t>
            </a:r>
          </a:p>
        </p:txBody>
      </p:sp>
    </p:spTree>
  </p:cSld>
  <p:clrMapOvr>
    <a:masterClrMapping/>
  </p:clrMapOvr>
  <mc:AlternateContent xmlns:mc="http://schemas.openxmlformats.org/markup-compatibility/2006">
    <mc:Choice xmlns:p14="http://schemas.microsoft.com/office/powerpoint/2010/main" Requires="p14">
      <p:transition spd="med" p14:dur="700"/>
    </mc:Choice>
    <mc:Fallback>
      <p:transition spd="med"/>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648230"/>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1.DNA</a:t>
            </a:r>
            <a:r>
              <a:rPr lang="zh-CN" altLang="zh-CN" sz="2600" kern="100">
                <a:solidFill>
                  <a:srgbClr val="262626"/>
                </a:solidFill>
                <a:latin typeface="Times New Roman" panose="02020603050405020304" pitchFamily="18" charset="0"/>
                <a:cs typeface="Times New Roman" panose="02020603050405020304" pitchFamily="18" charset="0"/>
              </a:rPr>
              <a:t>分子半保留复制图像及解读</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5362" name="Picture 2" descr="SW306"/>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59134" y="1253675"/>
            <a:ext cx="6297025" cy="5342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741407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648230"/>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细胞分裂中标记染色体去向的分析方法</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6386" name="Picture 2" descr="T342A"/>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999840" y="1293782"/>
            <a:ext cx="7862903" cy="272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2843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1848559"/>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(1)</a:t>
            </a:r>
            <a:r>
              <a:rPr lang="zh-CN" altLang="zh-CN" sz="2600" kern="100">
                <a:solidFill>
                  <a:srgbClr val="262626"/>
                </a:solidFill>
                <a:latin typeface="Times New Roman" panose="02020603050405020304" pitchFamily="18" charset="0"/>
                <a:cs typeface="Times New Roman" panose="02020603050405020304" pitchFamily="18" charset="0"/>
              </a:rPr>
              <a:t>有丝分裂中染色体的标记情况</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kern="100">
                <a:solidFill>
                  <a:srgbClr val="262626"/>
                </a:solidFill>
                <a:latin typeface="Times New Roman" panose="02020603050405020304" pitchFamily="18" charset="0"/>
                <a:cs typeface="Times New Roman" panose="02020603050405020304" pitchFamily="18" charset="0"/>
              </a:rPr>
              <a:t>用</a:t>
            </a:r>
            <a:r>
              <a:rPr lang="en-US" altLang="zh-CN" sz="2600" kern="100" baseline="30000">
                <a:solidFill>
                  <a:srgbClr val="262626"/>
                </a:solidFill>
                <a:latin typeface="Times New Roman" panose="02020603050405020304" pitchFamily="18" charset="0"/>
                <a:cs typeface="Courier New" panose="02070309020205020404" pitchFamily="49" charset="0"/>
              </a:rPr>
              <a:t>15</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标记细胞的</a:t>
            </a:r>
            <a:r>
              <a:rPr lang="en-US" altLang="zh-CN" sz="2600" kern="100">
                <a:solidFill>
                  <a:srgbClr val="262626"/>
                </a:solidFill>
                <a:latin typeface="Times New Roman" panose="02020603050405020304" pitchFamily="18" charset="0"/>
                <a:cs typeface="Courier New" panose="02070309020205020404" pitchFamily="49" charset="0"/>
              </a:rPr>
              <a:t>DNA</a:t>
            </a:r>
            <a:r>
              <a:rPr lang="zh-CN" altLang="zh-CN" sz="2600" kern="100">
                <a:solidFill>
                  <a:srgbClr val="262626"/>
                </a:solidFill>
                <a:latin typeface="Times New Roman" panose="02020603050405020304" pitchFamily="18" charset="0"/>
                <a:cs typeface="Times New Roman" panose="02020603050405020304" pitchFamily="18" charset="0"/>
              </a:rPr>
              <a:t>分子，然后将其放到含</a:t>
            </a:r>
            <a:r>
              <a:rPr lang="en-US" altLang="zh-CN" sz="2600" kern="100" baseline="30000">
                <a:solidFill>
                  <a:srgbClr val="262626"/>
                </a:solidFill>
                <a:latin typeface="Times New Roman" panose="02020603050405020304" pitchFamily="18" charset="0"/>
                <a:cs typeface="Courier New" panose="02070309020205020404" pitchFamily="49" charset="0"/>
              </a:rPr>
              <a:t>14</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的培养液中进行两次有丝分裂，情况如图所示</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以一对同源染色体为例</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17410" name="Picture 2" descr="T343"/>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537958" y="2496027"/>
            <a:ext cx="7362211" cy="2832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0" name="对象 9"/>
          <p:cNvGraphicFramePr>
            <a:graphicFrameLocks noChangeAspect="1"/>
          </p:cNvGraphicFramePr>
          <p:nvPr>
            <p:extLst>
              <p:ext uri="{D42A27DB-BD31-4B8C-83A1-F6EECF244321}">
                <p14:modId xmlns:p14="http://schemas.microsoft.com/office/powerpoint/2010/main" val="1875327984"/>
              </p:ext>
            </p:extLst>
          </p:nvPr>
        </p:nvGraphicFramePr>
        <p:xfrm>
          <a:off x="315913" y="5427663"/>
          <a:ext cx="10926762" cy="785812"/>
        </p:xfrm>
        <a:graphic>
          <a:graphicData uri="http://schemas.openxmlformats.org/presentationml/2006/ole">
            <mc:AlternateContent xmlns:mc="http://schemas.openxmlformats.org/markup-compatibility/2006">
              <mc:Choice xmlns:v="urn:schemas-microsoft-com:vml" Requires="v">
                <p:oleObj spid="_x0000_s17425" name="文档" r:id="rId4" imgW="10966753" imgH="792388" progId="Word.Document.12">
                  <p:embed/>
                </p:oleObj>
              </mc:Choice>
              <mc:Fallback>
                <p:oleObj name="文档" r:id="rId4" imgW="10966753" imgH="792388" progId="Word.Document.12">
                  <p:embed/>
                  <p:pic>
                    <p:nvPicPr>
                      <p:cNvPr id="0" name=""/>
                      <p:cNvPicPr/>
                      <p:nvPr/>
                    </p:nvPicPr>
                    <p:blipFill>
                      <a:blip r:embed="rId5"/>
                      <a:stretch>
                        <a:fillRect/>
                      </a:stretch>
                    </p:blipFill>
                    <p:spPr>
                      <a:xfrm>
                        <a:off x="315913" y="5427663"/>
                        <a:ext cx="10926762" cy="785812"/>
                      </a:xfrm>
                      <a:prstGeom prst="rect">
                        <a:avLst/>
                      </a:prstGeom>
                    </p:spPr>
                  </p:pic>
                </p:oleObj>
              </mc:Fallback>
            </mc:AlternateContent>
          </a:graphicData>
        </a:graphic>
      </p:graphicFrame>
    </p:spTree>
    <p:extLst>
      <p:ext uri="{BB962C8B-B14F-4D97-AF65-F5344CB8AC3E}">
        <p14:creationId xmlns:p14="http://schemas.microsoft.com/office/powerpoint/2010/main" val="27224060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144690"/>
            <a:ext cx="11656625" cy="647332"/>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600" b="1" kern="1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：体细胞染色体为</a:t>
            </a:r>
            <a:r>
              <a:rPr lang="en-US" altLang="zh-CN" sz="2600" b="1" kern="100">
                <a:solidFill>
                  <a:srgbClr val="00000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i="1" kern="100">
                <a:solidFill>
                  <a:srgbClr val="00000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条。</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graphicFrame>
        <p:nvGraphicFramePr>
          <p:cNvPr id="2" name="表格 1"/>
          <p:cNvGraphicFramePr>
            <a:graphicFrameLocks noGrp="1"/>
          </p:cNvGraphicFramePr>
          <p:nvPr>
            <p:extLst>
              <p:ext uri="{D42A27DB-BD31-4B8C-83A1-F6EECF244321}">
                <p14:modId xmlns:p14="http://schemas.microsoft.com/office/powerpoint/2010/main" val="767353276"/>
              </p:ext>
            </p:extLst>
          </p:nvPr>
        </p:nvGraphicFramePr>
        <p:xfrm>
          <a:off x="838200" y="836676"/>
          <a:ext cx="10515601" cy="4160520"/>
        </p:xfrm>
        <a:graphic>
          <a:graphicData uri="http://schemas.openxmlformats.org/drawingml/2006/table">
            <a:tbl>
              <a:tblPr/>
              <a:tblGrid>
                <a:gridCol w="1642537">
                  <a:extLst>
                    <a:ext uri="{9D8B030D-6E8A-4147-A177-3AD203B41FA5}">
                      <a16:colId xmlns:a16="http://schemas.microsoft.com/office/drawing/2014/main" val="20000"/>
                    </a:ext>
                  </a:extLst>
                </a:gridCol>
                <a:gridCol w="2271370">
                  <a:extLst>
                    <a:ext uri="{9D8B030D-6E8A-4147-A177-3AD203B41FA5}">
                      <a16:colId xmlns:a16="http://schemas.microsoft.com/office/drawing/2014/main" val="20001"/>
                    </a:ext>
                  </a:extLst>
                </a:gridCol>
                <a:gridCol w="1854952">
                  <a:extLst>
                    <a:ext uri="{9D8B030D-6E8A-4147-A177-3AD203B41FA5}">
                      <a16:colId xmlns:a16="http://schemas.microsoft.com/office/drawing/2014/main" val="20002"/>
                    </a:ext>
                  </a:extLst>
                </a:gridCol>
                <a:gridCol w="2271370">
                  <a:extLst>
                    <a:ext uri="{9D8B030D-6E8A-4147-A177-3AD203B41FA5}">
                      <a16:colId xmlns:a16="http://schemas.microsoft.com/office/drawing/2014/main" val="20003"/>
                    </a:ext>
                  </a:extLst>
                </a:gridCol>
                <a:gridCol w="2475372">
                  <a:extLst>
                    <a:ext uri="{9D8B030D-6E8A-4147-A177-3AD203B41FA5}">
                      <a16:colId xmlns:a16="http://schemas.microsoft.com/office/drawing/2014/main" val="20004"/>
                    </a:ext>
                  </a:extLst>
                </a:gridCol>
              </a:tblGrid>
              <a:tr h="1188720">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 </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第一次有丝分裂中期</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第一次有丝分裂后期</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第二次有丝分裂中期</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第二次有丝分裂后期</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88720">
                <a:tc>
                  <a:txBody>
                    <a:bodyPr/>
                    <a:lstStyle/>
                    <a:p>
                      <a:pPr algn="ctr">
                        <a:lnSpc>
                          <a:spcPct val="150000"/>
                        </a:lnSpc>
                        <a:spcAft>
                          <a:spcPts val="0"/>
                        </a:spcAft>
                        <a:tabLst>
                          <a:tab pos="2970530" algn="l"/>
                        </a:tabLst>
                      </a:pPr>
                      <a:r>
                        <a:rPr lang="en-US" sz="2600" kern="100" baseline="300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15</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N</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标记的染色体数</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a:t>
                      </a:r>
                      <a:r>
                        <a:rPr lang="en-US" sz="2600" i="1"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4</a:t>
                      </a:r>
                      <a:r>
                        <a:rPr lang="en-US" sz="2600" i="1"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a:t>
                      </a:r>
                      <a:r>
                        <a:rPr lang="en-US" sz="2600" i="1"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a:t>
                      </a:r>
                      <a:r>
                        <a:rPr lang="en-US" sz="2600" i="1"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783080">
                <a:tc>
                  <a:txBody>
                    <a:bodyPr/>
                    <a:lstStyle/>
                    <a:p>
                      <a:pPr algn="ctr">
                        <a:lnSpc>
                          <a:spcPct val="150000"/>
                        </a:lnSpc>
                        <a:spcAft>
                          <a:spcPts val="0"/>
                        </a:spcAft>
                        <a:tabLst>
                          <a:tab pos="2970530" algn="l"/>
                        </a:tabLst>
                      </a:pPr>
                      <a:r>
                        <a:rPr lang="en-US" sz="2600" kern="100" baseline="300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15</a:t>
                      </a: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N</a:t>
                      </a: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标记的染色单体数</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4</a:t>
                      </a:r>
                      <a:r>
                        <a:rPr lang="en-US" sz="2600" i="1"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2</a:t>
                      </a:r>
                      <a:r>
                        <a:rPr lang="en-US" sz="2600" i="1"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n</a:t>
                      </a:r>
                      <a:endParaRPr lang="zh-CN" sz="100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rPr>
                        <a:t>0</a:t>
                      </a:r>
                      <a:endParaRPr lang="zh-CN" sz="1000" kern="100" dirty="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19931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1848559"/>
          </a:xfrm>
          <a:prstGeom prst="rect">
            <a:avLst/>
          </a:prstGeom>
        </p:spPr>
        <p:txBody>
          <a:bodyPr wrap="square" lIns="121898" tIns="60948" rIns="121898" bIns="60948">
            <a:spAutoFit/>
          </a:bodyPr>
          <a:lstStyle/>
          <a:p>
            <a:pPr indent="-457200" algn="just">
              <a:lnSpc>
                <a:spcPct val="150000"/>
              </a:lnSpc>
              <a:spcAft>
                <a:spcPts val="0"/>
              </a:spcAft>
              <a:tabLst>
                <a:tab pos="2250440" algn="l"/>
              </a:tabLst>
            </a:pPr>
            <a:r>
              <a:rPr lang="en-US" altLang="zh-CN" sz="2600" dirty="0">
                <a:solidFill>
                  <a:srgbClr val="262626"/>
                </a:solidFill>
                <a:latin typeface="Times New Roman" panose="02020603050405020304" pitchFamily="18" charset="0"/>
              </a:rPr>
              <a:t>1</a:t>
            </a:r>
            <a:r>
              <a:rPr lang="zh-CN" altLang="zh-CN" sz="2600" dirty="0">
                <a:solidFill>
                  <a:srgbClr val="262626"/>
                </a:solidFill>
                <a:latin typeface="Times New Roman" panose="02020603050405020304" pitchFamily="18" charset="0"/>
                <a:cs typeface="Times New Roman" panose="02020603050405020304" pitchFamily="18" charset="0"/>
              </a:rPr>
              <a:t>个细胞经两次有丝分裂产生的</a:t>
            </a:r>
            <a:r>
              <a:rPr lang="en-US" altLang="zh-CN" sz="2600" dirty="0">
                <a:solidFill>
                  <a:srgbClr val="262626"/>
                </a:solidFill>
                <a:latin typeface="Times New Roman" panose="02020603050405020304" pitchFamily="18" charset="0"/>
              </a:rPr>
              <a:t>4</a:t>
            </a:r>
            <a:r>
              <a:rPr lang="zh-CN" altLang="zh-CN" sz="2600" dirty="0">
                <a:solidFill>
                  <a:srgbClr val="262626"/>
                </a:solidFill>
                <a:latin typeface="Times New Roman" panose="02020603050405020304" pitchFamily="18" charset="0"/>
                <a:cs typeface="Times New Roman" panose="02020603050405020304" pitchFamily="18" charset="0"/>
              </a:rPr>
              <a:t>个子细胞中有</a:t>
            </a:r>
            <a:r>
              <a:rPr lang="en-US" altLang="zh-CN" sz="2600" dirty="0">
                <a:solidFill>
                  <a:srgbClr val="262626"/>
                </a:solidFill>
                <a:latin typeface="Times New Roman" panose="02020603050405020304" pitchFamily="18" charset="0"/>
              </a:rPr>
              <a:t>2</a:t>
            </a:r>
            <a:r>
              <a:rPr lang="zh-CN" altLang="zh-CN" sz="2600" dirty="0">
                <a:solidFill>
                  <a:srgbClr val="262626"/>
                </a:solidFill>
                <a:latin typeface="Times New Roman" panose="02020603050405020304" pitchFamily="18" charset="0"/>
                <a:cs typeface="Times New Roman" panose="02020603050405020304" pitchFamily="18" charset="0"/>
              </a:rPr>
              <a:t>或</a:t>
            </a:r>
            <a:r>
              <a:rPr lang="en-US" altLang="zh-CN" sz="2600" dirty="0">
                <a:solidFill>
                  <a:srgbClr val="262626"/>
                </a:solidFill>
                <a:latin typeface="Times New Roman" panose="02020603050405020304" pitchFamily="18" charset="0"/>
              </a:rPr>
              <a:t>3</a:t>
            </a:r>
            <a:r>
              <a:rPr lang="zh-CN" altLang="zh-CN" sz="2600" dirty="0">
                <a:solidFill>
                  <a:srgbClr val="262626"/>
                </a:solidFill>
                <a:latin typeface="Times New Roman" panose="02020603050405020304" pitchFamily="18" charset="0"/>
                <a:cs typeface="Times New Roman" panose="02020603050405020304" pitchFamily="18" charset="0"/>
              </a:rPr>
              <a:t>或</a:t>
            </a:r>
            <a:r>
              <a:rPr lang="en-US" altLang="zh-CN" sz="2600" dirty="0">
                <a:solidFill>
                  <a:srgbClr val="262626"/>
                </a:solidFill>
                <a:latin typeface="Times New Roman" panose="02020603050405020304" pitchFamily="18" charset="0"/>
              </a:rPr>
              <a:t>4</a:t>
            </a:r>
            <a:r>
              <a:rPr lang="zh-CN" altLang="zh-CN" sz="2600" dirty="0">
                <a:solidFill>
                  <a:srgbClr val="262626"/>
                </a:solidFill>
                <a:latin typeface="Times New Roman" panose="02020603050405020304" pitchFamily="18" charset="0"/>
                <a:cs typeface="Times New Roman" panose="02020603050405020304" pitchFamily="18" charset="0"/>
              </a:rPr>
              <a:t>个细胞含有</a:t>
            </a:r>
            <a:r>
              <a:rPr lang="en-US" altLang="zh-CN" sz="2600" baseline="30000" dirty="0">
                <a:solidFill>
                  <a:srgbClr val="262626"/>
                </a:solidFill>
                <a:latin typeface="Times New Roman" panose="02020603050405020304" pitchFamily="18" charset="0"/>
              </a:rPr>
              <a:t>15</a:t>
            </a:r>
            <a:r>
              <a:rPr lang="en-US" altLang="zh-CN" sz="2600" dirty="0">
                <a:solidFill>
                  <a:srgbClr val="262626"/>
                </a:solidFill>
                <a:latin typeface="Times New Roman" panose="02020603050405020304" pitchFamily="18" charset="0"/>
              </a:rPr>
              <a:t>N</a:t>
            </a:r>
            <a:r>
              <a:rPr lang="zh-CN" altLang="zh-CN" sz="2600" dirty="0">
                <a:solidFill>
                  <a:srgbClr val="262626"/>
                </a:solidFill>
                <a:latin typeface="Times New Roman" panose="02020603050405020304" pitchFamily="18" charset="0"/>
                <a:cs typeface="Times New Roman" panose="02020603050405020304" pitchFamily="18" charset="0"/>
              </a:rPr>
              <a:t>标记的染色体，每个子细胞含</a:t>
            </a:r>
            <a:r>
              <a:rPr lang="en-US" altLang="zh-CN" sz="2600" baseline="30000" dirty="0">
                <a:solidFill>
                  <a:srgbClr val="262626"/>
                </a:solidFill>
                <a:latin typeface="Times New Roman" panose="02020603050405020304" pitchFamily="18" charset="0"/>
              </a:rPr>
              <a:t>15</a:t>
            </a:r>
            <a:r>
              <a:rPr lang="en-US" altLang="zh-CN" sz="2600" dirty="0">
                <a:solidFill>
                  <a:srgbClr val="262626"/>
                </a:solidFill>
                <a:latin typeface="Times New Roman" panose="02020603050405020304" pitchFamily="18" charset="0"/>
              </a:rPr>
              <a:t>N</a:t>
            </a:r>
            <a:r>
              <a:rPr lang="zh-CN" altLang="zh-CN" sz="2600" dirty="0">
                <a:solidFill>
                  <a:srgbClr val="262626"/>
                </a:solidFill>
                <a:latin typeface="Times New Roman" panose="02020603050405020304" pitchFamily="18" charset="0"/>
                <a:cs typeface="Times New Roman" panose="02020603050405020304" pitchFamily="18" charset="0"/>
              </a:rPr>
              <a:t>标记的染色体为</a:t>
            </a:r>
            <a:r>
              <a:rPr lang="en-US" altLang="zh-CN" sz="2600" dirty="0">
                <a:solidFill>
                  <a:srgbClr val="262626"/>
                </a:solidFill>
                <a:latin typeface="Times New Roman" panose="02020603050405020304" pitchFamily="18" charset="0"/>
              </a:rPr>
              <a:t>0</a:t>
            </a:r>
            <a:r>
              <a:rPr lang="zh-CN" altLang="zh-CN" sz="2600" dirty="0">
                <a:solidFill>
                  <a:srgbClr val="262626"/>
                </a:solidFill>
                <a:latin typeface="Times New Roman" panose="02020603050405020304" pitchFamily="18" charset="0"/>
                <a:cs typeface="Times New Roman" panose="02020603050405020304" pitchFamily="18" charset="0"/>
              </a:rPr>
              <a:t>～</a:t>
            </a:r>
            <a:r>
              <a:rPr lang="en-US" altLang="zh-CN" sz="2600" dirty="0">
                <a:solidFill>
                  <a:srgbClr val="262626"/>
                </a:solidFill>
                <a:latin typeface="Times New Roman" panose="02020603050405020304" pitchFamily="18" charset="0"/>
              </a:rPr>
              <a:t>2</a:t>
            </a:r>
            <a:r>
              <a:rPr lang="en-US" altLang="zh-CN" sz="2600" i="1" dirty="0">
                <a:solidFill>
                  <a:srgbClr val="262626"/>
                </a:solidFill>
                <a:latin typeface="Times New Roman" panose="02020603050405020304" pitchFamily="18" charset="0"/>
              </a:rPr>
              <a:t>n</a:t>
            </a:r>
            <a:r>
              <a:rPr lang="zh-CN" altLang="zh-CN" sz="2600" dirty="0">
                <a:solidFill>
                  <a:srgbClr val="262626"/>
                </a:solidFill>
                <a:latin typeface="Times New Roman" panose="02020603050405020304" pitchFamily="18" charset="0"/>
                <a:cs typeface="Times New Roman" panose="02020603050405020304" pitchFamily="18" charset="0"/>
              </a:rPr>
              <a:t>条。如下表：</a:t>
            </a:r>
            <a:r>
              <a:rPr lang="en-US" altLang="zh-CN" sz="2600" dirty="0">
                <a:solidFill>
                  <a:srgbClr val="262626"/>
                </a:solidFill>
                <a:latin typeface="Times New Roman" panose="02020603050405020304" pitchFamily="18" charset="0"/>
              </a:rPr>
              <a:t>(</a:t>
            </a:r>
            <a:r>
              <a:rPr lang="zh-CN" altLang="zh-CN" sz="2600" dirty="0">
                <a:solidFill>
                  <a:srgbClr val="262626"/>
                </a:solidFill>
                <a:latin typeface="Times New Roman" panose="02020603050405020304" pitchFamily="18" charset="0"/>
                <a:cs typeface="Times New Roman" panose="02020603050405020304" pitchFamily="18" charset="0"/>
              </a:rPr>
              <a:t>标记</a:t>
            </a:r>
            <a:r>
              <a:rPr lang="en-US" altLang="zh-CN" sz="2600" dirty="0">
                <a:solidFill>
                  <a:srgbClr val="262626"/>
                </a:solidFill>
                <a:latin typeface="Times New Roman" panose="02020603050405020304" pitchFamily="18" charset="0"/>
              </a:rPr>
              <a:t>15</a:t>
            </a:r>
            <a:r>
              <a:rPr lang="zh-CN" altLang="zh-CN" sz="2600" dirty="0">
                <a:solidFill>
                  <a:srgbClr val="262626"/>
                </a:solidFill>
                <a:latin typeface="Times New Roman" panose="02020603050405020304" pitchFamily="18" charset="0"/>
                <a:cs typeface="Times New Roman" panose="02020603050405020304" pitchFamily="18" charset="0"/>
              </a:rPr>
              <a:t>的为母链，标记</a:t>
            </a:r>
            <a:r>
              <a:rPr lang="en-US" altLang="zh-CN" sz="2600" dirty="0">
                <a:solidFill>
                  <a:srgbClr val="262626"/>
                </a:solidFill>
                <a:latin typeface="Times New Roman" panose="02020603050405020304" pitchFamily="18" charset="0"/>
              </a:rPr>
              <a:t>14</a:t>
            </a:r>
            <a:r>
              <a:rPr lang="zh-CN" altLang="zh-CN" sz="2600" dirty="0">
                <a:solidFill>
                  <a:srgbClr val="262626"/>
                </a:solidFill>
                <a:latin typeface="Times New Roman" panose="02020603050405020304" pitchFamily="18" charset="0"/>
                <a:cs typeface="Times New Roman" panose="02020603050405020304" pitchFamily="18" charset="0"/>
              </a:rPr>
              <a:t>的为子链</a:t>
            </a:r>
            <a:r>
              <a:rPr lang="en-US" altLang="zh-CN" sz="2600" dirty="0">
                <a:solidFill>
                  <a:srgbClr val="262626"/>
                </a:solidFill>
                <a:latin typeface="Times New Roman" panose="02020603050405020304" pitchFamily="18" charset="0"/>
              </a:rPr>
              <a:t>)</a:t>
            </a:r>
            <a:r>
              <a:rPr lang="zh-CN" altLang="zh-CN" sz="2600" dirty="0">
                <a:solidFill>
                  <a:srgbClr val="262626"/>
                </a:solidFill>
                <a:latin typeface="Times New Roman" panose="02020603050405020304" pitchFamily="18" charset="0"/>
                <a:cs typeface="Times New Roman" panose="02020603050405020304" pitchFamily="18" charset="0"/>
              </a:rPr>
              <a:t>；</a:t>
            </a:r>
            <a:endParaRPr lang="zh-CN" altLang="zh-CN" sz="1050" kern="100" dirty="0">
              <a:solidFill>
                <a:srgbClr val="FF0000"/>
              </a:solidFill>
              <a:effectLst/>
              <a:latin typeface="宋体" panose="02010600030101010101" pitchFamily="2" charset="-122"/>
              <a:cs typeface="Courier New" panose="02070309020205020404"/>
            </a:endParaRPr>
          </a:p>
        </p:txBody>
      </p:sp>
      <p:graphicFrame>
        <p:nvGraphicFramePr>
          <p:cNvPr id="2" name="表格 1"/>
          <p:cNvGraphicFramePr>
            <a:graphicFrameLocks noGrp="1"/>
          </p:cNvGraphicFramePr>
          <p:nvPr>
            <p:extLst>
              <p:ext uri="{D42A27DB-BD31-4B8C-83A1-F6EECF244321}">
                <p14:modId xmlns:p14="http://schemas.microsoft.com/office/powerpoint/2010/main" val="3879307017"/>
              </p:ext>
            </p:extLst>
          </p:nvPr>
        </p:nvGraphicFramePr>
        <p:xfrm>
          <a:off x="479298" y="2565051"/>
          <a:ext cx="10515600" cy="3024219"/>
        </p:xfrm>
        <a:graphic>
          <a:graphicData uri="http://schemas.openxmlformats.org/drawingml/2006/table">
            <a:tbl>
              <a:tblPr/>
              <a:tblGrid>
                <a:gridCol w="2582631">
                  <a:extLst>
                    <a:ext uri="{9D8B030D-6E8A-4147-A177-3AD203B41FA5}">
                      <a16:colId xmlns:a16="http://schemas.microsoft.com/office/drawing/2014/main" val="20000"/>
                    </a:ext>
                  </a:extLst>
                </a:gridCol>
                <a:gridCol w="7932969">
                  <a:extLst>
                    <a:ext uri="{9D8B030D-6E8A-4147-A177-3AD203B41FA5}">
                      <a16:colId xmlns:a16="http://schemas.microsoft.com/office/drawing/2014/main" val="20001"/>
                    </a:ext>
                  </a:extLst>
                </a:gridCol>
              </a:tblGrid>
              <a:tr h="0">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项目</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细胞类型及数目</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429859">
                <a:tc>
                  <a:txBody>
                    <a:bodyPr/>
                    <a:lstStyle/>
                    <a:p>
                      <a:pPr algn="ctr">
                        <a:lnSpc>
                          <a:spcPct val="150000"/>
                        </a:lnSpc>
                        <a:spcAft>
                          <a:spcPts val="0"/>
                        </a:spcAft>
                        <a:tabLst>
                          <a:tab pos="2970530" algn="l"/>
                        </a:tabLst>
                      </a:pPr>
                      <a:r>
                        <a:rPr lang="en-US" sz="2600" kern="100">
                          <a:solidFill>
                            <a:srgbClr val="262626"/>
                          </a:solidFill>
                          <a:effectLst/>
                          <a:latin typeface="宋体" panose="02010600030101010101" pitchFamily="2" charset="-122"/>
                          <a:ea typeface="微软雅黑" panose="020B0503020204020204" pitchFamily="34" charset="-122"/>
                          <a:cs typeface="Times New Roman" panose="02020603050405020304" pitchFamily="18" charset="0"/>
                        </a:rPr>
                        <a:t>Ⅰ</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endPar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24577" name="Picture 1" descr="D:\2025\课件\2026版 创新设计 高考总复习 生物学 山东专用 （鲁）\不用\SW306A.tif"/>
          <p:cNvPicPr>
            <a:picLocks noChangeAspect="1" noChangeArrowheads="1"/>
          </p:cNvPicPr>
          <p:nvPr/>
        </p:nvPicPr>
        <p:blipFill>
          <a:blip r:embed="rId2" r:link="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84953" y="3341318"/>
            <a:ext cx="1739263" cy="2146902"/>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84281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897661594"/>
              </p:ext>
            </p:extLst>
          </p:nvPr>
        </p:nvGraphicFramePr>
        <p:xfrm>
          <a:off x="838200" y="836676"/>
          <a:ext cx="10515600" cy="4752594"/>
        </p:xfrm>
        <a:graphic>
          <a:graphicData uri="http://schemas.openxmlformats.org/drawingml/2006/table">
            <a:tbl>
              <a:tblPr/>
              <a:tblGrid>
                <a:gridCol w="2582631">
                  <a:extLst>
                    <a:ext uri="{9D8B030D-6E8A-4147-A177-3AD203B41FA5}">
                      <a16:colId xmlns:a16="http://schemas.microsoft.com/office/drawing/2014/main" val="20000"/>
                    </a:ext>
                  </a:extLst>
                </a:gridCol>
                <a:gridCol w="7932969">
                  <a:extLst>
                    <a:ext uri="{9D8B030D-6E8A-4147-A177-3AD203B41FA5}">
                      <a16:colId xmlns:a16="http://schemas.microsoft.com/office/drawing/2014/main" val="20001"/>
                    </a:ext>
                  </a:extLst>
                </a:gridCol>
              </a:tblGrid>
              <a:tr h="0">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项目</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r>
                        <a:rPr lang="zh-CN" sz="2600" kern="100">
                          <a:solidFill>
                            <a:srgbClr val="262626"/>
                          </a:solidFill>
                          <a:effectLst/>
                          <a:latin typeface="Times New Roman" panose="02020603050405020304" pitchFamily="18" charset="0"/>
                          <a:ea typeface="微软雅黑" panose="020B0503020204020204" pitchFamily="34" charset="-122"/>
                          <a:cs typeface="Times New Roman" panose="02020603050405020304" pitchFamily="18" charset="0"/>
                        </a:rPr>
                        <a:t>细胞类型及数目</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997964">
                <a:tc>
                  <a:txBody>
                    <a:bodyPr/>
                    <a:lstStyle/>
                    <a:p>
                      <a:pPr algn="ctr">
                        <a:lnSpc>
                          <a:spcPct val="150000"/>
                        </a:lnSpc>
                        <a:spcAft>
                          <a:spcPts val="0"/>
                        </a:spcAft>
                        <a:tabLst>
                          <a:tab pos="2970530" algn="l"/>
                        </a:tabLst>
                      </a:pPr>
                      <a:r>
                        <a:rPr lang="en-US" sz="2600" kern="100">
                          <a:solidFill>
                            <a:srgbClr val="262626"/>
                          </a:solidFill>
                          <a:effectLst/>
                          <a:latin typeface="宋体" panose="02010600030101010101" pitchFamily="2" charset="-122"/>
                          <a:ea typeface="微软雅黑" panose="020B0503020204020204" pitchFamily="34" charset="-122"/>
                          <a:cs typeface="Times New Roman" panose="02020603050405020304" pitchFamily="18" charset="0"/>
                        </a:rPr>
                        <a:t>Ⅱ</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endParaRPr lang="en-US" sz="2600" kern="10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160270">
                <a:tc>
                  <a:txBody>
                    <a:bodyPr/>
                    <a:lstStyle/>
                    <a:p>
                      <a:pPr algn="ctr">
                        <a:lnSpc>
                          <a:spcPct val="150000"/>
                        </a:lnSpc>
                        <a:spcAft>
                          <a:spcPts val="0"/>
                        </a:spcAft>
                        <a:tabLst>
                          <a:tab pos="2970530" algn="l"/>
                        </a:tabLst>
                      </a:pPr>
                      <a:r>
                        <a:rPr lang="en-US" sz="2600" kern="100">
                          <a:solidFill>
                            <a:srgbClr val="262626"/>
                          </a:solidFill>
                          <a:effectLst/>
                          <a:latin typeface="宋体" panose="02010600030101010101" pitchFamily="2" charset="-122"/>
                          <a:ea typeface="微软雅黑" panose="020B0503020204020204" pitchFamily="34" charset="-122"/>
                          <a:cs typeface="Times New Roman" panose="02020603050405020304" pitchFamily="18" charset="0"/>
                        </a:rPr>
                        <a:t>Ⅲ</a:t>
                      </a:r>
                      <a:endParaRPr lang="zh-CN" sz="1050" kern="100">
                        <a:effectLst/>
                        <a:latin typeface="宋体" panose="02010600030101010101" pitchFamily="2" charset="-122"/>
                        <a:ea typeface="宋体" panose="02010600030101010101" pitchFamily="2"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tabLst>
                          <a:tab pos="2970530" algn="l"/>
                        </a:tabLst>
                      </a:pPr>
                      <a:endParaRPr lang="en-US" sz="2600" kern="100" dirty="0">
                        <a:solidFill>
                          <a:srgbClr val="262626"/>
                        </a:solidFill>
                        <a:effectLst/>
                        <a:latin typeface="Times New Roman" panose="02020603050405020304" pitchFamily="18" charset="0"/>
                        <a:ea typeface="微软雅黑" panose="020B0503020204020204" pitchFamily="34" charset="-122"/>
                        <a:cs typeface="Courier New" panose="02070309020205020404" pitchFamily="49"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25602" name="Picture 2" descr="D:\2025\课件\2026版 创新设计 高考总复习 生物学 山东专用 （鲁）\不用\SW306B.tif"/>
          <p:cNvPicPr>
            <a:picLocks noChangeAspect="1" noChangeArrowheads="1"/>
          </p:cNvPicPr>
          <p:nvPr/>
        </p:nvPicPr>
        <p:blipFill>
          <a:blip r:embed="rId2" r:link="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880162" y="1502317"/>
            <a:ext cx="4222376" cy="184167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5601" name="Picture 1" descr="D:\2025\课件\2026版 创新设计 高考总复习 生物学 山东专用 （鲁）\不用\SW306C.tif"/>
          <p:cNvPicPr>
            <a:picLocks noChangeAspect="1" noChangeArrowheads="1"/>
          </p:cNvPicPr>
          <p:nvPr/>
        </p:nvPicPr>
        <p:blipFill>
          <a:blip r:embed="rId4" r:link="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571689" y="3520399"/>
            <a:ext cx="3112880" cy="2025845"/>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63101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1848559"/>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(2)</a:t>
            </a:r>
            <a:r>
              <a:rPr lang="zh-CN" altLang="zh-CN" sz="2600" kern="100">
                <a:solidFill>
                  <a:srgbClr val="262626"/>
                </a:solidFill>
                <a:latin typeface="Times New Roman" panose="02020603050405020304" pitchFamily="18" charset="0"/>
                <a:cs typeface="Times New Roman" panose="02020603050405020304" pitchFamily="18" charset="0"/>
              </a:rPr>
              <a:t>减数分裂中染色体的标记情况</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kern="100">
                <a:solidFill>
                  <a:srgbClr val="262626"/>
                </a:solidFill>
                <a:latin typeface="Times New Roman" panose="02020603050405020304" pitchFamily="18" charset="0"/>
                <a:cs typeface="Times New Roman" panose="02020603050405020304" pitchFamily="18" charset="0"/>
              </a:rPr>
              <a:t>用</a:t>
            </a:r>
            <a:r>
              <a:rPr lang="en-US" altLang="zh-CN" sz="2600" kern="100" baseline="30000">
                <a:solidFill>
                  <a:srgbClr val="262626"/>
                </a:solidFill>
                <a:latin typeface="Times New Roman" panose="02020603050405020304" pitchFamily="18" charset="0"/>
                <a:cs typeface="Courier New" panose="02070309020205020404" pitchFamily="49" charset="0"/>
              </a:rPr>
              <a:t>15</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标记细胞的</a:t>
            </a:r>
            <a:r>
              <a:rPr lang="en-US" altLang="zh-CN" sz="2600" kern="100">
                <a:solidFill>
                  <a:srgbClr val="262626"/>
                </a:solidFill>
                <a:latin typeface="Times New Roman" panose="02020603050405020304" pitchFamily="18" charset="0"/>
                <a:cs typeface="Courier New" panose="02070309020205020404" pitchFamily="49" charset="0"/>
              </a:rPr>
              <a:t>DNA</a:t>
            </a:r>
            <a:r>
              <a:rPr lang="zh-CN" altLang="zh-CN" sz="2600" kern="100">
                <a:solidFill>
                  <a:srgbClr val="262626"/>
                </a:solidFill>
                <a:latin typeface="Times New Roman" panose="02020603050405020304" pitchFamily="18" charset="0"/>
                <a:cs typeface="Times New Roman" panose="02020603050405020304" pitchFamily="18" charset="0"/>
              </a:rPr>
              <a:t>分子，然后将其放到含</a:t>
            </a:r>
            <a:r>
              <a:rPr lang="en-US" altLang="zh-CN" sz="2600" kern="100" baseline="30000">
                <a:solidFill>
                  <a:srgbClr val="262626"/>
                </a:solidFill>
                <a:latin typeface="Times New Roman" panose="02020603050405020304" pitchFamily="18" charset="0"/>
                <a:cs typeface="Courier New" panose="02070309020205020404" pitchFamily="49" charset="0"/>
              </a:rPr>
              <a:t>14</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的培养液中进行正常减数分裂，情况如图所示</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以一对同源染色体为例</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6626" name="Picture 2" descr="T344"/>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0221" y="2514788"/>
            <a:ext cx="7362211" cy="2157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1962822254"/>
              </p:ext>
            </p:extLst>
          </p:nvPr>
        </p:nvGraphicFramePr>
        <p:xfrm>
          <a:off x="315913" y="4725162"/>
          <a:ext cx="10926762" cy="785812"/>
        </p:xfrm>
        <a:graphic>
          <a:graphicData uri="http://schemas.openxmlformats.org/presentationml/2006/ole">
            <mc:AlternateContent xmlns:mc="http://schemas.openxmlformats.org/markup-compatibility/2006">
              <mc:Choice xmlns:v="urn:schemas-microsoft-com:vml" Requires="v">
                <p:oleObj spid="_x0000_s26631" name="文档" r:id="rId4" imgW="10966753" imgH="792388" progId="Word.Document.12">
                  <p:embed/>
                </p:oleObj>
              </mc:Choice>
              <mc:Fallback>
                <p:oleObj name="文档" r:id="rId4" imgW="10966753" imgH="792388" progId="Word.Document.12">
                  <p:embed/>
                  <p:pic>
                    <p:nvPicPr>
                      <p:cNvPr id="0" name=""/>
                      <p:cNvPicPr/>
                      <p:nvPr/>
                    </p:nvPicPr>
                    <p:blipFill>
                      <a:blip r:embed="rId5"/>
                      <a:stretch>
                        <a:fillRect/>
                      </a:stretch>
                    </p:blipFill>
                    <p:spPr>
                      <a:xfrm>
                        <a:off x="315913" y="4725162"/>
                        <a:ext cx="10926762" cy="785812"/>
                      </a:xfrm>
                      <a:prstGeom prst="rect">
                        <a:avLst/>
                      </a:prstGeom>
                    </p:spPr>
                  </p:pic>
                </p:oleObj>
              </mc:Fallback>
            </mc:AlternateContent>
          </a:graphicData>
        </a:graphic>
      </p:graphicFrame>
      <p:sp>
        <p:nvSpPr>
          <p:cNvPr id="6" name="矩形 5"/>
          <p:cNvSpPr/>
          <p:nvPr/>
        </p:nvSpPr>
        <p:spPr>
          <a:xfrm>
            <a:off x="102979" y="5410672"/>
            <a:ext cx="11656625" cy="648230"/>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kern="100">
                <a:solidFill>
                  <a:srgbClr val="262626"/>
                </a:solidFill>
                <a:latin typeface="Times New Roman" panose="02020603050405020304" pitchFamily="18" charset="0"/>
                <a:cs typeface="Times New Roman" panose="02020603050405020304" pitchFamily="18" charset="0"/>
              </a:rPr>
              <a:t>由图可以看出，子细胞中的所有染色体都含</a:t>
            </a:r>
            <a:r>
              <a:rPr lang="en-US" altLang="zh-CN" sz="2600" kern="100" baseline="30000">
                <a:solidFill>
                  <a:srgbClr val="262626"/>
                </a:solidFill>
                <a:latin typeface="Times New Roman" panose="02020603050405020304" pitchFamily="18" charset="0"/>
                <a:cs typeface="Courier New" panose="02070309020205020404" pitchFamily="49" charset="0"/>
              </a:rPr>
              <a:t>15</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7342448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67939"/>
            <a:ext cx="11656625" cy="1848559"/>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(3)</a:t>
            </a:r>
            <a:r>
              <a:rPr lang="zh-CN" altLang="zh-CN" sz="2600" kern="100">
                <a:solidFill>
                  <a:srgbClr val="262626"/>
                </a:solidFill>
                <a:latin typeface="Times New Roman" panose="02020603050405020304" pitchFamily="18" charset="0"/>
                <a:cs typeface="Times New Roman" panose="02020603050405020304" pitchFamily="18" charset="0"/>
              </a:rPr>
              <a:t>先进行一次有丝分裂再进行一次减数分裂的标记情况用</a:t>
            </a:r>
            <a:r>
              <a:rPr lang="en-US" altLang="zh-CN" sz="2600" kern="100" baseline="30000">
                <a:solidFill>
                  <a:srgbClr val="262626"/>
                </a:solidFill>
                <a:latin typeface="Times New Roman" panose="02020603050405020304" pitchFamily="18" charset="0"/>
                <a:cs typeface="Courier New" panose="02070309020205020404" pitchFamily="49" charset="0"/>
              </a:rPr>
              <a:t>15</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标记细胞的</a:t>
            </a:r>
            <a:r>
              <a:rPr lang="en-US" altLang="zh-CN" sz="2600" kern="100">
                <a:solidFill>
                  <a:srgbClr val="262626"/>
                </a:solidFill>
                <a:latin typeface="Times New Roman" panose="02020603050405020304" pitchFamily="18" charset="0"/>
                <a:cs typeface="Courier New" panose="02070309020205020404" pitchFamily="49" charset="0"/>
              </a:rPr>
              <a:t>DNA</a:t>
            </a:r>
            <a:r>
              <a:rPr lang="zh-CN" altLang="zh-CN" sz="2600" kern="100">
                <a:solidFill>
                  <a:srgbClr val="262626"/>
                </a:solidFill>
                <a:latin typeface="Times New Roman" panose="02020603050405020304" pitchFamily="18" charset="0"/>
                <a:cs typeface="Times New Roman" panose="02020603050405020304" pitchFamily="18" charset="0"/>
              </a:rPr>
              <a:t>分子，然后将其放到含</a:t>
            </a:r>
            <a:r>
              <a:rPr lang="en-US" altLang="zh-CN" sz="2600" kern="100" baseline="30000">
                <a:solidFill>
                  <a:srgbClr val="262626"/>
                </a:solidFill>
                <a:latin typeface="Times New Roman" panose="02020603050405020304" pitchFamily="18" charset="0"/>
                <a:cs typeface="Courier New" panose="02070309020205020404" pitchFamily="49" charset="0"/>
              </a:rPr>
              <a:t>14</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的培养液中进行一次有丝分裂，再继续在含</a:t>
            </a:r>
            <a:r>
              <a:rPr lang="en-US" altLang="zh-CN" sz="2600" kern="100" baseline="30000">
                <a:solidFill>
                  <a:srgbClr val="262626"/>
                </a:solidFill>
                <a:latin typeface="Times New Roman" panose="02020603050405020304" pitchFamily="18" charset="0"/>
                <a:cs typeface="Courier New" panose="02070309020205020404" pitchFamily="49" charset="0"/>
              </a:rPr>
              <a:t>14</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的培养液中进行正常减数分裂，情况如图所示</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以一对同源染色体为例</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kern="100">
                <a:solidFill>
                  <a:srgbClr val="262626"/>
                </a:solidFill>
                <a:latin typeface="Times New Roman" panose="02020603050405020304" pitchFamily="18" charset="0"/>
                <a:cs typeface="Times New Roman" panose="02020603050405020304" pitchFamily="18" charset="0"/>
              </a:rPr>
              <a:t>：</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7650" name="Picture 2" descr="T345"/>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296318" y="2400883"/>
            <a:ext cx="7090919" cy="23980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对象 3"/>
          <p:cNvGraphicFramePr>
            <a:graphicFrameLocks noChangeAspect="1"/>
          </p:cNvGraphicFramePr>
          <p:nvPr>
            <p:extLst>
              <p:ext uri="{D42A27DB-BD31-4B8C-83A1-F6EECF244321}">
                <p14:modId xmlns:p14="http://schemas.microsoft.com/office/powerpoint/2010/main" val="4138384271"/>
              </p:ext>
            </p:extLst>
          </p:nvPr>
        </p:nvGraphicFramePr>
        <p:xfrm>
          <a:off x="315913" y="4650006"/>
          <a:ext cx="10926762" cy="785812"/>
        </p:xfrm>
        <a:graphic>
          <a:graphicData uri="http://schemas.openxmlformats.org/presentationml/2006/ole">
            <mc:AlternateContent xmlns:mc="http://schemas.openxmlformats.org/markup-compatibility/2006">
              <mc:Choice xmlns:v="urn:schemas-microsoft-com:vml" Requires="v">
                <p:oleObj spid="_x0000_s27655" name="文档" r:id="rId4" imgW="10966753" imgH="792388" progId="Word.Document.12">
                  <p:embed/>
                </p:oleObj>
              </mc:Choice>
              <mc:Fallback>
                <p:oleObj name="文档" r:id="rId4" imgW="10966753" imgH="792388" progId="Word.Document.12">
                  <p:embed/>
                  <p:pic>
                    <p:nvPicPr>
                      <p:cNvPr id="0" name=""/>
                      <p:cNvPicPr/>
                      <p:nvPr/>
                    </p:nvPicPr>
                    <p:blipFill>
                      <a:blip r:embed="rId5"/>
                      <a:stretch>
                        <a:fillRect/>
                      </a:stretch>
                    </p:blipFill>
                    <p:spPr>
                      <a:xfrm>
                        <a:off x="315913" y="4650006"/>
                        <a:ext cx="10926762" cy="785812"/>
                      </a:xfrm>
                      <a:prstGeom prst="rect">
                        <a:avLst/>
                      </a:prstGeom>
                    </p:spPr>
                  </p:pic>
                </p:oleObj>
              </mc:Fallback>
            </mc:AlternateContent>
          </a:graphicData>
        </a:graphic>
      </p:graphicFrame>
      <p:sp>
        <p:nvSpPr>
          <p:cNvPr id="6" name="矩形 5"/>
          <p:cNvSpPr/>
          <p:nvPr/>
        </p:nvSpPr>
        <p:spPr>
          <a:xfrm>
            <a:off x="80015" y="5244898"/>
            <a:ext cx="11656625" cy="1248394"/>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kern="100">
                <a:solidFill>
                  <a:srgbClr val="262626"/>
                </a:solidFill>
                <a:latin typeface="Times New Roman" panose="02020603050405020304" pitchFamily="18" charset="0"/>
                <a:cs typeface="Times New Roman" panose="02020603050405020304" pitchFamily="18" charset="0"/>
              </a:rPr>
              <a:t>若该生物的正常体细胞的核</a:t>
            </a:r>
            <a:r>
              <a:rPr lang="en-US" altLang="zh-CN" sz="2600" kern="100">
                <a:solidFill>
                  <a:srgbClr val="262626"/>
                </a:solidFill>
                <a:latin typeface="Times New Roman" panose="02020603050405020304" pitchFamily="18" charset="0"/>
                <a:cs typeface="Courier New" panose="02070309020205020404" pitchFamily="49" charset="0"/>
              </a:rPr>
              <a:t>DNA</a:t>
            </a:r>
            <a:r>
              <a:rPr lang="zh-CN" altLang="zh-CN" sz="2600" kern="100">
                <a:solidFill>
                  <a:srgbClr val="262626"/>
                </a:solidFill>
                <a:latin typeface="Times New Roman" panose="02020603050405020304" pitchFamily="18" charset="0"/>
                <a:cs typeface="Times New Roman" panose="02020603050405020304" pitchFamily="18" charset="0"/>
              </a:rPr>
              <a:t>为</a:t>
            </a:r>
            <a:r>
              <a:rPr lang="en-US" altLang="zh-CN" sz="2600" kern="100">
                <a:solidFill>
                  <a:srgbClr val="262626"/>
                </a:solidFill>
                <a:latin typeface="Times New Roman" panose="02020603050405020304" pitchFamily="18" charset="0"/>
                <a:cs typeface="Courier New" panose="02070309020205020404" pitchFamily="49" charset="0"/>
              </a:rPr>
              <a:t>2</a:t>
            </a:r>
            <a:r>
              <a:rPr lang="en-US" altLang="zh-CN" sz="2600" i="1"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，则经上述过程形成的子细胞中含</a:t>
            </a:r>
            <a:r>
              <a:rPr lang="en-US" altLang="zh-CN" sz="2600" kern="100" baseline="30000">
                <a:solidFill>
                  <a:srgbClr val="262626"/>
                </a:solidFill>
                <a:latin typeface="Times New Roman" panose="02020603050405020304" pitchFamily="18" charset="0"/>
                <a:cs typeface="Courier New" panose="02070309020205020404" pitchFamily="49" charset="0"/>
              </a:rPr>
              <a:t>15</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标记</a:t>
            </a:r>
            <a:r>
              <a:rPr lang="en-US" altLang="zh-CN" sz="2600" kern="100">
                <a:solidFill>
                  <a:srgbClr val="262626"/>
                </a:solidFill>
                <a:latin typeface="Times New Roman" panose="02020603050405020304" pitchFamily="18" charset="0"/>
                <a:cs typeface="Courier New" panose="02070309020205020404" pitchFamily="49" charset="0"/>
              </a:rPr>
              <a:t>DNA</a:t>
            </a:r>
            <a:r>
              <a:rPr lang="zh-CN" altLang="zh-CN" sz="2600" kern="100">
                <a:solidFill>
                  <a:srgbClr val="262626"/>
                </a:solidFill>
                <a:latin typeface="Times New Roman" panose="02020603050405020304" pitchFamily="18" charset="0"/>
                <a:cs typeface="Times New Roman" panose="02020603050405020304" pitchFamily="18" charset="0"/>
              </a:rPr>
              <a:t>的个数为</a:t>
            </a:r>
            <a:r>
              <a:rPr lang="en-US" altLang="zh-CN" sz="2600" kern="100">
                <a:solidFill>
                  <a:srgbClr val="262626"/>
                </a:solidFill>
                <a:latin typeface="Times New Roman" panose="02020603050405020304" pitchFamily="18" charset="0"/>
                <a:cs typeface="Courier New" panose="02070309020205020404" pitchFamily="49" charset="0"/>
              </a:rPr>
              <a:t>0</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i="1"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个。</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2065976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731654" y="3047050"/>
            <a:ext cx="461986" cy="553998"/>
          </a:xfrm>
          <a:prstGeom prst="rect">
            <a:avLst/>
          </a:prstGeom>
        </p:spPr>
        <p:txBody>
          <a:bodyPr wrap="none">
            <a:spAutoFit/>
          </a:bodyPr>
          <a:lstStyle/>
          <a:p>
            <a:r>
              <a:rPr lang="en-US" altLang="zh-CN" sz="3000" b="1" kern="100" smtClean="0">
                <a:solidFill>
                  <a:srgbClr val="C00000"/>
                </a:solidFill>
                <a:latin typeface="Times New Roman" panose="02020603050405020304"/>
              </a:rPr>
              <a:t>C</a:t>
            </a:r>
            <a:endParaRPr lang="zh-CN" altLang="en-US" sz="3000" b="1" dirty="0">
              <a:solidFill>
                <a:srgbClr val="C00000"/>
              </a:solidFill>
            </a:endParaRPr>
          </a:p>
        </p:txBody>
      </p:sp>
      <p:sp>
        <p:nvSpPr>
          <p:cNvPr id="4" name="矩形 3"/>
          <p:cNvSpPr/>
          <p:nvPr/>
        </p:nvSpPr>
        <p:spPr>
          <a:xfrm>
            <a:off x="206553" y="571779"/>
            <a:ext cx="11656625" cy="5449545"/>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湖南岳阳质监</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个二倍体生物的精原细胞在含有</a:t>
            </a:r>
            <a:r>
              <a:rPr lang="en-US" altLang="zh-CN" sz="2600" kern="100" baseline="30000" dirty="0">
                <a:solidFill>
                  <a:srgbClr val="262626"/>
                </a:solidFill>
                <a:latin typeface="Times New Roman" panose="02020603050405020304" pitchFamily="18" charset="0"/>
                <a:cs typeface="Courier New" panose="02070309020205020404" pitchFamily="49" charset="0"/>
              </a:rPr>
              <a:t>32</a:t>
            </a:r>
            <a:r>
              <a:rPr lang="en-US" altLang="zh-CN" sz="2600" kern="100" dirty="0">
                <a:solidFill>
                  <a:srgbClr val="262626"/>
                </a:solidFill>
                <a:latin typeface="Times New Roman" panose="02020603050405020304" pitchFamily="18" charset="0"/>
                <a:cs typeface="Courier New" panose="02070309020205020404" pitchFamily="49" charset="0"/>
              </a:rPr>
              <a:t>P</a:t>
            </a:r>
            <a:r>
              <a:rPr lang="zh-CN" altLang="zh-CN" sz="2600" kern="100" dirty="0">
                <a:solidFill>
                  <a:srgbClr val="262626"/>
                </a:solidFill>
                <a:latin typeface="Times New Roman" panose="02020603050405020304" pitchFamily="18" charset="0"/>
                <a:cs typeface="Times New Roman" panose="02020603050405020304" pitchFamily="18" charset="0"/>
              </a:rPr>
              <a:t>的培养基中进行</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次有丝分裂得到</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个子细胞，将</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个子细胞转入不含有</a:t>
            </a:r>
            <a:r>
              <a:rPr lang="en-US" altLang="zh-CN" sz="2600" kern="100" baseline="30000" dirty="0">
                <a:solidFill>
                  <a:srgbClr val="262626"/>
                </a:solidFill>
                <a:latin typeface="Times New Roman" panose="02020603050405020304" pitchFamily="18" charset="0"/>
                <a:cs typeface="Courier New" panose="02070309020205020404" pitchFamily="49" charset="0"/>
              </a:rPr>
              <a:t>32</a:t>
            </a:r>
            <a:r>
              <a:rPr lang="en-US" altLang="zh-CN" sz="2600" kern="100" dirty="0">
                <a:solidFill>
                  <a:srgbClr val="262626"/>
                </a:solidFill>
                <a:latin typeface="Times New Roman" panose="02020603050405020304" pitchFamily="18" charset="0"/>
                <a:cs typeface="Courier New" panose="02070309020205020404" pitchFamily="49" charset="0"/>
              </a:rPr>
              <a:t>P</a:t>
            </a:r>
            <a:r>
              <a:rPr lang="zh-CN" altLang="zh-CN" sz="2600" kern="100" dirty="0">
                <a:solidFill>
                  <a:srgbClr val="262626"/>
                </a:solidFill>
                <a:latin typeface="Times New Roman" panose="02020603050405020304" pitchFamily="18" charset="0"/>
                <a:cs typeface="Times New Roman" panose="02020603050405020304" pitchFamily="18" charset="0"/>
              </a:rPr>
              <a:t>的普通培养基中进行</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次完整的细胞分裂，在进行核</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复制时，</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个</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分子的</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个腺嘌呤碱基发生变异后转变为次黄嘌呤</a:t>
            </a:r>
            <a:r>
              <a:rPr lang="en-US" altLang="zh-CN" sz="2600" kern="100" dirty="0">
                <a:solidFill>
                  <a:srgbClr val="262626"/>
                </a:solidFill>
                <a:latin typeface="Times New Roman" panose="02020603050405020304" pitchFamily="18" charset="0"/>
                <a:cs typeface="Courier New" panose="02070309020205020404" pitchFamily="49" charset="0"/>
              </a:rPr>
              <a:t>(I)</a:t>
            </a:r>
            <a:r>
              <a:rPr lang="zh-CN" altLang="zh-CN" sz="2600" kern="100" dirty="0">
                <a:solidFill>
                  <a:srgbClr val="262626"/>
                </a:solidFill>
                <a:latin typeface="Times New Roman" panose="02020603050405020304" pitchFamily="18" charset="0"/>
                <a:cs typeface="Times New Roman" panose="02020603050405020304" pitchFamily="18" charset="0"/>
              </a:rPr>
              <a:t>。已知次黄嘌呤可与胞嘧啶</a:t>
            </a: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配对，在不考虑其他变异的情况下本次细胞分裂不可能出现的现象是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子细胞含有</a:t>
            </a:r>
            <a:r>
              <a:rPr lang="en-US" altLang="zh-CN" sz="2600" kern="100" baseline="30000" dirty="0">
                <a:solidFill>
                  <a:srgbClr val="262626"/>
                </a:solidFill>
                <a:latin typeface="Times New Roman" panose="02020603050405020304" pitchFamily="18" charset="0"/>
                <a:cs typeface="Courier New" panose="02070309020205020404" pitchFamily="49" charset="0"/>
              </a:rPr>
              <a:t>32</a:t>
            </a:r>
            <a:r>
              <a:rPr lang="en-US" altLang="zh-CN" sz="2600" kern="100" dirty="0">
                <a:solidFill>
                  <a:srgbClr val="262626"/>
                </a:solidFill>
                <a:latin typeface="Times New Roman" panose="02020603050405020304" pitchFamily="18" charset="0"/>
                <a:cs typeface="Courier New" panose="02070309020205020404" pitchFamily="49" charset="0"/>
              </a:rPr>
              <a:t>P</a:t>
            </a:r>
            <a:r>
              <a:rPr lang="zh-CN" altLang="zh-CN" sz="2600" kern="100" dirty="0">
                <a:solidFill>
                  <a:srgbClr val="262626"/>
                </a:solidFill>
                <a:latin typeface="Times New Roman" panose="02020603050405020304" pitchFamily="18" charset="0"/>
                <a:cs typeface="Times New Roman" panose="02020603050405020304" pitchFamily="18" charset="0"/>
              </a:rPr>
              <a:t>的染色体上无次黄嘌呤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子细胞中含有次黄嘌呤但不含</a:t>
            </a:r>
            <a:r>
              <a:rPr lang="en-US" altLang="zh-CN" sz="2600" kern="100" baseline="30000" dirty="0">
                <a:solidFill>
                  <a:srgbClr val="262626"/>
                </a:solidFill>
                <a:latin typeface="Times New Roman" panose="02020603050405020304" pitchFamily="18" charset="0"/>
                <a:cs typeface="Courier New" panose="02070309020205020404" pitchFamily="49" charset="0"/>
              </a:rPr>
              <a:t>32</a:t>
            </a:r>
            <a:r>
              <a:rPr lang="en-US" altLang="zh-CN" sz="2600" kern="100" dirty="0">
                <a:solidFill>
                  <a:srgbClr val="262626"/>
                </a:solidFill>
                <a:latin typeface="Times New Roman" panose="02020603050405020304" pitchFamily="18" charset="0"/>
                <a:cs typeface="Courier New" panose="02070309020205020404" pitchFamily="49" charset="0"/>
              </a:rPr>
              <a:t>P</a:t>
            </a:r>
            <a:r>
              <a:rPr lang="zh-CN" altLang="zh-CN" sz="2600" kern="100" dirty="0">
                <a:solidFill>
                  <a:srgbClr val="262626"/>
                </a:solidFill>
                <a:latin typeface="Times New Roman" panose="02020603050405020304" pitchFamily="18" charset="0"/>
                <a:cs typeface="Times New Roman" panose="02020603050405020304" pitchFamily="18" charset="0"/>
              </a:rPr>
              <a:t>的细胞占</a:t>
            </a:r>
            <a:r>
              <a:rPr lang="en-US" altLang="zh-CN" sz="2600" kern="100" dirty="0">
                <a:solidFill>
                  <a:srgbClr val="262626"/>
                </a:solidFill>
                <a:latin typeface="Times New Roman" panose="02020603050405020304" pitchFamily="18" charset="0"/>
                <a:cs typeface="Courier New" panose="02070309020205020404" pitchFamily="49" charset="0"/>
              </a:rPr>
              <a:t>1/2</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C.2</a:t>
            </a:r>
            <a:r>
              <a:rPr lang="zh-CN" altLang="zh-CN" sz="2600" kern="100" dirty="0">
                <a:solidFill>
                  <a:srgbClr val="262626"/>
                </a:solidFill>
                <a:latin typeface="Times New Roman" panose="02020603050405020304" pitchFamily="18" charset="0"/>
                <a:cs typeface="Times New Roman" panose="02020603050405020304" pitchFamily="18" charset="0"/>
              </a:rPr>
              <a:t>个次级精母细胞中都含有次黄嘌呤</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D.4</a:t>
            </a:r>
            <a:r>
              <a:rPr lang="zh-CN" altLang="zh-CN" sz="2600" kern="100" dirty="0">
                <a:solidFill>
                  <a:srgbClr val="262626"/>
                </a:solidFill>
                <a:latin typeface="Times New Roman" panose="02020603050405020304" pitchFamily="18" charset="0"/>
                <a:cs typeface="Times New Roman" panose="02020603050405020304" pitchFamily="18" charset="0"/>
              </a:rPr>
              <a:t>个精子中含有次黄嘌呤又含</a:t>
            </a:r>
            <a:r>
              <a:rPr lang="en-US" altLang="zh-CN" sz="2600" kern="100" baseline="30000" dirty="0">
                <a:solidFill>
                  <a:srgbClr val="262626"/>
                </a:solidFill>
                <a:latin typeface="Times New Roman" panose="02020603050405020304" pitchFamily="18" charset="0"/>
                <a:cs typeface="Courier New" panose="02070309020205020404" pitchFamily="49" charset="0"/>
              </a:rPr>
              <a:t>32</a:t>
            </a:r>
            <a:r>
              <a:rPr lang="en-US" altLang="zh-CN" sz="2600" kern="100" dirty="0">
                <a:solidFill>
                  <a:srgbClr val="262626"/>
                </a:solidFill>
                <a:latin typeface="Times New Roman" panose="02020603050405020304" pitchFamily="18" charset="0"/>
                <a:cs typeface="Courier New" panose="02070309020205020404" pitchFamily="49" charset="0"/>
              </a:rPr>
              <a:t>P</a:t>
            </a:r>
            <a:r>
              <a:rPr lang="zh-CN" altLang="zh-CN" sz="2600" kern="100" dirty="0">
                <a:solidFill>
                  <a:srgbClr val="262626"/>
                </a:solidFill>
                <a:latin typeface="Times New Roman" panose="02020603050405020304" pitchFamily="18" charset="0"/>
                <a:cs typeface="Times New Roman" panose="02020603050405020304" pitchFamily="18" charset="0"/>
              </a:rPr>
              <a:t>的细胞占</a:t>
            </a:r>
            <a:r>
              <a:rPr lang="en-US" altLang="zh-CN" sz="2600" kern="100" dirty="0">
                <a:solidFill>
                  <a:srgbClr val="262626"/>
                </a:solidFill>
                <a:latin typeface="Times New Roman" panose="02020603050405020304" pitchFamily="18" charset="0"/>
                <a:cs typeface="Courier New" panose="02070309020205020404" pitchFamily="49" charset="0"/>
              </a:rPr>
              <a:t>1/4</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97897260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1247497"/>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有丝分裂以</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条染色体为例，减数分裂以</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对同源染色体为例分析；</a:t>
            </a:r>
            <a:r>
              <a:rPr lang="en-US" altLang="zh-CN" sz="2600" kern="100">
                <a:solidFill>
                  <a:srgbClr val="262626"/>
                </a:solidFill>
                <a:latin typeface="Times New Roman" panose="02020603050405020304" pitchFamily="18" charset="0"/>
                <a:cs typeface="Courier New" panose="02070309020205020404" pitchFamily="49"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kern="100">
                <a:solidFill>
                  <a:srgbClr val="262626"/>
                </a:solidFill>
                <a:latin typeface="Times New Roman" panose="02020603050405020304" pitchFamily="18" charset="0"/>
                <a:cs typeface="Courier New" panose="02070309020205020404" pitchFamily="49"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表示不含</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链，</a:t>
            </a:r>
            <a:r>
              <a:rPr lang="en-US" altLang="zh-CN" sz="2600" kern="100">
                <a:solidFill>
                  <a:srgbClr val="262626"/>
                </a:solidFill>
                <a:latin typeface="宋体" panose="02010600030101010101" pitchFamily="2" charset="-122"/>
                <a:cs typeface="Times New Roman" panose="02020603050405020304" pitchFamily="18" charset="0"/>
              </a:rPr>
              <a:t>“</a:t>
            </a:r>
            <a:r>
              <a:rPr lang="en-US" altLang="zh-CN" sz="2600" b="1" kern="100">
                <a:solidFill>
                  <a:srgbClr val="005AA0"/>
                </a:solidFill>
                <a:latin typeface="宋体" panose="02010600030101010101" pitchFamily="2" charset="-122"/>
                <a:ea typeface="宋体" panose="02010600030101010101" pitchFamily="2" charset="-122"/>
                <a:cs typeface="Times New Roman" panose="02020603050405020304" pitchFamily="18" charset="0"/>
              </a:rPr>
              <a:t>┊</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表示含</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链：</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8674" name="Picture 2" descr="SW307"/>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91626" y="1867468"/>
            <a:ext cx="5313958" cy="4824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402155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任意多边形: 形状 42"/>
          <p:cNvSpPr/>
          <p:nvPr>
            <p:custDataLst>
              <p:tags r:id="rId1"/>
            </p:custDataLst>
          </p:nvPr>
        </p:nvSpPr>
        <p:spPr>
          <a:xfrm>
            <a:off x="0" y="1558925"/>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chemeClr val="accent6">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p:custDataLst>
              <p:tags r:id="rId2"/>
            </p:custDataLst>
          </p:nvPr>
        </p:nvSpPr>
        <p:spPr>
          <a:xfrm>
            <a:off x="0" y="15494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rotWithShape="1">
            <a:blip r:embed="rId4">
              <a:alphaModFix amt="1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0253" name="文本框 10"/>
          <p:cNvSpPr txBox="1"/>
          <p:nvPr/>
        </p:nvSpPr>
        <p:spPr>
          <a:xfrm>
            <a:off x="2207895" y="2132429"/>
            <a:ext cx="8153400" cy="1631216"/>
          </a:xfrm>
          <a:prstGeom prst="rect">
            <a:avLst/>
          </a:prstGeom>
          <a:noFill/>
          <a:ln w="9525">
            <a:noFill/>
          </a:ln>
        </p:spPr>
        <p:txBody>
          <a:bodyPr wrap="square" anchor="t" anchorCtr="0">
            <a:spAutoFit/>
          </a:bodyPr>
          <a:lstStyle/>
          <a:p>
            <a:pPr algn="ctr">
              <a:lnSpc>
                <a:spcPct val="100000"/>
              </a:lnSpc>
            </a:pP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热点</a:t>
            </a:r>
            <a:r>
              <a:rPr lang="en-US" altLang="zh-CN"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1</a:t>
            </a: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a:t>
            </a:r>
            <a:endPar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lnSpc>
                <a:spcPct val="100000"/>
              </a:lnSpc>
            </a:pPr>
            <a:r>
              <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rPr>
              <a:t>细胞分裂与变异的联系</a:t>
            </a:r>
          </a:p>
        </p:txBody>
      </p:sp>
      <p:sp>
        <p:nvSpPr>
          <p:cNvPr id="3" name="文本框 2">
            <a:hlinkClick r:id="rId5" action="ppaction://hlinksldjump"/>
          </p:cNvPr>
          <p:cNvSpPr txBox="1"/>
          <p:nvPr/>
        </p:nvSpPr>
        <p:spPr>
          <a:xfrm>
            <a:off x="2047935" y="4493086"/>
            <a:ext cx="3183957" cy="559435"/>
          </a:xfrm>
          <a:prstGeom prst="rect">
            <a:avLst/>
          </a:prstGeom>
          <a:noFill/>
          <a:ln>
            <a:noFill/>
          </a:ln>
        </p:spPr>
        <p:txBody>
          <a:bodyPr wrap="square" rtlCol="0" anchor="t">
            <a:noAutofit/>
          </a:bodyPr>
          <a:lstStyle/>
          <a:p>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深研真题</a:t>
            </a:r>
            <a:r>
              <a:rPr lang="en-US" altLang="zh-CN"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a:hlinkClick r:id="rId6" action="ppaction://hlinksldjump"/>
          </p:cNvPr>
          <p:cNvSpPr txBox="1"/>
          <p:nvPr/>
        </p:nvSpPr>
        <p:spPr>
          <a:xfrm>
            <a:off x="6365216" y="4505960"/>
            <a:ext cx="3456432" cy="559435"/>
          </a:xfrm>
          <a:prstGeom prst="rect">
            <a:avLst/>
          </a:prstGeom>
          <a:noFill/>
          <a:ln>
            <a:noFill/>
          </a:ln>
        </p:spPr>
        <p:txBody>
          <a:bodyPr wrap="square" rtlCol="0" anchor="t">
            <a:noAutofit/>
          </a:bodyPr>
          <a:lstStyle/>
          <a:p>
            <a:pPr algn="ctr">
              <a:lnSpc>
                <a:spcPct val="100000"/>
              </a:lnSpc>
            </a:pP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情境探疑</a:t>
            </a:r>
            <a:r>
              <a:rPr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拓展应用</a:t>
            </a:r>
          </a:p>
        </p:txBody>
      </p:sp>
      <p:sp>
        <p:nvSpPr>
          <p:cNvPr id="7" name="文本框 6">
            <a:hlinkClick r:id="rId7" action="ppaction://hlinksldjump"/>
          </p:cNvPr>
          <p:cNvSpPr txBox="1"/>
          <p:nvPr/>
        </p:nvSpPr>
        <p:spPr>
          <a:xfrm>
            <a:off x="2050023" y="5194794"/>
            <a:ext cx="3183957" cy="559435"/>
          </a:xfrm>
          <a:prstGeom prst="rect">
            <a:avLst/>
          </a:prstGeom>
          <a:noFill/>
          <a:ln>
            <a:noFill/>
          </a:ln>
        </p:spPr>
        <p:txBody>
          <a:bodyPr wrap="square" rtlCol="0" anchor="t">
            <a:noAutofit/>
          </a:bodyPr>
          <a:lstStyle/>
          <a:p>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思维建模</a:t>
            </a:r>
            <a:r>
              <a:rPr lang="en-US" altLang="zh-CN"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触类旁通</a:t>
            </a:r>
            <a:endParaRPr lang="zh-CN" altLang="en-US"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9" name="文本框 8">
            <a:hlinkClick r:id="rId8" action="ppaction://hlinksldjump"/>
          </p:cNvPr>
          <p:cNvSpPr txBox="1"/>
          <p:nvPr/>
        </p:nvSpPr>
        <p:spPr>
          <a:xfrm>
            <a:off x="6367304" y="5207668"/>
            <a:ext cx="3456432" cy="559435"/>
          </a:xfrm>
          <a:prstGeom prst="rect">
            <a:avLst/>
          </a:prstGeom>
          <a:noFill/>
          <a:ln>
            <a:noFill/>
          </a:ln>
        </p:spPr>
        <p:txBody>
          <a:bodyPr wrap="square" rtlCol="0" anchor="t">
            <a:noAutofit/>
          </a:bodyPr>
          <a:lstStyle/>
          <a:p>
            <a:pPr algn="ctr">
              <a:lnSpc>
                <a:spcPct val="100000"/>
              </a:lnSpc>
            </a:pP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解题觉醒</a:t>
            </a:r>
            <a:r>
              <a:rPr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融会贯通</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924401"/>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由以上分析可知，当变异发生在不含</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分子上时，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次有丝分裂后，子细胞含有</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的染色体上无次黄嘌呤，子细胞中含有次黄嘌呤但不含</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的细胞占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不符合题意</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970530" algn="l"/>
              </a:tabLst>
            </a:pP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进行减数分裂，</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复制一次，细胞分裂两次，但在进行核</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复制时，只有一个</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分子的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个腺嘌呤碱基发生变异后转变为次黄嘌呤，因此最多有一个次级精母细胞中含有次黄嘌呤，</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符合题意</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970530" algn="l"/>
              </a:tabLst>
            </a:pP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进行减数分裂，变异发生在含</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分子上时，四个精子中含有次黄嘌呤又含</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的细胞占</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不符合题意。</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2028912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05517"/>
            <a:ext cx="11656625" cy="3048887"/>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浙江温州模拟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图甲为一个基因型为</a:t>
            </a:r>
            <a:r>
              <a:rPr lang="en-US" altLang="zh-CN" sz="2600" kern="100" dirty="0" err="1">
                <a:solidFill>
                  <a:srgbClr val="262626"/>
                </a:solidFill>
                <a:latin typeface="Times New Roman" panose="02020603050405020304" pitchFamily="18" charset="0"/>
                <a:cs typeface="Courier New" panose="02070309020205020404" pitchFamily="49" charset="0"/>
              </a:rPr>
              <a:t>AaX</a:t>
            </a:r>
            <a:r>
              <a:rPr lang="en-US" altLang="zh-CN" sz="2600" kern="100" baseline="30000" dirty="0" err="1">
                <a:solidFill>
                  <a:srgbClr val="262626"/>
                </a:solidFill>
                <a:latin typeface="Times New Roman" panose="02020603050405020304" pitchFamily="18" charset="0"/>
                <a:cs typeface="Courier New" panose="02070309020205020404" pitchFamily="49" charset="0"/>
              </a:rPr>
              <a:t>B</a:t>
            </a:r>
            <a:r>
              <a:rPr lang="en-US" altLang="zh-CN" sz="2600" kern="100" dirty="0" err="1">
                <a:solidFill>
                  <a:srgbClr val="262626"/>
                </a:solidFill>
                <a:latin typeface="Times New Roman" panose="02020603050405020304" pitchFamily="18" charset="0"/>
                <a:cs typeface="Courier New" panose="02070309020205020404" pitchFamily="49" charset="0"/>
              </a:rPr>
              <a:t>Y</a:t>
            </a:r>
            <a:r>
              <a:rPr lang="zh-CN" altLang="zh-CN" sz="2600" kern="100" dirty="0">
                <a:solidFill>
                  <a:srgbClr val="262626"/>
                </a:solidFill>
                <a:latin typeface="Times New Roman" panose="02020603050405020304" pitchFamily="18" charset="0"/>
                <a:cs typeface="Times New Roman" panose="02020603050405020304" pitchFamily="18" charset="0"/>
              </a:rPr>
              <a:t>的精原细胞</a:t>
            </a: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i="1" kern="100" dirty="0">
                <a:solidFill>
                  <a:srgbClr val="262626"/>
                </a:solidFill>
                <a:latin typeface="Times New Roman" panose="02020603050405020304" pitchFamily="18" charset="0"/>
                <a:cs typeface="Courier New" panose="02070309020205020404" pitchFamily="49" charset="0"/>
              </a:rPr>
              <a:t>N</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，将该细胞的核</a:t>
            </a:r>
            <a:r>
              <a:rPr lang="en-US" altLang="zh-CN" sz="2600" kern="100" dirty="0">
                <a:solidFill>
                  <a:srgbClr val="262626"/>
                </a:solidFill>
                <a:latin typeface="Times New Roman" panose="02020603050405020304" pitchFamily="18" charset="0"/>
                <a:cs typeface="Courier New" panose="02070309020205020404" pitchFamily="49" charset="0"/>
              </a:rPr>
              <a:t>DNA</a:t>
            </a:r>
            <a:r>
              <a:rPr lang="zh-CN" altLang="zh-CN" sz="2600" kern="100" dirty="0">
                <a:solidFill>
                  <a:srgbClr val="262626"/>
                </a:solidFill>
                <a:latin typeface="Times New Roman" panose="02020603050405020304" pitchFamily="18" charset="0"/>
                <a:cs typeface="Times New Roman" panose="02020603050405020304" pitchFamily="18" charset="0"/>
              </a:rPr>
              <a:t>双链均用</a:t>
            </a:r>
            <a:r>
              <a:rPr lang="en-US" altLang="zh-CN" sz="2600" kern="100" baseline="30000" dirty="0">
                <a:solidFill>
                  <a:srgbClr val="262626"/>
                </a:solidFill>
                <a:latin typeface="Times New Roman" panose="02020603050405020304" pitchFamily="18" charset="0"/>
                <a:cs typeface="Courier New" panose="02070309020205020404" pitchFamily="49" charset="0"/>
              </a:rPr>
              <a:t>15</a:t>
            </a:r>
            <a:r>
              <a:rPr lang="en-US" altLang="zh-CN" sz="2600" kern="100" dirty="0">
                <a:solidFill>
                  <a:srgbClr val="262626"/>
                </a:solidFill>
                <a:latin typeface="Times New Roman" panose="02020603050405020304" pitchFamily="18" charset="0"/>
                <a:cs typeface="Courier New" panose="02070309020205020404" pitchFamily="49" charset="0"/>
              </a:rPr>
              <a:t>N</a:t>
            </a:r>
            <a:r>
              <a:rPr lang="zh-CN" altLang="zh-CN" sz="2600" kern="100" dirty="0">
                <a:solidFill>
                  <a:srgbClr val="262626"/>
                </a:solidFill>
                <a:latin typeface="Times New Roman" panose="02020603050405020304" pitchFamily="18" charset="0"/>
                <a:cs typeface="Times New Roman" panose="02020603050405020304" pitchFamily="18" charset="0"/>
              </a:rPr>
              <a:t>标记后，置于只含</a:t>
            </a:r>
            <a:r>
              <a:rPr lang="en-US" altLang="zh-CN" sz="2600" kern="100" baseline="30000" dirty="0">
                <a:solidFill>
                  <a:srgbClr val="262626"/>
                </a:solidFill>
                <a:latin typeface="Times New Roman" panose="02020603050405020304" pitchFamily="18" charset="0"/>
                <a:cs typeface="Courier New" panose="02070309020205020404" pitchFamily="49" charset="0"/>
              </a:rPr>
              <a:t>14</a:t>
            </a:r>
            <a:r>
              <a:rPr lang="en-US" altLang="zh-CN" sz="2600" kern="100" dirty="0">
                <a:solidFill>
                  <a:srgbClr val="262626"/>
                </a:solidFill>
                <a:latin typeface="Times New Roman" panose="02020603050405020304" pitchFamily="18" charset="0"/>
                <a:cs typeface="Courier New" panose="02070309020205020404" pitchFamily="49" charset="0"/>
              </a:rPr>
              <a:t>N</a:t>
            </a:r>
            <a:r>
              <a:rPr lang="zh-CN" altLang="zh-CN" sz="2600" kern="100" dirty="0">
                <a:solidFill>
                  <a:srgbClr val="262626"/>
                </a:solidFill>
                <a:latin typeface="Times New Roman" panose="02020603050405020304" pitchFamily="18" charset="0"/>
                <a:cs typeface="Times New Roman" panose="02020603050405020304" pitchFamily="18" charset="0"/>
              </a:rPr>
              <a:t>的培养基中培养，经一次有丝分裂后，又将其子细胞置于只含有</a:t>
            </a:r>
            <a:r>
              <a:rPr lang="en-US" altLang="zh-CN" sz="2600" kern="100" baseline="30000" dirty="0">
                <a:solidFill>
                  <a:srgbClr val="262626"/>
                </a:solidFill>
                <a:latin typeface="Times New Roman" panose="02020603050405020304" pitchFamily="18" charset="0"/>
                <a:cs typeface="Courier New" panose="02070309020205020404" pitchFamily="49" charset="0"/>
              </a:rPr>
              <a:t>15</a:t>
            </a:r>
            <a:r>
              <a:rPr lang="en-US" altLang="zh-CN" sz="2600" kern="100" dirty="0">
                <a:solidFill>
                  <a:srgbClr val="262626"/>
                </a:solidFill>
                <a:latin typeface="Times New Roman" panose="02020603050405020304" pitchFamily="18" charset="0"/>
                <a:cs typeface="Courier New" panose="02070309020205020404" pitchFamily="49" charset="0"/>
              </a:rPr>
              <a:t>N</a:t>
            </a:r>
            <a:r>
              <a:rPr lang="zh-CN" altLang="zh-CN" sz="2600" kern="100" dirty="0">
                <a:solidFill>
                  <a:srgbClr val="262626"/>
                </a:solidFill>
                <a:latin typeface="Times New Roman" panose="02020603050405020304" pitchFamily="18" charset="0"/>
                <a:cs typeface="Times New Roman" panose="02020603050405020304" pitchFamily="18" charset="0"/>
              </a:rPr>
              <a:t>的培养基中完成减数分裂，产生了一个基因型为</a:t>
            </a:r>
            <a:r>
              <a:rPr lang="en-US" altLang="zh-CN" sz="2600" kern="100" dirty="0" err="1">
                <a:solidFill>
                  <a:srgbClr val="262626"/>
                </a:solidFill>
                <a:latin typeface="Times New Roman" panose="02020603050405020304" pitchFamily="18" charset="0"/>
                <a:cs typeface="Courier New" panose="02070309020205020404" pitchFamily="49" charset="0"/>
              </a:rPr>
              <a:t>AaX</a:t>
            </a:r>
            <a:r>
              <a:rPr lang="en-US" altLang="zh-CN" sz="2600" kern="100" baseline="30000" dirty="0" err="1">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的异常精细胞，如图乙所示。整个过程中不考虑基因突变且染色体变异只发生</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次，下列叙述正确的是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smtClean="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6503002" y="311299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C</a:t>
            </a:r>
            <a:endParaRPr lang="zh-CN" altLang="en-US" sz="3000" b="1" dirty="0">
              <a:solidFill>
                <a:srgbClr val="C00000"/>
              </a:solidFill>
            </a:endParaRPr>
          </a:p>
        </p:txBody>
      </p:sp>
      <p:sp>
        <p:nvSpPr>
          <p:cNvPr id="4" name="矩形 3"/>
          <p:cNvSpPr/>
          <p:nvPr/>
        </p:nvSpPr>
        <p:spPr>
          <a:xfrm>
            <a:off x="255379" y="3560075"/>
            <a:ext cx="11656625" cy="244872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图乙所示细胞的每条染色体上都有</a:t>
            </a:r>
            <a:r>
              <a:rPr lang="en-US" altLang="zh-CN" sz="2600" kern="100" baseline="30000">
                <a:solidFill>
                  <a:srgbClr val="262626"/>
                </a:solidFill>
                <a:latin typeface="Times New Roman" panose="02020603050405020304" pitchFamily="18" charset="0"/>
                <a:cs typeface="Courier New" panose="02070309020205020404" pitchFamily="49" charset="0"/>
              </a:rPr>
              <a:t>14</a:t>
            </a:r>
            <a:r>
              <a:rPr lang="en-US" altLang="zh-CN" sz="2600" kern="100">
                <a:solidFill>
                  <a:srgbClr val="262626"/>
                </a:solidFill>
                <a:latin typeface="Times New Roman" panose="02020603050405020304" pitchFamily="18" charset="0"/>
                <a:cs typeface="Courier New" panose="02070309020205020404" pitchFamily="49" charset="0"/>
              </a:rPr>
              <a:t>N</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基因型为</a:t>
            </a:r>
            <a:r>
              <a:rPr lang="en-US" altLang="zh-CN" sz="2600" kern="100">
                <a:solidFill>
                  <a:srgbClr val="262626"/>
                </a:solidFill>
                <a:latin typeface="Times New Roman" panose="02020603050405020304" pitchFamily="18" charset="0"/>
                <a:cs typeface="Courier New" panose="02070309020205020404" pitchFamily="49" charset="0"/>
              </a:rPr>
              <a:t>AaX</a:t>
            </a:r>
            <a:r>
              <a:rPr lang="en-US" altLang="zh-CN" sz="2600" kern="100" baseline="300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的异常精子中含有</a:t>
            </a:r>
            <a:r>
              <a:rPr lang="en-US" altLang="zh-CN" sz="2600" kern="100" baseline="30000">
                <a:solidFill>
                  <a:srgbClr val="262626"/>
                </a:solidFill>
                <a:latin typeface="Times New Roman" panose="02020603050405020304" pitchFamily="18" charset="0"/>
                <a:cs typeface="Courier New" panose="02070309020205020404" pitchFamily="49" charset="0"/>
              </a:rPr>
              <a:t>14</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的染色体数目为</a:t>
            </a:r>
            <a:r>
              <a:rPr lang="en-US" altLang="zh-CN" sz="2600" kern="100">
                <a:solidFill>
                  <a:srgbClr val="262626"/>
                </a:solidFill>
                <a:latin typeface="Times New Roman" panose="02020603050405020304" pitchFamily="18" charset="0"/>
                <a:cs typeface="Courier New" panose="02070309020205020404" pitchFamily="49" charset="0"/>
              </a:rPr>
              <a:t>0</a:t>
            </a:r>
            <a:r>
              <a:rPr lang="zh-CN" altLang="zh-CN" sz="2600" kern="100">
                <a:solidFill>
                  <a:srgbClr val="262626"/>
                </a:solidFill>
                <a:latin typeface="Times New Roman" panose="02020603050405020304" pitchFamily="18" charset="0"/>
                <a:cs typeface="Times New Roman" panose="02020603050405020304" pitchFamily="18" charset="0"/>
              </a:rPr>
              <a:t>或</a:t>
            </a:r>
            <a:r>
              <a:rPr lang="en-US" altLang="zh-CN" sz="2600" kern="100">
                <a:solidFill>
                  <a:srgbClr val="262626"/>
                </a:solidFill>
                <a:latin typeface="Times New Roman" panose="02020603050405020304" pitchFamily="18" charset="0"/>
                <a:cs typeface="Courier New" panose="02070309020205020404" pitchFamily="49" charset="0"/>
              </a:rPr>
              <a:t>1</a:t>
            </a:r>
            <a:r>
              <a:rPr lang="zh-CN" altLang="zh-CN" sz="2600" kern="100">
                <a:solidFill>
                  <a:srgbClr val="262626"/>
                </a:solidFill>
                <a:latin typeface="Times New Roman" panose="02020603050405020304" pitchFamily="18" charset="0"/>
                <a:cs typeface="Times New Roman" panose="02020603050405020304" pitchFamily="18" charset="0"/>
              </a:rPr>
              <a:t>或</a:t>
            </a:r>
            <a:r>
              <a:rPr lang="en-US" altLang="zh-CN" sz="2600" kern="100">
                <a:solidFill>
                  <a:srgbClr val="262626"/>
                </a:solidFill>
                <a:latin typeface="Times New Roman" panose="02020603050405020304" pitchFamily="18" charset="0"/>
                <a:cs typeface="Courier New" panose="02070309020205020404" pitchFamily="49" charset="0"/>
              </a:rPr>
              <a:t>2</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异常精细胞可能由减数分裂</a:t>
            </a:r>
            <a:r>
              <a:rPr lang="zh-CN" altLang="zh-CN" sz="2600" kern="100">
                <a:solidFill>
                  <a:srgbClr val="262626"/>
                </a:solidFill>
                <a:latin typeface="宋体" panose="02010600030101010101" pitchFamily="2" charset="-122"/>
                <a:cs typeface="Times New Roman" panose="02020603050405020304" pitchFamily="18" charset="0"/>
              </a:rPr>
              <a:t>Ⅰ</a:t>
            </a:r>
            <a:r>
              <a:rPr lang="zh-CN" altLang="zh-CN" sz="2600" kern="100">
                <a:solidFill>
                  <a:srgbClr val="262626"/>
                </a:solidFill>
                <a:latin typeface="Times New Roman" panose="02020603050405020304" pitchFamily="18" charset="0"/>
                <a:cs typeface="Times New Roman" panose="02020603050405020304" pitchFamily="18" charset="0"/>
              </a:rPr>
              <a:t>时同源染色体未分离导致</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次级精母细胞中含</a:t>
            </a:r>
            <a:r>
              <a:rPr lang="en-US" altLang="zh-CN" sz="2600" kern="100" baseline="30000">
                <a:solidFill>
                  <a:srgbClr val="262626"/>
                </a:solidFill>
                <a:latin typeface="Times New Roman" panose="02020603050405020304" pitchFamily="18" charset="0"/>
                <a:cs typeface="Courier New" panose="02070309020205020404" pitchFamily="49" charset="0"/>
              </a:rPr>
              <a:t>14</a:t>
            </a:r>
            <a:r>
              <a:rPr lang="en-US" altLang="zh-CN" sz="2600" kern="100">
                <a:solidFill>
                  <a:srgbClr val="262626"/>
                </a:solidFill>
                <a:latin typeface="Times New Roman" panose="02020603050405020304" pitchFamily="18" charset="0"/>
                <a:cs typeface="Courier New" panose="02070309020205020404" pitchFamily="49" charset="0"/>
              </a:rPr>
              <a:t>N</a:t>
            </a:r>
            <a:r>
              <a:rPr lang="zh-CN" altLang="zh-CN" sz="2600" kern="100">
                <a:solidFill>
                  <a:srgbClr val="262626"/>
                </a:solidFill>
                <a:latin typeface="Times New Roman" panose="02020603050405020304" pitchFamily="18" charset="0"/>
                <a:cs typeface="Times New Roman" panose="02020603050405020304" pitchFamily="18" charset="0"/>
              </a:rPr>
              <a:t>的染色体数目可能为</a:t>
            </a:r>
            <a:r>
              <a:rPr lang="en-US" altLang="zh-CN" sz="2600" kern="100">
                <a:solidFill>
                  <a:srgbClr val="262626"/>
                </a:solidFill>
                <a:latin typeface="Times New Roman" panose="02020603050405020304" pitchFamily="18" charset="0"/>
                <a:cs typeface="Courier New" panose="02070309020205020404" pitchFamily="49" charset="0"/>
              </a:rPr>
              <a:t>1</a:t>
            </a:r>
            <a:r>
              <a:rPr lang="zh-CN" altLang="zh-CN" sz="2600" kern="100">
                <a:solidFill>
                  <a:srgbClr val="262626"/>
                </a:solidFill>
                <a:latin typeface="Times New Roman" panose="02020603050405020304" pitchFamily="18" charset="0"/>
                <a:cs typeface="Times New Roman" panose="02020603050405020304" pitchFamily="18" charset="0"/>
              </a:rPr>
              <a:t>～</a:t>
            </a:r>
            <a:r>
              <a:rPr lang="en-US" altLang="zh-CN" sz="2600" kern="100">
                <a:solidFill>
                  <a:srgbClr val="262626"/>
                </a:solidFill>
                <a:latin typeface="Times New Roman" panose="02020603050405020304" pitchFamily="18" charset="0"/>
                <a:cs typeface="Courier New" panose="02070309020205020404" pitchFamily="49" charset="0"/>
              </a:rPr>
              <a:t>6</a:t>
            </a:r>
            <a:r>
              <a:rPr lang="zh-CN" altLang="zh-CN" sz="2600" kern="100">
                <a:solidFill>
                  <a:srgbClr val="262626"/>
                </a:solidFill>
                <a:latin typeface="Times New Roman" panose="02020603050405020304" pitchFamily="18" charset="0"/>
                <a:cs typeface="Times New Roman" panose="02020603050405020304" pitchFamily="18" charset="0"/>
              </a:rPr>
              <a:t>中的任意整数</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9698" name="Picture 2" descr="SW308"/>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157956" y="3095169"/>
            <a:ext cx="2832886" cy="1840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2878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2123634"/>
          </a:xfrm>
          <a:prstGeom prst="rect">
            <a:avLst/>
          </a:prstGeom>
        </p:spPr>
        <p:txBody>
          <a:bodyPr wrap="square" lIns="121898" tIns="60948" rIns="121898" bIns="60948">
            <a:spAutoFit/>
          </a:bodyPr>
          <a:lstStyle/>
          <a:p>
            <a:pPr algn="just">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由于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的复制方式为半保留复制，经过</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次有丝分裂后，每条染色体含有的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DNA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分子均为一条链含</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15</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标记、一条链含</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标记，再将子细胞置于只含有</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15</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的培养基进行减数分裂的过程中，含有</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的染色体会随机移向细胞一极，因此图乙细胞中不一定每条染色体上都含有</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逆推法分析细胞分裂过程：</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22" name="Picture 2" descr="SW309"/>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1433" y="2810343"/>
            <a:ext cx="6026621" cy="3743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p:nvSpPr>
        <p:spPr>
          <a:xfrm>
            <a:off x="6954032" y="4535924"/>
            <a:ext cx="4943547" cy="1829772"/>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综上所述，次级精母细胞中含</a:t>
            </a:r>
            <a:r>
              <a:rPr lang="en-US" altLang="zh-CN" sz="2600" b="1" kern="100" baseline="30000">
                <a:solidFill>
                  <a:srgbClr val="005AA0"/>
                </a:solidFill>
                <a:latin typeface="Times New Roman" panose="02020603050405020304" pitchFamily="18" charset="0"/>
                <a:ea typeface="宋体" panose="02010600030101010101" pitchFamily="2" charset="-122"/>
                <a:cs typeface="Courier New" panose="02070309020205020404" pitchFamily="49" charset="0"/>
              </a:rPr>
              <a:t>14</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N</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的染色体数目可能为</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0</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或</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03372775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多边形: 形状 42"/>
          <p:cNvSpPr/>
          <p:nvPr>
            <p:custDataLst>
              <p:tags r:id="rId1"/>
            </p:custDataLst>
          </p:nvPr>
        </p:nvSpPr>
        <p:spPr>
          <a:xfrm>
            <a:off x="0" y="1558925"/>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solidFill>
            <a:schemeClr val="accent6">
              <a:lumMod val="75000"/>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4" name="任意多边形: 形状 42"/>
          <p:cNvSpPr/>
          <p:nvPr>
            <p:custDataLst>
              <p:tags r:id="rId2"/>
            </p:custDataLst>
          </p:nvPr>
        </p:nvSpPr>
        <p:spPr>
          <a:xfrm>
            <a:off x="0" y="1549400"/>
            <a:ext cx="11557635" cy="2621280"/>
          </a:xfrm>
          <a:custGeom>
            <a:avLst/>
            <a:gdLst>
              <a:gd name="connsiteX0" fmla="*/ 0 w 8688116"/>
              <a:gd name="connsiteY0" fmla="*/ 0 h 5303520"/>
              <a:gd name="connsiteX1" fmla="*/ 6543749 w 8688116"/>
              <a:gd name="connsiteY1" fmla="*/ 0 h 5303520"/>
              <a:gd name="connsiteX2" fmla="*/ 6543750 w 8688116"/>
              <a:gd name="connsiteY2" fmla="*/ 1 h 5303520"/>
              <a:gd name="connsiteX3" fmla="*/ 7234157 w 8688116"/>
              <a:gd name="connsiteY3" fmla="*/ 1 h 5303520"/>
              <a:gd name="connsiteX4" fmla="*/ 8688116 w 8688116"/>
              <a:gd name="connsiteY4" fmla="*/ 2651761 h 5303520"/>
              <a:gd name="connsiteX5" fmla="*/ 7234157 w 8688116"/>
              <a:gd name="connsiteY5" fmla="*/ 5303520 h 5303520"/>
              <a:gd name="connsiteX6" fmla="*/ 0 w 8688116"/>
              <a:gd name="connsiteY6" fmla="*/ 5303520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01" h="3482">
                <a:moveTo>
                  <a:pt x="0" y="0"/>
                </a:moveTo>
                <a:lnTo>
                  <a:pt x="7777" y="0"/>
                </a:lnTo>
                <a:lnTo>
                  <a:pt x="7777" y="0"/>
                </a:lnTo>
                <a:lnTo>
                  <a:pt x="7875" y="0"/>
                </a:lnTo>
                <a:lnTo>
                  <a:pt x="7875" y="0"/>
                </a:lnTo>
                <a:lnTo>
                  <a:pt x="15652" y="0"/>
                </a:lnTo>
                <a:lnTo>
                  <a:pt x="15652" y="0"/>
                </a:lnTo>
                <a:lnTo>
                  <a:pt x="16473" y="0"/>
                </a:lnTo>
                <a:lnTo>
                  <a:pt x="18201" y="1741"/>
                </a:lnTo>
                <a:lnTo>
                  <a:pt x="16473" y="3482"/>
                </a:lnTo>
                <a:lnTo>
                  <a:pt x="8598" y="3482"/>
                </a:lnTo>
                <a:lnTo>
                  <a:pt x="7875" y="3482"/>
                </a:lnTo>
                <a:lnTo>
                  <a:pt x="0" y="3482"/>
                </a:lnTo>
                <a:lnTo>
                  <a:pt x="0" y="0"/>
                </a:lnTo>
                <a:close/>
              </a:path>
            </a:pathLst>
          </a:custGeom>
          <a:blipFill rotWithShape="1">
            <a:blip r:embed="rId4">
              <a:alphaModFix amt="15000"/>
            </a:blip>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思源黑体 CN Normal"/>
              <a:cs typeface="+mn-cs"/>
            </a:endParaRPr>
          </a:p>
        </p:txBody>
      </p:sp>
      <p:sp>
        <p:nvSpPr>
          <p:cNvPr id="10253" name="文本框 10"/>
          <p:cNvSpPr txBox="1"/>
          <p:nvPr/>
        </p:nvSpPr>
        <p:spPr>
          <a:xfrm>
            <a:off x="1117938" y="1914618"/>
            <a:ext cx="8968740" cy="1984014"/>
          </a:xfrm>
          <a:prstGeom prst="rect">
            <a:avLst/>
          </a:prstGeom>
          <a:noFill/>
          <a:ln w="9525">
            <a:noFill/>
          </a:ln>
        </p:spPr>
        <p:txBody>
          <a:bodyPr wrap="square" anchor="t" anchorCtr="0">
            <a:spAutoFit/>
          </a:bodyPr>
          <a:lstStyle/>
          <a:p>
            <a:pPr algn="ctr">
              <a:lnSpc>
                <a:spcPct val="100000"/>
              </a:lnSpc>
            </a:pP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热点</a:t>
            </a:r>
            <a:r>
              <a:rPr lang="en-US" altLang="zh-CN"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3</a:t>
            </a:r>
            <a:r>
              <a:rPr lang="zh-CN" altLang="en-US" sz="5000" b="1" dirty="0" smtClean="0">
                <a:solidFill>
                  <a:schemeClr val="bg1"/>
                </a:solidFill>
                <a:latin typeface="微软雅黑" panose="020B0503020204020204" charset="-122"/>
                <a:ea typeface="微软雅黑" panose="020B0503020204020204" charset="-122"/>
                <a:cs typeface="微软雅黑" panose="020B0503020204020204" charset="-122"/>
                <a:sym typeface="+mn-ea"/>
              </a:rPr>
              <a:t> </a:t>
            </a:r>
            <a:endPar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endParaRPr>
          </a:p>
          <a:p>
            <a:pPr algn="ctr">
              <a:lnSpc>
                <a:spcPct val="100000"/>
              </a:lnSpc>
            </a:pPr>
            <a:r>
              <a:rPr lang="zh-CN" altLang="en-US" sz="5000" b="1" dirty="0">
                <a:solidFill>
                  <a:schemeClr val="bg1"/>
                </a:solidFill>
                <a:latin typeface="微软雅黑" panose="020B0503020204020204" charset="-122"/>
                <a:ea typeface="微软雅黑" panose="020B0503020204020204" charset="-122"/>
                <a:cs typeface="微软雅黑" panose="020B0503020204020204" charset="-122"/>
                <a:sym typeface="+mn-ea"/>
              </a:rPr>
              <a:t>细胞自噬、铁死亡与细胞焦亡</a:t>
            </a:r>
          </a:p>
        </p:txBody>
      </p:sp>
      <p:sp>
        <p:nvSpPr>
          <p:cNvPr id="3" name="文本框 2">
            <a:hlinkClick r:id="rId5" action="ppaction://hlinksldjump"/>
          </p:cNvPr>
          <p:cNvSpPr txBox="1"/>
          <p:nvPr/>
        </p:nvSpPr>
        <p:spPr>
          <a:xfrm>
            <a:off x="2047935" y="4493086"/>
            <a:ext cx="3183957" cy="559435"/>
          </a:xfrm>
          <a:prstGeom prst="rect">
            <a:avLst/>
          </a:prstGeom>
          <a:noFill/>
          <a:ln>
            <a:noFill/>
          </a:ln>
        </p:spPr>
        <p:txBody>
          <a:bodyPr wrap="square" rtlCol="0" anchor="t">
            <a:noAutofit/>
          </a:bodyPr>
          <a:lstStyle/>
          <a:p>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深研真题</a:t>
            </a:r>
            <a:r>
              <a:rPr lang="en-US" altLang="zh-CN"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领悟考法</a:t>
            </a:r>
            <a:endParaRPr lang="zh-CN" altLang="en-US" sz="2800" b="1" dirty="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0" name="文本框 9">
            <a:hlinkClick r:id="rId6" action="ppaction://hlinksldjump"/>
          </p:cNvPr>
          <p:cNvSpPr txBox="1"/>
          <p:nvPr/>
        </p:nvSpPr>
        <p:spPr>
          <a:xfrm>
            <a:off x="6365216" y="4505960"/>
            <a:ext cx="3456432" cy="559435"/>
          </a:xfrm>
          <a:prstGeom prst="rect">
            <a:avLst/>
          </a:prstGeom>
          <a:noFill/>
          <a:ln>
            <a:noFill/>
          </a:ln>
        </p:spPr>
        <p:txBody>
          <a:bodyPr wrap="square" rtlCol="0" anchor="t">
            <a:noAutofit/>
          </a:bodyPr>
          <a:lstStyle/>
          <a:p>
            <a:pPr algn="ctr">
              <a:lnSpc>
                <a:spcPct val="100000"/>
              </a:lnSpc>
            </a:pP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情境探疑</a:t>
            </a:r>
            <a:r>
              <a:rPr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拓展应用</a:t>
            </a:r>
          </a:p>
        </p:txBody>
      </p:sp>
      <p:sp>
        <p:nvSpPr>
          <p:cNvPr id="9" name="文本框 8">
            <a:hlinkClick r:id="rId7" action="ppaction://hlinksldjump"/>
          </p:cNvPr>
          <p:cNvSpPr txBox="1"/>
          <p:nvPr/>
        </p:nvSpPr>
        <p:spPr>
          <a:xfrm>
            <a:off x="1900720" y="5207668"/>
            <a:ext cx="3456432" cy="559435"/>
          </a:xfrm>
          <a:prstGeom prst="rect">
            <a:avLst/>
          </a:prstGeom>
          <a:noFill/>
          <a:ln>
            <a:noFill/>
          </a:ln>
        </p:spPr>
        <p:txBody>
          <a:bodyPr wrap="square" rtlCol="0" anchor="t">
            <a:noAutofit/>
          </a:bodyPr>
          <a:lstStyle/>
          <a:p>
            <a:pPr algn="ctr">
              <a:lnSpc>
                <a:spcPct val="100000"/>
              </a:lnSpc>
            </a:pP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解题觉醒</a:t>
            </a:r>
            <a:r>
              <a:rPr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2800" b="1" dirty="0" smtClean="0">
                <a:solidFill>
                  <a:schemeClr val="accent6">
                    <a:lumMod val="50000"/>
                  </a:schemeClr>
                </a:solidFill>
                <a:latin typeface="微软雅黑" panose="020B0503020204020204" charset="-122"/>
                <a:ea typeface="微软雅黑" panose="020B0503020204020204" charset="-122"/>
                <a:cs typeface="微软雅黑" panose="020B0503020204020204" charset="-122"/>
                <a:sym typeface="+mn-ea"/>
              </a:rPr>
              <a:t>融会贯通</a:t>
            </a:r>
          </a:p>
        </p:txBody>
      </p:sp>
    </p:spTree>
    <p:extLst>
      <p:ext uri="{BB962C8B-B14F-4D97-AF65-F5344CB8AC3E}">
        <p14:creationId xmlns:p14="http://schemas.microsoft.com/office/powerpoint/2010/main" val="277858892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249216"/>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(2024·</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甘肃卷，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某研究团队发现，小鼠在禁食一定时间后，细胞自噬相关蛋白被募集到脂质小滴上形成自噬体，随后与溶酶体融合形成自噬溶酶体，最终脂质小滴在溶酶体内被降解。关于细胞自噬，下列叙述错误的是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饥饿状态下自噬参与了细胞内的脂质代谢，使细胞获得所需的物质和能量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当细胞长时间处在饥饿状态时，过度活跃的细胞自噬可能会引起细胞凋亡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溶酶体内合成的多种水解酶参与了细胞自噬过程</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细胞自噬是细胞受环境因素刺激后的应激性反应</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0323978" y="1960790"/>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C</a:t>
            </a:r>
            <a:endParaRPr lang="zh-CN" altLang="en-US" sz="3000" b="1" dirty="0">
              <a:solidFill>
                <a:srgbClr val="C00000"/>
              </a:solidFill>
            </a:endParaRPr>
          </a:p>
        </p:txBody>
      </p:sp>
    </p:spTree>
    <p:extLst>
      <p:ext uri="{BB962C8B-B14F-4D97-AF65-F5344CB8AC3E}">
        <p14:creationId xmlns:p14="http://schemas.microsoft.com/office/powerpoint/2010/main" val="32993716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84848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由题干信息可知，在饥饿状态下自噬参与了细胞内的脂质代谢，使细胞获得所需的物质和能量，来支持基本的生命活动，</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细胞长时间处在饥饿状态时，细胞可能无法获得足够的物质和能量，细胞自噬会过度活跃，导致细胞功能紊乱，可能会引起细胞凋亡，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溶酶体内水解酶的化学本质是蛋白质，其合成场所是核糖体，在溶酶体内发挥作用，参与了细胞自噬过程，</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细胞自噬是细胞感应外部环境刺激后表现出的应激性与适应性行为，来支持基本的生命活动，从而维持细胞内部环境的稳定，</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8070399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249216"/>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(2023·</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山东卷，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研究发现，病原体侵入细胞后，细胞内蛋白酶</a:t>
            </a:r>
            <a:r>
              <a:rPr lang="en-US" altLang="zh-CN" sz="2600" kern="100" dirty="0">
                <a:solidFill>
                  <a:srgbClr val="262626"/>
                </a:solidFill>
                <a:latin typeface="Times New Roman" panose="02020603050405020304" pitchFamily="18" charset="0"/>
                <a:cs typeface="Courier New" panose="02070309020205020404" pitchFamily="49" charset="0"/>
              </a:rPr>
              <a:t>L</a:t>
            </a:r>
            <a:r>
              <a:rPr lang="zh-CN" altLang="zh-CN" sz="2600" kern="100" dirty="0">
                <a:solidFill>
                  <a:srgbClr val="262626"/>
                </a:solidFill>
                <a:latin typeface="Times New Roman" panose="02020603050405020304" pitchFamily="18" charset="0"/>
                <a:cs typeface="Times New Roman" panose="02020603050405020304" pitchFamily="18" charset="0"/>
              </a:rPr>
              <a:t>在无酶活性时作为支架蛋白参与形成特定的复合体，经过一系列过程，最终导致该细胞炎症性坏死，病原体被释放，该过程属于细胞焦亡。下列说法错误的是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蝌蚪尾的消失不是通过细胞焦亡实现的</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敲除编码蛋白酶</a:t>
            </a:r>
            <a:r>
              <a:rPr lang="en-US" altLang="zh-CN" sz="2600" kern="100" dirty="0">
                <a:solidFill>
                  <a:srgbClr val="262626"/>
                </a:solidFill>
                <a:latin typeface="Times New Roman" panose="02020603050405020304" pitchFamily="18" charset="0"/>
                <a:cs typeface="Courier New" panose="02070309020205020404" pitchFamily="49" charset="0"/>
              </a:rPr>
              <a:t>L</a:t>
            </a:r>
            <a:r>
              <a:rPr lang="zh-CN" altLang="zh-CN" sz="2600" kern="100" dirty="0">
                <a:solidFill>
                  <a:srgbClr val="262626"/>
                </a:solidFill>
                <a:latin typeface="Times New Roman" panose="02020603050405020304" pitchFamily="18" charset="0"/>
                <a:cs typeface="Times New Roman" panose="02020603050405020304" pitchFamily="18" charset="0"/>
              </a:rPr>
              <a:t>的基因不影响细胞焦亡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细胞焦亡释放的病原体可由体内的巨噬细胞吞噬消化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细胞焦亡释放的病原体可刺激该机体</a:t>
            </a: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淋巴细胞的增殖与分化</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0902132" y="1973316"/>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B</a:t>
            </a:r>
            <a:endParaRPr lang="zh-CN" altLang="en-US" sz="3000" b="1" dirty="0">
              <a:solidFill>
                <a:srgbClr val="C00000"/>
              </a:solidFill>
            </a:endParaRPr>
          </a:p>
        </p:txBody>
      </p:sp>
    </p:spTree>
    <p:extLst>
      <p:ext uri="{BB962C8B-B14F-4D97-AF65-F5344CB8AC3E}">
        <p14:creationId xmlns:p14="http://schemas.microsoft.com/office/powerpoint/2010/main" val="269703095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248318"/>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蝌蚪尾的消失是通过细胞凋亡实现的，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根据题干信息</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细胞内蛋白酶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在无酶活性时作为支架蛋白参与形成特定的复合体，经过一系列过程，最终导致该细胞炎症性坏死，病原体被释放，该过程属于细胞焦亡</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，说明了蛋白酶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影响细胞焦亡，所以如果敲除编码蛋白酶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的基因会影响细胞焦亡，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细胞焦亡后，病原体被释放，可以被体内的巨噬细胞吞噬消化，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细胞焦亡释放的病原体可作为抗原刺激该机体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淋巴细胞的增殖与分化，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415882592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592991"/>
            <a:ext cx="11656625" cy="2448723"/>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不定项</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)(2022·</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辽宁卷，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17)</a:t>
            </a:r>
            <a:r>
              <a:rPr lang="en-US" altLang="zh-CN" sz="2600" kern="100" dirty="0">
                <a:solidFill>
                  <a:srgbClr val="262626"/>
                </a:solidFill>
                <a:latin typeface="Times New Roman" panose="02020603050405020304" pitchFamily="18" charset="0"/>
                <a:cs typeface="Courier New" panose="02070309020205020404" pitchFamily="49" charset="0"/>
              </a:rPr>
              <a:t>Fe</a:t>
            </a:r>
            <a:r>
              <a:rPr lang="en-US" altLang="zh-CN" sz="2600" kern="100" baseline="30000" dirty="0">
                <a:solidFill>
                  <a:srgbClr val="262626"/>
                </a:solidFill>
                <a:latin typeface="Times New Roman" panose="02020603050405020304" pitchFamily="18" charset="0"/>
                <a:cs typeface="Courier New" panose="02070309020205020404" pitchFamily="49" charset="0"/>
              </a:rPr>
              <a:t>3</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通过运铁蛋白与受体结合被输入哺乳动物生长细胞，最终以</a:t>
            </a:r>
            <a:r>
              <a:rPr lang="en-US" altLang="zh-CN" sz="2600" kern="100" dirty="0">
                <a:solidFill>
                  <a:srgbClr val="262626"/>
                </a:solidFill>
                <a:latin typeface="Times New Roman" panose="02020603050405020304" pitchFamily="18" charset="0"/>
                <a:cs typeface="Courier New" panose="02070309020205020404" pitchFamily="49" charset="0"/>
              </a:rPr>
              <a:t>Fe</a:t>
            </a:r>
            <a:r>
              <a:rPr lang="en-US" altLang="zh-CN" sz="2600" kern="100" baseline="30000" dirty="0">
                <a:solidFill>
                  <a:srgbClr val="262626"/>
                </a:solidFill>
                <a:latin typeface="Times New Roman" panose="02020603050405020304" pitchFamily="18" charset="0"/>
                <a:cs typeface="Courier New" panose="02070309020205020404" pitchFamily="49" charset="0"/>
              </a:rPr>
              <a:t>2</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形式进入细胞质基质，相关过程如图所示。细胞内若</a:t>
            </a:r>
            <a:r>
              <a:rPr lang="en-US" altLang="zh-CN" sz="2600" kern="100" dirty="0">
                <a:solidFill>
                  <a:srgbClr val="262626"/>
                </a:solidFill>
                <a:latin typeface="Times New Roman" panose="02020603050405020304" pitchFamily="18" charset="0"/>
                <a:cs typeface="Courier New" panose="02070309020205020404" pitchFamily="49" charset="0"/>
              </a:rPr>
              <a:t>Fe</a:t>
            </a:r>
            <a:r>
              <a:rPr lang="en-US" altLang="zh-CN" sz="2600" kern="100" baseline="30000" dirty="0">
                <a:solidFill>
                  <a:srgbClr val="262626"/>
                </a:solidFill>
                <a:latin typeface="Times New Roman" panose="02020603050405020304" pitchFamily="18" charset="0"/>
                <a:cs typeface="Courier New" panose="02070309020205020404" pitchFamily="49" charset="0"/>
              </a:rPr>
              <a:t>2</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过多会引发膜脂质过氧化，导致细胞发生铁依赖的程序性死亡，称为铁死亡。下列叙述正确的是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smtClean="0">
                <a:solidFill>
                  <a:srgbClr val="262626"/>
                </a:solidFill>
                <a:latin typeface="Times New Roman" panose="02020603050405020304" pitchFamily="18" charset="0"/>
                <a:cs typeface="Times New Roman" panose="02020603050405020304" pitchFamily="18" charset="0"/>
              </a:rPr>
              <a:t>    </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3271791" y="2493052"/>
            <a:ext cx="995785"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ABC</a:t>
            </a:r>
            <a:endParaRPr lang="zh-CN" altLang="en-US" sz="3000" b="1" dirty="0">
              <a:solidFill>
                <a:srgbClr val="C00000"/>
              </a:solidFill>
            </a:endParaRPr>
          </a:p>
        </p:txBody>
      </p:sp>
      <p:sp>
        <p:nvSpPr>
          <p:cNvPr id="4" name="矩形 3"/>
          <p:cNvSpPr/>
          <p:nvPr/>
        </p:nvSpPr>
        <p:spPr>
          <a:xfrm>
            <a:off x="255379" y="3021998"/>
            <a:ext cx="11656625" cy="244872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A.</a:t>
            </a:r>
            <a:r>
              <a:rPr lang="zh-CN" altLang="zh-CN" sz="2600" kern="100">
                <a:solidFill>
                  <a:srgbClr val="262626"/>
                </a:solidFill>
                <a:latin typeface="Times New Roman" panose="02020603050405020304" pitchFamily="18" charset="0"/>
                <a:cs typeface="Times New Roman" panose="02020603050405020304" pitchFamily="18" charset="0"/>
              </a:rPr>
              <a:t>铁死亡和细胞自噬都受基因调控</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运铁蛋白结合与释放</a:t>
            </a:r>
            <a:r>
              <a:rPr lang="en-US" altLang="zh-CN" sz="2600" kern="100">
                <a:solidFill>
                  <a:srgbClr val="262626"/>
                </a:solidFill>
                <a:latin typeface="Times New Roman" panose="02020603050405020304" pitchFamily="18" charset="0"/>
                <a:cs typeface="Courier New" panose="02070309020205020404" pitchFamily="49" charset="0"/>
              </a:rPr>
              <a:t>Fe</a:t>
            </a:r>
            <a:r>
              <a:rPr lang="en-US" altLang="zh-CN" sz="2600" kern="100" baseline="30000">
                <a:solidFill>
                  <a:srgbClr val="262626"/>
                </a:solidFill>
                <a:latin typeface="Times New Roman" panose="02020603050405020304" pitchFamily="18" charset="0"/>
                <a:cs typeface="Courier New" panose="02070309020205020404" pitchFamily="49" charset="0"/>
              </a:rPr>
              <a:t>3</a:t>
            </a:r>
            <a:r>
              <a:rPr lang="zh-CN" altLang="zh-CN" sz="2600" kern="100" baseline="30000">
                <a:solidFill>
                  <a:srgbClr val="262626"/>
                </a:solidFill>
                <a:latin typeface="Times New Roman" panose="02020603050405020304" pitchFamily="18" charset="0"/>
                <a:cs typeface="Times New Roman" panose="02020603050405020304" pitchFamily="18" charset="0"/>
              </a:rPr>
              <a:t>＋</a:t>
            </a:r>
            <a:r>
              <a:rPr lang="zh-CN" altLang="zh-CN" sz="2600" kern="100">
                <a:solidFill>
                  <a:srgbClr val="262626"/>
                </a:solidFill>
                <a:latin typeface="Times New Roman" panose="02020603050405020304" pitchFamily="18" charset="0"/>
                <a:cs typeface="Times New Roman" panose="02020603050405020304" pitchFamily="18" charset="0"/>
              </a:rPr>
              <a:t>的环境</a:t>
            </a:r>
            <a:r>
              <a:rPr lang="en-US" altLang="zh-CN" sz="2600" kern="100">
                <a:solidFill>
                  <a:srgbClr val="262626"/>
                </a:solidFill>
                <a:latin typeface="Times New Roman" panose="02020603050405020304" pitchFamily="18" charset="0"/>
                <a:cs typeface="Courier New" panose="02070309020205020404" pitchFamily="49" charset="0"/>
              </a:rPr>
              <a:t>pH</a:t>
            </a:r>
            <a:r>
              <a:rPr lang="zh-CN" altLang="zh-CN" sz="2600" kern="100">
                <a:solidFill>
                  <a:srgbClr val="262626"/>
                </a:solidFill>
                <a:latin typeface="Times New Roman" panose="02020603050405020304" pitchFamily="18" charset="0"/>
                <a:cs typeface="Times New Roman" panose="02020603050405020304" pitchFamily="18" charset="0"/>
              </a:rPr>
              <a:t>不同</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细胞膜的脂质过氧化会导致膜流动性降低</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运铁蛋白携带</a:t>
            </a:r>
            <a:r>
              <a:rPr lang="en-US" altLang="zh-CN" sz="2600" kern="100">
                <a:solidFill>
                  <a:srgbClr val="262626"/>
                </a:solidFill>
                <a:latin typeface="Times New Roman" panose="02020603050405020304" pitchFamily="18" charset="0"/>
                <a:cs typeface="Courier New" panose="02070309020205020404" pitchFamily="49" charset="0"/>
              </a:rPr>
              <a:t>Fe</a:t>
            </a:r>
            <a:r>
              <a:rPr lang="en-US" altLang="zh-CN" sz="2600" kern="100" baseline="30000">
                <a:solidFill>
                  <a:srgbClr val="262626"/>
                </a:solidFill>
                <a:latin typeface="Times New Roman" panose="02020603050405020304" pitchFamily="18" charset="0"/>
                <a:cs typeface="Courier New" panose="02070309020205020404" pitchFamily="49" charset="0"/>
              </a:rPr>
              <a:t>3</a:t>
            </a:r>
            <a:r>
              <a:rPr lang="zh-CN" altLang="zh-CN" sz="2600" kern="100" baseline="30000">
                <a:solidFill>
                  <a:srgbClr val="262626"/>
                </a:solidFill>
                <a:latin typeface="Times New Roman" panose="02020603050405020304" pitchFamily="18" charset="0"/>
                <a:cs typeface="Times New Roman" panose="02020603050405020304" pitchFamily="18" charset="0"/>
              </a:rPr>
              <a:t>＋</a:t>
            </a:r>
            <a:r>
              <a:rPr lang="zh-CN" altLang="zh-CN" sz="2600" kern="100">
                <a:solidFill>
                  <a:srgbClr val="262626"/>
                </a:solidFill>
                <a:latin typeface="Times New Roman" panose="02020603050405020304" pitchFamily="18" charset="0"/>
                <a:cs typeface="Times New Roman" panose="02020603050405020304" pitchFamily="18" charset="0"/>
              </a:rPr>
              <a:t>进入细胞不需要消耗能量</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1746" name="Picture 2" descr="22S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6502" y="2469567"/>
            <a:ext cx="4575416" cy="30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549052" y="5276982"/>
            <a:ext cx="4163650" cy="1113766"/>
          </a:xfrm>
          <a:prstGeom prst="rect">
            <a:avLst/>
          </a:prstGeom>
        </p:spPr>
        <p:txBody>
          <a:bodyPr>
            <a:spAutoFit/>
          </a:bodyPr>
          <a:lstStyle/>
          <a:p>
            <a:pPr algn="just">
              <a:lnSpc>
                <a:spcPct val="150000"/>
              </a:lnSpc>
              <a:spcAft>
                <a:spcPts val="0"/>
              </a:spcAft>
              <a:tabLst>
                <a:tab pos="2970530" algn="l"/>
              </a:tabLst>
            </a:pPr>
            <a:r>
              <a:rPr lang="zh-CN" altLang="zh-CN" sz="2400" b="1"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4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早期内体和晚期内体是溶酶体形成前的结构形式。</a:t>
            </a:r>
            <a:endParaRPr lang="zh-CN" altLang="zh-CN" sz="24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5924248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189575" y="630569"/>
            <a:ext cx="6956354" cy="6048811"/>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铁死亡属于细胞凋亡，细胞自噬和细胞凋亡都受基因的控制，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运铁蛋白结合</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Fe</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baseline="300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的环境在细胞外液，</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pH</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接近中性，释放</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Fe</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baseline="300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的环境在晚期内体，</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pH</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5</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，二者的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pH</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细胞膜的流动性主要取决于磷脂分子的流动性与部分蛋白质的运动，细胞膜的脂质过氧化会导致膜流动性降低，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运铁蛋白携带</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Fe</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baseline="300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进入细胞属于胞吞，消耗能量，</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3" name="矩形 2"/>
          <p:cNvSpPr/>
          <p:nvPr/>
        </p:nvSpPr>
        <p:spPr>
          <a:xfrm>
            <a:off x="7460007" y="680884"/>
            <a:ext cx="4556357" cy="5641949"/>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4" name="Picture 2" descr="22S2"/>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406502" y="736468"/>
            <a:ext cx="4575416" cy="30069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7549052" y="3531357"/>
            <a:ext cx="4163650" cy="2862322"/>
          </a:xfrm>
          <a:prstGeom prst="rect">
            <a:avLst/>
          </a:prstGeom>
        </p:spPr>
        <p:txBody>
          <a:bodyPr>
            <a:spAutoFit/>
          </a:bodyPr>
          <a:lstStyle/>
          <a:p>
            <a:pPr algn="just">
              <a:spcAft>
                <a:spcPts val="0"/>
              </a:spcAft>
              <a:tabLst>
                <a:tab pos="2970530" algn="l"/>
              </a:tabLst>
            </a:pPr>
            <a:r>
              <a:rPr lang="zh-CN" altLang="zh-CN" sz="2000" b="1" kern="10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注：</a:t>
            </a:r>
            <a:r>
              <a:rPr lang="zh-CN" altLang="zh-CN" sz="2000" b="1" kern="100" dirty="0">
                <a:solidFill>
                  <a:srgbClr val="000000"/>
                </a:solidFill>
                <a:latin typeface="Times New Roman" panose="02020603050405020304" pitchFamily="18" charset="0"/>
                <a:ea typeface="宋体" panose="02010600030101010101" pitchFamily="2" charset="-122"/>
                <a:cs typeface="Times New Roman" panose="02020603050405020304" pitchFamily="18" charset="0"/>
              </a:rPr>
              <a:t>早期内体和晚期内体是溶酶体形成前的结构形式。</a:t>
            </a:r>
            <a:endParaRPr lang="zh-CN" altLang="zh-CN" sz="9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铁死亡和细胞自噬都受基因调控</a:t>
            </a:r>
            <a:endParaRPr lang="zh-CN" altLang="zh-CN" sz="9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运铁蛋白结合与释放</a:t>
            </a:r>
            <a:r>
              <a:rPr lang="en-US" altLang="zh-CN" sz="2000" kern="100" dirty="0">
                <a:solidFill>
                  <a:srgbClr val="262626"/>
                </a:solidFill>
                <a:latin typeface="Times New Roman" panose="02020603050405020304" pitchFamily="18" charset="0"/>
                <a:cs typeface="Courier New" panose="02070309020205020404" pitchFamily="49" charset="0"/>
              </a:rPr>
              <a:t>Fe</a:t>
            </a:r>
            <a:r>
              <a:rPr lang="en-US" altLang="zh-CN" sz="2000" kern="100" baseline="30000" dirty="0">
                <a:solidFill>
                  <a:srgbClr val="262626"/>
                </a:solidFill>
                <a:latin typeface="Times New Roman" panose="02020603050405020304" pitchFamily="18" charset="0"/>
                <a:cs typeface="Courier New" panose="02070309020205020404" pitchFamily="49" charset="0"/>
              </a:rPr>
              <a:t>3</a:t>
            </a:r>
            <a:r>
              <a:rPr lang="zh-CN" altLang="zh-CN" sz="2000" kern="100" baseline="30000" dirty="0">
                <a:solidFill>
                  <a:srgbClr val="262626"/>
                </a:solidFill>
                <a:latin typeface="Times New Roman" panose="02020603050405020304" pitchFamily="18" charset="0"/>
                <a:cs typeface="Times New Roman" panose="02020603050405020304" pitchFamily="18"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的环境</a:t>
            </a:r>
            <a:r>
              <a:rPr lang="en-US" altLang="zh-CN" sz="2000" kern="100" dirty="0">
                <a:solidFill>
                  <a:srgbClr val="262626"/>
                </a:solidFill>
                <a:latin typeface="Times New Roman" panose="02020603050405020304" pitchFamily="18" charset="0"/>
                <a:cs typeface="Courier New" panose="02070309020205020404" pitchFamily="49" charset="0"/>
              </a:rPr>
              <a:t>pH</a:t>
            </a:r>
            <a:r>
              <a:rPr lang="zh-CN" altLang="zh-CN" sz="2000" kern="100" dirty="0">
                <a:solidFill>
                  <a:srgbClr val="262626"/>
                </a:solidFill>
                <a:latin typeface="Times New Roman" panose="02020603050405020304" pitchFamily="18" charset="0"/>
                <a:cs typeface="Times New Roman" panose="02020603050405020304" pitchFamily="18" charset="0"/>
              </a:rPr>
              <a:t>不同</a:t>
            </a:r>
            <a:endParaRPr lang="zh-CN" altLang="zh-CN" sz="9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细胞膜的脂质过氧化会导致膜流动性降低</a:t>
            </a:r>
            <a:endParaRPr lang="zh-CN" altLang="zh-CN" sz="9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运铁蛋白携带</a:t>
            </a:r>
            <a:r>
              <a:rPr lang="en-US" altLang="zh-CN" sz="2000" kern="100" dirty="0">
                <a:solidFill>
                  <a:srgbClr val="262626"/>
                </a:solidFill>
                <a:latin typeface="Times New Roman" panose="02020603050405020304" pitchFamily="18" charset="0"/>
                <a:cs typeface="Courier New" panose="02070309020205020404" pitchFamily="49" charset="0"/>
              </a:rPr>
              <a:t>Fe</a:t>
            </a:r>
            <a:r>
              <a:rPr lang="en-US" altLang="zh-CN" sz="2000" kern="100" baseline="30000" dirty="0">
                <a:solidFill>
                  <a:srgbClr val="262626"/>
                </a:solidFill>
                <a:latin typeface="Times New Roman" panose="02020603050405020304" pitchFamily="18" charset="0"/>
                <a:cs typeface="Courier New" panose="02070309020205020404" pitchFamily="49" charset="0"/>
              </a:rPr>
              <a:t>3</a:t>
            </a:r>
            <a:r>
              <a:rPr lang="zh-CN" altLang="zh-CN" sz="2000" kern="100" baseline="30000" dirty="0">
                <a:solidFill>
                  <a:srgbClr val="262626"/>
                </a:solidFill>
                <a:latin typeface="Times New Roman" panose="02020603050405020304" pitchFamily="18" charset="0"/>
                <a:cs typeface="Times New Roman" panose="02020603050405020304" pitchFamily="18" charset="0"/>
              </a:rPr>
              <a:t>＋</a:t>
            </a:r>
            <a:r>
              <a:rPr lang="zh-CN" altLang="zh-CN" sz="2000" kern="100" dirty="0">
                <a:solidFill>
                  <a:srgbClr val="262626"/>
                </a:solidFill>
                <a:latin typeface="Times New Roman" panose="02020603050405020304" pitchFamily="18" charset="0"/>
                <a:cs typeface="Times New Roman" panose="02020603050405020304" pitchFamily="18" charset="0"/>
              </a:rPr>
              <a:t>进入细胞不需要消耗能量</a:t>
            </a:r>
            <a:endParaRPr lang="zh-CN" altLang="zh-CN" sz="9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16022251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linds(horizontal)">
                                      <p:cBhvr>
                                        <p:cTn id="7" dur="500"/>
                                        <p:tgtEl>
                                          <p:spTgt spid="2">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Effect transition="in" filter="blinds(horizontal)">
                                      <p:cBhvr>
                                        <p:cTn id="10" dur="500"/>
                                        <p:tgtEl>
                                          <p:spTgt spid="2">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Effect transition="in" filter="blinds(horizontal)">
                                      <p:cBhvr>
                                        <p:cTn id="1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8460" y="630569"/>
            <a:ext cx="11890923" cy="4399257"/>
          </a:xfrm>
          <a:prstGeom prst="rect">
            <a:avLst/>
          </a:prstGeom>
        </p:spPr>
        <p:txBody>
          <a:bodyPr wrap="square" lIns="121898" tIns="60948" rIns="121898" bIns="60948">
            <a:spAutoFit/>
          </a:bodyPr>
          <a:lstStyle/>
          <a:p>
            <a:pPr marL="252000" indent="-457200" algn="just">
              <a:lnSpc>
                <a:spcPct val="12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(2024·</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山东卷，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6)</a:t>
            </a:r>
            <a:r>
              <a:rPr lang="zh-CN" altLang="zh-CN" sz="2600" kern="100" dirty="0">
                <a:solidFill>
                  <a:srgbClr val="262626"/>
                </a:solidFill>
                <a:latin typeface="Times New Roman" panose="02020603050405020304" pitchFamily="18" charset="0"/>
                <a:cs typeface="Times New Roman" panose="02020603050405020304" pitchFamily="18" charset="0"/>
              </a:rPr>
              <a:t>某二倍体生物通过无性繁殖获得二倍体子代的机制有</a:t>
            </a: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种：</a:t>
            </a:r>
            <a:r>
              <a:rPr lang="en-US" altLang="zh-CN" sz="2600" kern="100" dirty="0">
                <a:solidFill>
                  <a:srgbClr val="262626"/>
                </a:solidFill>
                <a:latin typeface="宋体" panose="02010600030101010101" pitchFamily="2" charset="-122"/>
                <a:cs typeface="Times New Roman" panose="02020603050405020304" pitchFamily="18" charset="0"/>
              </a:rPr>
              <a:t>①</a:t>
            </a:r>
            <a:r>
              <a:rPr lang="zh-CN" altLang="zh-CN" sz="2600" kern="100" dirty="0">
                <a:solidFill>
                  <a:srgbClr val="262626"/>
                </a:solidFill>
                <a:latin typeface="Times New Roman" panose="02020603050405020304" pitchFamily="18" charset="0"/>
                <a:cs typeface="Times New Roman" panose="02020603050405020304" pitchFamily="18" charset="0"/>
              </a:rPr>
              <a:t>配子中染色体复制</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次；</a:t>
            </a:r>
            <a:r>
              <a:rPr lang="en-US" altLang="zh-CN" sz="2600" kern="100" dirty="0">
                <a:solidFill>
                  <a:srgbClr val="262626"/>
                </a:solidFill>
                <a:latin typeface="宋体" panose="02010600030101010101" pitchFamily="2" charset="-122"/>
                <a:cs typeface="Times New Roman" panose="02020603050405020304" pitchFamily="18" charset="0"/>
              </a:rPr>
              <a:t>②</a:t>
            </a:r>
            <a:r>
              <a:rPr lang="zh-CN" altLang="zh-CN" sz="2600" kern="100" dirty="0">
                <a:solidFill>
                  <a:srgbClr val="262626"/>
                </a:solidFill>
                <a:latin typeface="Times New Roman" panose="02020603050405020304" pitchFamily="18" charset="0"/>
                <a:cs typeface="Times New Roman" panose="02020603050405020304" pitchFamily="18" charset="0"/>
              </a:rPr>
              <a:t>减数分裂</a:t>
            </a:r>
            <a:r>
              <a:rPr lang="en-US" altLang="zh-CN" sz="2600" kern="100" dirty="0">
                <a:solidFill>
                  <a:srgbClr val="262626"/>
                </a:solidFill>
                <a:latin typeface="宋体" panose="02010600030101010101" pitchFamily="2" charset="-122"/>
                <a:cs typeface="Times New Roman" panose="02020603050405020304" pitchFamily="18" charset="0"/>
              </a:rPr>
              <a:t>Ⅰ</a:t>
            </a:r>
            <a:r>
              <a:rPr lang="zh-CN" altLang="zh-CN" sz="2600" kern="100" dirty="0">
                <a:solidFill>
                  <a:srgbClr val="262626"/>
                </a:solidFill>
                <a:latin typeface="Times New Roman" panose="02020603050405020304" pitchFamily="18" charset="0"/>
                <a:cs typeface="Times New Roman" panose="02020603050405020304" pitchFamily="18" charset="0"/>
              </a:rPr>
              <a:t>正常，减数分裂</a:t>
            </a:r>
            <a:r>
              <a:rPr lang="en-US" altLang="zh-CN" sz="2600" kern="100" dirty="0">
                <a:solidFill>
                  <a:srgbClr val="262626"/>
                </a:solidFill>
                <a:latin typeface="宋体" panose="02010600030101010101" pitchFamily="2" charset="-122"/>
                <a:cs typeface="Times New Roman" panose="02020603050405020304" pitchFamily="18" charset="0"/>
              </a:rPr>
              <a:t>Ⅱ</a:t>
            </a:r>
            <a:r>
              <a:rPr lang="zh-CN" altLang="zh-CN" sz="2600" kern="100" dirty="0">
                <a:solidFill>
                  <a:srgbClr val="262626"/>
                </a:solidFill>
                <a:latin typeface="Times New Roman" panose="02020603050405020304" pitchFamily="18" charset="0"/>
                <a:cs typeface="Times New Roman" panose="02020603050405020304" pitchFamily="18" charset="0"/>
              </a:rPr>
              <a:t>姐妹染色单体分离但细胞不分裂；</a:t>
            </a:r>
            <a:r>
              <a:rPr lang="en-US" altLang="zh-CN" sz="2600" kern="100" dirty="0">
                <a:solidFill>
                  <a:srgbClr val="262626"/>
                </a:solidFill>
                <a:latin typeface="宋体" panose="02010600030101010101" pitchFamily="2" charset="-122"/>
                <a:cs typeface="Times New Roman" panose="02020603050405020304" pitchFamily="18" charset="0"/>
              </a:rPr>
              <a:t>③</a:t>
            </a:r>
            <a:r>
              <a:rPr lang="zh-CN" altLang="zh-CN" sz="2600" kern="100" dirty="0">
                <a:solidFill>
                  <a:srgbClr val="262626"/>
                </a:solidFill>
                <a:latin typeface="Times New Roman" panose="02020603050405020304" pitchFamily="18" charset="0"/>
                <a:cs typeface="Times New Roman" panose="02020603050405020304" pitchFamily="18" charset="0"/>
              </a:rPr>
              <a:t>减数分裂</a:t>
            </a:r>
            <a:r>
              <a:rPr lang="en-US" altLang="zh-CN" sz="2600" kern="100" dirty="0">
                <a:solidFill>
                  <a:srgbClr val="262626"/>
                </a:solidFill>
                <a:latin typeface="宋体" panose="02010600030101010101" pitchFamily="2" charset="-122"/>
                <a:cs typeface="Times New Roman" panose="02020603050405020304" pitchFamily="18" charset="0"/>
              </a:rPr>
              <a:t>Ⅰ</a:t>
            </a:r>
            <a:r>
              <a:rPr lang="zh-CN" altLang="zh-CN" sz="2600" kern="100" dirty="0">
                <a:solidFill>
                  <a:srgbClr val="262626"/>
                </a:solidFill>
                <a:latin typeface="Times New Roman" panose="02020603050405020304" pitchFamily="18" charset="0"/>
                <a:cs typeface="Times New Roman" panose="02020603050405020304" pitchFamily="18" charset="0"/>
              </a:rPr>
              <a:t>细胞不分裂，减数分裂</a:t>
            </a:r>
            <a:r>
              <a:rPr lang="en-US" altLang="zh-CN" sz="2600" kern="100" dirty="0">
                <a:solidFill>
                  <a:srgbClr val="262626"/>
                </a:solidFill>
                <a:latin typeface="宋体" panose="02010600030101010101" pitchFamily="2" charset="-122"/>
                <a:cs typeface="Times New Roman" panose="02020603050405020304" pitchFamily="18" charset="0"/>
              </a:rPr>
              <a:t>Ⅱ</a:t>
            </a:r>
            <a:r>
              <a:rPr lang="zh-CN" altLang="zh-CN" sz="2600" kern="100" dirty="0">
                <a:solidFill>
                  <a:srgbClr val="262626"/>
                </a:solidFill>
                <a:latin typeface="Times New Roman" panose="02020603050405020304" pitchFamily="18" charset="0"/>
                <a:cs typeface="Times New Roman" panose="02020603050405020304" pitchFamily="18" charset="0"/>
              </a:rPr>
              <a:t>时每个四分体形成的</a:t>
            </a:r>
            <a:r>
              <a:rPr lang="en-US" altLang="zh-CN" sz="2600" kern="100" dirty="0">
                <a:solidFill>
                  <a:srgbClr val="262626"/>
                </a:solidFill>
                <a:latin typeface="Times New Roman" panose="02020603050405020304" pitchFamily="18" charset="0"/>
                <a:cs typeface="Courier New" panose="02070309020205020404" pitchFamily="49" charset="0"/>
              </a:rPr>
              <a:t>4</a:t>
            </a:r>
            <a:r>
              <a:rPr lang="zh-CN" altLang="zh-CN" sz="2600" kern="100" dirty="0">
                <a:solidFill>
                  <a:srgbClr val="262626"/>
                </a:solidFill>
                <a:latin typeface="Times New Roman" panose="02020603050405020304" pitchFamily="18" charset="0"/>
                <a:cs typeface="Times New Roman" panose="02020603050405020304" pitchFamily="18" charset="0"/>
              </a:rPr>
              <a:t>条染色体中任意</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条进入</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个子细胞。某个体的</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号染色体所含全部基因如图所示，其中</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为显性基因，</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为隐性基因。该个体通过无性繁殖获得了某个二倍体子代，该子代体细胞中所有</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号染色体上的显性基因数与隐性基因数相等。已知发育为该子代的细胞在四分体时，</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号染色体仅</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条非姐妹染色单体发生了</a:t>
            </a: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次互换并引起了基因重组。不考虑突变，获得该子代的所有可能机制为</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10648178" y="3986314"/>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B</a:t>
            </a:r>
            <a:endParaRPr lang="zh-CN" altLang="en-US" sz="3000" b="1" dirty="0">
              <a:solidFill>
                <a:srgbClr val="C00000"/>
              </a:solidFill>
            </a:endParaRPr>
          </a:p>
        </p:txBody>
      </p:sp>
      <p:sp>
        <p:nvSpPr>
          <p:cNvPr id="4" name="矩形 3"/>
          <p:cNvSpPr/>
          <p:nvPr/>
        </p:nvSpPr>
        <p:spPr>
          <a:xfrm>
            <a:off x="253833" y="4612428"/>
            <a:ext cx="11890923" cy="1248394"/>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en-US" altLang="zh-CN" sz="2600" kern="100" dirty="0">
                <a:solidFill>
                  <a:srgbClr val="262626"/>
                </a:solidFill>
                <a:latin typeface="宋体" panose="02010600030101010101" pitchFamily="2" charset="-122"/>
                <a:cs typeface="Times New Roman" panose="02020603050405020304" pitchFamily="18" charset="0"/>
              </a:rPr>
              <a:t>①②</a:t>
            </a:r>
            <a:r>
              <a:rPr lang="en-US" altLang="zh-CN" sz="2600" kern="100" dirty="0">
                <a:solidFill>
                  <a:srgbClr val="262626"/>
                </a:solidFill>
                <a:latin typeface="Times New Roman" panose="02020603050405020304" pitchFamily="18" charset="0"/>
                <a:cs typeface="Courier New" panose="02070309020205020404" pitchFamily="49" charset="0"/>
              </a:rPr>
              <a:t>  	B.</a:t>
            </a:r>
            <a:r>
              <a:rPr lang="en-US" altLang="zh-CN" sz="2600" kern="100" dirty="0">
                <a:solidFill>
                  <a:srgbClr val="262626"/>
                </a:solidFill>
                <a:latin typeface="宋体" panose="02010600030101010101" pitchFamily="2" charset="-122"/>
                <a:cs typeface="Times New Roman" panose="02020603050405020304" pitchFamily="18" charset="0"/>
              </a:rPr>
              <a:t>①③</a:t>
            </a:r>
            <a:r>
              <a:rPr lang="en-US" altLang="zh-CN" sz="2600" kern="100" dirty="0">
                <a:solidFill>
                  <a:srgbClr val="262626"/>
                </a:solidFill>
                <a:latin typeface="Times New Roman" panose="02020603050405020304" pitchFamily="18" charset="0"/>
                <a:cs typeface="Courier New" panose="02070309020205020404" pitchFamily="49" charset="0"/>
              </a:rPr>
              <a:t>  </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en-US" altLang="zh-CN" sz="2600" kern="100" dirty="0">
                <a:solidFill>
                  <a:srgbClr val="262626"/>
                </a:solidFill>
                <a:latin typeface="宋体" panose="02010600030101010101" pitchFamily="2" charset="-122"/>
                <a:cs typeface="Times New Roman" panose="02020603050405020304" pitchFamily="18" charset="0"/>
              </a:rPr>
              <a:t>②③</a:t>
            </a:r>
            <a:r>
              <a:rPr lang="en-US" altLang="zh-CN" sz="2600" kern="100" dirty="0">
                <a:solidFill>
                  <a:srgbClr val="262626"/>
                </a:solidFill>
                <a:latin typeface="Times New Roman" panose="02020603050405020304" pitchFamily="18" charset="0"/>
                <a:cs typeface="Courier New" panose="02070309020205020404" pitchFamily="49" charset="0"/>
              </a:rPr>
              <a:t> 	D.</a:t>
            </a:r>
            <a:r>
              <a:rPr lang="en-US" altLang="zh-CN" sz="2600" kern="100" dirty="0">
                <a:solidFill>
                  <a:srgbClr val="262626"/>
                </a:solidFill>
                <a:latin typeface="宋体" panose="02010600030101010101" pitchFamily="2" charset="-122"/>
                <a:cs typeface="Times New Roman" panose="02020603050405020304" pitchFamily="18" charset="0"/>
              </a:rPr>
              <a:t>①②③</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2050" name="Picture 2" descr="24GT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216039" y="4393316"/>
            <a:ext cx="2279978" cy="21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3630265"/>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a:latin typeface="Times New Roman" panose="02020603050405020304" pitchFamily="18" charset="0"/>
                <a:ea typeface="黑体" panose="02010609060101010101" pitchFamily="49" charset="-122"/>
                <a:cs typeface="Times New Roman" panose="02020603050405020304" pitchFamily="18" charset="0"/>
              </a:rPr>
              <a:t>情境素材</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　酵母菌细胞的线粒体自噬</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酵母菌是一种单细胞真菌，其结构简单，是研究生命科学的理想微生物，也常用于酿酒等生产，如图表示酵母中线粒体发生的</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自噬</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现象。</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通俗地说，细胞自噬就是细胞</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吃掉</a:t>
            </a:r>
            <a:r>
              <a:rPr lang="en-US" altLang="zh-CN" sz="2600" kern="100">
                <a:solidFill>
                  <a:srgbClr val="262626"/>
                </a:solidFill>
                <a:latin typeface="宋体" panose="02010600030101010101" pitchFamily="2" charset="-122"/>
                <a:cs typeface="Times New Roman" panose="02020603050405020304" pitchFamily="18" charset="0"/>
              </a:rPr>
              <a:t>”</a:t>
            </a:r>
            <a:r>
              <a:rPr lang="zh-CN" altLang="zh-CN" sz="2600" b="1" kern="100">
                <a:solidFill>
                  <a:srgbClr val="262626"/>
                </a:solidFill>
                <a:latin typeface="Times New Roman" panose="02020603050405020304" pitchFamily="18" charset="0"/>
                <a:ea typeface="宋体" panose="02010600030101010101" pitchFamily="2" charset="-122"/>
                <a:cs typeface="Times New Roman" panose="02020603050405020304" pitchFamily="18" charset="0"/>
              </a:rPr>
              <a:t>自身的结构和物质。在一定条件下，细胞可通过溶酶体的作用，分解衰老、损伤的细胞器，吞噬并杀死侵入细胞的病毒或细菌。</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2770" name="Picture 2" descr="SW3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273611" y="3643083"/>
            <a:ext cx="4494985" cy="29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54692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7289183" cy="4249216"/>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kern="100" dirty="0">
                <a:solidFill>
                  <a:srgbClr val="262626"/>
                </a:solidFill>
                <a:latin typeface="Times New Roman" panose="02020603050405020304" pitchFamily="18" charset="0"/>
                <a:cs typeface="Times New Roman" panose="02020603050405020304" pitchFamily="18" charset="0"/>
              </a:rPr>
              <a:t>结合以上情境素材，请回答下列问题：</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zh-CN" altLang="zh-CN" sz="2600" kern="100" dirty="0">
                <a:solidFill>
                  <a:srgbClr val="262626"/>
                </a:solidFill>
                <a:latin typeface="Times New Roman" panose="02020603050405020304" pitchFamily="18" charset="0"/>
                <a:cs typeface="Times New Roman" panose="02020603050405020304" pitchFamily="18" charset="0"/>
              </a:rPr>
              <a:t>正常的酵母菌中若发生严重的线粒体</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自噬</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，会引起细胞</a:t>
            </a:r>
            <a:r>
              <a:rPr lang="en-US" altLang="zh-CN" sz="2600" kern="100" dirty="0">
                <a:solidFill>
                  <a:srgbClr val="262626"/>
                </a:solidFill>
                <a:latin typeface="Times New Roman" panose="02020603050405020304" pitchFamily="18" charset="0"/>
                <a:cs typeface="Courier New" panose="02070309020205020404" pitchFamily="49" charset="0"/>
              </a:rPr>
              <a:t>________(</a:t>
            </a:r>
            <a:r>
              <a:rPr lang="zh-CN" altLang="zh-CN" sz="2600" kern="100" dirty="0">
                <a:solidFill>
                  <a:srgbClr val="262626"/>
                </a:solidFill>
                <a:latin typeface="Times New Roman" panose="02020603050405020304" pitchFamily="18" charset="0"/>
                <a:cs typeface="Times New Roman" panose="02020603050405020304" pitchFamily="18" charset="0"/>
              </a:rPr>
              <a:t>填</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凋亡</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或</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坏死</a:t>
            </a:r>
            <a:r>
              <a:rPr lang="en-US" altLang="zh-CN" sz="2600" kern="100" dirty="0">
                <a:solidFill>
                  <a:srgbClr val="262626"/>
                </a:solidFill>
                <a:latin typeface="宋体" panose="02010600030101010101" pitchFamily="2" charset="-122"/>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据图可知，损伤的线粒体可被细胞自身的膜</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如内质网或高尔基复合体的膜</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包裹形成自噬体，并与溶酶体结合形成</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自噬溶酶体</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，该过程体现了生物膜具有</a:t>
            </a:r>
            <a:r>
              <a:rPr lang="en-US" altLang="zh-CN" sz="2600" kern="100" dirty="0" smtClean="0">
                <a:solidFill>
                  <a:srgbClr val="262626"/>
                </a:solidFill>
                <a:latin typeface="Times New Roman" panose="02020603050405020304" pitchFamily="18" charset="0"/>
                <a:cs typeface="Courier New" panose="02070309020205020404" pitchFamily="49" charset="0"/>
              </a:rPr>
              <a:t>__________</a:t>
            </a:r>
            <a:r>
              <a:rPr lang="en-US" altLang="zh-CN" sz="2600" kern="100" dirty="0">
                <a:solidFill>
                  <a:srgbClr val="262626"/>
                </a:solidFill>
                <a:latin typeface="Times New Roman" panose="02020603050405020304" pitchFamily="18" charset="0"/>
                <a:cs typeface="Courier New" panose="02070309020205020404" pitchFamily="49" charset="0"/>
              </a:rPr>
              <a:t>__</a:t>
            </a:r>
            <a:r>
              <a:rPr lang="en-US" altLang="zh-CN" sz="2600" kern="100" dirty="0" smtClean="0">
                <a:solidFill>
                  <a:srgbClr val="262626"/>
                </a:solidFill>
                <a:latin typeface="Times New Roman" panose="02020603050405020304" pitchFamily="18" charset="0"/>
                <a:cs typeface="Courier New" panose="02070309020205020404" pitchFamily="49" charset="0"/>
              </a:rPr>
              <a:t>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SW3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62" y="823101"/>
            <a:ext cx="4494985" cy="29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2144951" y="1901200"/>
            <a:ext cx="851515"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凋亡</a:t>
            </a:r>
            <a:endParaRPr lang="zh-CN" altLang="en-US" sz="260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矩形 3"/>
          <p:cNvSpPr/>
          <p:nvPr/>
        </p:nvSpPr>
        <p:spPr>
          <a:xfrm>
            <a:off x="2531196" y="4245245"/>
            <a:ext cx="2406428" cy="492443"/>
          </a:xfrm>
          <a:prstGeom prst="rect">
            <a:avLst/>
          </a:prstGeom>
        </p:spPr>
        <p:txBody>
          <a:bodyPr wrap="none">
            <a:spAutoFit/>
          </a:bodyPr>
          <a:lstStyle/>
          <a:p>
            <a:r>
              <a:rPr lang="en-US" altLang="zh-CN" sz="260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一定的</a:t>
            </a:r>
            <a:r>
              <a:rPr lang="en-US" altLang="zh-CN"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流动性</a:t>
            </a:r>
            <a:endParaRPr lang="zh-CN" altLang="en-US"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17565423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7289183" cy="244872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zh-CN" altLang="zh-CN" sz="2600" kern="100" dirty="0">
                <a:solidFill>
                  <a:srgbClr val="262626"/>
                </a:solidFill>
                <a:latin typeface="Times New Roman" panose="02020603050405020304" pitchFamily="18" charset="0"/>
                <a:cs typeface="Times New Roman" panose="02020603050405020304" pitchFamily="18" charset="0"/>
              </a:rPr>
              <a:t>若该酵母菌的线粒体均遭此</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损伤</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，则葡萄糖氧化分解的最终产物是</a:t>
            </a:r>
            <a:r>
              <a:rPr lang="en-US" altLang="zh-CN" sz="2600" kern="100" dirty="0">
                <a:solidFill>
                  <a:srgbClr val="262626"/>
                </a:solidFill>
                <a:latin typeface="Times New Roman" panose="02020603050405020304" pitchFamily="18" charset="0"/>
                <a:cs typeface="Courier New" panose="02070309020205020404" pitchFamily="49" charset="0"/>
              </a:rPr>
              <a:t>CO</a:t>
            </a:r>
            <a:r>
              <a:rPr lang="en-US" altLang="zh-CN" sz="2600" kern="100" baseline="-250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smtClean="0">
                <a:solidFill>
                  <a:srgbClr val="262626"/>
                </a:solidFill>
                <a:latin typeface="Times New Roman" panose="02020603050405020304" pitchFamily="18" charset="0"/>
                <a:cs typeface="Courier New" panose="02070309020205020404" pitchFamily="49" charset="0"/>
              </a:rPr>
              <a:t>_________</a:t>
            </a:r>
            <a:r>
              <a:rPr lang="en-US" altLang="zh-CN" sz="2600" kern="100" dirty="0">
                <a:solidFill>
                  <a:srgbClr val="262626"/>
                </a:solidFill>
                <a:latin typeface="Times New Roman" panose="02020603050405020304" pitchFamily="18" charset="0"/>
                <a:cs typeface="Courier New" panose="02070309020205020404" pitchFamily="49" charset="0"/>
              </a:rPr>
              <a:t>___</a:t>
            </a:r>
            <a:r>
              <a:rPr lang="en-US" altLang="zh-CN" sz="2600" kern="100" dirty="0" smtClean="0">
                <a:solidFill>
                  <a:srgbClr val="262626"/>
                </a:solidFill>
                <a:latin typeface="Times New Roman" panose="02020603050405020304" pitchFamily="18" charset="0"/>
                <a:cs typeface="Courier New" panose="02070309020205020404" pitchFamily="49" charset="0"/>
              </a:rPr>
              <a:t>__</a:t>
            </a:r>
            <a:r>
              <a:rPr lang="zh-CN" altLang="zh-CN" sz="2600" kern="100" dirty="0">
                <a:solidFill>
                  <a:srgbClr val="262626"/>
                </a:solidFill>
                <a:latin typeface="Times New Roman" panose="02020603050405020304" pitchFamily="18" charset="0"/>
                <a:cs typeface="Times New Roman" panose="02020603050405020304" pitchFamily="18" charset="0"/>
              </a:rPr>
              <a:t>，用酸性重铬酸钾溶液对后者进行检测时，颜色变化是</a:t>
            </a:r>
            <a:r>
              <a:rPr lang="en-US" altLang="zh-CN" sz="2600" kern="100" dirty="0">
                <a:solidFill>
                  <a:srgbClr val="262626"/>
                </a:solidFill>
                <a:latin typeface="Times New Roman" panose="02020603050405020304" pitchFamily="18" charset="0"/>
                <a:cs typeface="Courier New" panose="02070309020205020404" pitchFamily="49" charset="0"/>
              </a:rPr>
              <a:t>________________</a:t>
            </a:r>
            <a:r>
              <a:rPr lang="zh-CN" altLang="zh-CN" sz="2600" kern="100" dirty="0">
                <a:solidFill>
                  <a:srgbClr val="262626"/>
                </a:solidFill>
                <a:latin typeface="Times New Roman" panose="02020603050405020304" pitchFamily="18" charset="0"/>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SW3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62" y="823101"/>
            <a:ext cx="4494985" cy="29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858202" y="1318834"/>
            <a:ext cx="2571538"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酒精</a:t>
            </a:r>
            <a:r>
              <a:rPr lang="en-US" altLang="zh-CN"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a:t>
            </a:r>
            <a:r>
              <a:rPr lang="zh-CN" altLang="zh-CN" sz="2600" dirty="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或</a:t>
            </a:r>
            <a:r>
              <a:rPr lang="en-US" altLang="zh-CN"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C</a:t>
            </a:r>
            <a:r>
              <a:rPr lang="en-US" altLang="zh-CN" sz="2600" baseline="-250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2</a:t>
            </a:r>
            <a:r>
              <a:rPr lang="en-US" altLang="zh-CN"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H</a:t>
            </a:r>
            <a:r>
              <a:rPr lang="en-US" altLang="zh-CN" sz="2600" baseline="-250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5</a:t>
            </a:r>
            <a:r>
              <a:rPr lang="en-US" altLang="zh-CN"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rPr>
              <a:t>OH)</a:t>
            </a:r>
            <a:endParaRPr lang="zh-CN" altLang="en-US" sz="2600" dirty="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
        <p:nvSpPr>
          <p:cNvPr id="4" name="矩形 3"/>
          <p:cNvSpPr/>
          <p:nvPr/>
        </p:nvSpPr>
        <p:spPr>
          <a:xfrm>
            <a:off x="751821" y="2504503"/>
            <a:ext cx="2852063" cy="492443"/>
          </a:xfrm>
          <a:prstGeom prst="rect">
            <a:avLst/>
          </a:prstGeom>
        </p:spPr>
        <p:txBody>
          <a:bodyPr wrap="none">
            <a:spAutoFit/>
          </a:bodyPr>
          <a:lstStyle/>
          <a:p>
            <a:r>
              <a:rPr lang="zh-CN" altLang="zh-CN" sz="2600">
                <a:solidFill>
                  <a:srgbClr val="C00000"/>
                </a:solidFill>
                <a:latin typeface="Times New Roman" panose="02020603050405020304" pitchFamily="18" charset="0"/>
                <a:ea typeface="微软雅黑" panose="020B0503020204020204" pitchFamily="34" charset="-122"/>
                <a:cs typeface="Times New Roman" panose="02020603050405020304" pitchFamily="18" charset="0"/>
                <a:sym typeface="Times New Roman" panose="02020603050405020304" pitchFamily="18" charset="0"/>
              </a:rPr>
              <a:t>由橙色变成灰绿色</a:t>
            </a:r>
            <a:endParaRPr lang="zh-CN" altLang="en-US" sz="2600">
              <a:solidFill>
                <a:srgbClr val="C00000"/>
              </a:solidFill>
              <a:latin typeface="Times New Roman" panose="02020603050405020304" pitchFamily="18" charset="0"/>
              <a:ea typeface="微软雅黑" panose="020B0503020204020204" pitchFamily="34" charset="-122"/>
              <a:sym typeface="Times New Roman" panose="02020603050405020304" pitchFamily="18" charset="0"/>
            </a:endParaRPr>
          </a:p>
        </p:txBody>
      </p:sp>
    </p:spTree>
    <p:extLst>
      <p:ext uri="{BB962C8B-B14F-4D97-AF65-F5344CB8AC3E}">
        <p14:creationId xmlns:p14="http://schemas.microsoft.com/office/powerpoint/2010/main" val="33318521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linds(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4" grpId="0"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7289183" cy="6030922"/>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线粒体自噬是一种细胞正常生命过程，选择性对老化、受损、功能异常的线粒体进行降解，诱导细胞凋亡。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由于生物膜具有一定的流动性，因此自噬体能与溶酶体结合形成</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自噬溶酶体</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线粒体是有氧呼吸的场所，若线粒体均遭此</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损伤</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，则葡萄糖分解只能在细胞质基质中进行，产生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CO</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和酒精；重铬酸钾可以用来检测酒精，若有酒精产生，则酸性重铬酸钾由橙色变成灰绿色。</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 name="Picture 2" descr="SW31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2162" y="823101"/>
            <a:ext cx="4494985" cy="297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33836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5449545"/>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1.</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重庆一中模拟</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en-US" altLang="zh-CN" sz="2600" kern="100" dirty="0">
                <a:solidFill>
                  <a:srgbClr val="262626"/>
                </a:solidFill>
                <a:latin typeface="Times New Roman" panose="02020603050405020304" pitchFamily="18" charset="0"/>
                <a:cs typeface="Courier New" panose="02070309020205020404" pitchFamily="49" charset="0"/>
              </a:rPr>
              <a:t>Fe</a:t>
            </a:r>
            <a:r>
              <a:rPr lang="en-US" altLang="zh-CN" sz="2600" kern="100" baseline="30000" dirty="0">
                <a:solidFill>
                  <a:srgbClr val="262626"/>
                </a:solidFill>
                <a:latin typeface="Times New Roman" panose="02020603050405020304" pitchFamily="18" charset="0"/>
                <a:cs typeface="Courier New" panose="02070309020205020404" pitchFamily="49" charset="0"/>
              </a:rPr>
              <a:t>3</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通过运铁蛋白与受体结合被输入哺乳动物生长细胞，经一系列过程最终以</a:t>
            </a:r>
            <a:r>
              <a:rPr lang="en-US" altLang="zh-CN" sz="2600" kern="100" dirty="0">
                <a:solidFill>
                  <a:srgbClr val="262626"/>
                </a:solidFill>
                <a:latin typeface="Times New Roman" panose="02020603050405020304" pitchFamily="18" charset="0"/>
                <a:cs typeface="Courier New" panose="02070309020205020404" pitchFamily="49" charset="0"/>
              </a:rPr>
              <a:t>Fe</a:t>
            </a:r>
            <a:r>
              <a:rPr lang="en-US" altLang="zh-CN" sz="2600" kern="100" baseline="30000" dirty="0">
                <a:solidFill>
                  <a:srgbClr val="262626"/>
                </a:solidFill>
                <a:latin typeface="Times New Roman" panose="02020603050405020304" pitchFamily="18" charset="0"/>
                <a:cs typeface="Courier New" panose="02070309020205020404" pitchFamily="49" charset="0"/>
              </a:rPr>
              <a:t>2</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的形式进入细胞质基质。若细胞内</a:t>
            </a:r>
            <a:r>
              <a:rPr lang="en-US" altLang="zh-CN" sz="2600" kern="100" dirty="0">
                <a:solidFill>
                  <a:srgbClr val="262626"/>
                </a:solidFill>
                <a:latin typeface="Times New Roman" panose="02020603050405020304" pitchFamily="18" charset="0"/>
                <a:cs typeface="Courier New" panose="02070309020205020404" pitchFamily="49" charset="0"/>
              </a:rPr>
              <a:t>Fe</a:t>
            </a:r>
            <a:r>
              <a:rPr lang="en-US" altLang="zh-CN" sz="2600" kern="100" baseline="30000" dirty="0">
                <a:solidFill>
                  <a:srgbClr val="262626"/>
                </a:solidFill>
                <a:latin typeface="Times New Roman" panose="02020603050405020304" pitchFamily="18" charset="0"/>
                <a:cs typeface="Courier New" panose="02070309020205020404" pitchFamily="49" charset="0"/>
              </a:rPr>
              <a:t>2</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积累过多，关键调节因子谷胱甘肽过氧化物酶</a:t>
            </a:r>
            <a:r>
              <a:rPr lang="en-US" altLang="zh-CN" sz="2600" kern="100" dirty="0">
                <a:solidFill>
                  <a:srgbClr val="262626"/>
                </a:solidFill>
                <a:latin typeface="Times New Roman" panose="02020603050405020304" pitchFamily="18" charset="0"/>
                <a:cs typeface="Courier New" panose="02070309020205020404" pitchFamily="49" charset="0"/>
              </a:rPr>
              <a:t>4(GPx4)</a:t>
            </a:r>
            <a:r>
              <a:rPr lang="zh-CN" altLang="zh-CN" sz="2600" kern="100" dirty="0">
                <a:solidFill>
                  <a:srgbClr val="262626"/>
                </a:solidFill>
                <a:latin typeface="Times New Roman" panose="02020603050405020304" pitchFamily="18" charset="0"/>
                <a:cs typeface="Times New Roman" panose="02020603050405020304" pitchFamily="18" charset="0"/>
              </a:rPr>
              <a:t>活性受到抑制，细胞的抗氧化能力下降，活性氧</a:t>
            </a:r>
            <a:r>
              <a:rPr lang="en-US" altLang="zh-CN" sz="2600" kern="100" dirty="0">
                <a:solidFill>
                  <a:srgbClr val="262626"/>
                </a:solidFill>
                <a:latin typeface="Times New Roman" panose="02020603050405020304" pitchFamily="18" charset="0"/>
                <a:cs typeface="Courier New" panose="02070309020205020404" pitchFamily="49" charset="0"/>
              </a:rPr>
              <a:t>(ROS)</a:t>
            </a:r>
            <a:r>
              <a:rPr lang="zh-CN" altLang="zh-CN" sz="2600" kern="100" dirty="0">
                <a:solidFill>
                  <a:srgbClr val="262626"/>
                </a:solidFill>
                <a:latin typeface="Times New Roman" panose="02020603050405020304" pitchFamily="18" charset="0"/>
                <a:cs typeface="Times New Roman" panose="02020603050405020304" pitchFamily="18" charset="0"/>
              </a:rPr>
              <a:t>大量堆积，从而引发膜脂质过氧化，导致细胞发生铁依赖的程序性死亡，称为</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铁死亡</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。下列叙述错误的是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A.Fe</a:t>
            </a:r>
            <a:r>
              <a:rPr lang="en-US" altLang="zh-CN" sz="2600" kern="100" baseline="30000" dirty="0">
                <a:solidFill>
                  <a:srgbClr val="262626"/>
                </a:solidFill>
                <a:latin typeface="Times New Roman" panose="02020603050405020304" pitchFamily="18" charset="0"/>
                <a:cs typeface="Courier New" panose="02070309020205020404" pitchFamily="49" charset="0"/>
              </a:rPr>
              <a:t>3</a:t>
            </a:r>
            <a:r>
              <a:rPr lang="zh-CN" altLang="zh-CN" sz="2600" kern="100" baseline="30000" dirty="0">
                <a:solidFill>
                  <a:srgbClr val="262626"/>
                </a:solidFill>
                <a:latin typeface="Times New Roman" panose="02020603050405020304" pitchFamily="18" charset="0"/>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进入细胞依赖于细胞膜的识别功能和流动性</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抑制</a:t>
            </a:r>
            <a:r>
              <a:rPr lang="en-US" altLang="zh-CN" sz="2600" kern="100" dirty="0">
                <a:solidFill>
                  <a:srgbClr val="262626"/>
                </a:solidFill>
                <a:latin typeface="Times New Roman" panose="02020603050405020304" pitchFamily="18" charset="0"/>
                <a:cs typeface="Courier New" panose="02070309020205020404" pitchFamily="49" charset="0"/>
              </a:rPr>
              <a:t>GPx4</a:t>
            </a:r>
            <a:r>
              <a:rPr lang="zh-CN" altLang="zh-CN" sz="2600" kern="100" dirty="0">
                <a:solidFill>
                  <a:srgbClr val="262626"/>
                </a:solidFill>
                <a:latin typeface="Times New Roman" panose="02020603050405020304" pitchFamily="18" charset="0"/>
                <a:cs typeface="Times New Roman" panose="02020603050405020304" pitchFamily="18" charset="0"/>
              </a:rPr>
              <a:t>的活性有利于延缓细胞凋亡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C.ROS</a:t>
            </a:r>
            <a:r>
              <a:rPr lang="zh-CN" altLang="zh-CN" sz="2600" kern="100" dirty="0">
                <a:solidFill>
                  <a:srgbClr val="262626"/>
                </a:solidFill>
                <a:latin typeface="Times New Roman" panose="02020603050405020304" pitchFamily="18" charset="0"/>
                <a:cs typeface="Times New Roman" panose="02020603050405020304" pitchFamily="18" charset="0"/>
              </a:rPr>
              <a:t>的自由基可攻击生物膜产生更多的自由基</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细胞</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铁死亡</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过程中存在凋亡基因的表达</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8362648" y="3134732"/>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B</a:t>
            </a:r>
            <a:endParaRPr lang="zh-CN" altLang="en-US" sz="3000" b="1" dirty="0">
              <a:solidFill>
                <a:srgbClr val="C00000"/>
              </a:solidFill>
            </a:endParaRPr>
          </a:p>
        </p:txBody>
      </p:sp>
    </p:spTree>
    <p:extLst>
      <p:ext uri="{BB962C8B-B14F-4D97-AF65-F5344CB8AC3E}">
        <p14:creationId xmlns:p14="http://schemas.microsoft.com/office/powerpoint/2010/main" val="40539775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848483"/>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Fe</a:t>
            </a:r>
            <a:r>
              <a:rPr lang="en-US" altLang="zh-CN" sz="2600" b="1" kern="100" baseline="30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3</a:t>
            </a:r>
            <a:r>
              <a:rPr lang="zh-CN" altLang="zh-CN" sz="2600" b="1" kern="100" baseline="300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通过运铁蛋白与受体结合被输入哺乳动物生长细胞，即以胞吞的方式进入细胞，所以此过程依赖于细胞膜表面受体的识别功能以及细胞膜的流动性，</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若抑制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GPx4</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的活性，则细胞的抗氧化能力下降，活性氧大量堆积导致细胞凋亡，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自由基可攻击生物膜的磷脂分子，产生更多的自由基，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铁死亡</a:t>
            </a:r>
            <a:r>
              <a:rPr lang="en-US" altLang="zh-CN" sz="2600" kern="100" dirty="0">
                <a:solidFill>
                  <a:srgbClr val="262626"/>
                </a:solidFill>
                <a:latin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是铁依赖的程序性死亡，属于细胞凋亡，所以存在凋亡基因的表达，</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3082691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05517"/>
            <a:ext cx="11656625" cy="1848559"/>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山东枣庄二调</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葡萄糖饥饿或缺氧压力会使细胞中自由基</a:t>
            </a:r>
            <a:r>
              <a:rPr lang="en-US" altLang="zh-CN" sz="2600" kern="100" dirty="0">
                <a:solidFill>
                  <a:srgbClr val="262626"/>
                </a:solidFill>
                <a:latin typeface="Times New Roman" panose="02020603050405020304" pitchFamily="18" charset="0"/>
                <a:cs typeface="Courier New" panose="02070309020205020404" pitchFamily="49" charset="0"/>
              </a:rPr>
              <a:t>(ROS)</a:t>
            </a:r>
            <a:r>
              <a:rPr lang="zh-CN" altLang="zh-CN" sz="2600" kern="100" dirty="0">
                <a:solidFill>
                  <a:srgbClr val="262626"/>
                </a:solidFill>
                <a:latin typeface="Times New Roman" panose="02020603050405020304" pitchFamily="18" charset="0"/>
                <a:cs typeface="Times New Roman" panose="02020603050405020304" pitchFamily="18" charset="0"/>
              </a:rPr>
              <a:t>水平上升，</a:t>
            </a:r>
            <a:r>
              <a:rPr lang="en-US" altLang="zh-CN" sz="2600" kern="100" dirty="0">
                <a:solidFill>
                  <a:srgbClr val="262626"/>
                </a:solidFill>
                <a:latin typeface="Times New Roman" panose="02020603050405020304" pitchFamily="18" charset="0"/>
                <a:cs typeface="Courier New" panose="02070309020205020404" pitchFamily="49" charset="0"/>
              </a:rPr>
              <a:t>p</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ATM/p</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CHK2</a:t>
            </a:r>
            <a:r>
              <a:rPr lang="zh-CN" altLang="zh-CN" sz="2600" kern="100" dirty="0">
                <a:solidFill>
                  <a:srgbClr val="262626"/>
                </a:solidFill>
                <a:latin typeface="Times New Roman" panose="02020603050405020304" pitchFamily="18" charset="0"/>
                <a:cs typeface="Times New Roman" panose="02020603050405020304" pitchFamily="18" charset="0"/>
              </a:rPr>
              <a:t>水平升高使自噬通路蛋白</a:t>
            </a:r>
            <a:r>
              <a:rPr lang="en-US" altLang="zh-CN" sz="2600" kern="100" dirty="0">
                <a:solidFill>
                  <a:srgbClr val="262626"/>
                </a:solidFill>
                <a:latin typeface="Times New Roman" panose="02020603050405020304" pitchFamily="18" charset="0"/>
                <a:cs typeface="Courier New" panose="02070309020205020404" pitchFamily="49" charset="0"/>
              </a:rPr>
              <a:t>(Beclin1)</a:t>
            </a:r>
            <a:r>
              <a:rPr lang="zh-CN" altLang="zh-CN" sz="2600" kern="100" dirty="0">
                <a:solidFill>
                  <a:srgbClr val="262626"/>
                </a:solidFill>
                <a:latin typeface="Times New Roman" panose="02020603050405020304" pitchFamily="18" charset="0"/>
                <a:cs typeface="Times New Roman" panose="02020603050405020304" pitchFamily="18" charset="0"/>
              </a:rPr>
              <a:t>磷酸化后阻碍</a:t>
            </a:r>
            <a:r>
              <a:rPr lang="en-US" altLang="zh-CN" sz="2600" kern="100" dirty="0">
                <a:solidFill>
                  <a:srgbClr val="262626"/>
                </a:solidFill>
                <a:latin typeface="Times New Roman" panose="02020603050405020304" pitchFamily="18" charset="0"/>
                <a:cs typeface="Courier New" panose="02070309020205020404" pitchFamily="49" charset="0"/>
              </a:rPr>
              <a:t>Beclin1</a:t>
            </a:r>
            <a:r>
              <a:rPr lang="zh-CN" altLang="zh-CN" sz="2600" kern="100" dirty="0">
                <a:solidFill>
                  <a:srgbClr val="262626"/>
                </a:solidFill>
                <a:latin typeface="Times New Roman" panose="02020603050405020304" pitchFamily="18" charset="0"/>
                <a:cs typeface="Times New Roman" panose="02020603050405020304" pitchFamily="18" charset="0"/>
              </a:rPr>
              <a:t>和</a:t>
            </a:r>
            <a:r>
              <a:rPr lang="en-US" altLang="zh-CN" sz="2600" kern="100" dirty="0" err="1">
                <a:solidFill>
                  <a:srgbClr val="262626"/>
                </a:solidFill>
                <a:latin typeface="Times New Roman" panose="02020603050405020304" pitchFamily="18" charset="0"/>
                <a:cs typeface="Courier New" panose="02070309020205020404" pitchFamily="49" charset="0"/>
              </a:rPr>
              <a:t>Bcl</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2</a:t>
            </a:r>
            <a:r>
              <a:rPr lang="zh-CN" altLang="zh-CN" sz="2600" kern="100" dirty="0">
                <a:solidFill>
                  <a:srgbClr val="262626"/>
                </a:solidFill>
                <a:latin typeface="Times New Roman" panose="02020603050405020304" pitchFamily="18" charset="0"/>
                <a:cs typeface="Times New Roman" panose="02020603050405020304" pitchFamily="18" charset="0"/>
              </a:rPr>
              <a:t>结合，诱导细胞自噬。具体过程如图所示，下列叙述错误的是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10576456" y="1938778"/>
            <a:ext cx="44114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B</a:t>
            </a:r>
            <a:endParaRPr lang="zh-CN" altLang="en-US" sz="3000" b="1" dirty="0">
              <a:solidFill>
                <a:srgbClr val="C00000"/>
              </a:solidFill>
            </a:endParaRPr>
          </a:p>
        </p:txBody>
      </p:sp>
      <p:sp>
        <p:nvSpPr>
          <p:cNvPr id="4" name="矩形 3"/>
          <p:cNvSpPr/>
          <p:nvPr/>
        </p:nvSpPr>
        <p:spPr>
          <a:xfrm>
            <a:off x="300638" y="2339069"/>
            <a:ext cx="6996160" cy="4324236"/>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A.ROS</a:t>
            </a:r>
            <a:r>
              <a:rPr lang="zh-CN" altLang="zh-CN" sz="2600" kern="100">
                <a:solidFill>
                  <a:srgbClr val="262626"/>
                </a:solidFill>
                <a:latin typeface="Times New Roman" panose="02020603050405020304" pitchFamily="18" charset="0"/>
                <a:cs typeface="Times New Roman" panose="02020603050405020304" pitchFamily="18" charset="0"/>
              </a:rPr>
              <a:t>攻击生物膜磷脂分子时，产物同样是自由基，会引发雪崩式的反应</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B.</a:t>
            </a:r>
            <a:r>
              <a:rPr lang="zh-CN" altLang="zh-CN" sz="2600" kern="100">
                <a:solidFill>
                  <a:srgbClr val="262626"/>
                </a:solidFill>
                <a:latin typeface="Times New Roman" panose="02020603050405020304" pitchFamily="18" charset="0"/>
                <a:cs typeface="Times New Roman" panose="02020603050405020304" pitchFamily="18" charset="0"/>
              </a:rPr>
              <a:t>降低</a:t>
            </a:r>
            <a:r>
              <a:rPr lang="en-US" altLang="zh-CN" sz="2600" kern="100">
                <a:solidFill>
                  <a:srgbClr val="262626"/>
                </a:solidFill>
                <a:latin typeface="Times New Roman" panose="02020603050405020304" pitchFamily="18" charset="0"/>
                <a:cs typeface="Courier New" panose="02070309020205020404" pitchFamily="49" charset="0"/>
              </a:rPr>
              <a:t>Beclin1</a:t>
            </a:r>
            <a:r>
              <a:rPr lang="zh-CN" altLang="zh-CN" sz="2600" kern="100">
                <a:solidFill>
                  <a:srgbClr val="262626"/>
                </a:solidFill>
                <a:latin typeface="Times New Roman" panose="02020603050405020304" pitchFamily="18" charset="0"/>
                <a:cs typeface="Times New Roman" panose="02020603050405020304" pitchFamily="18" charset="0"/>
              </a:rPr>
              <a:t>的磷酸化水平，会加速细胞自噬</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C.</a:t>
            </a:r>
            <a:r>
              <a:rPr lang="zh-CN" altLang="zh-CN" sz="2600" kern="100">
                <a:solidFill>
                  <a:srgbClr val="262626"/>
                </a:solidFill>
                <a:latin typeface="Times New Roman" panose="02020603050405020304" pitchFamily="18" charset="0"/>
                <a:cs typeface="Times New Roman" panose="02020603050405020304" pitchFamily="18" charset="0"/>
              </a:rPr>
              <a:t>线粒体损伤后被溶酶体分解，体现了细胞的自稳机制</a:t>
            </a:r>
            <a:endParaRPr lang="zh-CN" altLang="zh-CN" sz="1050" kern="10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a:solidFill>
                  <a:srgbClr val="262626"/>
                </a:solidFill>
                <a:latin typeface="Times New Roman" panose="02020603050405020304" pitchFamily="18" charset="0"/>
                <a:cs typeface="Courier New" panose="02070309020205020404" pitchFamily="49" charset="0"/>
              </a:rPr>
              <a:t>D.</a:t>
            </a:r>
            <a:r>
              <a:rPr lang="zh-CN" altLang="zh-CN" sz="2600" kern="100">
                <a:solidFill>
                  <a:srgbClr val="262626"/>
                </a:solidFill>
                <a:latin typeface="Times New Roman" panose="02020603050405020304" pitchFamily="18" charset="0"/>
                <a:cs typeface="Times New Roman" panose="02020603050405020304" pitchFamily="18" charset="0"/>
              </a:rPr>
              <a:t>细胞自噬可以清除入侵的微生物，从而维持细胞内部环境的稳定</a:t>
            </a:r>
            <a:endParaRPr lang="zh-CN" altLang="zh-CN" sz="1050" kern="10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3794" name="Picture 2" descr="1S9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31522" y="2437358"/>
            <a:ext cx="4761403" cy="3443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4591416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7462413" cy="5788740"/>
          </a:xfrm>
          <a:prstGeom prst="rect">
            <a:avLst/>
          </a:prstGeom>
        </p:spPr>
        <p:txBody>
          <a:bodyPr wrap="square" lIns="121898" tIns="60948" rIns="121898" bIns="60948">
            <a:spAutoFit/>
          </a:bodyPr>
          <a:lstStyle/>
          <a:p>
            <a:pPr algn="just">
              <a:lnSpc>
                <a:spcPct val="13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ROS</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为自由基，攻击生物膜磷脂分子时，产物同样是自由基，会引发雪崩式的反应，产生更多的自由基，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题意表明，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Beclin1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磷酸化后不能和</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Bcl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结合，诱导细胞自噬，据此可推测，降低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Beclin1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的磷酸化水平，会促进</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Beclin1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err="1">
                <a:solidFill>
                  <a:srgbClr val="005AA0"/>
                </a:solidFill>
                <a:latin typeface="Times New Roman" panose="02020603050405020304" pitchFamily="18" charset="0"/>
                <a:ea typeface="宋体" panose="02010600030101010101" pitchFamily="2" charset="-122"/>
                <a:cs typeface="Courier New" panose="02070309020205020404" pitchFamily="49" charset="0"/>
              </a:rPr>
              <a:t>Bcl</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结合，进而可抑制细胞自噬现象的发生，</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线粒体损伤后被溶酶体分解，体现了细胞的自稳机制，</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3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细胞自噬可以清除入侵的微生物，从而维持细胞内部环境的稳定，</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7727822" y="630569"/>
            <a:ext cx="4289942" cy="5636679"/>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Picture 2" descr="1S90"/>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865340" y="647135"/>
            <a:ext cx="3935044" cy="2846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7799164" y="3429000"/>
            <a:ext cx="4163650" cy="2246769"/>
          </a:xfrm>
          <a:prstGeom prst="rect">
            <a:avLst/>
          </a:prstGeom>
        </p:spPr>
        <p:txBody>
          <a:bodyPr>
            <a:spAutoFit/>
          </a:bodyPr>
          <a:lstStyle/>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A.ROS</a:t>
            </a:r>
            <a:r>
              <a:rPr lang="zh-CN" altLang="zh-CN" sz="2000" kern="100" dirty="0">
                <a:solidFill>
                  <a:srgbClr val="262626"/>
                </a:solidFill>
                <a:latin typeface="Times New Roman" panose="02020603050405020304" pitchFamily="18" charset="0"/>
                <a:cs typeface="Times New Roman" panose="02020603050405020304" pitchFamily="18" charset="0"/>
              </a:rPr>
              <a:t>攻击生物膜磷脂分子时，产物同样是自由基，会引发雪崩式的反应</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降低</a:t>
            </a:r>
            <a:r>
              <a:rPr lang="en-US" altLang="zh-CN" sz="2000" kern="100" dirty="0">
                <a:solidFill>
                  <a:srgbClr val="262626"/>
                </a:solidFill>
                <a:latin typeface="Times New Roman" panose="02020603050405020304" pitchFamily="18" charset="0"/>
                <a:cs typeface="Courier New" panose="02070309020205020404" pitchFamily="49" charset="0"/>
              </a:rPr>
              <a:t>Beclin1</a:t>
            </a:r>
            <a:r>
              <a:rPr lang="zh-CN" altLang="zh-CN" sz="2000" kern="100" dirty="0">
                <a:solidFill>
                  <a:srgbClr val="262626"/>
                </a:solidFill>
                <a:latin typeface="Times New Roman" panose="02020603050405020304" pitchFamily="18" charset="0"/>
                <a:cs typeface="Times New Roman" panose="02020603050405020304" pitchFamily="18" charset="0"/>
              </a:rPr>
              <a:t>的磷酸化水平，会加速细胞自噬</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线粒体损伤后被溶酶体分解，体现了细胞的自稳机制</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细胞自噬可以清除入侵的微生物，从而维持细胞内部环境的稳定</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4925146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5">
                                            <p:txEl>
                                              <p:pRg st="2" end="2"/>
                                            </p:txEl>
                                          </p:spTgt>
                                        </p:tgtEl>
                                        <p:attrNameLst>
                                          <p:attrName>style.visibility</p:attrName>
                                        </p:attrNameLst>
                                      </p:cBhvr>
                                      <p:to>
                                        <p:strVal val="visible"/>
                                      </p:to>
                                    </p:set>
                                    <p:animEffect transition="in" filter="blinds(horizontal)">
                                      <p:cBhvr>
                                        <p:cTn id="10" dur="500"/>
                                        <p:tgtEl>
                                          <p:spTgt spid="5">
                                            <p:txEl>
                                              <p:pRg st="2" end="2"/>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animEffect transition="in" filter="blinds(horizontal)">
                                      <p:cBhvr>
                                        <p:cTn id="13"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4924401"/>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3.</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(2025·</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河北邯郸一模</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细胞焦亡是近年来人们发现的一种新的细胞程序性死亡方式，由机体受到病理性刺激而产生，表现为细胞不断涨大直至破裂，细胞内容物溢出后可促进白细胞介素的释放，加重炎症反应。下列说法错误的是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人类胚胎发育过程中尾部的消失属于细胞凋亡</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细胞焦亡过程中，细胞膜的通透性会发生变化</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细胞凋亡和细胞焦亡都与细胞内基因的表达调控有关</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marL="709200" lvl="1" indent="-457200" algn="just">
              <a:lnSpc>
                <a:spcPct val="150000"/>
              </a:lnSpc>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细胞焦亡过程中，细胞的核遗传物质发生了改变</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2" name="矩形 1"/>
          <p:cNvSpPr/>
          <p:nvPr/>
        </p:nvSpPr>
        <p:spPr>
          <a:xfrm>
            <a:off x="756160" y="2518104"/>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D</a:t>
            </a:r>
            <a:endParaRPr lang="zh-CN" altLang="en-US" sz="3000" b="1" dirty="0">
              <a:solidFill>
                <a:srgbClr val="C00000"/>
              </a:solidFill>
            </a:endParaRPr>
          </a:p>
        </p:txBody>
      </p:sp>
    </p:spTree>
    <p:extLst>
      <p:ext uri="{BB962C8B-B14F-4D97-AF65-F5344CB8AC3E}">
        <p14:creationId xmlns:p14="http://schemas.microsoft.com/office/powerpoint/2010/main" val="29512257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11656625" cy="3648154"/>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细胞凋亡是由基因决定的细胞程序性死亡的过程，人类胚胎发育过程中尾部的消失属于细胞凋亡，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细胞焦亡过程中细胞不断涨大直至破裂，细胞膜的通透性会发生变化，</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细胞凋亡和细胞焦亡都是一种细胞程序性死亡方式，都与细胞内基因的表达调控有关，</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C</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细胞焦亡属于细胞程序性死亡，细胞的核遗传物质没有发生改变，</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D</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错误。</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2648545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blinds(horizontal)">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blinds(horizontal)">
                                      <p:cBhvr>
                                        <p:cTn id="1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630569"/>
            <a:ext cx="8153291" cy="5524565"/>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假设</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号染色体的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条非姐妹染色单体发生一次</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与</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基因的交换。若以机制</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进行繁殖，可产生基因型为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的配子，配子中染色体复制一次，可以得到基因组成为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和</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的个体，</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①</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符合题意。</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若以机制</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②</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进行繁殖，产生的次级精</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卵</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母细胞的基因组成可能为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，若减数分裂</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Ⅱ</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姐妹染色单体分离但细胞不分裂，则形成的个体的基因组成为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②</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不符合题意</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256270" y="836676"/>
            <a:ext cx="3815413" cy="5430572"/>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7" name="Picture 2" descr="24GT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3987" y="1052280"/>
            <a:ext cx="2279978" cy="21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8575120" y="3429000"/>
            <a:ext cx="3444376" cy="1046416"/>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en-US" altLang="zh-CN" sz="2000" kern="100" dirty="0">
                <a:solidFill>
                  <a:srgbClr val="262626"/>
                </a:solidFill>
                <a:latin typeface="宋体" panose="02010600030101010101" pitchFamily="2" charset="-122"/>
                <a:cs typeface="Times New Roman" panose="02020603050405020304" pitchFamily="18" charset="0"/>
              </a:rPr>
              <a:t>①②</a:t>
            </a:r>
            <a:r>
              <a:rPr lang="en-US" altLang="zh-CN" sz="2000" kern="100" dirty="0">
                <a:solidFill>
                  <a:srgbClr val="262626"/>
                </a:solidFill>
                <a:latin typeface="Times New Roman" panose="02020603050405020304" pitchFamily="18" charset="0"/>
                <a:cs typeface="Courier New" panose="02070309020205020404" pitchFamily="49" charset="0"/>
              </a:rPr>
              <a:t>  </a:t>
            </a:r>
            <a:r>
              <a:rPr lang="en-US" altLang="zh-CN" sz="2000" kern="100" dirty="0" smtClean="0">
                <a:solidFill>
                  <a:srgbClr val="262626"/>
                </a:solidFill>
                <a:latin typeface="Times New Roman" panose="02020603050405020304" pitchFamily="18" charset="0"/>
                <a:cs typeface="Courier New" panose="02070309020205020404" pitchFamily="49" charset="0"/>
              </a:rPr>
              <a:t>       B</a:t>
            </a:r>
            <a:r>
              <a:rPr lang="en-US" altLang="zh-CN" sz="2000" kern="100" dirty="0">
                <a:solidFill>
                  <a:srgbClr val="262626"/>
                </a:solidFill>
                <a:latin typeface="Times New Roman" panose="02020603050405020304" pitchFamily="18" charset="0"/>
                <a:cs typeface="Courier New" panose="02070309020205020404" pitchFamily="49" charset="0"/>
              </a:rPr>
              <a:t>.</a:t>
            </a:r>
            <a:r>
              <a:rPr lang="en-US" altLang="zh-CN" sz="2000" kern="100" dirty="0">
                <a:solidFill>
                  <a:srgbClr val="262626"/>
                </a:solidFill>
                <a:latin typeface="宋体" panose="02010600030101010101" pitchFamily="2" charset="-122"/>
                <a:cs typeface="Times New Roman" panose="02020603050405020304" pitchFamily="18" charset="0"/>
              </a:rPr>
              <a:t>①③</a:t>
            </a:r>
            <a:r>
              <a:rPr lang="en-US" altLang="zh-CN" sz="2000" kern="100" dirty="0">
                <a:solidFill>
                  <a:srgbClr val="262626"/>
                </a:solidFill>
                <a:latin typeface="Times New Roman" panose="02020603050405020304" pitchFamily="18" charset="0"/>
                <a:cs typeface="Courier New" panose="02070309020205020404" pitchFamily="49" charset="0"/>
              </a:rPr>
              <a:t>  </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en-US" altLang="zh-CN" sz="2000" kern="100" dirty="0">
                <a:solidFill>
                  <a:srgbClr val="262626"/>
                </a:solidFill>
                <a:latin typeface="宋体" panose="02010600030101010101" pitchFamily="2" charset="-122"/>
                <a:cs typeface="Times New Roman" panose="02020603050405020304" pitchFamily="18" charset="0"/>
              </a:rPr>
              <a:t>②③</a:t>
            </a:r>
            <a:r>
              <a:rPr lang="en-US" altLang="zh-CN" sz="2000" kern="100" dirty="0">
                <a:solidFill>
                  <a:srgbClr val="262626"/>
                </a:solidFill>
                <a:latin typeface="Times New Roman" panose="02020603050405020304" pitchFamily="18" charset="0"/>
                <a:cs typeface="Courier New" panose="02070309020205020404" pitchFamily="49" charset="0"/>
              </a:rPr>
              <a:t>  </a:t>
            </a:r>
            <a:r>
              <a:rPr lang="en-US" altLang="zh-CN" sz="2000" kern="100" dirty="0" smtClean="0">
                <a:solidFill>
                  <a:srgbClr val="262626"/>
                </a:solidFill>
                <a:latin typeface="Times New Roman" panose="02020603050405020304" pitchFamily="18" charset="0"/>
                <a:cs typeface="Courier New" panose="02070309020205020404" pitchFamily="49" charset="0"/>
              </a:rPr>
              <a:t>       D</a:t>
            </a:r>
            <a:r>
              <a:rPr lang="en-US" altLang="zh-CN" sz="2000" kern="100" dirty="0">
                <a:solidFill>
                  <a:srgbClr val="262626"/>
                </a:solidFill>
                <a:latin typeface="Times New Roman" panose="02020603050405020304" pitchFamily="18" charset="0"/>
                <a:cs typeface="Courier New" panose="02070309020205020404" pitchFamily="49" charset="0"/>
              </a:rPr>
              <a:t>.</a:t>
            </a:r>
            <a:r>
              <a:rPr lang="en-US" altLang="zh-CN" sz="2000" kern="100" dirty="0">
                <a:solidFill>
                  <a:srgbClr val="262626"/>
                </a:solidFill>
                <a:latin typeface="宋体" panose="02010600030101010101" pitchFamily="2" charset="-122"/>
                <a:cs typeface="Times New Roman" panose="02020603050405020304" pitchFamily="18" charset="0"/>
              </a:rPr>
              <a:t>①②③</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16247136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558074-green-macro-bokeh-plants-nature-yellow-flowers.jpg"/>
          <p:cNvPicPr>
            <a:picLocks noChangeAspect="1" noChangeArrowheads="1"/>
          </p:cNvPicPr>
          <p:nvPr/>
        </p:nvPicPr>
        <p:blipFill rotWithShape="1">
          <a:blip r:embed="rId3">
            <a:extLst>
              <a:ext uri="{28A0092B-C50C-407E-A947-70E740481C1C}">
                <a14:useLocalDpi xmlns:a14="http://schemas.microsoft.com/office/drawing/2010/main" val="0"/>
              </a:ext>
            </a:extLst>
          </a:blip>
          <a:srcRect b="16315"/>
          <a:stretch>
            <a:fillRect/>
          </a:stretch>
        </p:blipFill>
        <p:spPr bwMode="auto">
          <a:xfrm>
            <a:off x="-50259" y="-11875"/>
            <a:ext cx="12254134"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矩形 5"/>
          <p:cNvSpPr/>
          <p:nvPr>
            <p:custDataLst>
              <p:tags r:id="rId1"/>
            </p:custDataLst>
          </p:nvPr>
        </p:nvSpPr>
        <p:spPr>
          <a:xfrm>
            <a:off x="-35195" y="20068"/>
            <a:ext cx="12200255" cy="6882130"/>
          </a:xfrm>
          <a:prstGeom prst="rect">
            <a:avLst/>
          </a:prstGeom>
          <a:solidFill>
            <a:schemeClr val="accent6">
              <a:lumMod val="75000"/>
              <a:alpha val="33000"/>
            </a:schemeClr>
          </a:solidFill>
          <a:ln>
            <a:noFill/>
          </a:ln>
        </p:spPr>
        <p:txBody>
          <a:bodyPr wrap="square">
            <a:noAutofit/>
          </a:bodyPr>
          <a:lstStyle/>
          <a:p>
            <a:pPr algn="ctr">
              <a:lnSpc>
                <a:spcPct val="100000"/>
              </a:lnSpc>
            </a:pPr>
            <a:endParaRPr lang="zh-CN" altLang="en-US" dirty="0">
              <a:solidFill>
                <a:schemeClr val="bg1"/>
              </a:solidFill>
              <a:latin typeface="微软雅黑" panose="020B0503020204020204" charset="-122"/>
              <a:ea typeface="微软雅黑" panose="020B0503020204020204" charset="-122"/>
            </a:endParaRPr>
          </a:p>
        </p:txBody>
      </p:sp>
      <p:sp>
        <p:nvSpPr>
          <p:cNvPr id="9" name="矩形 8"/>
          <p:cNvSpPr/>
          <p:nvPr/>
        </p:nvSpPr>
        <p:spPr>
          <a:xfrm>
            <a:off x="8689787" y="20067"/>
            <a:ext cx="540069" cy="3949001"/>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9336414" y="548632"/>
            <a:ext cx="923330" cy="4170372"/>
          </a:xfrm>
          <a:prstGeom prst="rect">
            <a:avLst/>
          </a:prstGeom>
          <a:noFill/>
        </p:spPr>
        <p:txBody>
          <a:bodyPr vert="eaVert" wrap="none" rtlCol="0">
            <a:spAutoFit/>
          </a:bodyPr>
          <a:lstStyle/>
          <a:p>
            <a:pPr lvl="0"/>
            <a:r>
              <a:rPr lang="zh-CN" altLang="en-US" sz="4800" b="1" spc="500" dirty="0">
                <a:solidFill>
                  <a:schemeClr val="bg1"/>
                </a:solidFill>
                <a:latin typeface="微软雅黑" panose="020B0503020204020204" charset="-122"/>
                <a:ea typeface="微软雅黑" panose="020B0503020204020204" charset="-122"/>
                <a:sym typeface="+mn-ea"/>
              </a:rPr>
              <a:t>本节内容</a:t>
            </a:r>
            <a:r>
              <a:rPr lang="zh-CN" altLang="en-US" sz="4800" b="1" spc="500" dirty="0" smtClean="0">
                <a:solidFill>
                  <a:schemeClr val="bg1"/>
                </a:solidFill>
                <a:latin typeface="微软雅黑" panose="020B0503020204020204" charset="-122"/>
                <a:ea typeface="微软雅黑" panose="020B0503020204020204" charset="-122"/>
                <a:sym typeface="+mn-ea"/>
              </a:rPr>
              <a:t>结束</a:t>
            </a:r>
            <a:endParaRPr lang="en-US" altLang="zh-CN" sz="4800" b="1" spc="500" dirty="0">
              <a:solidFill>
                <a:schemeClr val="bg1"/>
              </a:solidFill>
              <a:latin typeface="微软雅黑" panose="020B0503020204020204" charset="-122"/>
              <a:ea typeface="微软雅黑" panose="020B0503020204020204" charset="-122"/>
              <a:sym typeface="+mn-ea"/>
            </a:endParaRPr>
          </a:p>
        </p:txBody>
      </p:sp>
      <p:sp>
        <p:nvSpPr>
          <p:cNvPr id="11" name="TextBox 10"/>
          <p:cNvSpPr txBox="1"/>
          <p:nvPr/>
        </p:nvSpPr>
        <p:spPr>
          <a:xfrm>
            <a:off x="8652044" y="4149092"/>
            <a:ext cx="615553" cy="1650452"/>
          </a:xfrm>
          <a:prstGeom prst="rect">
            <a:avLst/>
          </a:prstGeom>
          <a:noFill/>
        </p:spPr>
        <p:txBody>
          <a:bodyPr vert="eaVert" wrap="none" rtlCol="0">
            <a:spAutoFit/>
          </a:bodyPr>
          <a:lstStyle/>
          <a:p>
            <a:pPr lvl="0"/>
            <a:r>
              <a:rPr lang="en-US" altLang="zh-CN" sz="2800" b="1" dirty="0" smtClean="0">
                <a:solidFill>
                  <a:schemeClr val="bg1"/>
                </a:solidFill>
                <a:latin typeface="微软雅黑" panose="020B0503020204020204" charset="-122"/>
                <a:ea typeface="微软雅黑" panose="020B0503020204020204" charset="-122"/>
                <a:sym typeface="+mn-ea"/>
              </a:rPr>
              <a:t>THANKS</a:t>
            </a:r>
            <a:endParaRPr lang="en-US" altLang="zh-CN" sz="2800" b="1" dirty="0">
              <a:solidFill>
                <a:schemeClr val="bg1"/>
              </a:solidFill>
              <a:latin typeface="微软雅黑" panose="020B0503020204020204" charset="-122"/>
              <a:ea typeface="微软雅黑" panose="020B0503020204020204" charset="-122"/>
              <a:sym typeface="+mn-ea"/>
            </a:endParaRPr>
          </a:p>
        </p:txBody>
      </p:sp>
      <p:cxnSp>
        <p:nvCxnSpPr>
          <p:cNvPr id="12" name="直接连接符 11"/>
          <p:cNvCxnSpPr/>
          <p:nvPr/>
        </p:nvCxnSpPr>
        <p:spPr>
          <a:xfrm>
            <a:off x="9336414" y="20068"/>
            <a:ext cx="0" cy="5749231"/>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 name="组合 12"/>
          <p:cNvGrpSpPr/>
          <p:nvPr/>
        </p:nvGrpSpPr>
        <p:grpSpPr>
          <a:xfrm>
            <a:off x="-106680" y="636"/>
            <a:ext cx="2955926" cy="1682750"/>
            <a:chOff x="0" y="1"/>
            <a:chExt cx="4655" cy="2650"/>
          </a:xfrm>
        </p:grpSpPr>
        <p:pic>
          <p:nvPicPr>
            <p:cNvPr id="14" name="图片 13" descr="创新设计字体-01"/>
            <p:cNvPicPr>
              <a:picLocks noChangeAspect="1"/>
            </p:cNvPicPr>
            <p:nvPr userDrawn="1"/>
          </p:nvPicPr>
          <p:blipFill>
            <a:blip r:embed="rId4">
              <a:lum bright="100000"/>
            </a:blip>
            <a:stretch>
              <a:fillRect/>
            </a:stretch>
          </p:blipFill>
          <p:spPr>
            <a:xfrm>
              <a:off x="0" y="1"/>
              <a:ext cx="2650" cy="2650"/>
            </a:xfrm>
            <a:prstGeom prst="rect">
              <a:avLst/>
            </a:prstGeom>
          </p:spPr>
        </p:pic>
        <p:sp>
          <p:nvSpPr>
            <p:cNvPr id="15" name="文本框 9"/>
            <p:cNvSpPr txBox="1"/>
            <p:nvPr userDrawn="1"/>
          </p:nvSpPr>
          <p:spPr>
            <a:xfrm>
              <a:off x="1909" y="1078"/>
              <a:ext cx="2746" cy="921"/>
            </a:xfrm>
            <a:prstGeom prst="rect">
              <a:avLst/>
            </a:prstGeom>
            <a:noFill/>
          </p:spPr>
          <p:txBody>
            <a:bodyPr wrap="square" rtlCol="0">
              <a:spAutoFit/>
            </a:bodyPr>
            <a:lstStyle/>
            <a:p>
              <a:pPr algn="l">
                <a:lnSpc>
                  <a:spcPct val="100000"/>
                </a:lnSpc>
              </a:pPr>
              <a:r>
                <a:rPr lang="en-US" altLang="zh-CN" sz="1600" dirty="0">
                  <a:solidFill>
                    <a:schemeClr val="bg1"/>
                  </a:solidFill>
                  <a:latin typeface="微软雅黑 Light" panose="020B0502040204020203" charset="-122"/>
                  <a:ea typeface="微软雅黑 Light" panose="020B0502040204020203" charset="-122"/>
                  <a:cs typeface="微软雅黑" panose="020B0503020204020204" charset="-122"/>
                </a:rPr>
                <a:t>INNOVATIVE </a:t>
              </a:r>
            </a:p>
            <a:p>
              <a:pPr algn="l">
                <a:lnSpc>
                  <a:spcPct val="100000"/>
                </a:lnSpc>
              </a:pPr>
              <a:r>
                <a:rPr lang="en-US" altLang="zh-CN" sz="1600" dirty="0">
                  <a:solidFill>
                    <a:schemeClr val="bg1"/>
                  </a:solidFill>
                  <a:latin typeface="微软雅黑 Light" panose="020B0502040204020203" charset="-122"/>
                  <a:ea typeface="微软雅黑 Light" panose="020B0502040204020203" charset="-122"/>
                  <a:cs typeface="微软雅黑" panose="020B0503020204020204" charset="-122"/>
                </a:rPr>
                <a:t>DESIGN</a:t>
              </a:r>
            </a:p>
          </p:txBody>
        </p:sp>
      </p:grpSp>
      <p:sp>
        <p:nvSpPr>
          <p:cNvPr id="16" name="文本框 19"/>
          <p:cNvSpPr txBox="1"/>
          <p:nvPr/>
        </p:nvSpPr>
        <p:spPr>
          <a:xfrm>
            <a:off x="1011132" y="1259427"/>
            <a:ext cx="997359" cy="276999"/>
          </a:xfrm>
          <a:prstGeom prst="rect">
            <a:avLst/>
          </a:prstGeom>
          <a:noFill/>
        </p:spPr>
        <p:txBody>
          <a:bodyPr wrap="square" rtlCol="0">
            <a:spAutoFit/>
          </a:bodyPr>
          <a:lstStyle/>
          <a:p>
            <a:pPr algn="ctr" defTabSz="914400"/>
            <a:r>
              <a:rPr kumimoji="1" lang="zh-CN" altLang="en-US" sz="1200" b="1" dirty="0" smtClean="0">
                <a:solidFill>
                  <a:schemeClr val="accent6">
                    <a:lumMod val="40000"/>
                    <a:lumOff val="60000"/>
                  </a:schemeClr>
                </a:solidFill>
                <a:latin typeface="微软雅黑" panose="020B0503020204020204" charset="-122"/>
                <a:ea typeface="微软雅黑" panose="020B0503020204020204" charset="-122"/>
              </a:rPr>
              <a:t>高考总复习</a:t>
            </a:r>
            <a:endParaRPr kumimoji="1" lang="zh-CN" altLang="en-US" sz="1200" b="1" dirty="0">
              <a:solidFill>
                <a:schemeClr val="accent6">
                  <a:lumMod val="40000"/>
                  <a:lumOff val="60000"/>
                </a:schemeClr>
              </a:solidFill>
              <a:latin typeface="微软雅黑" panose="020B0503020204020204" charset="-122"/>
              <a:ea typeface="微软雅黑" panose="020B0503020204020204" charset="-122"/>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102979" y="799098"/>
            <a:ext cx="8153291" cy="4324236"/>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若以机制</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进行繁殖，则产生的次级精</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卵</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母细胞的</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970530" algn="l"/>
              </a:tabLst>
            </a:pP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970530" algn="l"/>
              </a:tabLst>
            </a:pP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因</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组成为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          </a:t>
            </a:r>
            <a:r>
              <a:rPr lang="en-US" altLang="zh-CN" sz="2600" b="1" kern="100" dirty="0" smtClean="0">
                <a:solidFill>
                  <a:srgbClr val="005AA0"/>
                </a:solidFill>
                <a:latin typeface="Times New Roman" panose="02020603050405020304" pitchFamily="18" charset="0"/>
                <a:ea typeface="宋体" panose="02010600030101010101" pitchFamily="2" charset="-122"/>
                <a:cs typeface="Courier New" panose="02070309020205020404" pitchFamily="49" charset="0"/>
              </a:rPr>
              <a:t>       </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减数分裂</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Ⅱ</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每个四分体形成的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4</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a:t>
            </a:r>
            <a:endParaRPr lang="en-US"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970530" algn="l"/>
              </a:tabLst>
            </a:pPr>
            <a:endParaRPr lang="en-US"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endParaRPr>
          </a:p>
          <a:p>
            <a:pPr algn="just">
              <a:lnSpc>
                <a:spcPct val="15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染</a:t>
            </a:r>
            <a:r>
              <a:rPr lang="zh-CN" altLang="zh-CN" sz="2600" b="1" kern="100" dirty="0" smtClean="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色体</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的基因组成分别为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，任意</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条进入</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个子细胞，可以得到基因组成为</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1</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en-US" altLang="zh-CN" sz="2600" b="1" kern="100" baseline="-250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等的个体，</a:t>
            </a:r>
            <a:r>
              <a:rPr lang="en-US" altLang="zh-CN" sz="2600" b="1" kern="100" dirty="0">
                <a:solidFill>
                  <a:srgbClr val="005AA0"/>
                </a:solidFill>
                <a:latin typeface="宋体" panose="02010600030101010101" pitchFamily="2" charset="-122"/>
                <a:ea typeface="宋体" panose="02010600030101010101" pitchFamily="2" charset="-122"/>
                <a:cs typeface="Times New Roman" panose="02020603050405020304" pitchFamily="18" charset="0"/>
              </a:rPr>
              <a:t>③</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符合题意。故选</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8256270" y="836676"/>
            <a:ext cx="3815413" cy="5430572"/>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7" name="Picture 2" descr="24GT34"/>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23987" y="1052280"/>
            <a:ext cx="2279978" cy="2164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8575120" y="3429000"/>
            <a:ext cx="3444376" cy="1046416"/>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en-US" altLang="zh-CN" sz="2000" kern="100" dirty="0">
                <a:solidFill>
                  <a:srgbClr val="262626"/>
                </a:solidFill>
                <a:latin typeface="宋体" panose="02010600030101010101" pitchFamily="2" charset="-122"/>
                <a:cs typeface="Times New Roman" panose="02020603050405020304" pitchFamily="18" charset="0"/>
              </a:rPr>
              <a:t>①②</a:t>
            </a:r>
            <a:r>
              <a:rPr lang="en-US" altLang="zh-CN" sz="2000" kern="100" dirty="0">
                <a:solidFill>
                  <a:srgbClr val="262626"/>
                </a:solidFill>
                <a:latin typeface="Times New Roman" panose="02020603050405020304" pitchFamily="18" charset="0"/>
                <a:cs typeface="Courier New" panose="02070309020205020404" pitchFamily="49" charset="0"/>
              </a:rPr>
              <a:t>  </a:t>
            </a:r>
            <a:r>
              <a:rPr lang="en-US" altLang="zh-CN" sz="2000" kern="100" dirty="0" smtClean="0">
                <a:solidFill>
                  <a:srgbClr val="262626"/>
                </a:solidFill>
                <a:latin typeface="Times New Roman" panose="02020603050405020304" pitchFamily="18" charset="0"/>
                <a:cs typeface="Courier New" panose="02070309020205020404" pitchFamily="49" charset="0"/>
              </a:rPr>
              <a:t>       B</a:t>
            </a:r>
            <a:r>
              <a:rPr lang="en-US" altLang="zh-CN" sz="2000" kern="100" dirty="0">
                <a:solidFill>
                  <a:srgbClr val="262626"/>
                </a:solidFill>
                <a:latin typeface="Times New Roman" panose="02020603050405020304" pitchFamily="18" charset="0"/>
                <a:cs typeface="Courier New" panose="02070309020205020404" pitchFamily="49" charset="0"/>
              </a:rPr>
              <a:t>.</a:t>
            </a:r>
            <a:r>
              <a:rPr lang="en-US" altLang="zh-CN" sz="2000" kern="100" dirty="0">
                <a:solidFill>
                  <a:srgbClr val="262626"/>
                </a:solidFill>
                <a:latin typeface="宋体" panose="02010600030101010101" pitchFamily="2" charset="-122"/>
                <a:cs typeface="Times New Roman" panose="02020603050405020304" pitchFamily="18" charset="0"/>
              </a:rPr>
              <a:t>①③</a:t>
            </a:r>
            <a:r>
              <a:rPr lang="en-US" altLang="zh-CN" sz="2000" kern="100" dirty="0">
                <a:solidFill>
                  <a:srgbClr val="262626"/>
                </a:solidFill>
                <a:latin typeface="Times New Roman" panose="02020603050405020304" pitchFamily="18" charset="0"/>
                <a:cs typeface="Courier New" panose="02070309020205020404" pitchFamily="49" charset="0"/>
              </a:rPr>
              <a:t>  </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en-US" altLang="zh-CN" sz="2000" kern="100" dirty="0">
                <a:solidFill>
                  <a:srgbClr val="262626"/>
                </a:solidFill>
                <a:latin typeface="宋体" panose="02010600030101010101" pitchFamily="2" charset="-122"/>
                <a:cs typeface="Times New Roman" panose="02020603050405020304" pitchFamily="18" charset="0"/>
              </a:rPr>
              <a:t>②③</a:t>
            </a:r>
            <a:r>
              <a:rPr lang="en-US" altLang="zh-CN" sz="2000" kern="100" dirty="0">
                <a:solidFill>
                  <a:srgbClr val="262626"/>
                </a:solidFill>
                <a:latin typeface="Times New Roman" panose="02020603050405020304" pitchFamily="18" charset="0"/>
                <a:cs typeface="Courier New" panose="02070309020205020404" pitchFamily="49" charset="0"/>
              </a:rPr>
              <a:t>  </a:t>
            </a:r>
            <a:r>
              <a:rPr lang="en-US" altLang="zh-CN" sz="2000" kern="100" dirty="0" smtClean="0">
                <a:solidFill>
                  <a:srgbClr val="262626"/>
                </a:solidFill>
                <a:latin typeface="Times New Roman" panose="02020603050405020304" pitchFamily="18" charset="0"/>
                <a:cs typeface="Courier New" panose="02070309020205020404" pitchFamily="49" charset="0"/>
              </a:rPr>
              <a:t>       D</a:t>
            </a:r>
            <a:r>
              <a:rPr lang="en-US" altLang="zh-CN" sz="2000" kern="100" dirty="0">
                <a:solidFill>
                  <a:srgbClr val="262626"/>
                </a:solidFill>
                <a:latin typeface="Times New Roman" panose="02020603050405020304" pitchFamily="18" charset="0"/>
                <a:cs typeface="Courier New" panose="02070309020205020404" pitchFamily="49" charset="0"/>
              </a:rPr>
              <a:t>.</a:t>
            </a:r>
            <a:r>
              <a:rPr lang="en-US" altLang="zh-CN" sz="2000" kern="100" dirty="0">
                <a:solidFill>
                  <a:srgbClr val="262626"/>
                </a:solidFill>
                <a:latin typeface="宋体" panose="02010600030101010101" pitchFamily="2" charset="-122"/>
                <a:cs typeface="Times New Roman" panose="02020603050405020304" pitchFamily="18" charset="0"/>
              </a:rPr>
              <a:t>①②③</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3074" name="Picture 2" descr="24GT34A"/>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57010" y="1750526"/>
            <a:ext cx="1378286" cy="1438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17432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77927" y="605517"/>
            <a:ext cx="11656625" cy="1848559"/>
          </a:xfrm>
          <a:prstGeom prst="rect">
            <a:avLst/>
          </a:prstGeom>
        </p:spPr>
        <p:txBody>
          <a:bodyPr wrap="square" lIns="121898" tIns="60948" rIns="121898" bIns="60948">
            <a:spAutoFit/>
          </a:bodyPr>
          <a:lstStyle/>
          <a:p>
            <a:pPr marL="252000" indent="-457200"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2.</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(2022·</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湖北卷，</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20</a:t>
            </a:r>
            <a:r>
              <a:rPr lang="zh-CN" altLang="zh-CN" sz="2600" b="1" kern="100" dirty="0">
                <a:solidFill>
                  <a:srgbClr val="262626"/>
                </a:solidFill>
                <a:latin typeface="Times New Roman" panose="02020603050405020304" pitchFamily="18" charset="0"/>
                <a:ea typeface="宋体" panose="02010600030101010101" pitchFamily="2" charset="-122"/>
                <a:cs typeface="Times New Roman" panose="02020603050405020304" pitchFamily="18" charset="0"/>
              </a:rPr>
              <a:t>改编</a:t>
            </a:r>
            <a:r>
              <a:rPr lang="en-US" altLang="zh-CN" sz="2600" b="1" kern="100" dirty="0">
                <a:solidFill>
                  <a:srgbClr val="262626"/>
                </a:solidFill>
                <a:latin typeface="Times New Roman" panose="02020603050405020304" pitchFamily="18" charset="0"/>
                <a:ea typeface="宋体" panose="02010600030101010101" pitchFamily="2" charset="-122"/>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为了分析某</a:t>
            </a:r>
            <a:r>
              <a:rPr lang="en-US" altLang="zh-CN" sz="2600" kern="100" dirty="0">
                <a:solidFill>
                  <a:srgbClr val="262626"/>
                </a:solidFill>
                <a:latin typeface="Times New Roman" panose="02020603050405020304" pitchFamily="18" charset="0"/>
                <a:cs typeface="Courier New" panose="02070309020205020404" pitchFamily="49" charset="0"/>
              </a:rPr>
              <a:t>21</a:t>
            </a:r>
            <a:r>
              <a:rPr lang="zh-CN" altLang="zh-CN" sz="2600" kern="100" dirty="0">
                <a:solidFill>
                  <a:srgbClr val="262626"/>
                </a:solidFill>
                <a:latin typeface="Times New Roman" panose="02020603050405020304" pitchFamily="18" charset="0"/>
                <a:cs typeface="Times New Roman" panose="02020603050405020304" pitchFamily="18" charset="0"/>
              </a:rPr>
              <a:t>三体综合征患儿的病因，对该患儿及其父母的</a:t>
            </a:r>
            <a:r>
              <a:rPr lang="en-US" altLang="zh-CN" sz="2600" kern="100" dirty="0">
                <a:solidFill>
                  <a:srgbClr val="262626"/>
                </a:solidFill>
                <a:latin typeface="Times New Roman" panose="02020603050405020304" pitchFamily="18" charset="0"/>
                <a:cs typeface="Courier New" panose="02070309020205020404" pitchFamily="49" charset="0"/>
              </a:rPr>
              <a:t>21</a:t>
            </a:r>
            <a:r>
              <a:rPr lang="zh-CN" altLang="zh-CN" sz="2600" kern="100" dirty="0">
                <a:solidFill>
                  <a:srgbClr val="262626"/>
                </a:solidFill>
                <a:latin typeface="Times New Roman" panose="02020603050405020304" pitchFamily="18" charset="0"/>
                <a:cs typeface="Times New Roman" panose="02020603050405020304" pitchFamily="18" charset="0"/>
              </a:rPr>
              <a:t>号染色体上的</a:t>
            </a: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基因</a:t>
            </a:r>
            <a:r>
              <a:rPr lang="en-US" altLang="zh-CN" sz="2600" kern="100" dirty="0">
                <a:solidFill>
                  <a:srgbClr val="262626"/>
                </a:solidFill>
                <a:latin typeface="Times New Roman" panose="02020603050405020304" pitchFamily="18" charset="0"/>
                <a:cs typeface="Courier New" panose="02070309020205020404" pitchFamily="49" charset="0"/>
              </a:rPr>
              <a:t>(A1</a:t>
            </a:r>
            <a:r>
              <a:rPr lang="zh-CN" altLang="zh-CN" sz="2600" kern="100" dirty="0">
                <a:solidFill>
                  <a:srgbClr val="262626"/>
                </a:solidFill>
                <a:latin typeface="Times New Roman" panose="02020603050405020304" pitchFamily="18" charset="0"/>
                <a:cs typeface="Times New Roman" panose="02020603050405020304" pitchFamily="18" charset="0"/>
              </a:rPr>
              <a:t>～</a:t>
            </a:r>
            <a:r>
              <a:rPr lang="en-US" altLang="zh-CN" sz="2600" kern="100" dirty="0">
                <a:solidFill>
                  <a:srgbClr val="262626"/>
                </a:solidFill>
                <a:latin typeface="Times New Roman" panose="02020603050405020304" pitchFamily="18" charset="0"/>
                <a:cs typeface="Courier New" panose="02070309020205020404" pitchFamily="49" charset="0"/>
              </a:rPr>
              <a:t>A4)</a:t>
            </a:r>
            <a:r>
              <a:rPr lang="zh-CN" altLang="zh-CN" sz="2600" kern="100" dirty="0">
                <a:solidFill>
                  <a:srgbClr val="262626"/>
                </a:solidFill>
                <a:latin typeface="Times New Roman" panose="02020603050405020304" pitchFamily="18" charset="0"/>
                <a:cs typeface="Times New Roman" panose="02020603050405020304" pitchFamily="18" charset="0"/>
              </a:rPr>
              <a:t>进行</a:t>
            </a:r>
            <a:r>
              <a:rPr lang="en-US" altLang="zh-CN" sz="2600" kern="100" dirty="0">
                <a:solidFill>
                  <a:srgbClr val="262626"/>
                </a:solidFill>
                <a:latin typeface="Times New Roman" panose="02020603050405020304" pitchFamily="18" charset="0"/>
                <a:cs typeface="Courier New" panose="02070309020205020404" pitchFamily="49" charset="0"/>
              </a:rPr>
              <a:t>PCR</a:t>
            </a:r>
            <a:r>
              <a:rPr lang="zh-CN" altLang="zh-CN" sz="2600" kern="100" dirty="0">
                <a:solidFill>
                  <a:srgbClr val="262626"/>
                </a:solidFill>
                <a:latin typeface="Times New Roman" panose="02020603050405020304" pitchFamily="18" charset="0"/>
                <a:cs typeface="Times New Roman" panose="02020603050405020304" pitchFamily="18" charset="0"/>
              </a:rPr>
              <a:t>扩增，经凝胶电泳后，结果如图所示。关于该患儿致病的原因叙述错误的是</a:t>
            </a:r>
            <a:r>
              <a:rPr lang="en-US" altLang="zh-CN" sz="2600" kern="100" dirty="0">
                <a:solidFill>
                  <a:srgbClr val="262626"/>
                </a:solidFill>
                <a:latin typeface="Times New Roman" panose="02020603050405020304" pitchFamily="18" charset="0"/>
                <a:cs typeface="Courier New" panose="02070309020205020404" pitchFamily="49" charset="0"/>
              </a:rPr>
              <a:t>(</a:t>
            </a:r>
            <a:r>
              <a:rPr lang="zh-CN" altLang="zh-CN" sz="2600" kern="100" dirty="0">
                <a:solidFill>
                  <a:srgbClr val="262626"/>
                </a:solidFill>
                <a:latin typeface="Times New Roman" panose="02020603050405020304" pitchFamily="18" charset="0"/>
                <a:cs typeface="Times New Roman" panose="02020603050405020304" pitchFamily="18" charset="0"/>
              </a:rPr>
              <a:t>　　</a:t>
            </a:r>
            <a:r>
              <a:rPr lang="en-US" altLang="zh-CN" sz="2600" kern="100" dirty="0">
                <a:solidFill>
                  <a:srgbClr val="262626"/>
                </a:solidFill>
                <a:latin typeface="Times New Roman" panose="02020603050405020304" pitchFamily="18" charset="0"/>
                <a:cs typeface="Courier New" panose="02070309020205020404" pitchFamily="49" charset="0"/>
              </a:rPr>
              <a:t>)</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6" name="矩形 5"/>
          <p:cNvSpPr/>
          <p:nvPr/>
        </p:nvSpPr>
        <p:spPr>
          <a:xfrm>
            <a:off x="7337178" y="1910686"/>
            <a:ext cx="461986" cy="553998"/>
          </a:xfrm>
          <a:prstGeom prst="rect">
            <a:avLst/>
          </a:prstGeom>
        </p:spPr>
        <p:txBody>
          <a:bodyPr wrap="none">
            <a:spAutoFit/>
          </a:bodyPr>
          <a:lstStyle/>
          <a:p>
            <a:r>
              <a:rPr lang="en-US" altLang="zh-CN" sz="3000" b="1" kern="100" dirty="0" smtClean="0">
                <a:solidFill>
                  <a:srgbClr val="C00000"/>
                </a:solidFill>
                <a:latin typeface="Times New Roman" panose="02020603050405020304"/>
              </a:rPr>
              <a:t>D</a:t>
            </a:r>
            <a:endParaRPr lang="zh-CN" altLang="en-US" sz="3000" b="1" dirty="0">
              <a:solidFill>
                <a:srgbClr val="C00000"/>
              </a:solidFill>
            </a:endParaRPr>
          </a:p>
        </p:txBody>
      </p:sp>
      <p:sp>
        <p:nvSpPr>
          <p:cNvPr id="4" name="矩形 3"/>
          <p:cNvSpPr/>
          <p:nvPr/>
        </p:nvSpPr>
        <p:spPr>
          <a:xfrm>
            <a:off x="230327" y="2359746"/>
            <a:ext cx="11656625" cy="3724072"/>
          </a:xfrm>
          <a:prstGeom prst="rect">
            <a:avLst/>
          </a:prstGeom>
        </p:spPr>
        <p:txBody>
          <a:bodyPr wrap="square" lIns="121898" tIns="60948" rIns="121898" bIns="60948">
            <a:spAutoFit/>
          </a:bodyPr>
          <a:lstStyle/>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A.</a:t>
            </a:r>
            <a:r>
              <a:rPr lang="zh-CN" altLang="zh-CN" sz="2600" kern="100" dirty="0">
                <a:solidFill>
                  <a:srgbClr val="262626"/>
                </a:solidFill>
                <a:latin typeface="Times New Roman" panose="02020603050405020304" pitchFamily="18" charset="0"/>
                <a:cs typeface="Times New Roman" panose="02020603050405020304" pitchFamily="18" charset="0"/>
              </a:rPr>
              <a:t>考虑同源染色体互换，可能是卵原细胞减数第一次分裂</a:t>
            </a:r>
            <a:r>
              <a:rPr lang="en-US" altLang="zh-CN" sz="2600" kern="100" dirty="0">
                <a:solidFill>
                  <a:srgbClr val="262626"/>
                </a:solidFill>
                <a:latin typeface="Times New Roman" panose="02020603050405020304" pitchFamily="18" charset="0"/>
                <a:cs typeface="Courier New" panose="02070309020205020404" pitchFamily="49" charset="0"/>
              </a:rPr>
              <a:t>21</a:t>
            </a:r>
            <a:r>
              <a:rPr lang="zh-CN" altLang="zh-CN" sz="26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B.</a:t>
            </a:r>
            <a:r>
              <a:rPr lang="zh-CN" altLang="zh-CN" sz="2600" kern="100" dirty="0">
                <a:solidFill>
                  <a:srgbClr val="262626"/>
                </a:solidFill>
                <a:latin typeface="Times New Roman" panose="02020603050405020304" pitchFamily="18" charset="0"/>
                <a:cs typeface="Times New Roman" panose="02020603050405020304" pitchFamily="18" charset="0"/>
              </a:rPr>
              <a:t>考虑同源染色体互换，可能是卵原细胞减数第二次分裂</a:t>
            </a:r>
            <a:r>
              <a:rPr lang="en-US" altLang="zh-CN" sz="2600" kern="100" dirty="0">
                <a:solidFill>
                  <a:srgbClr val="262626"/>
                </a:solidFill>
                <a:latin typeface="Times New Roman" panose="02020603050405020304" pitchFamily="18" charset="0"/>
                <a:cs typeface="Courier New" panose="02070309020205020404" pitchFamily="49" charset="0"/>
              </a:rPr>
              <a:t>21</a:t>
            </a:r>
            <a:r>
              <a:rPr lang="zh-CN" altLang="zh-CN" sz="26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C.</a:t>
            </a:r>
            <a:r>
              <a:rPr lang="zh-CN" altLang="zh-CN" sz="2600" kern="100" dirty="0">
                <a:solidFill>
                  <a:srgbClr val="262626"/>
                </a:solidFill>
                <a:latin typeface="Times New Roman" panose="02020603050405020304" pitchFamily="18" charset="0"/>
                <a:cs typeface="Times New Roman" panose="02020603050405020304" pitchFamily="18" charset="0"/>
              </a:rPr>
              <a:t>不考虑同源染色体互换，可能是</a:t>
            </a:r>
            <a:r>
              <a:rPr lang="zh-CN" altLang="zh-CN" sz="2600" kern="100" dirty="0" smtClean="0">
                <a:solidFill>
                  <a:srgbClr val="262626"/>
                </a:solidFill>
                <a:latin typeface="Times New Roman" panose="02020603050405020304" pitchFamily="18" charset="0"/>
                <a:cs typeface="Times New Roman" panose="02020603050405020304" pitchFamily="18" charset="0"/>
              </a:rPr>
              <a:t>卵原细胞</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50000"/>
              </a:lnSpc>
              <a:spcAft>
                <a:spcPts val="0"/>
              </a:spcAft>
              <a:tabLst>
                <a:tab pos="2970530" algn="l"/>
              </a:tabLst>
            </a:pPr>
            <a:r>
              <a:rPr lang="zh-CN" altLang="zh-CN" sz="2600" kern="100" dirty="0" smtClean="0">
                <a:solidFill>
                  <a:srgbClr val="262626"/>
                </a:solidFill>
                <a:latin typeface="Times New Roman" panose="02020603050405020304" pitchFamily="18" charset="0"/>
                <a:cs typeface="Times New Roman" panose="02020603050405020304" pitchFamily="18" charset="0"/>
              </a:rPr>
              <a:t>减数第一次</a:t>
            </a:r>
            <a:r>
              <a:rPr lang="zh-CN" altLang="zh-CN" sz="2600" kern="100" dirty="0">
                <a:solidFill>
                  <a:srgbClr val="262626"/>
                </a:solidFill>
                <a:latin typeface="Times New Roman" panose="02020603050405020304" pitchFamily="18" charset="0"/>
                <a:cs typeface="Times New Roman" panose="02020603050405020304" pitchFamily="18" charset="0"/>
              </a:rPr>
              <a:t>分裂</a:t>
            </a:r>
            <a:r>
              <a:rPr lang="en-US" altLang="zh-CN" sz="2600" kern="100" dirty="0">
                <a:solidFill>
                  <a:srgbClr val="262626"/>
                </a:solidFill>
                <a:latin typeface="Times New Roman" panose="02020603050405020304" pitchFamily="18" charset="0"/>
                <a:cs typeface="Courier New" panose="02070309020205020404" pitchFamily="49" charset="0"/>
              </a:rPr>
              <a:t>21</a:t>
            </a:r>
            <a:r>
              <a:rPr lang="zh-CN" altLang="zh-CN" sz="26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50000"/>
              </a:lnSpc>
              <a:spcAft>
                <a:spcPts val="0"/>
              </a:spcAft>
              <a:tabLst>
                <a:tab pos="2970530" algn="l"/>
              </a:tabLst>
            </a:pPr>
            <a:r>
              <a:rPr lang="en-US" altLang="zh-CN" sz="2600" kern="100" dirty="0">
                <a:solidFill>
                  <a:srgbClr val="262626"/>
                </a:solidFill>
                <a:latin typeface="Times New Roman" panose="02020603050405020304" pitchFamily="18" charset="0"/>
                <a:cs typeface="Courier New" panose="02070309020205020404" pitchFamily="49" charset="0"/>
              </a:rPr>
              <a:t>D.</a:t>
            </a:r>
            <a:r>
              <a:rPr lang="zh-CN" altLang="zh-CN" sz="2600" kern="100" dirty="0">
                <a:solidFill>
                  <a:srgbClr val="262626"/>
                </a:solidFill>
                <a:latin typeface="Times New Roman" panose="02020603050405020304" pitchFamily="18" charset="0"/>
                <a:cs typeface="Times New Roman" panose="02020603050405020304" pitchFamily="18" charset="0"/>
              </a:rPr>
              <a:t>不考虑同源染色体互换，可能是</a:t>
            </a:r>
            <a:r>
              <a:rPr lang="zh-CN" altLang="zh-CN" sz="2600" kern="100" dirty="0" smtClean="0">
                <a:solidFill>
                  <a:srgbClr val="262626"/>
                </a:solidFill>
                <a:latin typeface="Times New Roman" panose="02020603050405020304" pitchFamily="18" charset="0"/>
                <a:cs typeface="Times New Roman" panose="02020603050405020304" pitchFamily="18" charset="0"/>
              </a:rPr>
              <a:t>卵原细胞</a:t>
            </a:r>
            <a:endParaRPr lang="en-US" altLang="zh-CN" sz="2600" kern="100" dirty="0" smtClean="0">
              <a:solidFill>
                <a:srgbClr val="262626"/>
              </a:solidFill>
              <a:latin typeface="Times New Roman" panose="02020603050405020304" pitchFamily="18" charset="0"/>
              <a:cs typeface="Times New Roman" panose="02020603050405020304" pitchFamily="18" charset="0"/>
            </a:endParaRPr>
          </a:p>
          <a:p>
            <a:pPr algn="just">
              <a:lnSpc>
                <a:spcPct val="150000"/>
              </a:lnSpc>
              <a:spcAft>
                <a:spcPts val="0"/>
              </a:spcAft>
              <a:tabLst>
                <a:tab pos="2970530" algn="l"/>
              </a:tabLst>
            </a:pPr>
            <a:r>
              <a:rPr lang="zh-CN" altLang="zh-CN" sz="2600" kern="100" dirty="0" smtClean="0">
                <a:solidFill>
                  <a:srgbClr val="262626"/>
                </a:solidFill>
                <a:latin typeface="Times New Roman" panose="02020603050405020304" pitchFamily="18" charset="0"/>
                <a:cs typeface="Times New Roman" panose="02020603050405020304" pitchFamily="18" charset="0"/>
              </a:rPr>
              <a:t>减数</a:t>
            </a:r>
            <a:r>
              <a:rPr lang="zh-CN" altLang="zh-CN" sz="2600" kern="100" dirty="0">
                <a:solidFill>
                  <a:srgbClr val="262626"/>
                </a:solidFill>
                <a:latin typeface="Times New Roman" panose="02020603050405020304" pitchFamily="18" charset="0"/>
                <a:cs typeface="Times New Roman" panose="02020603050405020304" pitchFamily="18" charset="0"/>
              </a:rPr>
              <a:t>第二次分裂</a:t>
            </a:r>
            <a:r>
              <a:rPr lang="en-US" altLang="zh-CN" sz="2600" kern="100" dirty="0">
                <a:solidFill>
                  <a:srgbClr val="262626"/>
                </a:solidFill>
                <a:latin typeface="Times New Roman" panose="02020603050405020304" pitchFamily="18" charset="0"/>
                <a:cs typeface="Courier New" panose="02070309020205020404" pitchFamily="49" charset="0"/>
              </a:rPr>
              <a:t>21</a:t>
            </a:r>
            <a:r>
              <a:rPr lang="zh-CN" altLang="zh-CN" sz="26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pic>
        <p:nvPicPr>
          <p:cNvPr id="4098" name="Picture 2" descr="22gh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732419" y="3861054"/>
            <a:ext cx="3116175" cy="202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4344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00241" y="555413"/>
            <a:ext cx="11656625" cy="2957965"/>
          </a:xfrm>
          <a:prstGeom prst="rect">
            <a:avLst/>
          </a:prstGeom>
        </p:spPr>
        <p:txBody>
          <a:bodyPr wrap="square" lIns="121898" tIns="60948" rIns="121898" bIns="60948">
            <a:spAutoFit/>
          </a:bodyPr>
          <a:lstStyle/>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黑体" panose="02010609060101010101" pitchFamily="49" charset="-122"/>
                <a:cs typeface="Times New Roman" panose="02020603050405020304" pitchFamily="18" charset="0"/>
              </a:rPr>
              <a:t>解析</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　患儿含有来自母亲的</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，如果发生同源染色体互换，</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所在的两条染色体可能是同源染色体，卵原细胞减数第一次分裂</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号染色体分离异常，</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latin typeface="宋体" panose="02010600030101010101" pitchFamily="2" charset="-122"/>
              <a:ea typeface="宋体" panose="02010600030101010101" pitchFamily="2" charset="-122"/>
              <a:cs typeface="Courier New" panose="02070309020205020404" pitchFamily="49" charset="0"/>
            </a:endParaRPr>
          </a:p>
          <a:p>
            <a:pPr algn="just">
              <a:lnSpc>
                <a:spcPct val="120000"/>
              </a:lnSpc>
              <a:spcAft>
                <a:spcPts val="0"/>
              </a:spcAft>
              <a:tabLst>
                <a:tab pos="2970530" algn="l"/>
              </a:tabLst>
            </a:pP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考虑同源染色体互换，也可能是同源染色体的非姐妹染色单体发生互换导致姐妹染色单体上同时含</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A2</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A3</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基因，可能是卵原细胞减数第二次分裂</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21</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号染色体分离异常，</a:t>
            </a:r>
            <a:r>
              <a:rPr lang="en-US" altLang="zh-CN" sz="2600" b="1" kern="100" dirty="0">
                <a:solidFill>
                  <a:srgbClr val="005AA0"/>
                </a:solidFill>
                <a:latin typeface="Times New Roman" panose="02020603050405020304" pitchFamily="18" charset="0"/>
                <a:ea typeface="宋体" panose="02010600030101010101" pitchFamily="2" charset="-122"/>
                <a:cs typeface="Courier New" panose="02070309020205020404" pitchFamily="49" charset="0"/>
              </a:rPr>
              <a:t>B</a:t>
            </a:r>
            <a:r>
              <a:rPr lang="zh-CN" altLang="zh-CN" sz="2600" b="1" kern="100" dirty="0">
                <a:solidFill>
                  <a:srgbClr val="005AA0"/>
                </a:solidFill>
                <a:latin typeface="Times New Roman" panose="02020603050405020304" pitchFamily="18" charset="0"/>
                <a:ea typeface="宋体" panose="02010600030101010101" pitchFamily="2" charset="-122"/>
                <a:cs typeface="Times New Roman" panose="02020603050405020304" pitchFamily="18" charset="0"/>
              </a:rPr>
              <a:t>正确；</a:t>
            </a:r>
            <a:endParaRPr lang="zh-CN" altLang="zh-CN" sz="1050" kern="100" dirty="0">
              <a:effectLst/>
              <a:latin typeface="宋体" panose="02010600030101010101" pitchFamily="2" charset="-122"/>
              <a:ea typeface="宋体" panose="02010600030101010101" pitchFamily="2" charset="-122"/>
              <a:cs typeface="Courier New" panose="02070309020205020404" pitchFamily="49" charset="0"/>
            </a:endParaRPr>
          </a:p>
        </p:txBody>
      </p:sp>
      <p:sp>
        <p:nvSpPr>
          <p:cNvPr id="4" name="矩形 3"/>
          <p:cNvSpPr/>
          <p:nvPr/>
        </p:nvSpPr>
        <p:spPr>
          <a:xfrm>
            <a:off x="328986" y="3429000"/>
            <a:ext cx="11592385" cy="2838248"/>
          </a:xfrm>
          <a:prstGeom prst="rect">
            <a:avLst/>
          </a:prstGeom>
          <a:solidFill>
            <a:schemeClr val="bg1"/>
          </a:solidFill>
          <a:ln>
            <a:solidFill>
              <a:srgbClr val="396C25"/>
            </a:solidFill>
            <a:prstDash val="dashDot"/>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pic>
        <p:nvPicPr>
          <p:cNvPr id="6" name="Picture 2" descr="22gh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16668" y="3861054"/>
            <a:ext cx="3116175" cy="2024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矩形 1"/>
          <p:cNvSpPr/>
          <p:nvPr/>
        </p:nvSpPr>
        <p:spPr>
          <a:xfrm>
            <a:off x="4042474" y="3566786"/>
            <a:ext cx="7599665" cy="2554545"/>
          </a:xfrm>
          <a:prstGeom prst="rect">
            <a:avLst/>
          </a:prstGeom>
        </p:spPr>
        <p:txBody>
          <a:bodyPr>
            <a:spAutoFit/>
          </a:bodyPr>
          <a:lstStyle/>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A.</a:t>
            </a:r>
            <a:r>
              <a:rPr lang="zh-CN" altLang="zh-CN" sz="2000" kern="100" dirty="0">
                <a:solidFill>
                  <a:srgbClr val="262626"/>
                </a:solidFill>
                <a:latin typeface="Times New Roman" panose="02020603050405020304" pitchFamily="18" charset="0"/>
                <a:cs typeface="Times New Roman" panose="02020603050405020304" pitchFamily="18" charset="0"/>
              </a:rPr>
              <a:t>考虑同源染色体互换，可能是卵原细胞减数第一次分裂</a:t>
            </a:r>
            <a:r>
              <a:rPr lang="en-US" altLang="zh-CN" sz="2000" kern="100" dirty="0">
                <a:solidFill>
                  <a:srgbClr val="262626"/>
                </a:solidFill>
                <a:latin typeface="Times New Roman" panose="02020603050405020304" pitchFamily="18" charset="0"/>
                <a:cs typeface="Courier New" panose="02070309020205020404" pitchFamily="49" charset="0"/>
              </a:rPr>
              <a:t>21</a:t>
            </a:r>
            <a:r>
              <a:rPr lang="zh-CN" altLang="zh-CN" sz="20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B.</a:t>
            </a:r>
            <a:r>
              <a:rPr lang="zh-CN" altLang="zh-CN" sz="2000" kern="100" dirty="0">
                <a:solidFill>
                  <a:srgbClr val="262626"/>
                </a:solidFill>
                <a:latin typeface="Times New Roman" panose="02020603050405020304" pitchFamily="18" charset="0"/>
                <a:cs typeface="Times New Roman" panose="02020603050405020304" pitchFamily="18" charset="0"/>
              </a:rPr>
              <a:t>考虑同源染色体互换，可能是卵原细胞减数第二次分裂</a:t>
            </a:r>
            <a:r>
              <a:rPr lang="en-US" altLang="zh-CN" sz="2000" kern="100" dirty="0">
                <a:solidFill>
                  <a:srgbClr val="262626"/>
                </a:solidFill>
                <a:latin typeface="Times New Roman" panose="02020603050405020304" pitchFamily="18" charset="0"/>
                <a:cs typeface="Courier New" panose="02070309020205020404" pitchFamily="49" charset="0"/>
              </a:rPr>
              <a:t>21</a:t>
            </a:r>
            <a:r>
              <a:rPr lang="zh-CN" altLang="zh-CN" sz="20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C.</a:t>
            </a:r>
            <a:r>
              <a:rPr lang="zh-CN" altLang="zh-CN" sz="2000" kern="100" dirty="0">
                <a:solidFill>
                  <a:srgbClr val="262626"/>
                </a:solidFill>
                <a:latin typeface="Times New Roman" panose="02020603050405020304" pitchFamily="18" charset="0"/>
                <a:cs typeface="Times New Roman" panose="02020603050405020304" pitchFamily="18" charset="0"/>
              </a:rPr>
              <a:t>不考虑同源染色体互换，可能是卵原细胞减数第一次分裂</a:t>
            </a:r>
            <a:r>
              <a:rPr lang="en-US" altLang="zh-CN" sz="2000" kern="100" dirty="0">
                <a:solidFill>
                  <a:srgbClr val="262626"/>
                </a:solidFill>
                <a:latin typeface="Times New Roman" panose="02020603050405020304" pitchFamily="18" charset="0"/>
                <a:cs typeface="Courier New" panose="02070309020205020404" pitchFamily="49" charset="0"/>
              </a:rPr>
              <a:t>21</a:t>
            </a:r>
            <a:r>
              <a:rPr lang="zh-CN" altLang="zh-CN" sz="20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2000" kern="100" dirty="0">
              <a:latin typeface="宋体" panose="02010600030101010101" pitchFamily="2" charset="-122"/>
              <a:ea typeface="宋体" panose="02010600030101010101" pitchFamily="2" charset="-122"/>
              <a:cs typeface="Courier New" panose="02070309020205020404" pitchFamily="49" charset="0"/>
            </a:endParaRPr>
          </a:p>
          <a:p>
            <a:pPr algn="just">
              <a:spcAft>
                <a:spcPts val="0"/>
              </a:spcAft>
              <a:tabLst>
                <a:tab pos="2970530" algn="l"/>
              </a:tabLst>
            </a:pPr>
            <a:r>
              <a:rPr lang="en-US" altLang="zh-CN" sz="2000" kern="100" dirty="0">
                <a:solidFill>
                  <a:srgbClr val="262626"/>
                </a:solidFill>
                <a:latin typeface="Times New Roman" panose="02020603050405020304" pitchFamily="18" charset="0"/>
                <a:cs typeface="Courier New" panose="02070309020205020404" pitchFamily="49" charset="0"/>
              </a:rPr>
              <a:t>D.</a:t>
            </a:r>
            <a:r>
              <a:rPr lang="zh-CN" altLang="zh-CN" sz="2000" kern="100" dirty="0">
                <a:solidFill>
                  <a:srgbClr val="262626"/>
                </a:solidFill>
                <a:latin typeface="Times New Roman" panose="02020603050405020304" pitchFamily="18" charset="0"/>
                <a:cs typeface="Times New Roman" panose="02020603050405020304" pitchFamily="18" charset="0"/>
              </a:rPr>
              <a:t>不考虑同源染色体互换，可能是卵原细胞减数第二次分裂</a:t>
            </a:r>
            <a:r>
              <a:rPr lang="en-US" altLang="zh-CN" sz="2000" kern="100" dirty="0">
                <a:solidFill>
                  <a:srgbClr val="262626"/>
                </a:solidFill>
                <a:latin typeface="Times New Roman" panose="02020603050405020304" pitchFamily="18" charset="0"/>
                <a:cs typeface="Courier New" panose="02070309020205020404" pitchFamily="49" charset="0"/>
              </a:rPr>
              <a:t>21</a:t>
            </a:r>
            <a:r>
              <a:rPr lang="zh-CN" altLang="zh-CN" sz="2000" kern="100" dirty="0">
                <a:solidFill>
                  <a:srgbClr val="262626"/>
                </a:solidFill>
                <a:latin typeface="Times New Roman" panose="02020603050405020304" pitchFamily="18" charset="0"/>
                <a:cs typeface="Times New Roman" panose="02020603050405020304" pitchFamily="18" charset="0"/>
              </a:rPr>
              <a:t>号染色体分离异常</a:t>
            </a:r>
            <a:endParaRPr lang="zh-CN" altLang="zh-CN" sz="2000" kern="100" dirty="0">
              <a:effectLst/>
              <a:latin typeface="宋体" panose="02010600030101010101" pitchFamily="2" charset="-122"/>
              <a:ea typeface="宋体" panose="02010600030101010101" pitchFamily="2" charset="-122"/>
              <a:cs typeface="Courier New" panose="02070309020205020404" pitchFamily="49" charset="0"/>
            </a:endParaRPr>
          </a:p>
        </p:txBody>
      </p:sp>
    </p:spTree>
    <p:extLst>
      <p:ext uri="{BB962C8B-B14F-4D97-AF65-F5344CB8AC3E}">
        <p14:creationId xmlns:p14="http://schemas.microsoft.com/office/powerpoint/2010/main" val="336723112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blinds(horizontal)">
                                      <p:cBhvr>
                                        <p:cTn id="7"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KSO_WPP_MARK_KEY" val="8fb0145f-3932-4662-bba1-b78507110362"/>
  <p:tag name="COMMONDATA" val="eyJoZGlkIjoiMjg0MmRkYTdlOWE4Mzc1ZDRhMGFmMjY1ZWIxYTVkMzE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1_Office 主题">
  <a:themeElements>
    <a:clrScheme na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extLst>
      <a:ext uri="{D81B5157-A7B6-4480-A006-42BB1BC3E7BB}">
        <wpsdc:hlinkScheme xmlns:wpsdc="http://www.wps.cn/officeDocument/2017/drawingmlCustomData" xmlns="" underline="false"/>
      </a:ext>
    </a:extLst>
  </a:themeElements>
  <a:objectDefaults>
    <a:txDef>
      <a:spPr>
        <a:noFill/>
      </a:spPr>
      <a:bodyPr wrap="square" rtlCol="0">
        <a:spAutoFit/>
      </a:bodyPr>
      <a:lstStyle>
        <a:defPPr>
          <a:defRPr lang="zh-CN" altLang="en-US" sz="2600">
            <a:latin typeface="等线" panose="02010600030101010101" charset="-122"/>
            <a:ea typeface="等线" panose="02010600030101010101"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TotalTime>
  <Words>3663</Words>
  <Application>Microsoft Office PowerPoint</Application>
  <PresentationFormat>宽屏</PresentationFormat>
  <Paragraphs>284</Paragraphs>
  <Slides>60</Slides>
  <Notes>2</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60</vt:i4>
      </vt:variant>
    </vt:vector>
  </HeadingPairs>
  <TitlesOfParts>
    <vt:vector size="72" baseType="lpstr">
      <vt:lpstr>等线</vt:lpstr>
      <vt:lpstr>黑体</vt:lpstr>
      <vt:lpstr>思源黑体 CN Normal</vt:lpstr>
      <vt:lpstr>宋体</vt:lpstr>
      <vt:lpstr>微软雅黑</vt:lpstr>
      <vt:lpstr>微软雅黑 Light</vt:lpstr>
      <vt:lpstr>Arial</vt:lpstr>
      <vt:lpstr>Calibri</vt:lpstr>
      <vt:lpstr>Courier New</vt:lpstr>
      <vt:lpstr>Times New Roman</vt:lpstr>
      <vt:lpstr>1_Office 主题</vt:lpstr>
      <vt:lpstr>文档</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³He</cp:lastModifiedBy>
  <cp:revision>174</cp:revision>
  <dcterms:created xsi:type="dcterms:W3CDTF">2022-03-14T00:29:00Z</dcterms:created>
  <dcterms:modified xsi:type="dcterms:W3CDTF">2025-11-08T04:10:22Z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EF04D2268A29472897D9B21E90C86568</vt:lpwstr>
  </property>
  <property fmtid="{D5CDD505-2E9C-101B-9397-08002B2CF9AE}" pid="3" name="KSOProductBuildVer">
    <vt:lpwstr>2052-12.1.0.16120</vt:lpwstr>
  </property>
</Properties>
</file>