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5" r:id="rId3"/>
    <p:sldId id="314" r:id="rId5"/>
    <p:sldId id="256" r:id="rId6"/>
    <p:sldId id="261" r:id="rId7"/>
    <p:sldId id="263" r:id="rId8"/>
    <p:sldId id="271" r:id="rId9"/>
    <p:sldId id="318" r:id="rId10"/>
    <p:sldId id="308" r:id="rId11"/>
    <p:sldId id="272" r:id="rId12"/>
    <p:sldId id="267" r:id="rId13"/>
    <p:sldId id="268" r:id="rId14"/>
    <p:sldId id="281" r:id="rId15"/>
    <p:sldId id="307" r:id="rId16"/>
    <p:sldId id="270" r:id="rId17"/>
    <p:sldId id="305" r:id="rId18"/>
    <p:sldId id="325" r:id="rId19"/>
    <p:sldId id="322" r:id="rId20"/>
    <p:sldId id="326" r:id="rId21"/>
    <p:sldId id="311" r:id="rId22"/>
    <p:sldId id="313" r:id="rId23"/>
    <p:sldId id="278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E7228"/>
    <a:srgbClr val="076F64"/>
    <a:srgbClr val="0D79C1"/>
    <a:srgbClr val="CE292F"/>
    <a:srgbClr val="1AA4BE"/>
    <a:srgbClr val="2165AF"/>
    <a:srgbClr val="48B6CB"/>
    <a:srgbClr val="FFFFD6"/>
    <a:srgbClr val="B6D880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977" autoAdjust="0"/>
  </p:normalViewPr>
  <p:slideViewPr>
    <p:cSldViewPr snapToGrid="0">
      <p:cViewPr varScale="1">
        <p:scale>
          <a:sx n="72" d="100"/>
          <a:sy n="72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3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BF39C-8099-4286-8F69-BFB45CBF27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69A2A-D0AA-43E3-B598-86E585DFCD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9DFCA-BDCE-4183-A058-93AE9AD4C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A449F6D-9A96-43C4-B13D-AA6051A328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3C729D-EEB1-402B-936C-1D455A9C8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A449F6D-9A96-43C4-B13D-AA6051A328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3C729D-EEB1-402B-936C-1D455A9C8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engdi"/>
          <p:cNvPicPr>
            <a:picLocks noChangeAspect="1"/>
          </p:cNvPicPr>
          <p:nvPr userDrawn="1"/>
        </p:nvPicPr>
        <p:blipFill>
          <a:blip r:embed="rId2"/>
          <a:srcRect l="31781"/>
          <a:stretch>
            <a:fillRect/>
          </a:stretch>
        </p:blipFill>
        <p:spPr>
          <a:xfrm>
            <a:off x="-271145" y="-15875"/>
            <a:ext cx="6346825" cy="6877685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 flipV="1">
            <a:off x="-31750" y="-15875"/>
            <a:ext cx="6106795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8" Type="http://schemas.openxmlformats.org/officeDocument/2006/relationships/notesSlide" Target="../notesSlides/notesSlide18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69.png"/><Relationship Id="rId15" Type="http://schemas.openxmlformats.org/officeDocument/2006/relationships/image" Target="../media/image68.png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:\Users\Administrator\Desktop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005" y="816610"/>
            <a:ext cx="3679190" cy="44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rcRect l="37715" t="39746" r="38485" b="30301"/>
          <a:stretch>
            <a:fillRect/>
          </a:stretch>
        </p:blipFill>
        <p:spPr>
          <a:xfrm rot="20340000">
            <a:off x="8773160" y="3900805"/>
            <a:ext cx="4091940" cy="2894965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rcRect l="74116" t="59176" r="12974"/>
          <a:stretch>
            <a:fillRect/>
          </a:stretch>
        </p:blipFill>
        <p:spPr>
          <a:xfrm flipH="1">
            <a:off x="-17780" y="2289810"/>
            <a:ext cx="2453640" cy="4361815"/>
          </a:xfrm>
          <a:prstGeom prst="rect">
            <a:avLst/>
          </a:prstGeom>
        </p:spPr>
      </p:pic>
      <p:pic>
        <p:nvPicPr>
          <p:cNvPr id="13" name="图片 12" descr="1"/>
          <p:cNvPicPr>
            <a:picLocks noChangeAspect="1"/>
          </p:cNvPicPr>
          <p:nvPr/>
        </p:nvPicPr>
        <p:blipFill>
          <a:blip r:embed="rId5"/>
          <a:srcRect l="19066" t="18419" r="63889" b="57727"/>
          <a:stretch>
            <a:fillRect/>
          </a:stretch>
        </p:blipFill>
        <p:spPr>
          <a:xfrm>
            <a:off x="-17780" y="307340"/>
            <a:ext cx="1714500" cy="134874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4"/>
          <a:srcRect l="65316" b="46215"/>
          <a:stretch>
            <a:fillRect/>
          </a:stretch>
        </p:blipFill>
        <p:spPr>
          <a:xfrm>
            <a:off x="6788785" y="0"/>
            <a:ext cx="5403215" cy="471043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rcRect l="8706" t="61467" r="64236" b="5919"/>
          <a:stretch>
            <a:fillRect/>
          </a:stretch>
        </p:blipFill>
        <p:spPr>
          <a:xfrm>
            <a:off x="219075" y="4554220"/>
            <a:ext cx="3673475" cy="24892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4"/>
          <a:srcRect r="84457" b="65555"/>
          <a:stretch>
            <a:fillRect/>
          </a:stretch>
        </p:blipFill>
        <p:spPr>
          <a:xfrm>
            <a:off x="-17780" y="35560"/>
            <a:ext cx="3081655" cy="383921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5"/>
          <a:srcRect l="72348" t="5615" r="12121" b="66038"/>
          <a:stretch>
            <a:fillRect/>
          </a:stretch>
        </p:blipFill>
        <p:spPr>
          <a:xfrm>
            <a:off x="6089015" y="180340"/>
            <a:ext cx="1562100" cy="1602740"/>
          </a:xfrm>
          <a:prstGeom prst="rect">
            <a:avLst/>
          </a:prstGeom>
        </p:spPr>
      </p:pic>
      <p:pic>
        <p:nvPicPr>
          <p:cNvPr id="15" name="图片 14" descr="1"/>
          <p:cNvPicPr>
            <a:picLocks noChangeAspect="1"/>
          </p:cNvPicPr>
          <p:nvPr/>
        </p:nvPicPr>
        <p:blipFill>
          <a:blip r:embed="rId5"/>
          <a:srcRect l="19066" t="43801" r="63889" b="27403"/>
          <a:stretch>
            <a:fillRect/>
          </a:stretch>
        </p:blipFill>
        <p:spPr>
          <a:xfrm>
            <a:off x="3174365" y="3159125"/>
            <a:ext cx="1714500" cy="1628140"/>
          </a:xfrm>
          <a:prstGeom prst="rect">
            <a:avLst/>
          </a:prstGeom>
        </p:spPr>
      </p:pic>
      <p:pic>
        <p:nvPicPr>
          <p:cNvPr id="17" name="图片 16" descr="2"/>
          <p:cNvPicPr>
            <a:picLocks noChangeAspect="1"/>
          </p:cNvPicPr>
          <p:nvPr/>
        </p:nvPicPr>
        <p:blipFill>
          <a:blip r:embed="rId4"/>
          <a:srcRect l="8706" t="61467" r="64236" b="5919"/>
          <a:stretch>
            <a:fillRect/>
          </a:stretch>
        </p:blipFill>
        <p:spPr>
          <a:xfrm rot="20220000">
            <a:off x="2874645" y="4264660"/>
            <a:ext cx="2314575" cy="1568450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6"/>
          <a:srcRect l="44066" t="31222" r="22854" b="49191"/>
          <a:stretch>
            <a:fillRect/>
          </a:stretch>
        </p:blipFill>
        <p:spPr>
          <a:xfrm>
            <a:off x="6228715" y="4143375"/>
            <a:ext cx="3327400" cy="110744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4"/>
          <a:srcRect l="74059" t="59176" b="18765"/>
          <a:stretch>
            <a:fillRect/>
          </a:stretch>
        </p:blipFill>
        <p:spPr>
          <a:xfrm>
            <a:off x="7358380" y="4710430"/>
            <a:ext cx="4930140" cy="2070735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095500" y="448945"/>
            <a:ext cx="1873250" cy="398780"/>
            <a:chOff x="8400" y="7881"/>
            <a:chExt cx="2950" cy="628"/>
          </a:xfrm>
        </p:grpSpPr>
        <p:grpSp>
          <p:nvGrpSpPr>
            <p:cNvPr id="31" name="组合 30"/>
            <p:cNvGrpSpPr/>
            <p:nvPr/>
          </p:nvGrpSpPr>
          <p:grpSpPr>
            <a:xfrm>
              <a:off x="8400" y="7881"/>
              <a:ext cx="565" cy="628"/>
              <a:chOff x="8357" y="5188"/>
              <a:chExt cx="694" cy="771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8525" y="5188"/>
                <a:ext cx="359" cy="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时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9171" y="7881"/>
              <a:ext cx="565" cy="628"/>
              <a:chOff x="8357" y="5188"/>
              <a:chExt cx="694" cy="770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8525" y="5188"/>
                <a:ext cx="359" cy="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光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9978" y="7881"/>
              <a:ext cx="565" cy="628"/>
              <a:chOff x="8357" y="5188"/>
              <a:chExt cx="694" cy="77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8525" y="5188"/>
                <a:ext cx="359" cy="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相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0786" y="7881"/>
              <a:ext cx="565" cy="628"/>
              <a:chOff x="8357" y="5188"/>
              <a:chExt cx="694" cy="770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8525" y="5188"/>
                <a:ext cx="359" cy="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册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3892550" y="1260475"/>
            <a:ext cx="5663565" cy="2738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600">
                <a:solidFill>
                  <a:srgbClr val="EE7228"/>
                </a:solidFill>
                <a:latin typeface="汉仪方叠体简" panose="02010600000101010101" charset="-122"/>
                <a:ea typeface="汉仪方叠体简" panose="02010600000101010101" charset="-122"/>
              </a:rPr>
              <a:t>青春</a:t>
            </a:r>
            <a:endParaRPr lang="zh-CN" altLang="en-US" sz="9600">
              <a:solidFill>
                <a:srgbClr val="EE7228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  <a:p>
            <a:r>
              <a:rPr lang="en-US" altLang="zh-CN" sz="9600">
                <a:solidFill>
                  <a:srgbClr val="0D79C1"/>
                </a:solidFill>
                <a:latin typeface="汉仪方叠体简" panose="02010600000101010101" charset="-122"/>
                <a:ea typeface="汉仪方叠体简" panose="02010600000101010101" charset="-122"/>
              </a:rPr>
              <a:t> </a:t>
            </a:r>
            <a:r>
              <a:rPr lang="zh-CN" altLang="en-US" sz="9600">
                <a:solidFill>
                  <a:srgbClr val="0D79C1"/>
                </a:solidFill>
                <a:latin typeface="汉仪方叠体简" panose="02010600000101010101" charset="-122"/>
                <a:ea typeface="汉仪方叠体简" panose="02010600000101010101" charset="-122"/>
              </a:rPr>
              <a:t>生日会</a:t>
            </a:r>
            <a:endParaRPr lang="zh-CN" altLang="en-US" sz="9600">
              <a:solidFill>
                <a:srgbClr val="0D79C1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6913" y="0"/>
            <a:ext cx="3976915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224020" y="368935"/>
            <a:ext cx="3434715" cy="18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青春</a:t>
            </a:r>
            <a:endParaRPr lang="zh-CN" altLang="en-US" sz="4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永驻</a:t>
            </a:r>
            <a:endParaRPr lang="zh-CN" altLang="en-US" sz="4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2919" y="2518262"/>
            <a:ext cx="338618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亲爱的玥宝：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祝你和你的同学们生日快乐，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17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岁的你，站在了青春最闪亮的交汇点，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17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岁，是甜甜的蛋糕，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也是厚厚的习题。愿你既有享受此刻美好的轻松，也有迎战高考的勇气与从容，愿你所有许下的愿望都能成真，加油！爱你的爸爸妈妈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pic>
        <p:nvPicPr>
          <p:cNvPr id="2" name="图片 1" descr="微信图片_2025111322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" y="368935"/>
            <a:ext cx="3850640" cy="5133975"/>
          </a:xfrm>
          <a:prstGeom prst="rect">
            <a:avLst/>
          </a:prstGeom>
        </p:spPr>
      </p:pic>
      <p:pic>
        <p:nvPicPr>
          <p:cNvPr id="3" name="图片 2" descr="微信图片_20251113220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670" y="1387475"/>
            <a:ext cx="3756660" cy="500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176135" y="4959985"/>
            <a:ext cx="4104640" cy="1667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/>
              <a:t>祝贺梓桓</a:t>
            </a:r>
            <a:endParaRPr lang="zh-CN" altLang="en-US"/>
          </a:p>
          <a:p>
            <a:pPr algn="ctr"/>
            <a:r>
              <a:rPr lang="en-US" altLang="zh-CN"/>
              <a:t>“</a:t>
            </a:r>
            <a:r>
              <a:rPr lang="zh-CN" altLang="en-US"/>
              <a:t>鹰击长空万里阔，大鹏展翅任翱翔</a:t>
            </a:r>
            <a:r>
              <a:rPr lang="en-US" altLang="zh-CN"/>
              <a:t>”</a:t>
            </a:r>
            <a:endParaRPr lang="zh-CN" altLang="en-US"/>
          </a:p>
        </p:txBody>
      </p:sp>
      <p:pic>
        <p:nvPicPr>
          <p:cNvPr id="3" name="图片 2" descr="微信图片_202511132143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9700" y="114300"/>
            <a:ext cx="3434715" cy="4582160"/>
          </a:xfrm>
          <a:prstGeom prst="rect">
            <a:avLst/>
          </a:prstGeom>
        </p:spPr>
      </p:pic>
      <p:pic>
        <p:nvPicPr>
          <p:cNvPr id="6" name="图片 5" descr="微信图片_202511132143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3549015"/>
            <a:ext cx="4104640" cy="3078480"/>
          </a:xfrm>
          <a:prstGeom prst="rect">
            <a:avLst/>
          </a:prstGeom>
        </p:spPr>
      </p:pic>
      <p:pic>
        <p:nvPicPr>
          <p:cNvPr id="7" name="图片 6" descr="微信图片_202511132143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5" y="234315"/>
            <a:ext cx="3328670" cy="29083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97655" y="1022350"/>
            <a:ext cx="736600" cy="3429000"/>
          </a:xfrm>
          <a:prstGeom prst="rect">
            <a:avLst/>
          </a:prstGeom>
        </p:spPr>
        <p:txBody>
          <a:bodyPr vert="eaVert"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成</a:t>
            </a:r>
            <a:r>
              <a:rPr lang="en-US" altLang="zh-CN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年</a:t>
            </a:r>
            <a:r>
              <a:rPr lang="en-US" altLang="zh-CN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起</a:t>
            </a:r>
            <a:r>
              <a:rPr lang="en-US" altLang="zh-CN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3600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航</a:t>
            </a:r>
            <a:endParaRPr lang="zh-CN" altLang="en-US" sz="3600" spc="2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602855" y="1423670"/>
            <a:ext cx="593090" cy="29013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50265" y="1042670"/>
            <a:ext cx="4479290" cy="6800215"/>
            <a:chOff x="3390900" y="2609850"/>
            <a:chExt cx="8801100" cy="5607365"/>
          </a:xfrm>
        </p:grpSpPr>
        <p:sp>
          <p:nvSpPr>
            <p:cNvPr id="21" name="矩形 20"/>
            <p:cNvSpPr/>
            <p:nvPr/>
          </p:nvSpPr>
          <p:spPr>
            <a:xfrm>
              <a:off x="3390900" y="2609850"/>
              <a:ext cx="8801100" cy="43941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7184970" y="3210185"/>
              <a:ext cx="1212960" cy="880110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057275" y="1042670"/>
            <a:ext cx="406463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岁月终将带走青涩，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却带不走你眼里的焰火。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时间终会消磨青春，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却带不走你脚下的坚实。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童年的你，学会的第一个字、迈出的第一步，都像是春天里悄然探头的嫩芽，微小却充满力量。愿你如春草，生机盎然。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渐渐长大的你，开始有了自己的憧憬与坚持，放手奔跑，迎着阳光，追逐梦想。愿你如夏阳，温暖明亮。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成长本就是不断沉淀，课业的压力、选择的迷茫，都如同秋日里低垂的稻穗，是成长成功的必经之路。愿你如秋实，沉淀丰盈。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未来的路要独自面对挫折、失望或不公，爸爸妈妈妹妹都希望你，也相信你，能像冬雪覆盖的大地，表面寂静，内心从容清澈却孕育新生。愿你如冬雪，从容澄澈。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“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须知少日拏云志，曾许人间第一流。</a:t>
            </a:r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”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衣角已卷起海风，行囊正装满晨光，家的港湾祝福你远航攀登，期待你随时返程！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pPr algn="r"/>
            <a:r>
              <a:rPr lang="en-US" altLang="zh-CN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 —</a:t>
            </a:r>
            <a:r>
              <a:rPr lang="zh-CN" altLang="en-US" sz="1600">
                <a:solidFill>
                  <a:schemeClr val="tx2"/>
                </a:solidFill>
                <a:latin typeface="汉仪晨妹子简" panose="00020600040101010101" charset="-122"/>
                <a:ea typeface="汉仪晨妹子简" panose="00020600040101010101" charset="-122"/>
              </a:rPr>
              <a:t>爱你的爸爸妈妈妹妹。</a:t>
            </a:r>
            <a:endParaRPr lang="zh-CN" altLang="en-US" sz="160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pic>
        <p:nvPicPr>
          <p:cNvPr id="2" name="图片 1" descr="e41a2c97e6aea89222fda84bc7222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42620"/>
            <a:ext cx="2901950" cy="1934845"/>
          </a:xfrm>
          <a:prstGeom prst="rect">
            <a:avLst/>
          </a:prstGeom>
        </p:spPr>
      </p:pic>
      <p:pic>
        <p:nvPicPr>
          <p:cNvPr id="3" name="图片 2" descr="fcb80971bc96f521ae52abbef1e35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475" y="1517650"/>
            <a:ext cx="2244725" cy="3822700"/>
          </a:xfrm>
          <a:prstGeom prst="rect">
            <a:avLst/>
          </a:prstGeom>
        </p:spPr>
      </p:pic>
      <p:pic>
        <p:nvPicPr>
          <p:cNvPr id="5" name="图片 4" descr="d22871f8e2b424db8228fec92ad98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0" y="2877185"/>
            <a:ext cx="2955925" cy="3494405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603490" y="5216525"/>
            <a:ext cx="593090" cy="2903220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563225" y="4420235"/>
            <a:ext cx="472440" cy="2313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06665" y="273685"/>
            <a:ext cx="357187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成长的故事</a:t>
            </a:r>
            <a:endParaRPr lang="zh-CN" altLang="en-US" sz="4400" b="1" dirty="0">
              <a:solidFill>
                <a:schemeClr val="accent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矩形 7"/>
          <p:cNvSpPr>
            <a:spLocks noChangeArrowheads="1"/>
          </p:cNvSpPr>
          <p:nvPr/>
        </p:nvSpPr>
        <p:spPr bwMode="auto">
          <a:xfrm>
            <a:off x="191135" y="5653405"/>
            <a:ext cx="5424170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晨妹子简" panose="00020600040101010101" charset="-122"/>
                <a:ea typeface="汉仪晨妹子简" panose="00020600040101010101" charset="-122"/>
              </a:rPr>
              <a:t>寄语：宝贝，愿你不畏风雨，茁壮成长；勇敢追梦，成就未来！永远爱你！</a:t>
            </a:r>
            <a:endParaRPr lang="zh-CN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20000">
            <a:off x="6478270" y="1539875"/>
            <a:ext cx="3094990" cy="2425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0000">
            <a:off x="8951595" y="4224655"/>
            <a:ext cx="2914650" cy="2200275"/>
          </a:xfrm>
          <a:prstGeom prst="rect">
            <a:avLst/>
          </a:prstGeom>
        </p:spPr>
      </p:pic>
      <p:pic>
        <p:nvPicPr>
          <p:cNvPr id="7" name="图片 6" descr="微信图片_20251113214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90" y="601345"/>
            <a:ext cx="3378835" cy="450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60755" y="668655"/>
            <a:ext cx="2247900" cy="970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珍   惜</a:t>
            </a:r>
            <a:endParaRPr lang="zh-CN" altLang="en-US" sz="4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3080" y="2129155"/>
            <a:ext cx="4366260" cy="4019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亲爱的果果：</a:t>
            </a:r>
            <a:endParaRPr lang="zh-CN" altLang="en-US" dirty="0">
              <a:solidFill>
                <a:schemeClr val="tx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今天，你终于迎来了十八岁的生日，正式踏上成人的旅程。看着你从跌跌撞撞扑进我怀里的小不点，长成如今眼里有光、身姿挺拔的少年，我的心像被温柔填满，又藏着几分不舍，我的孩子，就这么悄悄长大了。</a:t>
            </a:r>
            <a:endParaRPr lang="zh-CN" altLang="en-US" dirty="0">
              <a:solidFill>
                <a:schemeClr val="tx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十八岁，是青春的朝阳，愿你既有奔赴山海的勇气，也不失少年眼里的星光。成年意味着更多的责任与担当，但请记住，无论你走多远，飞多高，父母永远是你身后最温暖的港湾，默默见证并守护着你的每一次成长。</a:t>
            </a:r>
            <a:endParaRPr lang="zh-CN" altLang="en-US" dirty="0">
              <a:solidFill>
                <a:schemeClr val="tx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               </a:t>
            </a:r>
            <a:r>
              <a:rPr lang="zh-CN" altLang="en-US" dirty="0">
                <a:solidFill>
                  <a:schemeClr val="tx1"/>
                </a:solidFill>
                <a:latin typeface="汉仪晨妹子简" panose="00020600040101010101" charset="-122"/>
                <a:ea typeface="汉仪晨妹子简" panose="00020600040101010101" charset="-122"/>
              </a:rPr>
              <a:t>永远爱你的妈妈 </a:t>
            </a:r>
            <a:endParaRPr lang="zh-CN" altLang="en-US" dirty="0">
              <a:solidFill>
                <a:schemeClr val="tx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sp>
        <p:nvSpPr>
          <p:cNvPr id="14" name="椭圆 32"/>
          <p:cNvSpPr>
            <a:spLocks noChangeArrowheads="1"/>
          </p:cNvSpPr>
          <p:nvPr/>
        </p:nvSpPr>
        <p:spPr bwMode="auto">
          <a:xfrm rot="2053012">
            <a:off x="8518201" y="6048328"/>
            <a:ext cx="192231" cy="190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ea typeface="微软雅黑" panose="020B0503020204020204" charset="-122"/>
            </a:endParaRPr>
          </a:p>
        </p:txBody>
      </p:sp>
      <p:pic>
        <p:nvPicPr>
          <p:cNvPr id="2" name="图片 1" descr="微信图片_20251116075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2085" y="3113405"/>
            <a:ext cx="2337435" cy="3503930"/>
          </a:xfrm>
          <a:prstGeom prst="rect">
            <a:avLst/>
          </a:prstGeom>
        </p:spPr>
      </p:pic>
      <p:pic>
        <p:nvPicPr>
          <p:cNvPr id="3" name="图片 2" descr="微信图片_202511160750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980" y="2428875"/>
            <a:ext cx="2363470" cy="4188460"/>
          </a:xfrm>
          <a:prstGeom prst="rect">
            <a:avLst/>
          </a:prstGeom>
        </p:spPr>
      </p:pic>
      <p:pic>
        <p:nvPicPr>
          <p:cNvPr id="5" name="图片 4" descr="微信图片_20251116075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025" y="225425"/>
            <a:ext cx="2055495" cy="2747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2415" y="1046480"/>
            <a:ext cx="357187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4500" noProof="0" dirty="0">
                <a:ln>
                  <a:noFill/>
                </a:ln>
                <a:solidFill>
                  <a:srgbClr val="2165AF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</a:t>
            </a:r>
            <a:r>
              <a:rPr lang="zh-CN" altLang="en-US" sz="4500" noProof="0" dirty="0">
                <a:ln>
                  <a:noFill/>
                </a:ln>
                <a:solidFill>
                  <a:srgbClr val="2165AF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生日快乐</a:t>
            </a:r>
            <a:endParaRPr lang="zh-CN" altLang="en-US" sz="4500" noProof="0" dirty="0">
              <a:ln>
                <a:noFill/>
              </a:ln>
              <a:solidFill>
                <a:srgbClr val="2165AF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95260" y="2652395"/>
            <a:ext cx="403034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儿子：</a:t>
            </a:r>
            <a:endParaRPr lang="zh-CN" altLang="en-US" sz="2000" b="1" dirty="0">
              <a:solidFill>
                <a:srgbClr val="0070C0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       </a:t>
            </a:r>
            <a:r>
              <a:rPr lang="zh-CN" altLang="en-US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高三同行，生日同贺！</a:t>
            </a:r>
            <a:endParaRPr lang="zh-CN" altLang="en-US" sz="2000" b="1" dirty="0">
              <a:solidFill>
                <a:srgbClr val="0070C0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        </a:t>
            </a:r>
            <a:r>
              <a:rPr lang="zh-CN" altLang="en-US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愿每一份努力都有回响，每一个梦想都能绽放，愿你和你的同学们不负拼搏时光，高考旗开得胜，未来熠熠生辉！</a:t>
            </a:r>
            <a:r>
              <a:rPr lang="en-US" altLang="zh-CN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  </a:t>
            </a:r>
            <a:endParaRPr lang="en-US" altLang="zh-CN" sz="2000" b="1" dirty="0">
              <a:solidFill>
                <a:srgbClr val="0070C0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                               </a:t>
            </a:r>
            <a:r>
              <a:rPr lang="zh-CN" altLang="en-US" sz="2000" b="1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</a:rPr>
              <a:t>爱你的爸爸妈妈</a:t>
            </a:r>
            <a:endParaRPr lang="zh-CN" altLang="en-US" sz="2000" b="1" dirty="0">
              <a:solidFill>
                <a:srgbClr val="0070C0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3" name="图片 2" descr="微信图片_20251116075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1155"/>
            <a:ext cx="3634740" cy="2052320"/>
          </a:xfrm>
          <a:prstGeom prst="rect">
            <a:avLst/>
          </a:prstGeom>
        </p:spPr>
      </p:pic>
      <p:pic>
        <p:nvPicPr>
          <p:cNvPr id="4" name="图片 3" descr="微信图片_202511160752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2752725"/>
            <a:ext cx="2235835" cy="3961765"/>
          </a:xfrm>
          <a:prstGeom prst="rect">
            <a:avLst/>
          </a:prstGeom>
        </p:spPr>
      </p:pic>
      <p:pic>
        <p:nvPicPr>
          <p:cNvPr id="6" name="图片 5" descr="微信图片_202511160752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351155"/>
            <a:ext cx="1964690" cy="3481070"/>
          </a:xfrm>
          <a:prstGeom prst="rect">
            <a:avLst/>
          </a:prstGeom>
        </p:spPr>
      </p:pic>
      <p:pic>
        <p:nvPicPr>
          <p:cNvPr id="12" name="图片 11" descr="微信图片_202511160752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120" y="3966210"/>
            <a:ext cx="3663950" cy="274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056755" y="198120"/>
            <a:ext cx="4391025" cy="329057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357110" y="1458595"/>
            <a:ext cx="378968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亲爱的孩子，今天你十八岁了。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成年不是抵达，而是启航。愿你带着这十八年积蓄的所有美好，勇敢地走向属于你的星辰大海。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生日快乐，祝你金榜题名，更祝你一生坦荡，永远明亮。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      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爱你的爸爸妈妈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68590" y="257810"/>
            <a:ext cx="325374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zh-CN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致敬十八</a:t>
            </a:r>
            <a:endParaRPr lang="zh-CN" altLang="zh-CN" sz="4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3" name="图片 2" descr="微信图片_20251116112026_7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4008120"/>
            <a:ext cx="4029075" cy="2675890"/>
          </a:xfrm>
          <a:prstGeom prst="rect">
            <a:avLst/>
          </a:prstGeom>
        </p:spPr>
      </p:pic>
      <p:pic>
        <p:nvPicPr>
          <p:cNvPr id="6" name="图片 5" descr="微信图片_20251116112027_8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665" y="3791585"/>
            <a:ext cx="2744470" cy="2744470"/>
          </a:xfrm>
          <a:prstGeom prst="rect">
            <a:avLst/>
          </a:prstGeom>
        </p:spPr>
      </p:pic>
      <p:pic>
        <p:nvPicPr>
          <p:cNvPr id="7" name="图片 6" descr="微信图片_20251116112029_9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5" y="340995"/>
            <a:ext cx="3220085" cy="4830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6913" y="0"/>
            <a:ext cx="3976915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224020" y="368935"/>
            <a:ext cx="343471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</a:t>
            </a:r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八</a:t>
            </a:r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而</a:t>
            </a:r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志</a:t>
            </a:r>
            <a:endParaRPr lang="zh-CN" altLang="en-US" sz="4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72279" y="2219177"/>
            <a:ext cx="338618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祝福我亲爱的儿子，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18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岁的你更加成熟、独立，愿你的青春岁月充满喜悦和无限可能，愿你阳光下像个孩子，风雨里像个大人，愿你成为更好更优秀的自己，加油，祝儿子生日快乐！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        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爱你的爸妈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pic>
        <p:nvPicPr>
          <p:cNvPr id="2" name="图片 1" descr="微信图片_202511132157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1220" y="2794635"/>
            <a:ext cx="2952115" cy="3937000"/>
          </a:xfrm>
          <a:prstGeom prst="rect">
            <a:avLst/>
          </a:prstGeom>
        </p:spPr>
      </p:pic>
      <p:pic>
        <p:nvPicPr>
          <p:cNvPr id="3" name="图片 2" descr="微信图片_202511132157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" y="1401445"/>
            <a:ext cx="3261360" cy="4350385"/>
          </a:xfrm>
          <a:prstGeom prst="rect">
            <a:avLst/>
          </a:prstGeom>
        </p:spPr>
      </p:pic>
      <p:pic>
        <p:nvPicPr>
          <p:cNvPr id="6" name="图片 5" descr="微信图片_202511132157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725" y="440690"/>
            <a:ext cx="3506470" cy="1977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375525" y="457835"/>
            <a:ext cx="357187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</a:t>
            </a:r>
            <a:r>
              <a:rPr lang="en-US" altLang="zh-CN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八</a:t>
            </a:r>
            <a:r>
              <a:rPr lang="en-US" altLang="zh-CN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芳</a:t>
            </a:r>
            <a:r>
              <a:rPr lang="en-US" altLang="zh-CN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华</a:t>
            </a:r>
            <a:endParaRPr lang="zh-CN" altLang="en-US" sz="4400" b="1" dirty="0">
              <a:solidFill>
                <a:schemeClr val="accent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微信图片_202511160805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20000">
            <a:off x="2306955" y="590550"/>
            <a:ext cx="3116580" cy="2077720"/>
          </a:xfrm>
          <a:prstGeom prst="rect">
            <a:avLst/>
          </a:prstGeom>
        </p:spPr>
      </p:pic>
      <p:pic>
        <p:nvPicPr>
          <p:cNvPr id="3" name="图片 2" descr="微信图片_202511160805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40" y="1614170"/>
            <a:ext cx="1694815" cy="2259965"/>
          </a:xfrm>
          <a:prstGeom prst="rect">
            <a:avLst/>
          </a:prstGeom>
        </p:spPr>
      </p:pic>
      <p:pic>
        <p:nvPicPr>
          <p:cNvPr id="4" name="图片 3" descr="微信图片_202511160805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575" y="2110105"/>
            <a:ext cx="2670810" cy="3564255"/>
          </a:xfrm>
          <a:prstGeom prst="rect">
            <a:avLst/>
          </a:prstGeom>
        </p:spPr>
      </p:pic>
      <p:pic>
        <p:nvPicPr>
          <p:cNvPr id="6" name="图片 5" descr="微信图片_20251116113834_10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340" y="4059555"/>
            <a:ext cx="1694815" cy="2234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1465" y="3428365"/>
            <a:ext cx="5080000" cy="298450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宋体" panose="02010600030101010101" pitchFamily="2" charset="-122"/>
              </a:rPr>
              <a:t>         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亲爱的女儿，恭喜你迎来了灿烂的十八岁！十八而至，不负韶华。从今天起，你就是自己人生的舵手，愿你掌稳方向，乘风破浪，去拥抱属于自己的星辰大海。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我们一直都知道，你有一颗坚强而勇敢的心。这份力量让你走到了今天，也必将带你前往更远的远方。成年路上，愿你继续披荆斩棘，也懂得被爱与温柔环绕。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宋体" panose="02010600030101010101" pitchFamily="2" charset="-122"/>
              </a:rPr>
              <a:t>         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也愿你永远保有这份奔赴山海的勇气，也珍惜身边与你同行的老师们挚友们！生日快乐，我们亲爱的大畅宝贝！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宋体" panose="02010600030101010101" pitchFamily="2" charset="-122"/>
              </a:rPr>
              <a:t>                                    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以你为骄傲的爸爸妈妈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 rot="840000">
            <a:off x="189230" y="5516245"/>
            <a:ext cx="443484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4400" b="1" dirty="0">
                <a:solidFill>
                  <a:srgbClr val="1AA4B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广广爱你们</a:t>
            </a:r>
            <a:endParaRPr lang="zh-CN" sz="4400" b="1" dirty="0">
              <a:solidFill>
                <a:srgbClr val="1AA4B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1656233" y="5100320"/>
            <a:ext cx="864096" cy="86409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defTabSz="693420"/>
            <a:endParaRPr lang="zh-CN" altLang="en-US" sz="1600"/>
          </a:p>
        </p:txBody>
      </p:sp>
      <p:sp>
        <p:nvSpPr>
          <p:cNvPr id="22" name="椭圆 21"/>
          <p:cNvSpPr/>
          <p:nvPr/>
        </p:nvSpPr>
        <p:spPr bwMode="auto">
          <a:xfrm>
            <a:off x="-875831" y="4269955"/>
            <a:ext cx="349911" cy="3499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defTabSz="693420"/>
            <a:endParaRPr lang="zh-CN" altLang="en-US" sz="1600"/>
          </a:p>
        </p:txBody>
      </p:sp>
      <p:sp>
        <p:nvSpPr>
          <p:cNvPr id="23" name="椭圆 22"/>
          <p:cNvSpPr/>
          <p:nvPr/>
        </p:nvSpPr>
        <p:spPr bwMode="auto">
          <a:xfrm>
            <a:off x="-1800248" y="4947788"/>
            <a:ext cx="614572" cy="61457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833038" y="4994087"/>
            <a:ext cx="399716" cy="399716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1327841" y="4360327"/>
            <a:ext cx="587461" cy="587461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1719524" y="4067595"/>
            <a:ext cx="202360" cy="20236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-827857" y="5410332"/>
            <a:ext cx="174955" cy="174955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-1132524" y="5777802"/>
            <a:ext cx="864096" cy="86409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defTabSz="693420"/>
            <a:endParaRPr lang="zh-CN" altLang="en-US" sz="1600"/>
          </a:p>
        </p:txBody>
      </p:sp>
      <p:sp>
        <p:nvSpPr>
          <p:cNvPr id="29" name="椭圆 28"/>
          <p:cNvSpPr/>
          <p:nvPr/>
        </p:nvSpPr>
        <p:spPr bwMode="auto">
          <a:xfrm>
            <a:off x="-1961969" y="6049634"/>
            <a:ext cx="573346" cy="57334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-1388623" y="6570792"/>
            <a:ext cx="597094" cy="597094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-1961969" y="5532368"/>
            <a:ext cx="343625" cy="343625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-633180" y="5532368"/>
            <a:ext cx="386258" cy="38625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693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 flipH="1">
            <a:off x="611237" y="0"/>
            <a:ext cx="177751" cy="832807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100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 flipH="1">
            <a:off x="8542656" y="0"/>
            <a:ext cx="177751" cy="832807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100"/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 flipH="1">
            <a:off x="10050940" y="-2"/>
            <a:ext cx="177751" cy="832807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10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 flipH="1">
            <a:off x="3962449" y="0"/>
            <a:ext cx="177751" cy="832807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10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 flipH="1">
            <a:off x="7275012" y="160020"/>
            <a:ext cx="177751" cy="832807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10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 flipH="1">
            <a:off x="5361497" y="0"/>
            <a:ext cx="177751" cy="832807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100"/>
          </a:p>
        </p:txBody>
      </p:sp>
      <p:pic>
        <p:nvPicPr>
          <p:cNvPr id="39" name="图片 38" descr="微信图片_202511160751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820000">
            <a:off x="9352280" y="4589780"/>
            <a:ext cx="1184275" cy="158305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3434080" y="472440"/>
            <a:ext cx="1226820" cy="131826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1647190" y="3571875"/>
            <a:ext cx="1457325" cy="120523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140" y="5393690"/>
            <a:ext cx="1318895" cy="129730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3522980" y="4109720"/>
            <a:ext cx="1488440" cy="11798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0000">
            <a:off x="7206615" y="5421630"/>
            <a:ext cx="1634490" cy="93281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0000">
            <a:off x="7372350" y="538480"/>
            <a:ext cx="1354455" cy="137604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740" y="2342515"/>
            <a:ext cx="1361440" cy="15824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0000">
            <a:off x="9235440" y="1123315"/>
            <a:ext cx="1366520" cy="137604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00000">
            <a:off x="9458960" y="2809240"/>
            <a:ext cx="1360805" cy="14039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80000">
            <a:off x="3583305" y="2333625"/>
            <a:ext cx="1192530" cy="134048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1180" y="4026535"/>
            <a:ext cx="967105" cy="133477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1940" y="633730"/>
            <a:ext cx="1444625" cy="110680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60000">
            <a:off x="1961515" y="1746885"/>
            <a:ext cx="1326515" cy="126238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80000">
            <a:off x="7533005" y="3749040"/>
            <a:ext cx="1038225" cy="1390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60000">
            <a:off x="7480935" y="2277110"/>
            <a:ext cx="1212850" cy="121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98926E-6 8.08824E-7 C 0.05454 -0.05124 0.18678 -0.25069 0.32608 -0.30813 C 0.52614 -0.40028 0.63648 -0.27849 0.83555 -0.34536 C 1.03462 -0.41177 1.0633 -0.64982 1.12334 -0.73024 " pathEditMode="relative" rAng="0" ptsTypes="assa">
                                      <p:cBhvr>
                                        <p:cTn id="1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0" y="-3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4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1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20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2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26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28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4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4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4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4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4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4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4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3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生日片头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99390" y="0"/>
            <a:ext cx="123177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3705" y="163195"/>
            <a:ext cx="437451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rgbClr val="1AA4B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来自广广的叮咛：</a:t>
            </a:r>
            <a:endParaRPr lang="zh-CN" altLang="en-US" sz="4400" b="1" dirty="0">
              <a:solidFill>
                <a:srgbClr val="1AA4B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88960" y="1022985"/>
            <a:ext cx="1508125" cy="1508125"/>
            <a:chOff x="3287" y="1539"/>
            <a:chExt cx="2726" cy="2726"/>
          </a:xfrm>
        </p:grpSpPr>
        <p:sp>
          <p:nvSpPr>
            <p:cNvPr id="11" name="椭圆 10"/>
            <p:cNvSpPr/>
            <p:nvPr/>
          </p:nvSpPr>
          <p:spPr>
            <a:xfrm>
              <a:off x="3287" y="1539"/>
              <a:ext cx="2726" cy="272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前进箭头"/>
            <p:cNvSpPr/>
            <p:nvPr/>
          </p:nvSpPr>
          <p:spPr>
            <a:xfrm>
              <a:off x="4155" y="2286"/>
              <a:ext cx="1231" cy="1231"/>
            </a:xfrm>
            <a:custGeom>
              <a:avLst/>
              <a:gdLst>
                <a:gd name="connsiteX0" fmla="*/ 0 w 792088"/>
                <a:gd name="connsiteY0" fmla="*/ 0 h 918822"/>
                <a:gd name="connsiteX1" fmla="*/ 792088 w 792088"/>
                <a:gd name="connsiteY1" fmla="*/ 459411 h 918822"/>
                <a:gd name="connsiteX2" fmla="*/ 0 w 792088"/>
                <a:gd name="connsiteY2" fmla="*/ 918822 h 91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088" h="918822">
                  <a:moveTo>
                    <a:pt x="0" y="0"/>
                  </a:moveTo>
                  <a:lnTo>
                    <a:pt x="792088" y="459411"/>
                  </a:lnTo>
                  <a:lnTo>
                    <a:pt x="0" y="918822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942455" y="3852545"/>
            <a:ext cx="52495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  <a:sym typeface="+mn-ea"/>
              </a:rPr>
              <a:t>作</a:t>
            </a:r>
            <a:endParaRPr lang="zh-CN" altLang="en-US" sz="1400" dirty="0">
              <a:solidFill>
                <a:schemeClr val="accent1"/>
              </a:solidFill>
              <a:latin typeface="汉仪晨妹子简" panose="00020600040101010101" charset="-122"/>
              <a:ea typeface="汉仪晨妹子简" panose="00020600040101010101" charset="-122"/>
              <a:sym typeface="+mn-ea"/>
            </a:endParaRPr>
          </a:p>
        </p:txBody>
      </p:sp>
      <p:sp>
        <p:nvSpPr>
          <p:cNvPr id="8" name=" 202"/>
          <p:cNvSpPr/>
          <p:nvPr/>
        </p:nvSpPr>
        <p:spPr>
          <a:xfrm rot="10800000">
            <a:off x="3364230" y="2013585"/>
            <a:ext cx="325755" cy="354965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 descr="微信图片_202511161505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015" y="1022985"/>
            <a:ext cx="5378450" cy="5191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6055" y="1134110"/>
            <a:ext cx="538734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孩子们：</a:t>
            </a:r>
            <a:endParaRPr lang="zh-CN" altLang="en-US"/>
          </a:p>
          <a:p>
            <a:endParaRPr lang="en-US" altLang="zh-CN"/>
          </a:p>
          <a:p>
            <a:pPr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今天咱们聚在一起，为</a:t>
            </a:r>
            <a:r>
              <a:rPr lang="en-US" altLang="zh-CN"/>
              <a:t>15</a:t>
            </a:r>
            <a:r>
              <a:rPr lang="zh-CN" altLang="en-US"/>
              <a:t>位同学庆祝生日</a:t>
            </a:r>
            <a:r>
              <a:rPr lang="en-US" altLang="zh-CN"/>
              <a:t>——</a:t>
            </a:r>
            <a:r>
              <a:rPr lang="zh-CN" altLang="en-US"/>
              <a:t>不管是</a:t>
            </a:r>
            <a:r>
              <a:rPr lang="en-US" altLang="zh-CN"/>
              <a:t>17</a:t>
            </a:r>
            <a:r>
              <a:rPr lang="zh-CN" altLang="en-US"/>
              <a:t>岁的收尾，还是</a:t>
            </a:r>
            <a:r>
              <a:rPr lang="en-US" altLang="zh-CN"/>
              <a:t>18</a:t>
            </a:r>
            <a:r>
              <a:rPr lang="zh-CN" altLang="en-US"/>
              <a:t>岁的开篇，这段和大家一起刷题、一起鼓劲的高三时光，都是你们青春里最特别的礼物。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       17</a:t>
            </a:r>
            <a:r>
              <a:rPr lang="zh-CN" altLang="en-US"/>
              <a:t>岁有冲刺的热血，</a:t>
            </a:r>
            <a:r>
              <a:rPr lang="en-US" altLang="zh-CN"/>
              <a:t>18</a:t>
            </a:r>
            <a:r>
              <a:rPr lang="zh-CN" altLang="en-US"/>
              <a:t>岁多了成长的担当，这些都是你们最棒的样子。作为班主任，希望你们带着这份劲头，把生日的快乐变成备考的动力，咱们一起拼到六月，全员圆梦！</a:t>
            </a:r>
            <a:endParaRPr lang="zh-CN" altLang="en-US"/>
          </a:p>
          <a:p>
            <a:pPr>
              <a:lnSpc>
                <a:spcPct val="150000"/>
              </a:lnSpc>
            </a:pPr>
            <a:endParaRPr lang="en-US" altLang="zh-CN"/>
          </a:p>
          <a:p>
            <a:pPr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最后，祝这</a:t>
            </a:r>
            <a:r>
              <a:rPr lang="en-US" altLang="zh-CN"/>
              <a:t>15</a:t>
            </a:r>
            <a:r>
              <a:rPr lang="zh-CN" altLang="en-US"/>
              <a:t>位同学生日快乐，也祝咱们</a:t>
            </a:r>
            <a:r>
              <a:rPr lang="en-US" altLang="zh-CN"/>
              <a:t>3</a:t>
            </a:r>
            <a:r>
              <a:rPr lang="zh-CN" altLang="en-US"/>
              <a:t>班</a:t>
            </a:r>
            <a:r>
              <a:rPr lang="en-US" altLang="zh-CN"/>
              <a:t> </a:t>
            </a:r>
            <a:r>
              <a:rPr lang="zh-CN" altLang="en-US"/>
              <a:t>全体上岸！</a:t>
            </a:r>
            <a:r>
              <a:rPr lang="en-US" altLang="zh-CN"/>
              <a:t>  </a:t>
            </a:r>
            <a:r>
              <a:rPr lang="zh-CN" altLang="en-US"/>
              <a:t>顶峰相见！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t="-46000" r="-2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:\Users\Administrator\Desktop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8580" y="1004570"/>
            <a:ext cx="3679190" cy="44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117340" y="2967990"/>
            <a:ext cx="3323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3"/>
                </a:solidFill>
                <a:latin typeface="华文细黑" panose="02010600040101010101" charset="-122"/>
                <a:ea typeface="华文细黑" panose="02010600040101010101" charset="-122"/>
                <a:cs typeface="+mn-ea"/>
                <a:sym typeface="+mn-lt"/>
              </a:rPr>
              <a:t>生日会圆满</a:t>
            </a:r>
            <a:endParaRPr lang="zh-CN" altLang="en-US" sz="3600" b="1" dirty="0">
              <a:solidFill>
                <a:schemeClr val="accent3"/>
              </a:solidFill>
              <a:latin typeface="华文细黑" panose="02010600040101010101" charset="-122"/>
              <a:ea typeface="华文细黑" panose="02010600040101010101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12391" y="3676928"/>
            <a:ext cx="3445247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tx2"/>
                </a:solidFill>
                <a:latin typeface="华文细黑" panose="02010600040101010101" charset="-122"/>
                <a:ea typeface="华文细黑" panose="02010600040101010101" charset="-122"/>
                <a:sym typeface="+mn-lt"/>
              </a:rPr>
              <a:t>  </a:t>
            </a:r>
            <a:r>
              <a:rPr lang="zh-CN" altLang="en-US" sz="2800" dirty="0">
                <a:solidFill>
                  <a:schemeClr val="tx2"/>
                </a:solidFill>
                <a:latin typeface="华文细黑" panose="02010600040101010101" charset="-122"/>
                <a:ea typeface="华文细黑" panose="02010600040101010101" charset="-122"/>
                <a:sym typeface="+mn-lt"/>
              </a:rPr>
              <a:t>扬帆起航</a:t>
            </a:r>
            <a:r>
              <a:rPr lang="en-US" altLang="zh-CN" sz="2800" dirty="0">
                <a:solidFill>
                  <a:schemeClr val="tx2"/>
                </a:solidFill>
                <a:latin typeface="华文细黑" panose="02010600040101010101" charset="-122"/>
                <a:ea typeface="华文细黑" panose="02010600040101010101" charset="-122"/>
                <a:sym typeface="+mn-lt"/>
              </a:rPr>
              <a:t>！</a:t>
            </a:r>
            <a:endParaRPr lang="en-US" altLang="zh-CN" sz="2800" dirty="0">
              <a:solidFill>
                <a:schemeClr val="tx2"/>
              </a:solidFill>
              <a:latin typeface="华文细黑" panose="02010600040101010101" charset="-122"/>
              <a:ea typeface="华文细黑" panose="02010600040101010101" charset="-122"/>
              <a:sym typeface="+mn-lt"/>
            </a:endParaRPr>
          </a:p>
        </p:txBody>
      </p:sp>
      <p:pic>
        <p:nvPicPr>
          <p:cNvPr id="9" name="图片 8" descr="2"/>
          <p:cNvPicPr>
            <a:picLocks noChangeAspect="1"/>
          </p:cNvPicPr>
          <p:nvPr/>
        </p:nvPicPr>
        <p:blipFill>
          <a:blip r:embed="rId4"/>
          <a:srcRect l="65316" b="46215"/>
          <a:stretch>
            <a:fillRect/>
          </a:stretch>
        </p:blipFill>
        <p:spPr>
          <a:xfrm>
            <a:off x="6152515" y="-38735"/>
            <a:ext cx="6029325" cy="5256530"/>
          </a:xfrm>
          <a:prstGeom prst="rect">
            <a:avLst/>
          </a:prstGeom>
        </p:spPr>
      </p:pic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rcRect l="8706" t="61467" r="64236" b="5919"/>
          <a:stretch>
            <a:fillRect/>
          </a:stretch>
        </p:blipFill>
        <p:spPr>
          <a:xfrm>
            <a:off x="1045845" y="4305300"/>
            <a:ext cx="3673475" cy="248920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rcRect l="74059" t="59176"/>
          <a:stretch>
            <a:fillRect/>
          </a:stretch>
        </p:blipFill>
        <p:spPr>
          <a:xfrm>
            <a:off x="8044180" y="3322320"/>
            <a:ext cx="4137660" cy="3660775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4"/>
          <a:srcRect r="84457" b="65555"/>
          <a:stretch>
            <a:fillRect/>
          </a:stretch>
        </p:blipFill>
        <p:spPr>
          <a:xfrm>
            <a:off x="-12065" y="-516890"/>
            <a:ext cx="3081655" cy="3839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38" y="1342171"/>
            <a:ext cx="4996873" cy="1980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:\Users\Administrator\Desktop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005" y="816610"/>
            <a:ext cx="3679190" cy="44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rcRect l="37715" t="39746" r="38485" b="30301"/>
          <a:stretch>
            <a:fillRect/>
          </a:stretch>
        </p:blipFill>
        <p:spPr>
          <a:xfrm rot="20340000">
            <a:off x="8773160" y="3900805"/>
            <a:ext cx="4091940" cy="2894965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rcRect l="74116" t="59176" r="12974"/>
          <a:stretch>
            <a:fillRect/>
          </a:stretch>
        </p:blipFill>
        <p:spPr>
          <a:xfrm flipH="1">
            <a:off x="-17780" y="2289810"/>
            <a:ext cx="2453640" cy="4361815"/>
          </a:xfrm>
          <a:prstGeom prst="rect">
            <a:avLst/>
          </a:prstGeom>
        </p:spPr>
      </p:pic>
      <p:pic>
        <p:nvPicPr>
          <p:cNvPr id="13" name="图片 12" descr="1"/>
          <p:cNvPicPr>
            <a:picLocks noChangeAspect="1"/>
          </p:cNvPicPr>
          <p:nvPr/>
        </p:nvPicPr>
        <p:blipFill>
          <a:blip r:embed="rId5"/>
          <a:srcRect l="19066" t="18419" r="63889" b="57727"/>
          <a:stretch>
            <a:fillRect/>
          </a:stretch>
        </p:blipFill>
        <p:spPr>
          <a:xfrm>
            <a:off x="-17780" y="307340"/>
            <a:ext cx="1714500" cy="134874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4"/>
          <a:srcRect l="65316" b="46215"/>
          <a:stretch>
            <a:fillRect/>
          </a:stretch>
        </p:blipFill>
        <p:spPr>
          <a:xfrm>
            <a:off x="6788785" y="0"/>
            <a:ext cx="5403215" cy="471043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rcRect l="8706" t="61467" r="64236" b="5919"/>
          <a:stretch>
            <a:fillRect/>
          </a:stretch>
        </p:blipFill>
        <p:spPr>
          <a:xfrm>
            <a:off x="219075" y="4554220"/>
            <a:ext cx="3673475" cy="24892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4"/>
          <a:srcRect r="84457" b="65555"/>
          <a:stretch>
            <a:fillRect/>
          </a:stretch>
        </p:blipFill>
        <p:spPr>
          <a:xfrm>
            <a:off x="-17780" y="35560"/>
            <a:ext cx="3081655" cy="383921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5"/>
          <a:srcRect l="72348" t="5615" r="12121" b="66038"/>
          <a:stretch>
            <a:fillRect/>
          </a:stretch>
        </p:blipFill>
        <p:spPr>
          <a:xfrm>
            <a:off x="6089015" y="180340"/>
            <a:ext cx="1562100" cy="1602740"/>
          </a:xfrm>
          <a:prstGeom prst="rect">
            <a:avLst/>
          </a:prstGeom>
        </p:spPr>
      </p:pic>
      <p:pic>
        <p:nvPicPr>
          <p:cNvPr id="15" name="图片 14" descr="1"/>
          <p:cNvPicPr>
            <a:picLocks noChangeAspect="1"/>
          </p:cNvPicPr>
          <p:nvPr/>
        </p:nvPicPr>
        <p:blipFill>
          <a:blip r:embed="rId5"/>
          <a:srcRect l="19066" t="43801" r="63889" b="27403"/>
          <a:stretch>
            <a:fillRect/>
          </a:stretch>
        </p:blipFill>
        <p:spPr>
          <a:xfrm>
            <a:off x="3174365" y="3159125"/>
            <a:ext cx="1714500" cy="1628140"/>
          </a:xfrm>
          <a:prstGeom prst="rect">
            <a:avLst/>
          </a:prstGeom>
        </p:spPr>
      </p:pic>
      <p:pic>
        <p:nvPicPr>
          <p:cNvPr id="17" name="图片 16" descr="2"/>
          <p:cNvPicPr>
            <a:picLocks noChangeAspect="1"/>
          </p:cNvPicPr>
          <p:nvPr/>
        </p:nvPicPr>
        <p:blipFill>
          <a:blip r:embed="rId4"/>
          <a:srcRect l="8706" t="61467" r="64236" b="5919"/>
          <a:stretch>
            <a:fillRect/>
          </a:stretch>
        </p:blipFill>
        <p:spPr>
          <a:xfrm rot="20220000">
            <a:off x="2874645" y="4264660"/>
            <a:ext cx="2314575" cy="1568450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6"/>
          <a:srcRect l="44066" t="31222" r="22854" b="49191"/>
          <a:stretch>
            <a:fillRect/>
          </a:stretch>
        </p:blipFill>
        <p:spPr>
          <a:xfrm>
            <a:off x="6228715" y="4143375"/>
            <a:ext cx="3327400" cy="110744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4"/>
          <a:srcRect l="74059" t="59176" b="18765"/>
          <a:stretch>
            <a:fillRect/>
          </a:stretch>
        </p:blipFill>
        <p:spPr>
          <a:xfrm>
            <a:off x="7358380" y="4710430"/>
            <a:ext cx="4930140" cy="2070735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095500" y="448945"/>
            <a:ext cx="1873250" cy="398780"/>
            <a:chOff x="8400" y="7881"/>
            <a:chExt cx="2950" cy="628"/>
          </a:xfrm>
        </p:grpSpPr>
        <p:grpSp>
          <p:nvGrpSpPr>
            <p:cNvPr id="31" name="组合 30"/>
            <p:cNvGrpSpPr/>
            <p:nvPr/>
          </p:nvGrpSpPr>
          <p:grpSpPr>
            <a:xfrm>
              <a:off x="8400" y="7881"/>
              <a:ext cx="565" cy="628"/>
              <a:chOff x="8357" y="5188"/>
              <a:chExt cx="694" cy="771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8525" y="5188"/>
                <a:ext cx="359" cy="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时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9171" y="7881"/>
              <a:ext cx="565" cy="628"/>
              <a:chOff x="8357" y="5188"/>
              <a:chExt cx="694" cy="770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8525" y="5188"/>
                <a:ext cx="359" cy="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光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9978" y="7881"/>
              <a:ext cx="565" cy="628"/>
              <a:chOff x="8357" y="5188"/>
              <a:chExt cx="694" cy="77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8525" y="5188"/>
                <a:ext cx="359" cy="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相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0786" y="7881"/>
              <a:ext cx="565" cy="628"/>
              <a:chOff x="8357" y="5188"/>
              <a:chExt cx="694" cy="770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8357" y="5204"/>
                <a:ext cx="694" cy="6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8525" y="5188"/>
                <a:ext cx="359" cy="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册</a:t>
                </a:r>
                <a:endParaRPr lang="zh-CN" altLang="en-US" sz="2000" b="1">
                  <a:solidFill>
                    <a:schemeClr val="accent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3892550" y="1260475"/>
            <a:ext cx="5663565" cy="2738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600">
                <a:solidFill>
                  <a:srgbClr val="EE7228"/>
                </a:solidFill>
                <a:latin typeface="汉仪方叠体简" panose="02010600000101010101" charset="-122"/>
                <a:ea typeface="汉仪方叠体简" panose="02010600000101010101" charset="-122"/>
              </a:rPr>
              <a:t>青春</a:t>
            </a:r>
            <a:endParaRPr lang="zh-CN" altLang="en-US" sz="9600">
              <a:solidFill>
                <a:srgbClr val="EE7228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  <a:p>
            <a:r>
              <a:rPr lang="en-US" altLang="zh-CN" sz="9600">
                <a:solidFill>
                  <a:srgbClr val="0D79C1"/>
                </a:solidFill>
                <a:latin typeface="汉仪方叠体简" panose="02010600000101010101" charset="-122"/>
                <a:ea typeface="汉仪方叠体简" panose="02010600000101010101" charset="-122"/>
              </a:rPr>
              <a:t> </a:t>
            </a:r>
            <a:r>
              <a:rPr lang="zh-CN" altLang="en-US" sz="9600">
                <a:solidFill>
                  <a:srgbClr val="0D79C1"/>
                </a:solidFill>
                <a:latin typeface="汉仪方叠体简" panose="02010600000101010101" charset="-122"/>
                <a:ea typeface="汉仪方叠体简" panose="02010600000101010101" charset="-122"/>
              </a:rPr>
              <a:t>生日会</a:t>
            </a:r>
            <a:endParaRPr lang="zh-CN" altLang="en-US" sz="9600">
              <a:solidFill>
                <a:srgbClr val="0D79C1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pic>
        <p:nvPicPr>
          <p:cNvPr id="2" name="生日快乐苡慧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4915" y="623887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 rot="20700000">
            <a:off x="584835" y="805815"/>
            <a:ext cx="4415790" cy="3654425"/>
            <a:chOff x="3390900" y="2609850"/>
            <a:chExt cx="8801100" cy="4139156"/>
          </a:xfrm>
        </p:grpSpPr>
        <p:sp>
          <p:nvSpPr>
            <p:cNvPr id="21" name="矩形 20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 rot="20640000">
            <a:off x="868680" y="964565"/>
            <a:ext cx="357187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zh-CN" sz="4500" noProof="0" dirty="0">
                <a:ln>
                  <a:noFill/>
                </a:ln>
                <a:solidFill>
                  <a:srgbClr val="2165AF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翩翩少年</a:t>
            </a:r>
            <a:endParaRPr lang="zh-CN" altLang="zh-CN" sz="4500" noProof="0" dirty="0">
              <a:ln>
                <a:noFill/>
              </a:ln>
              <a:solidFill>
                <a:srgbClr val="2165AF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 rot="20640000">
            <a:off x="892810" y="2051685"/>
            <a:ext cx="3576320" cy="95313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我们或许给不了你全世界，但会给你毫无保留的爱和支持！</a:t>
            </a:r>
            <a:endParaRPr lang="zh-CN" altLang="en-US" sz="1400">
              <a:solidFill>
                <a:schemeClr val="tx1"/>
              </a:solidFill>
            </a:endParaRPr>
          </a:p>
          <a:p>
            <a:pPr algn="l"/>
            <a:endParaRPr lang="zh-CN" altLang="en-US" sz="1400">
              <a:solidFill>
                <a:schemeClr val="tx1"/>
              </a:solidFill>
            </a:endParaRPr>
          </a:p>
          <a:p>
            <a:pPr algn="l"/>
            <a:r>
              <a:rPr lang="en-US" altLang="zh-CN" sz="1400">
                <a:sym typeface="+mn-ea"/>
              </a:rPr>
              <a:t>                </a:t>
            </a:r>
            <a:r>
              <a:rPr lang="zh-CN" altLang="zh-CN" sz="1400">
                <a:sym typeface="+mn-ea"/>
              </a:rPr>
              <a:t>爱你的爸爸妈妈</a:t>
            </a:r>
            <a:endParaRPr lang="zh-CN" altLang="en-US" sz="1400" dirty="0">
              <a:solidFill>
                <a:schemeClr val="tx2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01083" y="582917"/>
            <a:ext cx="2951480" cy="10147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愿你出走半生</a:t>
            </a:r>
            <a:endParaRPr lang="zh-CN" altLang="en-US" sz="2000" spc="300" dirty="0">
              <a:solidFill>
                <a:schemeClr val="bg1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  归来仍是少年</a:t>
            </a:r>
            <a:endParaRPr lang="zh-CN" altLang="en-US" sz="2000" spc="300" dirty="0">
              <a:solidFill>
                <a:schemeClr val="bg1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微信图片_20251113214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6853555" y="2652395"/>
            <a:ext cx="4511675" cy="3383280"/>
          </a:xfrm>
          <a:prstGeom prst="rect">
            <a:avLst/>
          </a:prstGeom>
        </p:spPr>
      </p:pic>
      <p:pic>
        <p:nvPicPr>
          <p:cNvPr id="14" name="图片 13" descr="微信图片_202511132144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3133090" y="3080385"/>
            <a:ext cx="2768600" cy="352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3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矩形 12"/>
          <p:cNvSpPr>
            <a:spLocks noChangeArrowheads="1"/>
          </p:cNvSpPr>
          <p:nvPr/>
        </p:nvSpPr>
        <p:spPr bwMode="auto">
          <a:xfrm>
            <a:off x="3884930" y="1766570"/>
            <a:ext cx="8313420" cy="3324860"/>
          </a:xfrm>
          <a:prstGeom prst="rect">
            <a:avLst/>
          </a:prstGeom>
          <a:solidFill>
            <a:srgbClr val="B6D880">
              <a:alpha val="75000"/>
            </a:srgbClr>
          </a:solidFill>
          <a:ln>
            <a:noFill/>
          </a:ln>
          <a:effectLst/>
        </p:spPr>
        <p:txBody>
          <a:bodyPr lIns="86686" tIns="43343" rIns="86686" bIns="43343" anchor="ctr"/>
          <a:lstStyle>
            <a:lvl1pPr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1380" y="-26035"/>
            <a:ext cx="3003550" cy="6878320"/>
          </a:xfrm>
          <a:prstGeom prst="rect">
            <a:avLst/>
          </a:prstGeom>
          <a:solidFill>
            <a:srgbClr val="1AA4B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0300" y="1604010"/>
            <a:ext cx="347091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未来可期</a:t>
            </a:r>
            <a:endParaRPr lang="zh-CN" altLang="en-US" sz="4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42815" y="5596890"/>
            <a:ext cx="7205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汉仪晨妹子简" panose="00020600040101010101" charset="-122"/>
                <a:ea typeface="汉仪晨妹子简" panose="00020600040101010101" charset="-122"/>
              </a:rPr>
              <a:t>无论成绩如何，你的努力和坚持才是真正的财富</a:t>
            </a:r>
            <a:endParaRPr lang="zh-CN" altLang="en-US" sz="2400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24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汉仪晨妹子简" panose="00020600040101010101" charset="-122"/>
                <a:ea typeface="汉仪晨妹子简" panose="00020600040101010101" charset="-122"/>
              </a:rPr>
              <a:t>----</a:t>
            </a:r>
            <a:r>
              <a:rPr lang="zh-CN" altLang="en-US" sz="24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汉仪晨妹子简" panose="00020600040101010101" charset="-122"/>
                <a:ea typeface="汉仪晨妹子简" panose="00020600040101010101" charset="-122"/>
              </a:rPr>
              <a:t>爱你的爸爸妈妈</a:t>
            </a:r>
            <a:endParaRPr lang="zh-CN" altLang="en-US" sz="2400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pic>
        <p:nvPicPr>
          <p:cNvPr id="6" name="图片 5" descr="微信图片_202511132147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815" y="2926080"/>
            <a:ext cx="2642235" cy="3821430"/>
          </a:xfrm>
          <a:prstGeom prst="rect">
            <a:avLst/>
          </a:prstGeom>
        </p:spPr>
      </p:pic>
      <p:pic>
        <p:nvPicPr>
          <p:cNvPr id="7" name="图片 6" descr="微信图片_202511132147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15" y="1912620"/>
            <a:ext cx="4048125" cy="3036570"/>
          </a:xfrm>
          <a:prstGeom prst="rect">
            <a:avLst/>
          </a:prstGeom>
        </p:spPr>
      </p:pic>
      <p:pic>
        <p:nvPicPr>
          <p:cNvPr id="8" name="图片 7" descr="微信图片_20251113214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80" y="1766570"/>
            <a:ext cx="2495550" cy="332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2" grpId="0" animBg="1"/>
      <p:bldP spid="5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840" y="214630"/>
            <a:ext cx="5565775" cy="644525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2140" y="214630"/>
            <a:ext cx="4575175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聪儿：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高三是一段特别的旅程，你们已经用坚持和认真，书写了青春中最动人的章节。我们看到的是你们伏案学习的身影，更是那个为梦想不言放弃、闪闪发光的自己。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今天，对于我们中间几位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小寿星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来说，更是一个特别的日子。愿你们的梦想与生日蜡烛一同被点亮，愿这份成长的喜悦，化为我们全班前行的共同力量！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请记得，真正的成功，是拥有一往无前的勇气和坦然从容的心态。每一次的努力，都已经让你们成为了更好、更强大的自己。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愿你们：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轻装上阵，从容下笔；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眼里有光，心中有海。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无论前方风景如何，你们走过的路，和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这个值得纪念的生日一样，已是独一无二的精彩。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生日快乐！一起加油！全体高三</a:t>
            </a:r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班，你们是最棒的！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                  </a:t>
            </a:r>
            <a:r>
              <a:rPr lang="zh-CN" altLang="en-US" dirty="0">
                <a:solidFill>
                  <a:schemeClr val="bg1"/>
                </a:solidFill>
                <a:latin typeface="汉仪晨妹子简" panose="00020600040101010101" charset="-122"/>
                <a:ea typeface="汉仪晨妹子简" panose="00020600040101010101" charset="-122"/>
              </a:rPr>
              <a:t>爱你的爸爸妈妈</a:t>
            </a:r>
            <a:endParaRPr lang="zh-CN" altLang="en-US" dirty="0">
              <a:solidFill>
                <a:schemeClr val="bg1"/>
              </a:solidFill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5350" y="5320829"/>
            <a:ext cx="3131342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rgbClr val="00B0F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奋勇向前</a:t>
            </a:r>
            <a:endParaRPr lang="zh-CN" altLang="en-US" sz="4400" b="1" dirty="0">
              <a:solidFill>
                <a:srgbClr val="00B0F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MH_Picture_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6090" y="4243070"/>
            <a:ext cx="2668270" cy="2416810"/>
          </a:xfrm>
          <a:prstGeom prst="diamon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FFFFFF"/>
            </a:solidFill>
            <a:miter lim="800000"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" name="图片 3" descr="微信图片_202511132153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50" y="571500"/>
            <a:ext cx="4814570" cy="361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bldLvl="0" animBg="1"/>
      <p:bldP spid="14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矩形 12"/>
          <p:cNvSpPr>
            <a:spLocks noChangeArrowheads="1"/>
          </p:cNvSpPr>
          <p:nvPr/>
        </p:nvSpPr>
        <p:spPr bwMode="auto">
          <a:xfrm>
            <a:off x="3884930" y="1766570"/>
            <a:ext cx="8313420" cy="3324860"/>
          </a:xfrm>
          <a:prstGeom prst="rect">
            <a:avLst/>
          </a:prstGeom>
          <a:solidFill>
            <a:srgbClr val="B6D880">
              <a:alpha val="75000"/>
            </a:srgbClr>
          </a:solidFill>
          <a:ln>
            <a:noFill/>
          </a:ln>
          <a:effectLst/>
        </p:spPr>
        <p:txBody>
          <a:bodyPr lIns="86686" tIns="43343" rIns="86686" bIns="43343" anchor="ctr"/>
          <a:lstStyle>
            <a:lvl1pPr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Berlin Sans FB Demi" panose="020E0802020502020306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1380" y="-26035"/>
            <a:ext cx="3003550" cy="6878320"/>
          </a:xfrm>
          <a:prstGeom prst="rect">
            <a:avLst/>
          </a:prstGeom>
          <a:solidFill>
            <a:srgbClr val="1AA4B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未来可期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885565" y="5091430"/>
            <a:ext cx="8213090" cy="1766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1600" dirty="0">
              <a:ln/>
              <a:solidFill>
                <a:schemeClr val="tx1"/>
              </a:solidFill>
              <a:effectLst/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亲爱的照朴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:</a:t>
            </a:r>
            <a:endParaRPr lang="en-US" altLang="zh-CN" sz="1600" b="1" dirty="0">
              <a:ln/>
              <a:solidFill>
                <a:schemeClr val="tx1"/>
              </a:solidFill>
              <a:effectLst/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    18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岁即将敲开你的人生大门，越过这道门，就进入成年人的世界。愿你既有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“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鲜衣怒马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”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的闯劲，也有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“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向阳而生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”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的底气，事事顺遂，活成自己最想成为的样子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!</a:t>
            </a:r>
            <a:endParaRPr lang="en-US" altLang="zh-CN" sz="1600" b="1" dirty="0">
              <a:ln/>
              <a:solidFill>
                <a:schemeClr val="tx1"/>
              </a:solidFill>
              <a:effectLst/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    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你优秀也好，平庸也罢，只要健康快乐，做有意义的事并且心怀善良，就永远是我们的骄傲</a:t>
            </a:r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!</a:t>
            </a:r>
            <a:endParaRPr lang="en-US" altLang="zh-CN" sz="1600" b="1" dirty="0">
              <a:ln/>
              <a:solidFill>
                <a:schemeClr val="tx1"/>
              </a:solidFill>
              <a:effectLst/>
              <a:latin typeface="汉仪晨妹子简" panose="00020600040101010101" charset="-122"/>
              <a:ea typeface="汉仪晨妹子简" panose="00020600040101010101" charset="-122"/>
            </a:endParaRPr>
          </a:p>
          <a:p>
            <a:r>
              <a:rPr lang="en-US" altLang="zh-CN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                                             </a:t>
            </a:r>
            <a:r>
              <a:rPr lang="zh-CN" altLang="en-US" sz="1600" b="1" dirty="0">
                <a:ln/>
                <a:solidFill>
                  <a:schemeClr val="tx1"/>
                </a:solidFill>
                <a:effectLst/>
                <a:latin typeface="汉仪晨妹子简" panose="00020600040101010101" charset="-122"/>
                <a:ea typeface="汉仪晨妹子简" panose="00020600040101010101" charset="-122"/>
              </a:rPr>
              <a:t>永远爱你的老爸老妈</a:t>
            </a:r>
            <a:endParaRPr lang="zh-CN" altLang="en-US" sz="1600" b="1" dirty="0">
              <a:ln/>
              <a:solidFill>
                <a:schemeClr val="tx1"/>
              </a:solidFill>
              <a:effectLst/>
              <a:latin typeface="汉仪晨妹子简" panose="00020600040101010101" charset="-122"/>
              <a:ea typeface="汉仪晨妹子简" panose="00020600040101010101" charset="-122"/>
            </a:endParaRPr>
          </a:p>
        </p:txBody>
      </p:sp>
      <p:pic>
        <p:nvPicPr>
          <p:cNvPr id="3" name="图片 2" descr="微信图片_20251113215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-26035"/>
            <a:ext cx="2849880" cy="5055235"/>
          </a:xfrm>
          <a:prstGeom prst="rect">
            <a:avLst/>
          </a:prstGeom>
        </p:spPr>
      </p:pic>
      <p:pic>
        <p:nvPicPr>
          <p:cNvPr id="4" name="图片 3" descr="微信图片_202511132155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15" y="97790"/>
            <a:ext cx="3519170" cy="4692015"/>
          </a:xfrm>
          <a:prstGeom prst="rect">
            <a:avLst/>
          </a:prstGeom>
        </p:spPr>
      </p:pic>
      <p:pic>
        <p:nvPicPr>
          <p:cNvPr id="9" name="图片 8" descr="微信图片_20251113215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210" y="97790"/>
            <a:ext cx="3062605" cy="4728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7110" y="5569585"/>
            <a:ext cx="2597785" cy="49974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440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前程似锦</a:t>
            </a:r>
            <a:endParaRPr lang="zh-CN" altLang="en-US" sz="4400" spc="2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bldLvl="0" animBg="1"/>
      <p:bldP spid="2" grpId="0" bldLvl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720" y="472440"/>
            <a:ext cx="357187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憧憬未来</a:t>
            </a:r>
            <a:endParaRPr lang="zh-CN" altLang="en-US" sz="4400" b="1" dirty="0">
              <a:solidFill>
                <a:schemeClr val="accent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6392545" y="5076190"/>
            <a:ext cx="5447665" cy="170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411" tIns="44205" rIns="88411" bIns="44205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亲爱的女儿，又长大了一岁！！生日撞上高三是挑战也是礼物，在备考的日子里，再忙也要记得笑一笑，给自己放轻松一些，不必紧绷，尽力就好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~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愿你吃得香，睡得稳，轻松应考，未来可期！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㊗宝贝女儿生日快乐🎂，永远健康明媚！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                                     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永远爱你的爸爸妈妈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0" name="图片 9" descr="微信图片_20251113213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1718310"/>
            <a:ext cx="5007610" cy="3756025"/>
          </a:xfrm>
          <a:prstGeom prst="rect">
            <a:avLst/>
          </a:prstGeom>
        </p:spPr>
      </p:pic>
      <p:pic>
        <p:nvPicPr>
          <p:cNvPr id="11" name="图片 10" descr="微信图片_202511132138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255" y="585470"/>
            <a:ext cx="3058160" cy="4079875"/>
          </a:xfrm>
          <a:prstGeom prst="rect">
            <a:avLst/>
          </a:prstGeom>
        </p:spPr>
      </p:pic>
      <p:pic>
        <p:nvPicPr>
          <p:cNvPr id="12" name="图片 11" descr="微信图片_202511132138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005" y="186690"/>
            <a:ext cx="3131820" cy="469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64960" y="136525"/>
            <a:ext cx="5038090" cy="658939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H:\觅知网\1.15心态\gianandrea-villa-351154.jpggianandrea-villa-35115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59225" y="3709035"/>
            <a:ext cx="2010410" cy="3016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1239" y="4547643"/>
            <a:ext cx="3131342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 b="1" dirty="0">
                <a:solidFill>
                  <a:schemeClr val="accent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思  念</a:t>
            </a:r>
            <a:endParaRPr lang="zh-CN" altLang="en-US" sz="4400" b="1" dirty="0">
              <a:solidFill>
                <a:schemeClr val="accent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532" y="588244"/>
            <a:ext cx="4226412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</a:rPr>
              <a:t>我的男孩！看着你从一个小不点长成如今挺拔的少年，妈妈心中充满了骄傲。高中就像一场马拉松，妈妈不要求你一直冲刺，只希望你能稳扎稳打，保持自己的节奏。累了可以慢一点，但一定要坚持。我相信你的每一份努力，都会在未来开花结果。加油！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</a:rPr>
              <a:t>---</a:t>
            </a:r>
            <a:r>
              <a:rPr lang="zh-CN" altLang="en-US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</a:rPr>
              <a:t>老爸老妈</a:t>
            </a:r>
            <a:endParaRPr lang="zh-CN" altLang="en-US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3" name="图片 2" descr="微信图片_20251113221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65125" y="840105"/>
            <a:ext cx="4236720" cy="2827655"/>
          </a:xfrm>
          <a:prstGeom prst="rect">
            <a:avLst/>
          </a:prstGeom>
        </p:spPr>
      </p:pic>
      <p:pic>
        <p:nvPicPr>
          <p:cNvPr id="7" name="图片 6" descr="微信图片_20251113221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80" y="2931795"/>
            <a:ext cx="4667250" cy="3499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MH" val="20151205163204"/>
  <p:tag name="MH_LIBRARY" val="GRAPHIC"/>
  <p:tag name="MH_TYPE" val="Picture"/>
  <p:tag name="MH_ORDER" val="4"/>
</p:tagLst>
</file>

<file path=ppt/tags/tag3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百度文库佩奇职场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B7D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41B7D0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2595</Words>
  <Application>WPS 演示</Application>
  <PresentationFormat>宽屏</PresentationFormat>
  <Paragraphs>150</Paragraphs>
  <Slides>21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方正清刻本悦宋简体</vt:lpstr>
      <vt:lpstr>汉仪方叠体简</vt:lpstr>
      <vt:lpstr>Calibri</vt:lpstr>
      <vt:lpstr>汉仪晨妹子简</vt:lpstr>
      <vt:lpstr>Berlin Sans FB Demi</vt:lpstr>
      <vt:lpstr>微软雅黑</vt:lpstr>
      <vt:lpstr>Calibri</vt:lpstr>
      <vt:lpstr>华文细黑</vt:lpstr>
      <vt:lpstr>Arial Unicode MS</vt:lpstr>
      <vt:lpstr>等线</vt:lpstr>
      <vt:lpstr>百度文库佩奇职场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尖头叉子</cp:lastModifiedBy>
  <cp:revision>95</cp:revision>
  <dcterms:created xsi:type="dcterms:W3CDTF">2017-06-04T06:47:00Z</dcterms:created>
  <dcterms:modified xsi:type="dcterms:W3CDTF">2025-11-16T14:41:29Z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8FDD5DD049E34782BCB9BDE9C623B4D7_12</vt:lpwstr>
  </property>
  <property fmtid="{D5CDD505-2E9C-101B-9397-08002B2CF9AE}" pid="3" name="KSOProductBuildVer">
    <vt:lpwstr>2052-12.1.0.21915</vt:lpwstr>
  </property>
</Properties>
</file>