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35"/>
  </p:notesMasterIdLst>
  <p:handoutMasterIdLst>
    <p:handoutMasterId r:id="rId36"/>
  </p:handoutMasterIdLst>
  <p:sldIdLst>
    <p:sldId id="326" r:id="rId3"/>
    <p:sldId id="408" r:id="rId4"/>
    <p:sldId id="438" r:id="rId5"/>
    <p:sldId id="469" r:id="rId6"/>
    <p:sldId id="470" r:id="rId7"/>
    <p:sldId id="478" r:id="rId8"/>
    <p:sldId id="445" r:id="rId9"/>
    <p:sldId id="471" r:id="rId10"/>
    <p:sldId id="493" r:id="rId11"/>
    <p:sldId id="492" r:id="rId12"/>
    <p:sldId id="472" r:id="rId13"/>
    <p:sldId id="473" r:id="rId14"/>
    <p:sldId id="474" r:id="rId15"/>
    <p:sldId id="450" r:id="rId16"/>
    <p:sldId id="475" r:id="rId17"/>
    <p:sldId id="476" r:id="rId18"/>
    <p:sldId id="479" r:id="rId19"/>
    <p:sldId id="480" r:id="rId20"/>
    <p:sldId id="455" r:id="rId21"/>
    <p:sldId id="481" r:id="rId22"/>
    <p:sldId id="482" r:id="rId23"/>
    <p:sldId id="483" r:id="rId24"/>
    <p:sldId id="484" r:id="rId25"/>
    <p:sldId id="485" r:id="rId26"/>
    <p:sldId id="477" r:id="rId27"/>
    <p:sldId id="462" r:id="rId28"/>
    <p:sldId id="486" r:id="rId29"/>
    <p:sldId id="487" r:id="rId30"/>
    <p:sldId id="489" r:id="rId31"/>
    <p:sldId id="488" r:id="rId32"/>
    <p:sldId id="490" r:id="rId33"/>
    <p:sldId id="491" r:id="rId34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0EC"/>
    <a:srgbClr val="00B050"/>
    <a:srgbClr val="B07BD5"/>
    <a:srgbClr val="73C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1028" y="26"/>
      </p:cViewPr>
      <p:guideLst>
        <p:guide orient="horz" pos="229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96464"/>
                </a:solidFill>
              </a:rPr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1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5DC5B261-8843-42D1-AAFC-05E20E2D9B97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9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379070"/>
            <a:ext cx="99669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政教处\校标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"/>
            <a:ext cx="3467100" cy="7715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57"/>
          <p:cNvSpPr>
            <a:spLocks noChangeArrowheads="1"/>
          </p:cNvSpPr>
          <p:nvPr/>
        </p:nvSpPr>
        <p:spPr bwMode="auto">
          <a:xfrm>
            <a:off x="3071495" y="3823335"/>
            <a:ext cx="692467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600" b="1" dirty="0">
                <a:solidFill>
                  <a:srgbClr val="7030A0"/>
                </a:solidFill>
                <a:latin typeface="汉仪程行简" panose="00020600040101010101" charset="-122"/>
                <a:ea typeface="汉仪程行简" panose="00020600040101010101" charset="-122"/>
              </a:rPr>
              <a:t>山东省实验中学</a:t>
            </a:r>
            <a:r>
              <a:rPr lang="en-US" altLang="zh-CN" sz="3600" b="1" dirty="0">
                <a:solidFill>
                  <a:srgbClr val="7030A0"/>
                </a:solidFill>
                <a:latin typeface="汉仪程行简" panose="00020600040101010101" charset="-122"/>
                <a:ea typeface="汉仪程行简" panose="00020600040101010101" charset="-122"/>
              </a:rPr>
              <a:t>2023</a:t>
            </a:r>
            <a:r>
              <a:rPr lang="zh-CN" altLang="en-US" sz="3600" b="1" dirty="0">
                <a:solidFill>
                  <a:srgbClr val="7030A0"/>
                </a:solidFill>
                <a:latin typeface="汉仪程行简" panose="00020600040101010101" charset="-122"/>
                <a:ea typeface="汉仪程行简" panose="00020600040101010101" charset="-122"/>
              </a:rPr>
              <a:t>级高三学部</a:t>
            </a:r>
          </a:p>
        </p:txBody>
      </p:sp>
      <p:sp>
        <p:nvSpPr>
          <p:cNvPr id="12" name="矩形 11"/>
          <p:cNvSpPr/>
          <p:nvPr/>
        </p:nvSpPr>
        <p:spPr>
          <a:xfrm>
            <a:off x="954409" y="2019300"/>
            <a:ext cx="1028319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高三来了，你准备好了吗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82980" y="1557020"/>
            <a:ext cx="9913620" cy="319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2400" algn="l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严格常规管理要求：</a:t>
            </a:r>
            <a:endParaRPr lang="en-US" altLang="zh-CN" sz="2800" b="1">
              <a:latin typeface="汉仪书魂体简" panose="02010600000101010101" charset="-122"/>
              <a:ea typeface="汉仪书魂体简" panose="02010600000101010101" charset="-122"/>
            </a:endParaRPr>
          </a:p>
          <a:p>
            <a:pPr lvl="0" indent="152400" algn="l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⑤自习和午休等节点三分铃值日班长及时到位组织学生安静有序。</a:t>
            </a:r>
          </a:p>
          <a:p>
            <a:pPr lvl="0" indent="152400" algn="l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⑥利用好班级常规记录本。</a:t>
            </a:r>
          </a:p>
          <a:p>
            <a:pPr lvl="0" indent="152400" algn="l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⑦激情早读、高效课堂、轻声课间、无声自习。</a:t>
            </a:r>
          </a:p>
          <a:p>
            <a:pPr lvl="0" indent="152400" algn="l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⑧校规已经重新修订，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会安排时间进行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学习。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遵守班级纪律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要重视细节，最忌眼高手低。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要充分利用好高考前的每一分每一秒。</a:t>
            </a:r>
          </a:p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每节自习</a:t>
            </a: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课前，可以早早去教室，快速进入学习状态</a:t>
            </a:r>
            <a:r>
              <a:rPr lang="zh-CN" altLang="en-US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；</a:t>
            </a:r>
          </a:p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自习完成作业后，要自己计划好剩余时间如何安排</a:t>
            </a:r>
            <a:r>
              <a:rPr lang="zh-CN" altLang="en-US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；</a:t>
            </a:r>
          </a:p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晚上回到</a:t>
            </a:r>
            <a:r>
              <a:rPr lang="zh-CN" altLang="en-US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家里</a:t>
            </a: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可以抽出5-10分钟背一个知识点</a:t>
            </a:r>
            <a:r>
              <a:rPr lang="zh-CN" altLang="en-US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；</a:t>
            </a:r>
          </a:p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躺在床上，可以把今天所学的内容放电影一般的回忆一遍，梳理一遍，反思一遍，想一想明天应该怎么做。</a:t>
            </a:r>
          </a:p>
          <a:p>
            <a:pPr indent="711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请相信：你的默默付出，一定会有回报的！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懂得勤奋刻苦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高三这一年，注定是乏味的，劳累的，甚至是痛苦的。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到了高三才能真正体会到什么叫夜以继日，什么是屡战屡败，什么是屡败屡战。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面对挫折，选择放弃还是坚定不移地继续前行，取决于你对成功的向往与渴望，取决于你的执着与顽强。</a:t>
            </a:r>
            <a:endParaRPr lang="en-US" altLang="zh-CN" sz="2800"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高三会有许多不如意，同学们，当你实在坚持不下去的时候，当你感觉压力过大的时候，去找老师谈谈，去找朋友说说，去找父母聊聊，或者做一些你喜欢做的事情，调整一下心情。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endParaRPr lang="en-US" altLang="zh-CN" sz="2800"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要学会坚强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高三的每个人都很努力，所以大家都在进步，竞争激烈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考试成绩的决定因素，也有很多很多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一段时间的努力，不一定会反映在成绩单上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endParaRPr lang="en-US" altLang="zh-CN" sz="2800"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你必须把“沉潜”二字牢记于心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即使这次的考试，没体现出你的努力</a:t>
            </a: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没关系，我们继续改进</a:t>
            </a: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完善知识体系</a:t>
            </a: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、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考后复盘、改进学习方法、考试状态</a:t>
            </a: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沉潜下来，平静、持久地坚持努力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，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一定会有开花结果的那一天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  <a:endParaRPr lang="en-US" altLang="zh-CN" sz="2800">
              <a:solidFill>
                <a:srgbClr val="FF0000"/>
              </a:solidFill>
              <a:highlight>
                <a:srgbClr val="FFFF00"/>
              </a:highlight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endParaRPr lang="en-US" altLang="zh-CN" sz="2800">
              <a:solidFill>
                <a:srgbClr val="FF0000"/>
              </a:solidFill>
              <a:highlight>
                <a:srgbClr val="FFFF00"/>
              </a:highlight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懂得沉潜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929" b="9929"/>
          <a:stretch>
            <a:fillRect/>
          </a:stretch>
        </p:blipFill>
        <p:spPr>
          <a:xfrm>
            <a:off x="-1" y="0"/>
            <a:ext cx="52324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15066" b="18806"/>
          <a:stretch>
            <a:fillRect/>
          </a:stretch>
        </p:blipFill>
        <p:spPr>
          <a:xfrm>
            <a:off x="5676899" y="0"/>
            <a:ext cx="65151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69851" y="1993265"/>
            <a:ext cx="7052310" cy="2584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A38C5D"/>
                </a:solidFill>
                <a:latin typeface="微软雅黑" panose="020B0503020204020204" charset="-122"/>
                <a:ea typeface="微软雅黑" panose="020B0503020204020204" charset="-122"/>
              </a:rPr>
              <a:t>第二部分  </a:t>
            </a:r>
          </a:p>
          <a:p>
            <a:pPr algn="ctr">
              <a:lnSpc>
                <a:spcPct val="150000"/>
              </a:lnSpc>
            </a:pPr>
            <a:r>
              <a:rPr lang="zh-CN" sz="6000" b="1" dirty="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高三复习计划大揭秘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根据目前大部分学校的教学计划安排，高三复习共分为三个阶段（时间节点只是个大概，同学们不必纠结于此）：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一轮复习：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8月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中旬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到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寒假前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二轮复习：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2月-4月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三轮复习：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5月-6月初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这一年，我们会这样过</a:t>
            </a:r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···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660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26428930"/>
                </a:ext>
              </a:extLst>
            </a:pPr>
            <a:r>
              <a:rPr lang="zh-CN" altLang="en-US" sz="26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一轮复习</a:t>
            </a:r>
            <a:r>
              <a:rPr lang="en-US" altLang="zh-CN" sz="26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，是基础知识的查漏补缺。</a:t>
            </a:r>
          </a:p>
          <a:p>
            <a:pPr indent="660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26428930"/>
                </a:ext>
              </a:extLst>
            </a:pPr>
            <a:r>
              <a:rPr lang="en-US" altLang="zh-CN" sz="2600">
                <a:latin typeface="汉仪书魂体简" panose="02010600000101010101" charset="-122"/>
                <a:ea typeface="汉仪书魂体简" panose="02010600000101010101" charset="-122"/>
              </a:rPr>
              <a:t>要达到的目标就是，你必须清楚的学会每一个知识点，到最后，你能轻松的默画出每一科的章节知识思维导图来才行。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一轮复习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的时候，可能你的成绩不会有什么变化，甚至还有点下降，都不要紧，这个阶段你的目标不是提升成绩，但是要利用好每一次考试，深挖你的弱点，每一道错题都是对你知识弱区的强有力提示，记住，没有粗心，没有粗心，没有粗心，那不是借口！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endParaRPr lang="en-US" altLang="zh-CN" sz="2800">
              <a:solidFill>
                <a:srgbClr val="7030A0"/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一轮复习：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8月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中旬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到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寒假前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660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26428930"/>
                </a:ext>
              </a:extLst>
            </a:pPr>
            <a:r>
              <a:rPr lang="zh-CN" altLang="en-US" sz="26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二轮复习</a:t>
            </a:r>
            <a:r>
              <a:rPr lang="en-US" altLang="zh-CN" sz="26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的目标是：综合能力锻炼！</a:t>
            </a:r>
          </a:p>
          <a:p>
            <a:pPr indent="660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26428930"/>
                </a:ext>
              </a:extLst>
            </a:pPr>
            <a:r>
              <a:rPr lang="en-US" altLang="zh-CN" sz="2600">
                <a:latin typeface="汉仪书魂体简" panose="02010600000101010101" charset="-122"/>
                <a:ea typeface="汉仪书魂体简" panose="02010600000101010101" charset="-122"/>
              </a:rPr>
              <a:t>众所周知，高考题越来倾向于综合能力的考察了，不再像以前一样，你记住某个知识了会用了就可以搞定对应的高考题。这个阶段，模拟考试越来越多，有月考，周</a:t>
            </a:r>
            <a:r>
              <a:rPr lang="zh-CN" altLang="en-US" sz="2600">
                <a:latin typeface="汉仪书魂体简" panose="02010600000101010101" charset="-122"/>
                <a:ea typeface="汉仪书魂体简" panose="02010600000101010101" charset="-122"/>
              </a:rPr>
              <a:t>测</a:t>
            </a:r>
            <a:r>
              <a:rPr lang="en-US" altLang="zh-CN" sz="2600">
                <a:latin typeface="汉仪书魂体简" panose="02010600000101010101" charset="-122"/>
                <a:ea typeface="汉仪书魂体简" panose="02010600000101010101" charset="-122"/>
              </a:rPr>
              <a:t>之类。训练做题速度，保证答题正确率。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期待成绩提升的同学，这个阶段你会感觉到成绩变化之大，如果一轮复习够扎实，那么这一阶段，成绩会突飞猛进！一轮没做好的，这个时候恐怕还在翻书，为搞明白某个知识点而头疼。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二轮复习：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2月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份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-4月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8128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三轮复习：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一切趋于稳定。</a:t>
            </a:r>
          </a:p>
          <a:p>
            <a:pPr indent="8128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en-US" altLang="zh-CN" sz="3200">
                <a:latin typeface="汉仪书魂体简" panose="02010600000101010101" charset="-122"/>
                <a:ea typeface="汉仪书魂体简" panose="02010600000101010101" charset="-122"/>
              </a:rPr>
              <a:t>稳定好你的情绪，照顾好自己的身体。节奏不能放松，老师依然会带着做各种模拟考试，但是你要明白这个时候的考试目的是：</a:t>
            </a:r>
            <a:r>
              <a:rPr lang="en-US" altLang="zh-CN" sz="32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</a:rPr>
              <a:t>完全模拟高考，像真的在高考一样答题，包括答题规范，考场心情。</a:t>
            </a:r>
          </a:p>
          <a:p>
            <a:pPr indent="8128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endParaRPr lang="en-US" altLang="zh-CN" sz="3200">
              <a:solidFill>
                <a:srgbClr val="FF0000"/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三轮复习：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5月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份</a:t>
            </a:r>
            <a:r>
              <a:rPr lang="en-US" altLang="zh-CN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-6月</a:t>
            </a:r>
            <a:r>
              <a:rPr lang="zh-CN" altLang="en-US" sz="4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929" b="9929"/>
          <a:stretch>
            <a:fillRect/>
          </a:stretch>
        </p:blipFill>
        <p:spPr>
          <a:xfrm>
            <a:off x="-1" y="0"/>
            <a:ext cx="52324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15066" b="18806"/>
          <a:stretch>
            <a:fillRect/>
          </a:stretch>
        </p:blipFill>
        <p:spPr>
          <a:xfrm>
            <a:off x="5676899" y="0"/>
            <a:ext cx="65151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225681" y="1993265"/>
            <a:ext cx="7740650" cy="2445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A38C5D"/>
                </a:solidFill>
                <a:latin typeface="微软雅黑" panose="020B0503020204020204" charset="-122"/>
                <a:ea typeface="微软雅黑" panose="020B0503020204020204" charset="-122"/>
              </a:rPr>
              <a:t>第三部分  </a:t>
            </a:r>
          </a:p>
          <a:p>
            <a:pPr algn="ctr">
              <a:lnSpc>
                <a:spcPct val="150000"/>
              </a:lnSpc>
            </a:pPr>
            <a:r>
              <a:rPr lang="zh-CN" sz="5400" b="1" dirty="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六招，帮你进入高三状态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47528" y="1412776"/>
            <a:ext cx="8820472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prstClr val="black"/>
                </a:solidFill>
                <a:latin typeface="+mn-ea"/>
                <a:cs typeface="Open Sans Semibold" panose="020B0706030804020204" pitchFamily="34" charset="0"/>
              </a:rPr>
              <a:t>  </a:t>
            </a:r>
            <a:endParaRPr lang="zh-CN" altLang="en-US" sz="4400" b="1" dirty="0">
              <a:solidFill>
                <a:prstClr val="black"/>
              </a:solidFill>
              <a:latin typeface="+mn-ea"/>
              <a:cs typeface="Open Sans Semibold" panose="020B0706030804020204" pitchFamily="34" charset="0"/>
            </a:endParaRPr>
          </a:p>
        </p:txBody>
      </p:sp>
      <p:sp>
        <p:nvSpPr>
          <p:cNvPr id="4" name="Object 901"/>
          <p:cNvSpPr txBox="1"/>
          <p:nvPr>
            <p:custDataLst>
              <p:tags r:id="rId1"/>
            </p:custDataLst>
          </p:nvPr>
        </p:nvSpPr>
        <p:spPr>
          <a:xfrm>
            <a:off x="1055364" y="694035"/>
            <a:ext cx="10062211" cy="723796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 fontScale="97500" lnSpcReduction="10000"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4800" b="1" i="0" spc="320" dirty="0">
                <a:solidFill>
                  <a:srgbClr val="FF0000"/>
                </a:solidFill>
                <a:highlight>
                  <a:srgbClr val="FFFF00"/>
                </a:highlight>
                <a:uFillTx/>
                <a:latin typeface="汉仪程行简" panose="00020600040101010101" charset="-122"/>
                <a:ea typeface="汉仪程行简" panose="00020600040101010101" charset="-122"/>
              </a:rPr>
              <a:t>【视频】高三是什么样子的？</a:t>
            </a:r>
          </a:p>
        </p:txBody>
      </p:sp>
      <p:pic>
        <p:nvPicPr>
          <p:cNvPr id="3" name="高三，我来了(改后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215" y="1412240"/>
            <a:ext cx="8359775" cy="4929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6562725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要适时提醒自己 “已经高三了，离高考更近了”，这样的心理暗示会让你更快进入认真状态。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人的成功最重要的莫过于知道自己处于什么样的情形下，知道自己下一步要做什么。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养成好的学习习惯那就意味着学习状态的到来、成功的开始。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心理暗示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745" y="1543685"/>
            <a:ext cx="3999230" cy="352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62500" y="1543685"/>
            <a:ext cx="649859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要寻找最佳的环境学习。</a:t>
            </a:r>
            <a:endParaRPr lang="en-US" altLang="zh-CN" sz="2800">
              <a:solidFill>
                <a:srgbClr val="FF0000"/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周末或假日，建议少呆在家里，可以跟几个同学一起，去图书馆看看书，又安静又有氛围，有问题还能问，累了也可以休息一会。特别是周末回家不想学习的学生，很容易浪费这难得的调整时间。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学习环境</a:t>
            </a:r>
            <a:endParaRPr lang="zh-CN" altLang="en-US" sz="48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10" y="1838325"/>
            <a:ext cx="3088640" cy="3427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5551805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列出每天的学习科目和学习时间段，并尽量详细地列出早晨何时读书，中午何时午睡，傍晚何时体育锻炼、课外阅读或安排哪几科学习。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每科兼顾到学习的吸收、复习、练习、归纳、预习五大环节。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订下学习计划表后，尽量排除干扰，并坚决执行。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学习计划</a:t>
            </a:r>
          </a:p>
          <a:p>
            <a:pPr algn="ctr">
              <a:buClrTx/>
              <a:buSzTx/>
              <a:buFontTx/>
            </a:pPr>
            <a:endParaRPr lang="zh-CN" altLang="en-US" sz="48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605" y="1543685"/>
            <a:ext cx="4471035" cy="409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96000" y="1543685"/>
            <a:ext cx="516509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尽量在规定时间完成，最后才对答案，看自己练习训练的正确程度，查找自己知识掌握程度，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快速发现自己问题所在，在最短时间内予以弥补或矫正。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正确率低于 70% 往往意味着自己在相关章节存在着较大问题。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限时训练</a:t>
            </a:r>
          </a:p>
          <a:p>
            <a:pPr algn="ctr">
              <a:buClrTx/>
              <a:buSzTx/>
              <a:buFontTx/>
            </a:pPr>
            <a:endParaRPr lang="zh-CN" altLang="en-US" sz="48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842135"/>
            <a:ext cx="4001770" cy="3872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609600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最重要的三个 “养成”，即：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养成做笔记、做标注、做错题的良好习惯。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通过归纳可以提高复习效率，真正把握各种解题思路、方法和技巧，最大限度地避免失误。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习惯养成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80" y="1704340"/>
            <a:ext cx="3429000" cy="31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28920" y="1543685"/>
            <a:ext cx="593217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8128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采用间断性、频繁性背诵，争取零碎的时间，学语文和英语特别需要采用这种方法。</a:t>
            </a:r>
          </a:p>
          <a:p>
            <a:pPr indent="8128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zh-CN" altLang="en-US" sz="3200">
                <a:latin typeface="汉仪书魂体简" panose="02010600000101010101" charset="-122"/>
                <a:ea typeface="汉仪书魂体简" panose="02010600000101010101" charset="-122"/>
              </a:rPr>
              <a:t>时间就像海绵里的水，挤一挤总会有的！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零碎时间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1458595"/>
            <a:ext cx="4086225" cy="3867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929" b="9929"/>
          <a:stretch>
            <a:fillRect/>
          </a:stretch>
        </p:blipFill>
        <p:spPr>
          <a:xfrm>
            <a:off x="-1" y="0"/>
            <a:ext cx="52324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15066" b="18806"/>
          <a:stretch>
            <a:fillRect/>
          </a:stretch>
        </p:blipFill>
        <p:spPr>
          <a:xfrm>
            <a:off x="5676899" y="0"/>
            <a:ext cx="65151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13566" y="1993265"/>
            <a:ext cx="8564880" cy="2584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A38C5D"/>
                </a:solidFill>
                <a:latin typeface="微软雅黑" panose="020B0503020204020204" charset="-122"/>
                <a:ea typeface="微软雅黑" panose="020B0503020204020204" charset="-122"/>
              </a:rPr>
              <a:t>第四部分  </a:t>
            </a:r>
          </a:p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一轮复习，你该这样做！</a:t>
            </a:r>
            <a:endParaRPr lang="zh-CN" sz="6000" b="1" dirty="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这个阶段主要是用于高中三年全部课程的回顾。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大家可以在回顾的过程中，找到自己知识遗漏的部分。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这个阶段相当的冗长，最主要的是要学会回归课本。无论如何，高考绝大部分内容都贴近课本的。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因此，高三前期，同学们必须老老实实把课本弄懂。弄懂课本不是光记住结论，而是要通读。即理科全部的原理要弄清、语文课文内标注的字词句摘抄、英语课文至少要达到念的通顺、文史类知识主线及同类型知识要素要学会整理等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1</a:t>
            </a: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、认真回顾课本知识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很多学生因为在复习过程中跟不上老师的节奏，导致前面部分没弄懂，后面部分也跟不上，学校在教学节奏控制上又不能根据学生本身制定。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因此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，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学生一定要提高自学能力，如果实在跟不上节奏，就先关注最基础最简单的题目，将遗漏的课本部分做好画线标记，或将页面折起做标记，以利于及时的回顾。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2</a:t>
            </a: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、把握好节奏：提高自学能力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609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在处理作业上，千万不要死磕题目，记住两个原则：</a:t>
            </a:r>
          </a:p>
          <a:p>
            <a:pPr indent="609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第一，不要和自己过不去。第一遍做不出来或做错就直接先放弃，但是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要保留这道题，每天抽 1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ea typeface="汉仪书魂体简" panose="02010600000101010101" charset="-122"/>
                <a:cs typeface="Times New Roman" panose="02020603050405020304" charset="0"/>
              </a:rPr>
              <a:t>~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2 分钟看下这类不会做的题，</a:t>
            </a: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无论是看课本也好，听老师讲解也好，做到一眼看出这题怎么做时，再动手做，并将这类题型留</a:t>
            </a: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好</a:t>
            </a: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记录。</a:t>
            </a:r>
          </a:p>
          <a:p>
            <a:pPr indent="609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二、要加强互动性。不仅是和同学、老师之间的互动，还要和课本进行互动。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做完作业不要急着对答案，留到第二天把有困难的和同学交流，或是直接问老师。千万不要立刻看答案，要有自己的思考，带着问题去提问效果才好。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3</a:t>
            </a: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、正确处理作业和练习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407035"/>
            <a:ext cx="618299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17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2678315250"/>
                </a:ext>
              </a:extLst>
            </a:pPr>
            <a:r>
              <a:rPr lang="zh-CN" altLang="en-US" sz="4400" b="1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高三，它来了！</a:t>
            </a:r>
            <a:endParaRPr lang="en-US" altLang="zh-CN" sz="4400" b="1">
              <a:solidFill>
                <a:srgbClr val="FF0000"/>
              </a:solidFill>
              <a:highlight>
                <a:srgbClr val="FFFF00"/>
              </a:highlight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latin typeface="汉仪书魂体简" panose="02010600000101010101" charset="-122"/>
                <a:ea typeface="汉仪书魂体简" panose="02010600000101010101" charset="-122"/>
              </a:rPr>
              <a:t>高考，已经不再是遥远的事情，不论你是否意识到，不论你在不在学习状态，高考都在悄悄地逼近你。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</a:rPr>
              <a:t>请大家从现在开始，把轨道切入高考，从心理到行动，完成角色上的转换。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endParaRPr lang="en-US" altLang="zh-CN" sz="28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990" y="1628775"/>
            <a:ext cx="4421505" cy="363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609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处理考试上，要认同自己。分数很重要，但是毕竟不是高考，当前阶段分数的高低没有任何意义。</a:t>
            </a:r>
          </a:p>
          <a:p>
            <a:pPr indent="609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en-US" altLang="zh-CN" sz="2400">
                <a:latin typeface="汉仪书魂体简" panose="02010600000101010101" charset="-122"/>
                <a:ea typeface="汉仪书魂体简" panose="02010600000101010101" charset="-122"/>
              </a:rPr>
              <a:t>你只需做三件事：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第一，根据你所获取分数的部分，整理你当前会的知识，会做的题型。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第二，根据你所丢的分数，立即回归课本，看完课本后再做一遍。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第三，拿着卷子问自己，当时做对的题自己是怎么想的，不会的题当时是怎么想的，现在会的题和当时不会做时差距在哪里。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4</a:t>
            </a: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、利用每一次考试做好三件事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很多人认为高三有一年的时间，只要花时间肯学，成绩一定能上去。其实这话是不对的，考试并不是你一厢情愿的付出就有收获的。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至于方法，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有学习的方法，有考试的技巧，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这些都是方法，如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：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据英语用来交流的表达习惯、及语意的精确原则做题，就是一种方法和技巧。如英语完型填空中凡是关联词、转折词必然有暗示，也是一种方法和技巧。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努力很重要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8128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en-US" altLang="zh-CN" sz="3200"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高三这一年很苦很累，但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不逼自己一把，你永远也不知道自己有多优秀</a:t>
            </a:r>
            <a:r>
              <a:rPr lang="en-US" altLang="zh-CN" sz="3200"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，不去硬着头皮接受这场残酷的洗礼，又怎么说服自己“我本可以”。</a:t>
            </a:r>
          </a:p>
          <a:p>
            <a:pPr indent="8128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877492575"/>
                </a:ext>
              </a:extLst>
            </a:pPr>
            <a:r>
              <a:rPr lang="en-US" altLang="zh-CN" sz="3200"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高三这</a:t>
            </a:r>
            <a:r>
              <a:rPr lang="zh-CN" altLang="en-US" sz="3200"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一年</a:t>
            </a:r>
            <a:r>
              <a:rPr lang="en-US" altLang="zh-CN" sz="3200"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，更是一场蜕变，不管结局如何，只要一步步地努力，你都能得到一个无愧于心的答案！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结束语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0910" y="2230755"/>
            <a:ext cx="103301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告别了喜欢的篮球场，离开了诱人的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手机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，会有成打的试卷，成摞的草稿纸，使你整天背朝天棚，脸朝书桌。只要生命不息，就得奋斗不止；只要高考没完，就得做题不停。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很苦，没关系，这就是高三；很累，应该的，这就是高三；不要命，这才对，这就是高三；想偷懒，没机会，这就是高三！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0910" y="578485"/>
            <a:ext cx="10199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highlight>
                  <a:srgbClr val="FFFF00"/>
                </a:highlight>
                <a:latin typeface="汉仪程行简" panose="00020600040101010101" charset="-122"/>
                <a:ea typeface="汉仪程行简" panose="00020600040101010101" charset="-122"/>
              </a:rPr>
              <a:t>将来的你，</a:t>
            </a:r>
          </a:p>
          <a:p>
            <a:pPr algn="ctr"/>
            <a:r>
              <a:rPr lang="zh-CN" altLang="en-US" sz="4800" b="1">
                <a:solidFill>
                  <a:srgbClr val="FF0000"/>
                </a:solidFill>
                <a:highlight>
                  <a:srgbClr val="FFFF00"/>
                </a:highlight>
                <a:latin typeface="汉仪程行简" panose="00020600040101010101" charset="-122"/>
                <a:ea typeface="汉仪程行简" panose="00020600040101010101" charset="-122"/>
              </a:rPr>
              <a:t>一定会感谢现在奋斗的自己！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0910" y="628650"/>
            <a:ext cx="9346565" cy="755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况且，你本来就很优秀</a:t>
            </a:r>
            <a:r>
              <a:rPr lang="en-US" altLang="zh-CN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···</a:t>
            </a:r>
          </a:p>
        </p:txBody>
      </p:sp>
      <p:pic>
        <p:nvPicPr>
          <p:cNvPr id="2" name="图片 1" descr="t0343c6e3d8b969cc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15" y="1412875"/>
            <a:ext cx="3470275" cy="4887595"/>
          </a:xfrm>
          <a:prstGeom prst="rect">
            <a:avLst/>
          </a:prstGeom>
        </p:spPr>
      </p:pic>
      <p:pic>
        <p:nvPicPr>
          <p:cNvPr id="6" name="图片 5" descr="CKwRIMAEfW2XAAB5VwCua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6565"/>
            <a:ext cx="4225290" cy="4225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885690" y="447404"/>
            <a:ext cx="242062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38C5D"/>
                </a:solidFill>
                <a:effectLst/>
                <a:uLnTx/>
                <a:uFillTx/>
                <a:latin typeface="汉仪程行简" panose="00020600040101010101" charset="-122"/>
                <a:ea typeface="汉仪程行简" panose="00020600040101010101" charset="-122"/>
                <a:cs typeface="+mn-cs"/>
              </a:rPr>
              <a:t>目录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88870" y="2012950"/>
            <a:ext cx="8001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一、</a:t>
            </a: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高三学生该有的思想认知</a:t>
            </a:r>
            <a:endParaRPr lang="zh-CN" altLang="en-US" sz="36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二、</a:t>
            </a: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高三，复习计划大揭秘</a:t>
            </a:r>
            <a:endParaRPr lang="zh-CN" altLang="en-US" sz="36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三、</a:t>
            </a: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六招帮你快速进入高三状态</a:t>
            </a:r>
            <a:endParaRPr lang="zh-CN" altLang="en-US" sz="360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四、一轮复习，你该这样做！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929" b="9929"/>
          <a:stretch>
            <a:fillRect/>
          </a:stretch>
        </p:blipFill>
        <p:spPr>
          <a:xfrm>
            <a:off x="-1" y="0"/>
            <a:ext cx="52324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15066" b="18806"/>
          <a:stretch>
            <a:fillRect/>
          </a:stretch>
        </p:blipFill>
        <p:spPr>
          <a:xfrm>
            <a:off x="5676899" y="0"/>
            <a:ext cx="65151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06581" y="1993265"/>
            <a:ext cx="8578850" cy="2584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A38C5D"/>
                </a:solidFill>
                <a:latin typeface="微软雅黑" panose="020B0503020204020204" charset="-122"/>
                <a:ea typeface="微软雅黑" panose="020B0503020204020204" charset="-122"/>
              </a:rPr>
              <a:t>第一部分  </a:t>
            </a:r>
          </a:p>
          <a:p>
            <a:pPr algn="ctr">
              <a:lnSpc>
                <a:spcPct val="150000"/>
              </a:lnSpc>
            </a:pPr>
            <a:r>
              <a:rPr lang="zh-CN" sz="6000" b="1" dirty="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高三学生该有的思想认知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0910" y="1543685"/>
            <a:ext cx="10330180" cy="3997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一定不要做扰乱班级秩序的人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上课接话，候课迟到，课间打闹，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说说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笑等等这些行为都会影响你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身边同学的学习状态。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在高三，谁做过扰乱班级秩序的事，高考之后谁会被唾骂。</a:t>
            </a:r>
            <a:endParaRPr lang="en-US" altLang="zh-CN" sz="2800">
              <a:solidFill>
                <a:srgbClr val="FF0000"/>
              </a:solidFill>
              <a:highlight>
                <a:srgbClr val="FFFF00"/>
              </a:highlight>
              <a:latin typeface="汉仪书魂体简" panose="02010600000101010101" charset="-122"/>
              <a:ea typeface="汉仪书魂体简" panose="02010600000101010101" charset="-122"/>
            </a:endParaRPr>
          </a:p>
          <a:p>
            <a:pPr indent="711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我们都希望老师上课和蔼可亲，有一个好情绪，对我们有耐心，讲知识讲得细一点，我们听得也会更起劲，更认真；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都不希望老师一进班就发脾气，因为批评某个同学而耽误大家的时间。影响老师上课的状态，就是影响同学们的学习，这在高三绝对是</a:t>
            </a:r>
            <a:r>
              <a:rPr lang="zh-CN" altLang="en-US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引起众怒的</a:t>
            </a:r>
            <a:r>
              <a:rPr lang="en-US" altLang="zh-CN" sz="2800">
                <a:solidFill>
                  <a:srgbClr val="7030A0"/>
                </a:solidFill>
                <a:latin typeface="汉仪书魂体简" panose="02010600000101010101" charset="-122"/>
                <a:ea typeface="汉仪书魂体简" panose="0201060000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遵守班级纪律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0910" y="628650"/>
            <a:ext cx="1019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</a:rPr>
              <a:t>遵守班级纪律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30910" y="1485265"/>
            <a:ext cx="10314940" cy="370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52400" algn="l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 b="1">
                <a:latin typeface="汉仪书魂体简" panose="02010600000101010101" charset="-122"/>
                <a:ea typeface="汉仪书魂体简" panose="02010600000101010101" charset="-122"/>
              </a:rPr>
              <a:t>严格常规管理要求：</a:t>
            </a:r>
          </a:p>
          <a:p>
            <a:pPr marL="0" indent="304800" algn="l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①仪容仪表，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列队跑操，班级口号，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校服着装要求；</a:t>
            </a:r>
          </a:p>
          <a:p>
            <a:pPr marL="0" indent="304800" algn="l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②在校一日常规要求，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考勤、早读、午休、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课堂与自习秩序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；</a:t>
            </a:r>
            <a:endParaRPr lang="en-US" altLang="zh-CN" sz="2800">
              <a:latin typeface="汉仪书魂体简" panose="02010600000101010101" charset="-122"/>
              <a:ea typeface="汉仪书魂体简" panose="02010600000101010101" charset="-122"/>
            </a:endParaRPr>
          </a:p>
          <a:p>
            <a:pPr marL="0" indent="304800" algn="l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③为维护高三整体学习状态的稳定，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不得突破底线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，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手机、网络、恋爱、考试违纪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</a:rPr>
              <a:t>等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；</a:t>
            </a:r>
          </a:p>
          <a:p>
            <a:pPr marL="0" indent="304800" algn="l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④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继续执行一进一出政策</a:t>
            </a:r>
            <a:r>
              <a:rPr lang="zh-CN" altLang="en-US" sz="2800"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，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本学期继续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汉仪书魂体简" panose="02010600000101010101" charset="-122"/>
                <a:ea typeface="汉仪书魂体简" panose="02010600000101010101" charset="-122"/>
              </a:rPr>
              <a:t>规范请假</a:t>
            </a:r>
            <a:r>
              <a:rPr lang="en-US" altLang="zh-CN" sz="2800">
                <a:latin typeface="汉仪书魂体简" panose="02010600000101010101" charset="-122"/>
                <a:ea typeface="汉仪书魂体简" panose="02010600000101010101" charset="-122"/>
              </a:rPr>
              <a:t>制度，无特殊原因不请假，请假必须重新履行请假手续并再请假系统申请。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000">
        <p14:gallery dir="l"/>
      </p:transition>
    </mc:Choice>
    <mc:Fallback>
      <p:transition spd="slow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d021064-c97d-4ae3-98b1-15af9cb861f3"/>
  <p:tag name="COMMONDATA" val="eyJoZGlkIjoiNjQ0Y2ZlMmU1MTkwYzJiYzU4ODQ4YjI3MWVmNzZk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3605_8*a*1"/>
  <p:tag name="KSO_WM_TEMPLATE_CATEGORY" val="custom"/>
  <p:tag name="KSO_WM_TEMPLATE_INDEX" val="20223605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13891ae2be684b1495eeb756bb271dd5"/>
  <p:tag name="KSO_WM_CHIP_GROUPID" val="5f0681562c9c209bb8bb14eb"/>
  <p:tag name="KSO_WM_CHIP_XID" val="5f0681562c9c209bb8bb14ec"/>
  <p:tag name="KSO_WM_CHIP_FILLAREA_FILL_RULE" val="{&quot;fill_align&quot;:&quot;lm&quot;,&quot;fill_mode&quot;:&quot;full&quot;,&quot;sacle_strategy&quot;:&quot;smart&quot;}"/>
  <p:tag name="KSO_WM_ASSEMBLE_CHIP_INDEX" val="a24c686abffd4d5f9b75c2d4d1f4d895"/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400" b="1" dirty="0" smtClean="0">
            <a:solidFill>
              <a:prstClr val="black"/>
            </a:solidFill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2800" b="1" dirty="0" smtClean="0">
            <a:solidFill>
              <a:prstClr val="black"/>
            </a:solidFill>
            <a:latin typeface="+mn-ea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1017</Words>
  <Application>Microsoft Office PowerPoint</Application>
  <PresentationFormat>宽屏</PresentationFormat>
  <Paragraphs>112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Open Sans Semibold</vt:lpstr>
      <vt:lpstr>Arial</vt:lpstr>
      <vt:lpstr>Times New Roman</vt:lpstr>
      <vt:lpstr>宋体</vt:lpstr>
      <vt:lpstr>Calibri Light</vt:lpstr>
      <vt:lpstr>汉仪书魂体简</vt:lpstr>
      <vt:lpstr>Wingdings</vt:lpstr>
      <vt:lpstr>Calibri</vt:lpstr>
      <vt:lpstr>微软雅黑</vt:lpstr>
      <vt:lpstr>汉仪程行简</vt:lpstr>
      <vt:lpstr>回顾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seewo</dc:creator>
  <cp:lastModifiedBy>³He</cp:lastModifiedBy>
  <cp:revision>100</cp:revision>
  <dcterms:created xsi:type="dcterms:W3CDTF">2020-02-18T01:41:00Z</dcterms:created>
  <dcterms:modified xsi:type="dcterms:W3CDTF">2025-08-20T02:16:33Z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07393E531F1549C0910FFDC098183663_13</vt:lpwstr>
  </property>
  <property fmtid="{D5CDD505-2E9C-101B-9397-08002B2CF9AE}" pid="4" name="KSOSaveFontToCloudKey">
    <vt:lpwstr>1207395370_cloud</vt:lpwstr>
  </property>
</Properties>
</file>