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336" r:id="rId8"/>
    <p:sldId id="264" r:id="rId9"/>
    <p:sldId id="265" r:id="rId10"/>
    <p:sldId id="268" r:id="rId11"/>
    <p:sldId id="338" r:id="rId12"/>
    <p:sldId id="339" r:id="rId13"/>
    <p:sldId id="269" r:id="rId14"/>
    <p:sldId id="270" r:id="rId15"/>
    <p:sldId id="271" r:id="rId16"/>
    <p:sldId id="314" r:id="rId17"/>
    <p:sldId id="352" r:id="rId18"/>
    <p:sldId id="315" r:id="rId19"/>
    <p:sldId id="316" r:id="rId20"/>
    <p:sldId id="275" r:id="rId21"/>
    <p:sldId id="276" r:id="rId22"/>
    <p:sldId id="353" r:id="rId23"/>
    <p:sldId id="354" r:id="rId24"/>
    <p:sldId id="355" r:id="rId25"/>
    <p:sldId id="277" r:id="rId26"/>
    <p:sldId id="278" r:id="rId27"/>
    <p:sldId id="279" r:id="rId28"/>
    <p:sldId id="356" r:id="rId29"/>
    <p:sldId id="280" r:id="rId30"/>
    <p:sldId id="281" r:id="rId31"/>
    <p:sldId id="357" r:id="rId32"/>
    <p:sldId id="282" r:id="rId33"/>
    <p:sldId id="283" r:id="rId34"/>
    <p:sldId id="358" r:id="rId35"/>
    <p:sldId id="290" r:id="rId36"/>
    <p:sldId id="291" r:id="rId37"/>
    <p:sldId id="319" r:id="rId38"/>
    <p:sldId id="325" r:id="rId39"/>
    <p:sldId id="326" r:id="rId40"/>
    <p:sldId id="359" r:id="rId41"/>
    <p:sldId id="360" r:id="rId42"/>
    <p:sldId id="361" r:id="rId43"/>
    <p:sldId id="362" r:id="rId44"/>
    <p:sldId id="364" r:id="rId45"/>
    <p:sldId id="295" r:id="rId46"/>
    <p:sldId id="296" r:id="rId47"/>
    <p:sldId id="297" r:id="rId48"/>
    <p:sldId id="298" r:id="rId49"/>
    <p:sldId id="365" r:id="rId50"/>
    <p:sldId id="299" r:id="rId51"/>
    <p:sldId id="300" r:id="rId52"/>
    <p:sldId id="301" r:id="rId53"/>
    <p:sldId id="302" r:id="rId54"/>
    <p:sldId id="303" r:id="rId55"/>
    <p:sldId id="366" r:id="rId56"/>
    <p:sldId id="304" r:id="rId57"/>
    <p:sldId id="305" r:id="rId58"/>
    <p:sldId id="367" r:id="rId59"/>
    <p:sldId id="306" r:id="rId60"/>
    <p:sldId id="368" r:id="rId61"/>
    <p:sldId id="307" r:id="rId62"/>
    <p:sldId id="308" r:id="rId63"/>
    <p:sldId id="369" r:id="rId64"/>
    <p:sldId id="309" r:id="rId65"/>
    <p:sldId id="370" r:id="rId66"/>
    <p:sldId id="310" r:id="rId67"/>
    <p:sldId id="343" r:id="rId68"/>
    <p:sldId id="311" r:id="rId69"/>
    <p:sldId id="335" r:id="rId70"/>
    <p:sldId id="351" r:id="rId71"/>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51" autoAdjust="0"/>
    <p:restoredTop sz="94614" autoAdjust="0"/>
  </p:normalViewPr>
  <p:slideViewPr>
    <p:cSldViewPr>
      <p:cViewPr varScale="1">
        <p:scale>
          <a:sx n="28" d="100"/>
          <a:sy n="28" d="100"/>
        </p:scale>
        <p:origin x="786" y="28"/>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2025/12/24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8.xml"/><Relationship Id="rId13" Type="http://schemas.openxmlformats.org/officeDocument/2006/relationships/slide" Target="../slides/slide54.xml"/><Relationship Id="rId18" Type="http://schemas.openxmlformats.org/officeDocument/2006/relationships/slide" Target="../slides/slide62.xml"/><Relationship Id="rId3" Type="http://schemas.openxmlformats.org/officeDocument/2006/relationships/tags" Target="../tags/tag41.xml"/><Relationship Id="rId21" Type="http://schemas.openxmlformats.org/officeDocument/2006/relationships/slide" Target="../slides/slide68.xml"/><Relationship Id="rId7" Type="http://schemas.openxmlformats.org/officeDocument/2006/relationships/slide" Target="../slides/slide47.xml"/><Relationship Id="rId12" Type="http://schemas.openxmlformats.org/officeDocument/2006/relationships/slide" Target="../slides/slide53.xml"/><Relationship Id="rId17" Type="http://schemas.openxmlformats.org/officeDocument/2006/relationships/slide" Target="../slides/slide61.xml"/><Relationship Id="rId2" Type="http://schemas.openxmlformats.org/officeDocument/2006/relationships/tags" Target="../tags/tag40.xml"/><Relationship Id="rId16" Type="http://schemas.openxmlformats.org/officeDocument/2006/relationships/slide" Target="../slides/slide59.xml"/><Relationship Id="rId20" Type="http://schemas.openxmlformats.org/officeDocument/2006/relationships/slide" Target="../slides/slide66.xml"/><Relationship Id="rId1" Type="http://schemas.openxmlformats.org/officeDocument/2006/relationships/tags" Target="../tags/tag39.xml"/><Relationship Id="rId6" Type="http://schemas.openxmlformats.org/officeDocument/2006/relationships/slide" Target="../slides/slide46.xml"/><Relationship Id="rId11" Type="http://schemas.openxmlformats.org/officeDocument/2006/relationships/slide" Target="../slides/slide52.xml"/><Relationship Id="rId5" Type="http://schemas.openxmlformats.org/officeDocument/2006/relationships/slideMaster" Target="../slideMasters/slideMaster1.xml"/><Relationship Id="rId15" Type="http://schemas.openxmlformats.org/officeDocument/2006/relationships/slide" Target="../slides/slide57.xml"/><Relationship Id="rId10" Type="http://schemas.openxmlformats.org/officeDocument/2006/relationships/slide" Target="../slides/slide51.xml"/><Relationship Id="rId19" Type="http://schemas.openxmlformats.org/officeDocument/2006/relationships/slide" Target="../slides/slide64.xml"/><Relationship Id="rId4" Type="http://schemas.openxmlformats.org/officeDocument/2006/relationships/tags" Target="../tags/tag42.xml"/><Relationship Id="rId9" Type="http://schemas.openxmlformats.org/officeDocument/2006/relationships/slide" Target="../slides/slide50.xml"/><Relationship Id="rId14" Type="http://schemas.openxmlformats.org/officeDocument/2006/relationships/slide" Target="../slides/slide56.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wx_article_20180823171050_1DOC9u"/>
          <p:cNvPicPr>
            <a:picLocks noChangeAspect="1"/>
          </p:cNvPicPr>
          <p:nvPr userDrawn="1"/>
        </p:nvPicPr>
        <p:blipFill>
          <a:blip r:embed="rId2"/>
          <a:stretch>
            <a:fillRect/>
          </a:stretch>
        </p:blipFill>
        <p:spPr>
          <a:xfrm>
            <a:off x="-33020" y="0"/>
            <a:ext cx="12223750" cy="6858000"/>
          </a:xfrm>
          <a:prstGeom prst="rect">
            <a:avLst/>
          </a:prstGeom>
        </p:spPr>
      </p:pic>
      <p:sp>
        <p:nvSpPr>
          <p:cNvPr id="8" name="矩形 7"/>
          <p:cNvSpPr/>
          <p:nvPr userDrawn="1"/>
        </p:nvSpPr>
        <p:spPr>
          <a:xfrm>
            <a:off x="-25400" y="-13938"/>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wx_article_20180823171050_1DOC9u"/>
          <p:cNvPicPr>
            <a:picLocks noChangeAspect="1"/>
          </p:cNvPicPr>
          <p:nvPr userDrawn="1"/>
        </p:nvPicPr>
        <p:blipFill>
          <a:blip r:embed="rId4"/>
          <a:stretch>
            <a:fillRect/>
          </a:stretch>
        </p:blipFill>
        <p:spPr>
          <a:xfrm>
            <a:off x="-33020" y="0"/>
            <a:ext cx="1222375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xml"/><Relationship Id="rId1" Type="http://schemas.openxmlformats.org/officeDocument/2006/relationships/tags" Target="../tags/tag7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2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45.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3.xml"/><Relationship Id="rId4" Type="http://schemas.openxmlformats.org/officeDocument/2006/relationships/tags" Target="../tags/tag10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0.png"/><Relationship Id="rId5" Type="http://schemas.openxmlformats.org/officeDocument/2006/relationships/tags" Target="../tags/tag110.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11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11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45.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Layout" Target="../slideLayouts/slideLayout3.xml"/><Relationship Id="rId4" Type="http://schemas.openxmlformats.org/officeDocument/2006/relationships/tags" Target="../tags/tag11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tags" Target="../tags/tag1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8.xml"/><Relationship Id="rId1" Type="http://schemas.openxmlformats.org/officeDocument/2006/relationships/tags" Target="../tags/tag12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4.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3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65.png"/><Relationship Id="rId5" Type="http://schemas.openxmlformats.org/officeDocument/2006/relationships/image" Target="../media/image60.TIF"/><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8.xml"/><Relationship Id="rId1" Type="http://schemas.openxmlformats.org/officeDocument/2006/relationships/tags" Target="../tags/tag143.xml"/></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TIF"/><Relationship Id="rId5" Type="http://schemas.openxmlformats.org/officeDocument/2006/relationships/image" Target="../media/image7.TIF"/><Relationship Id="rId4" Type="http://schemas.openxmlformats.org/officeDocument/2006/relationships/image" Target="../media/image6.TIF"/></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8.xml"/><Relationship Id="rId1" Type="http://schemas.openxmlformats.org/officeDocument/2006/relationships/tags" Target="../tags/tag14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tags" Target="../tags/tag148.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8.xml"/><Relationship Id="rId1" Type="http://schemas.openxmlformats.org/officeDocument/2006/relationships/tags" Target="../tags/tag149.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50.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ags" Target="../tags/tag15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2.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68.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slideLayout" Target="../slideLayouts/slideLayout8.xml"/><Relationship Id="rId1" Type="http://schemas.openxmlformats.org/officeDocument/2006/relationships/tags" Target="../tags/tag154.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8.xml"/><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33162"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第八章　平面解析几何</a:t>
            </a:r>
          </a:p>
        </p:txBody>
      </p:sp>
      <p:sp>
        <p:nvSpPr>
          <p:cNvPr id="8" name="文本框 5"/>
          <p:cNvSpPr txBox="1"/>
          <p:nvPr/>
        </p:nvSpPr>
        <p:spPr>
          <a:xfrm>
            <a:off x="218759" y="5158030"/>
            <a:ext cx="11899676"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抛物线</a:t>
            </a: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3133287"/>
            <a:ext cx="12190413" cy="3073859"/>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8002981" y="684943"/>
            <a:ext cx="481222" cy="584775"/>
          </a:xfrm>
          <a:prstGeom prst="rect">
            <a:avLst/>
          </a:prstGeom>
        </p:spPr>
        <p:txBody>
          <a:bodyPr wrap="none">
            <a:spAutoFit/>
          </a:bodyPr>
          <a:lstStyle/>
          <a:p>
            <a:r>
              <a:rPr lang="en-US" altLang="zh-CN" sz="3200" b="1" smtClean="0">
                <a:solidFill>
                  <a:srgbClr val="C00000"/>
                </a:solidFill>
                <a:latin typeface="Times New Roman" panose="02020603050405020304"/>
                <a:ea typeface="宋体" panose="02010600030101010101" pitchFamily="2" charset="-122"/>
                <a:sym typeface="Times New Roman" panose="02020603050405020304"/>
              </a:rPr>
              <a:t>D</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25135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苏教选修一</a:t>
                </a:r>
                <a:r>
                  <a:rPr lang="en-US" altLang="zh-CN" sz="2600" b="1">
                    <a:latin typeface="Times New Roman" panose="02020603050405020304" pitchFamily="18" charset="0"/>
                    <a:cs typeface="Times New Roman" panose="02020603050405020304" pitchFamily="18" charset="0"/>
                  </a:rPr>
                  <a:t>P116T</a:t>
                </a:r>
                <a:r>
                  <a:rPr lang="zh-CN" altLang="zh-CN" sz="2600" b="1">
                    <a:latin typeface="Times New Roman" panose="02020603050405020304" pitchFamily="18" charset="0"/>
                    <a:cs typeface="Times New Roman" panose="02020603050405020304" pitchFamily="18" charset="0"/>
                  </a:rPr>
                  <a:t>原题</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的焦点坐标是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的标准方程为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焦点在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所以焦点坐标为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25135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595233"/>
            <a:ext cx="12190413" cy="357424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4770948" y="1332830"/>
            <a:ext cx="777777" cy="584775"/>
          </a:xfrm>
          <a:prstGeom prst="rect">
            <a:avLst/>
          </a:prstGeom>
        </p:spPr>
        <p:txBody>
          <a:bodyPr wrap="none">
            <a:spAutoFit/>
          </a:bodyPr>
          <a:lstStyle/>
          <a:p>
            <a:r>
              <a:rPr lang="en-US" altLang="zh-CN" sz="3200" b="1" smtClean="0">
                <a:solidFill>
                  <a:srgbClr val="C00000"/>
                </a:solidFill>
                <a:latin typeface="Times New Roman" panose="02020603050405020304"/>
                <a:ea typeface="宋体" panose="02010600030101010101" pitchFamily="2" charset="-122"/>
                <a:sym typeface="Times New Roman" panose="02020603050405020304"/>
              </a:rPr>
              <a:t>AC</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49131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选修一</a:t>
                </a:r>
                <a:r>
                  <a:rPr lang="en-US" altLang="zh-CN" sz="2600" b="1">
                    <a:latin typeface="Times New Roman" panose="02020603050405020304" pitchFamily="18" charset="0"/>
                    <a:cs typeface="Times New Roman" panose="02020603050405020304" pitchFamily="18" charset="0"/>
                  </a:rPr>
                  <a:t>P134</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顶点在原点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对称轴是坐标轴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并且经过点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的抛物线方程为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smtClean="0">
                    <a:latin typeface="Times New Roman" panose="02020603050405020304" pitchFamily="18" charset="0"/>
                    <a:cs typeface="Times New Roman" panose="02020603050405020304" pitchFamily="18" charset="0"/>
                  </a:rPr>
                  <a:t>x	    </a:t>
                </a:r>
                <a:r>
                  <a:rPr lang="en-US" altLang="zh-CN" sz="2600" b="1" smtClean="0">
                    <a:latin typeface="Times New Roman" panose="02020603050405020304" pitchFamily="18" charset="0"/>
                    <a:cs typeface="Times New Roman" panose="02020603050405020304" pitchFamily="18" charset="0"/>
                  </a:rPr>
                  <a:t>C.</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y</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当抛物线的焦点在</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zh-CN" altLang="zh-CN" sz="2600" b="1">
                    <a:latin typeface="Times New Roman" panose="02020603050405020304" pitchFamily="18" charset="0"/>
                    <a:cs typeface="Times New Roman" panose="02020603050405020304" pitchFamily="18" charset="0"/>
                  </a:rPr>
                  <a:t>抛物线的焦点在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49131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1051" y="2506807"/>
            <a:ext cx="12190413" cy="3698018"/>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1736566" y="1345530"/>
                <a:ext cx="971292" cy="978729"/>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𝟑𝟓</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1736566" y="1345530"/>
                <a:ext cx="971292" cy="978729"/>
              </a:xfrm>
              <a:prstGeom prst="rect">
                <a:avLst/>
              </a:prstGeom>
              <a:blipFill rotWithShape="0">
                <a:blip r:embed="rId3"/>
                <a:stretch>
                  <a:fillRect/>
                </a:stretch>
              </a:blipFill>
            </p:spPr>
            <p:txBody>
              <a:bodyPr/>
              <a:lstStyle/>
              <a:p>
                <a:r>
                  <a:rPr lang="zh-CN" altLang="en-US">
                    <a:noFill/>
                  </a:rPr>
                  <a:t> </a:t>
                </a:r>
              </a:p>
            </p:txBody>
          </p:sp>
        </mc:Fallback>
      </mc:AlternateContent>
      <p:sp>
        <p:nvSpPr>
          <p:cNvPr id="10" name="矩形 9"/>
          <p:cNvSpPr/>
          <p:nvPr/>
        </p:nvSpPr>
        <p:spPr>
          <a:xfrm>
            <a:off x="269382" y="507143"/>
            <a:ext cx="11589417" cy="1924309"/>
          </a:xfrm>
          <a:prstGeom prst="rect">
            <a:avLst/>
          </a:prstGeom>
        </p:spPr>
        <p:txBody>
          <a:bodyPr wrap="square">
            <a:spAutoFit/>
          </a:bodyPr>
          <a:lstStyle/>
          <a:p>
            <a:pPr marL="355600" indent="-355600">
              <a:lnSpc>
                <a:spcPct val="2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选修一</a:t>
            </a:r>
            <a:r>
              <a:rPr lang="en-US" altLang="zh-CN" sz="2600" b="1">
                <a:latin typeface="Times New Roman" panose="02020603050405020304" pitchFamily="18" charset="0"/>
                <a:cs typeface="Times New Roman" panose="02020603050405020304" pitchFamily="18" charset="0"/>
              </a:rPr>
              <a:t>P164</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23382" y="2471193"/>
                <a:ext cx="11589417" cy="318151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的坐标为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+9=</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m:t>
                        </m:r>
                      </m:e>
                      <m:sub>
                        <m:r>
                          <a:rPr lang="en-US" altLang="zh-CN" sz="2600" b="1" i="1">
                            <a:latin typeface="Cambria Math" panose="02040503050406030204" pitchFamily="18" charset="0"/>
                            <a:cs typeface="Times New Roman" panose="02020603050405020304" pitchFamily="18" charset="0"/>
                          </a:rPr>
                          <m:t>𝐦𝐢𝐧</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因此所求最小值为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23382" y="2471193"/>
                <a:ext cx="11589417" cy="3181512"/>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custDataLst>
              <p:tags r:id="rId2"/>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抛物线的定义和标准方程</a:t>
            </a:r>
            <a:endParaRPr lang="zh-CN" altLang="zh-CN" sz="1200">
              <a:latin typeface="Calibri" panose="020F0502020204030204" pitchFamily="34" charset="0"/>
              <a:cs typeface="Times New Roman" panose="02020603050405020304" pitchFamily="18" charset="0"/>
            </a:endParaRPr>
          </a:p>
        </p:txBody>
      </p:sp>
      <p:sp>
        <p:nvSpPr>
          <p:cNvPr id="11" name="矩形 10"/>
          <p:cNvSpPr/>
          <p:nvPr/>
        </p:nvSpPr>
        <p:spPr>
          <a:xfrm>
            <a:off x="269382" y="752072"/>
            <a:ext cx="11589417" cy="362477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长沙模拟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在建筑中很多圆顶建筑的顶部会使用抛物线形状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例如飞机库、穹顶体育场和博物馆采用了抛物线形状的圆顶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因为这种形状可以提供良好的结构稳定性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并能使空间更加开阔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为某机场的一个飞机库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它的一个纵截面呈抛物线形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将其置于平面直角坐标系</a:t>
            </a:r>
            <a:r>
              <a:rPr lang="en-US" altLang="zh-CN" sz="2600" b="1" i="1">
                <a:latin typeface="Times New Roman" panose="02020603050405020304" pitchFamily="18" charset="0"/>
                <a:cs typeface="Times New Roman" panose="02020603050405020304" pitchFamily="18" charset="0"/>
              </a:rPr>
              <a:t>xOy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已知该飞机库的底面宽度约为</a:t>
            </a:r>
            <a:r>
              <a:rPr lang="en-US" altLang="zh-CN" sz="2600" b="1">
                <a:latin typeface="Times New Roman" panose="02020603050405020304" pitchFamily="18" charset="0"/>
                <a:cs typeface="Times New Roman" panose="02020603050405020304" pitchFamily="18" charset="0"/>
              </a:rPr>
              <a:t>96</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高度约为</a:t>
            </a:r>
            <a:r>
              <a:rPr lang="en-US" altLang="zh-CN" sz="2600" b="1">
                <a:latin typeface="Times New Roman" panose="02020603050405020304" pitchFamily="18" charset="0"/>
                <a:cs typeface="Times New Roman" panose="02020603050405020304" pitchFamily="18" charset="0"/>
              </a:rPr>
              <a:t>60</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则此纵截面所在抛物线的方程为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3"/>
            </p:custDataLst>
          </p:nvPr>
        </p:nvSpPr>
        <p:spPr>
          <a:xfrm>
            <a:off x="931426" y="3854331"/>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image67.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2014" y="4021183"/>
            <a:ext cx="4553143" cy="2000935"/>
          </a:xfrm>
          <a:prstGeom prst="rect">
            <a:avLst/>
          </a:prstGeom>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39065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p:cNvSpPr/>
              <p:nvPr/>
            </p:nvSpPr>
            <p:spPr>
              <a:xfrm>
                <a:off x="579945" y="4326097"/>
                <a:ext cx="11589417" cy="175952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𝟏𝟗𝟐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𝟗𝟔</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a:latin typeface="Times New Roman" panose="02020603050405020304" pitchFamily="18" charset="0"/>
                    <a:cs typeface="Times New Roman" panose="02020603050405020304" pitchFamily="18" charset="0"/>
                  </a:rPr>
                  <a:t>y</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	D.</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75</a:t>
                </a:r>
                <a:r>
                  <a:rPr lang="en-US" altLang="zh-CN" sz="2600" b="1" i="1">
                    <a:latin typeface="Times New Roman" panose="02020603050405020304" pitchFamily="18" charset="0"/>
                    <a:cs typeface="Times New Roman" panose="02020603050405020304" pitchFamily="18" charset="0"/>
                  </a:rPr>
                  <a:t>y</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579945" y="4326097"/>
                <a:ext cx="11589417" cy="1759521"/>
              </a:xfrm>
              <a:prstGeom prst="rect">
                <a:avLst/>
              </a:prstGeom>
              <a:blipFill rotWithShape="0">
                <a:blip r:embed="rId6"/>
                <a:stretch>
                  <a:fillRect l="-947" b="-312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7295"/>
            <a:ext cx="12190413" cy="61454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563600"/>
                <a:ext cx="11589417" cy="4226926"/>
              </a:xfrm>
              <a:prstGeom prst="rect">
                <a:avLst/>
              </a:prstGeom>
            </p:spPr>
            <p:txBody>
              <a:bodyPr wrap="square">
                <a:spAutoFit/>
              </a:bodyPr>
              <a:lstStyle/>
              <a:p>
                <a:pPr>
                  <a:lnSpc>
                    <a:spcPct val="20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由题意可设抛物线方程为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20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由题意知点</a:t>
                </a:r>
                <a:r>
                  <a:rPr lang="en-US" altLang="zh-CN" sz="2600" b="1">
                    <a:latin typeface="Times New Roman" panose="02020603050405020304" pitchFamily="18" charset="0"/>
                    <a:cs typeface="Times New Roman" panose="02020603050405020304" pitchFamily="18" charset="0"/>
                  </a:rPr>
                  <a:t>(48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在该抛物线上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20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en-US" altLang="zh-CN" sz="2600" b="1">
                    <a:latin typeface="Times New Roman" panose="02020603050405020304" pitchFamily="18" charset="0"/>
                    <a:cs typeface="Times New Roman" panose="02020603050405020304" pitchFamily="18" charset="0"/>
                  </a:rPr>
                  <a:t>(48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代入抛物线方程</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48</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𝟗𝟔</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则抛物线的方程为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𝟏𝟗𝟐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563600"/>
                <a:ext cx="11589417" cy="422692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91386"/>
            <a:ext cx="12190413" cy="371935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4443"/>
            <a:ext cx="11589417" cy="1924309"/>
          </a:xfrm>
          <a:prstGeom prst="rect">
            <a:avLst/>
          </a:prstGeom>
        </p:spPr>
        <p:txBody>
          <a:bodyPr wrap="square">
            <a:spAutoFit/>
          </a:bodyPr>
          <a:lstStyle/>
          <a:p>
            <a:pPr>
              <a:lnSpc>
                <a:spcPct val="2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天津卷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的圆心与抛物线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重合</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为两曲线的交点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则原点到直线</a:t>
            </a:r>
            <a:r>
              <a:rPr lang="en-US" altLang="zh-CN" sz="2600" b="1" i="1">
                <a:latin typeface="Times New Roman" panose="02020603050405020304" pitchFamily="18" charset="0"/>
                <a:cs typeface="Times New Roman" panose="02020603050405020304" pitchFamily="18" charset="0"/>
              </a:rPr>
              <a:t>AF</a:t>
            </a:r>
            <a:r>
              <a:rPr lang="zh-CN" altLang="zh-CN" sz="2600" b="1">
                <a:latin typeface="Times New Roman" panose="02020603050405020304" pitchFamily="18" charset="0"/>
                <a:cs typeface="Times New Roman" panose="02020603050405020304" pitchFamily="18" charset="0"/>
              </a:rPr>
              <a:t>的距离为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custDataLst>
                  <p:tags r:id="rId2"/>
                </p:custDataLst>
              </p:nvPr>
            </p:nvSpPr>
            <p:spPr>
              <a:xfrm>
                <a:off x="6082379" y="1230169"/>
                <a:ext cx="776175" cy="1068690"/>
              </a:xfrm>
              <a:prstGeom prst="rect">
                <a:avLst/>
              </a:prstGeom>
            </p:spPr>
            <p:txBody>
              <a:bodyPr wrap="none">
                <a:spAutoFit/>
              </a:bodyPr>
              <a:lstStyle/>
              <a:p>
                <a:pPr>
                  <a:lnSpc>
                    <a:spcPct val="150000"/>
                  </a:lnSpc>
                  <a:spcAft>
                    <a:spcPts val="0"/>
                  </a:spcAft>
                  <a:tabLst>
                    <a:tab pos="2970530" algn="l"/>
                  </a:tabLst>
                </a:pPr>
                <a:r>
                  <a:rPr lang="zh-CN" altLang="zh-CN" sz="32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32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3200" b="1" i="1">
                            <a:solidFill>
                              <a:srgbClr val="C00000"/>
                            </a:solidFill>
                            <a:latin typeface="Cambria Math" panose="02040503050406030204" pitchFamily="18" charset="0"/>
                            <a:cs typeface="Times New Roman" panose="02020603050405020304" pitchFamily="18" charset="0"/>
                          </a:rPr>
                          <m:t>𝟒</m:t>
                        </m:r>
                      </m:num>
                      <m:den>
                        <m:r>
                          <a:rPr lang="en-US" altLang="zh-CN" sz="3200" b="1" i="1">
                            <a:solidFill>
                              <a:srgbClr val="C00000"/>
                            </a:solidFill>
                            <a:latin typeface="Cambria Math" panose="02040503050406030204" pitchFamily="18" charset="0"/>
                            <a:cs typeface="Times New Roman" panose="02020603050405020304" pitchFamily="18" charset="0"/>
                          </a:rPr>
                          <m:t>𝟓</m:t>
                        </m:r>
                      </m:den>
                    </m:f>
                  </m:oMath>
                </a14:m>
                <a:endParaRPr lang="zh-CN" altLang="zh-CN" sz="14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4"/>
                </p:custDataLst>
              </p:nvPr>
            </p:nvSpPr>
            <p:spPr>
              <a:xfrm>
                <a:off x="6082379" y="1230169"/>
                <a:ext cx="776175" cy="1068690"/>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86699" y="2410092"/>
                <a:ext cx="11589417" cy="3639394"/>
              </a:xfrm>
              <a:prstGeom prst="rect">
                <a:avLst/>
              </a:prstGeom>
            </p:spPr>
            <p:txBody>
              <a:bodyPr wrap="square">
                <a:spAutoFit/>
              </a:bodyPr>
              <a:lstStyle/>
              <a:p>
                <a:pPr>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由题意知圆</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=25</a:t>
                </a:r>
                <a:r>
                  <a:rPr lang="zh-CN" altLang="zh-CN" sz="2600" b="1" dirty="0">
                    <a:latin typeface="Times New Roman" panose="02020603050405020304" pitchFamily="18" charset="0"/>
                    <a:cs typeface="Times New Roman" panose="02020603050405020304" pitchFamily="18" charset="0"/>
                  </a:rPr>
                  <a:t>的圆心坐标为</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由抛物线的定义得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AF</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A</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得</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=4.</a:t>
                </a:r>
                <a:endParaRPr lang="zh-CN" altLang="zh-CN" sz="1150" dirty="0">
                  <a:latin typeface="Calibri" panose="020F0502020204030204" pitchFamily="34" charset="0"/>
                  <a:cs typeface="Times New Roman" panose="02020603050405020304" pitchFamily="18" charset="0"/>
                </a:endParaRPr>
              </a:p>
              <a:p>
                <a:pPr>
                  <a:lnSpc>
                    <a:spcPct val="12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由对称性不妨设</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Times New Roman" panose="02020603050405020304" pitchFamily="18" charset="0"/>
                    <a:cs typeface="Times New Roman" panose="02020603050405020304" pitchFamily="18" charset="0"/>
                  </a:rPr>
                  <a:t>直线</a:t>
                </a:r>
                <a:r>
                  <a:rPr lang="en-US" altLang="zh-CN" sz="2600" b="1" i="1" dirty="0">
                    <a:latin typeface="Times New Roman" panose="02020603050405020304" pitchFamily="18" charset="0"/>
                    <a:cs typeface="Times New Roman" panose="02020603050405020304" pitchFamily="18" charset="0"/>
                  </a:rPr>
                  <a:t>AF</a:t>
                </a:r>
                <a:r>
                  <a:rPr lang="zh-CN" altLang="zh-CN" sz="2600" b="1" dirty="0">
                    <a:latin typeface="Times New Roman" panose="02020603050405020304" pitchFamily="18" charset="0"/>
                    <a:cs typeface="Times New Roman" panose="02020603050405020304" pitchFamily="18" charset="0"/>
                  </a:rPr>
                  <a:t>的方程为</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2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即</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4=0</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原点到直线</a:t>
                </a:r>
                <a:r>
                  <a:rPr lang="en-US" altLang="zh-CN" sz="2600" b="1" i="1" dirty="0">
                    <a:latin typeface="Times New Roman" panose="02020603050405020304" pitchFamily="18" charset="0"/>
                    <a:cs typeface="Times New Roman" panose="02020603050405020304" pitchFamily="18" charset="0"/>
                  </a:rPr>
                  <a:t>AF</a:t>
                </a:r>
                <a:r>
                  <a:rPr lang="zh-CN" altLang="zh-CN" sz="2600" b="1" dirty="0">
                    <a:latin typeface="Times New Roman" panose="02020603050405020304" pitchFamily="18" charset="0"/>
                    <a:cs typeface="Times New Roman" panose="02020603050405020304" pitchFamily="18" charset="0"/>
                  </a:rPr>
                  <a:t>的距离是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86699" y="2410092"/>
                <a:ext cx="11589417" cy="3639394"/>
              </a:xfrm>
              <a:prstGeom prst="rect">
                <a:avLst/>
              </a:prstGeom>
              <a:blipFill rotWithShape="0">
                <a:blip r:embed="rId6"/>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1589417" cy="302461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看到准线想到焦点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看到焦点想到准线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许多抛物线问题均可根据定义获得简捷、直观的求解</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由数想形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由形想数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数形结合</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是灵活解题的一条捷径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求抛物线标准方程的常用方法是待定系数法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其关键是判断焦点位置、开口方向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在方程的类型已经确定的前提下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由于标准方程只有一个参数</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只需一个条件就可以确定抛物线的标准方程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63337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606929"/>
            <a:ext cx="11589417" cy="429348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苏州质检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Oxy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的距离比它到定点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的距离小</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的距离与到定点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的距离相等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抛物线的定义知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的轨迹是以</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为焦点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为准线的抛物线</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轨迹方程为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7975949" y="13001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997739"/>
            <a:ext cx="12190413" cy="32965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621443"/>
            <a:ext cx="11589417" cy="3093154"/>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(2)(2023·</a:t>
            </a:r>
            <a:r>
              <a:rPr lang="zh-CN" altLang="zh-CN" sz="2600" b="1">
                <a:latin typeface="Times New Roman" panose="02020603050405020304" pitchFamily="18" charset="0"/>
                <a:cs typeface="Times New Roman" panose="02020603050405020304" pitchFamily="18" charset="0"/>
              </a:rPr>
              <a:t>北京卷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的距离为</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A.7	</a:t>
            </a:r>
            <a:r>
              <a:rPr lang="en-US" altLang="zh-CN" sz="2600" b="1" smtClean="0">
                <a:latin typeface="Times New Roman" panose="02020603050405020304" pitchFamily="18" charset="0"/>
                <a:cs typeface="Times New Roman" panose="02020603050405020304" pitchFamily="18" charset="0"/>
              </a:rPr>
              <a:t>		B.6</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C.5	</a:t>
            </a:r>
            <a:r>
              <a:rPr lang="en-US" altLang="zh-CN" sz="2600" b="1" smtClean="0">
                <a:latin typeface="Times New Roman" panose="02020603050405020304" pitchFamily="18" charset="0"/>
                <a:cs typeface="Times New Roman" panose="02020603050405020304" pitchFamily="18" charset="0"/>
              </a:rPr>
              <a:t>		D.4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MR</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3078996"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7" name="image68.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0544" y="2967191"/>
            <a:ext cx="2739215" cy="2972339"/>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42875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262477" y="3705165"/>
            <a:ext cx="11589417" cy="18242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到直</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又抛物线上点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的距离和到焦点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的距离相等</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82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blinds(horizontal)">
                                      <p:cBhvr>
                                        <p:cTn id="17" dur="500"/>
                                        <p:tgtEl>
                                          <p:spTgt spid="40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linds(horizont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linds(horizontal)">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理解抛物线的定义、几何图形和标准方程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以及它们的简单几何性质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范围、对称性、顶点、离心率</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理解抛物线的简单应用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抛物线的几何性质</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723866" y="2680113"/>
            <a:ext cx="457775" cy="553213"/>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
        <p:nvSpPr>
          <p:cNvPr id="12" name="矩形 11"/>
          <p:cNvSpPr/>
          <p:nvPr/>
        </p:nvSpPr>
        <p:spPr>
          <a:xfrm>
            <a:off x="269382" y="781100"/>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焦半径和焦点弦</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荆州调研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是抛物线上位于第一象限内的一点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的垂线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垂足为</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若直线</a:t>
            </a:r>
            <a:r>
              <a:rPr lang="en-US" altLang="zh-CN" sz="2600" b="1" i="1">
                <a:latin typeface="Times New Roman" panose="02020603050405020304" pitchFamily="18" charset="0"/>
                <a:cs typeface="Times New Roman" panose="02020603050405020304" pitchFamily="18" charset="0"/>
              </a:rPr>
              <a:t>QF</a:t>
            </a:r>
            <a:r>
              <a:rPr lang="zh-CN" altLang="zh-CN" sz="2600" b="1">
                <a:latin typeface="Times New Roman" panose="02020603050405020304" pitchFamily="18" charset="0"/>
                <a:cs typeface="Times New Roman" panose="02020603050405020304" pitchFamily="18" charset="0"/>
              </a:rPr>
              <a:t>的倾斜角为</a:t>
            </a:r>
            <a:r>
              <a:rPr lang="en-US" altLang="zh-CN" sz="2600" b="1">
                <a:latin typeface="Times New Roman" panose="02020603050405020304" pitchFamily="18" charset="0"/>
                <a:cs typeface="Times New Roman" panose="02020603050405020304" pitchFamily="18" charset="0"/>
              </a:rPr>
              <a:t>120°</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A.3</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B.6		  C.9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08743"/>
                <a:ext cx="11589417" cy="4446282"/>
              </a:xfrm>
              <a:prstGeom prst="rect">
                <a:avLst/>
              </a:prstGeom>
            </p:spPr>
            <p:txBody>
              <a:bodyPr wrap="square">
                <a:spAutoFit/>
              </a:bodyPr>
              <a:lstStyle/>
              <a:p>
                <a:pPr marL="355600" indent="-355600">
                  <a:lnSpc>
                    <a:spcPct val="12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准线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Q</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QF</a:t>
                </a:r>
                <a:r>
                  <a:rPr lang="zh-CN" altLang="zh-CN" sz="2600" b="1">
                    <a:latin typeface="Times New Roman" panose="02020603050405020304" pitchFamily="18" charset="0"/>
                    <a:cs typeface="Times New Roman" panose="02020603050405020304" pitchFamily="18" charset="0"/>
                  </a:rPr>
                  <a:t>的倾斜角为</a:t>
                </a:r>
                <a:r>
                  <a:rPr lang="en-US" altLang="zh-CN" sz="2600" b="1">
                    <a:latin typeface="Times New Roman" panose="02020603050405020304" pitchFamily="18" charset="0"/>
                    <a:cs typeface="Times New Roman" panose="02020603050405020304" pitchFamily="18" charset="0"/>
                  </a:rPr>
                  <a:t>120°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QF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num>
                      <m:den>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𝟐𝟕</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=6.</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08743"/>
                <a:ext cx="11589417" cy="444628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72871"/>
            <a:ext cx="12190413" cy="423942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过抛物线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作倾斜角为</a:t>
            </a:r>
            <a:r>
              <a:rPr lang="en-US" altLang="zh-CN" sz="2600" b="1">
                <a:latin typeface="Times New Roman" panose="02020603050405020304" pitchFamily="18" charset="0"/>
                <a:cs typeface="Times New Roman" panose="02020603050405020304" pitchFamily="18" charset="0"/>
              </a:rPr>
              <a:t>45°</a:t>
            </a:r>
            <a:r>
              <a:rPr lang="zh-CN" altLang="zh-CN" sz="2600" b="1">
                <a:latin typeface="Times New Roman" panose="02020603050405020304" pitchFamily="18" charset="0"/>
                <a:cs typeface="Times New Roman" panose="02020603050405020304" pitchFamily="18" charset="0"/>
              </a:rPr>
              <a:t>的直线交抛物线于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的长为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3888485" y="1111364"/>
            <a:ext cx="351378"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892205"/>
                <a:ext cx="11589417" cy="3153556"/>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与抛物线方程联立消去</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根据抛物线的定义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892205"/>
                <a:ext cx="11589417" cy="3153556"/>
              </a:xfrm>
              <a:prstGeom prst="rect">
                <a:avLst/>
              </a:prstGeom>
              <a:blipFill rotWithShape="0">
                <a:blip r:embed="rId4"/>
                <a:stretch>
                  <a:fillRect l="-947" b="-38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688183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229429"/>
            <a:ext cx="12190413" cy="295378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45243"/>
                <a:ext cx="11589417" cy="556460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与抛物线有关的最值问题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是抛物线上任意一点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的距离与</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到直线</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+7=0</a:t>
                </a:r>
                <a:r>
                  <a:rPr lang="zh-CN" altLang="zh-CN" sz="2600" b="1">
                    <a:latin typeface="Times New Roman" panose="02020603050405020304" pitchFamily="18" charset="0"/>
                    <a:cs typeface="Times New Roman" panose="02020603050405020304" pitchFamily="18" charset="0"/>
                  </a:rPr>
                  <a:t>的距离之和的最小值是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由抛物线定义可知点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的距离等于点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及直线方程</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+7=0</a:t>
                </a:r>
                <a:r>
                  <a:rPr lang="zh-CN" altLang="zh-CN" sz="2600" b="1">
                    <a:latin typeface="Times New Roman" panose="02020603050405020304" pitchFamily="18" charset="0"/>
                    <a:cs typeface="Times New Roman" panose="02020603050405020304" pitchFamily="18" charset="0"/>
                  </a:rPr>
                  <a:t>可得直线与抛物线相离</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的距离与点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到直线</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+7=0</a:t>
                </a:r>
                <a:r>
                  <a:rPr lang="zh-CN" altLang="zh-CN" sz="2600" b="1">
                    <a:latin typeface="Times New Roman" panose="02020603050405020304" pitchFamily="18" charset="0"/>
                    <a:cs typeface="Times New Roman" panose="02020603050405020304" pitchFamily="18" charset="0"/>
                  </a:rPr>
                  <a:t>的距离之和的最小值为点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到</a:t>
                </a:r>
                <a:r>
                  <a:rPr lang="zh-CN" altLang="zh-CN" sz="2600" b="1">
                    <a:latin typeface="Times New Roman" panose="02020603050405020304" pitchFamily="18" charset="0"/>
                    <a:cs typeface="Times New Roman" panose="02020603050405020304" pitchFamily="18" charset="0"/>
                  </a:rPr>
                  <a:t>直线</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+7=0</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45243"/>
                <a:ext cx="11589417" cy="5564600"/>
              </a:xfrm>
              <a:prstGeom prst="rect">
                <a:avLst/>
              </a:prstGeom>
              <a:blipFill rotWithShape="0">
                <a:blip r:embed="rId4"/>
                <a:stretch>
                  <a:fillRect l="-947" r="-53"/>
                </a:stretch>
              </a:blipFill>
            </p:spPr>
            <p:txBody>
              <a:bodyPr/>
              <a:lstStyle/>
              <a:p>
                <a:r>
                  <a:rPr lang="zh-CN" altLang="en-US">
                    <a:noFill/>
                  </a:rPr>
                  <a:t> </a:t>
                </a:r>
              </a:p>
            </p:txBody>
          </p:sp>
        </mc:Fallback>
      </mc:AlternateContent>
      <p:sp>
        <p:nvSpPr>
          <p:cNvPr id="12" name="矩形 11"/>
          <p:cNvSpPr/>
          <p:nvPr>
            <p:custDataLst>
              <p:tags r:id="rId2"/>
            </p:custDataLst>
          </p:nvPr>
        </p:nvSpPr>
        <p:spPr>
          <a:xfrm>
            <a:off x="6781387" y="1866805"/>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053707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89774"/>
            <a:ext cx="12190413" cy="42818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429348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海南调研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上一点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为圆</a:t>
            </a:r>
            <a:r>
              <a:rPr lang="en-US" altLang="zh-CN" sz="2600" b="1" i="1">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依题意抛物线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的圆心为</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半径为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作</a:t>
            </a:r>
            <a:r>
              <a:rPr lang="en-US" altLang="zh-CN" sz="2600" b="1" i="1">
                <a:latin typeface="Times New Roman" panose="02020603050405020304" pitchFamily="18" charset="0"/>
                <a:cs typeface="Times New Roman" panose="02020603050405020304" pitchFamily="18" charset="0"/>
              </a:rPr>
              <a:t>AA'</a:t>
            </a:r>
            <a:r>
              <a:rPr lang="zh-CN" altLang="zh-CN" sz="2600" b="1">
                <a:latin typeface="Times New Roman" panose="02020603050405020304" pitchFamily="18" charset="0"/>
                <a:cs typeface="Times New Roman" panose="02020603050405020304" pitchFamily="18" charset="0"/>
              </a:rPr>
              <a:t>垂直于抛物线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垂足为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三点共线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且点</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之间时等号成立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7497444" y="1247235"/>
            <a:ext cx="351378" cy="492443"/>
          </a:xfrm>
          <a:prstGeom prst="rect">
            <a:avLst/>
          </a:prstGeom>
        </p:spPr>
        <p:txBody>
          <a:bodyPr wrap="none">
            <a:spAutoFit/>
          </a:bodyPr>
          <a:lstStyle/>
          <a:p>
            <a:r>
              <a:rPr lang="en-US" altLang="zh-CN" sz="2600" b="1" kern="100" smtClean="0">
                <a:solidFill>
                  <a:srgbClr val="C00000"/>
                </a:solidFill>
                <a:latin typeface="Times New Roman" panose="02020603050405020304"/>
                <a:ea typeface="宋体" panose="02010600030101010101" pitchFamily="2" charset="-122"/>
              </a:rPr>
              <a:t>3</a:t>
            </a:r>
            <a:endParaRPr lang="zh-CN" altLang="en-US" sz="2600" b="1" dirty="0">
              <a:solidFill>
                <a:srgbClr val="C00000"/>
              </a:solidFill>
            </a:endParaRPr>
          </a:p>
        </p:txBody>
      </p:sp>
    </p:spTree>
    <p:extLst>
      <p:ext uri="{BB962C8B-B14F-4D97-AF65-F5344CB8AC3E}">
        <p14:creationId xmlns:p14="http://schemas.microsoft.com/office/powerpoint/2010/main" val="2179062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302461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与抛物线有关的最值问题的两个转化策略</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转化策略一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将抛物线上的点到准线的距离转化为该点到焦点的距离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构造出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两点之间线段最短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三角形两边之和大于第三边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使问题得以解决</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转化策略二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将抛物线上的点到焦点的距离转化为到准线的距离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与直线上所有点的连线中垂线段最短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原理解决</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107982"/>
            <a:ext cx="12190413" cy="40740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148720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交抛物线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𝑨𝑭</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1487202"/>
              </a:xfrm>
              <a:prstGeom prst="rect">
                <a:avLst/>
              </a:prstGeom>
              <a:blipFill rotWithShape="0">
                <a:blip r:embed="rId4"/>
                <a:stretch>
                  <a:fillRect l="-947" r="-1578" b="-3279"/>
                </a:stretch>
              </a:blipFill>
            </p:spPr>
            <p:txBody>
              <a:bodyPr/>
              <a:lstStyle/>
              <a:p>
                <a:r>
                  <a:rPr lang="zh-CN" altLang="en-US">
                    <a:noFill/>
                  </a:rPr>
                  <a:t> </a:t>
                </a:r>
              </a:p>
            </p:txBody>
          </p:sp>
        </mc:Fallback>
      </mc:AlternateContent>
      <p:sp>
        <p:nvSpPr>
          <p:cNvPr id="8" name="矩形 7"/>
          <p:cNvSpPr/>
          <p:nvPr>
            <p:custDataLst>
              <p:tags r:id="rId2"/>
            </p:custDataLst>
          </p:nvPr>
        </p:nvSpPr>
        <p:spPr>
          <a:xfrm>
            <a:off x="5362574" y="1437862"/>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3</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599582" y="1981105"/>
                <a:ext cx="11589417" cy="398673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由题意得焦点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λy</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λ</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代入抛物线方程得</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λy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根与系数的关系得</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𝑨𝑭</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𝒕</m:t>
                            </m:r>
                          </m:e>
                        </m:rad>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𝒕</m:t>
                        </m:r>
                      </m:e>
                    </m:rad>
                  </m:oMath>
                </a14:m>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𝒕</m:t>
                            </m:r>
                          </m:e>
                        </m:rad>
                      </m:den>
                    </m:f>
                  </m:oMath>
                </a14:m>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𝒕</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简得</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舍</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99582" y="1981105"/>
                <a:ext cx="11589417" cy="3986732"/>
              </a:xfrm>
              <a:prstGeom prst="rect">
                <a:avLst/>
              </a:prstGeom>
              <a:blipFill rotWithShape="0">
                <a:blip r:embed="rId5"/>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810375"/>
            <a:ext cx="12190413" cy="43931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东北三省四市模拟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与抛物线</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交于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轴距离的最小值是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5663152" y="1124064"/>
            <a:ext cx="351378"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endParaRPr lang="zh-CN" altLang="zh-CN" sz="2600">
              <a:latin typeface="Calibri" panose="020F0502020204030204" pitchFamily="34" charset="0"/>
              <a:cs typeface="Times New Roman" panose="02020603050405020304" pitchFamily="18" charset="0"/>
            </a:endParaRPr>
          </a:p>
        </p:txBody>
      </p:sp>
      <p:sp>
        <p:nvSpPr>
          <p:cNvPr id="5" name="矩形 4"/>
          <p:cNvSpPr/>
          <p:nvPr/>
        </p:nvSpPr>
        <p:spPr>
          <a:xfrm>
            <a:off x="287854" y="1879505"/>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因为抛物线方程为</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21" name="image69.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503" y="1968176"/>
            <a:ext cx="3240405" cy="2047937"/>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20967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p:cNvSpPr/>
              <p:nvPr/>
            </p:nvSpPr>
            <p:spPr>
              <a:xfrm>
                <a:off x="276457" y="2552986"/>
                <a:ext cx="11589417" cy="3306867"/>
              </a:xfrm>
              <a:prstGeom prst="rect">
                <a:avLst/>
              </a:prstGeom>
            </p:spPr>
            <p:txBody>
              <a:bodyPr wrap="square">
                <a:spAutoFit/>
              </a:bodyPr>
              <a:lstStyle/>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所以抛物线的焦点为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准线</a:t>
                </a:r>
                <a:r>
                  <a:rPr lang="en-US" altLang="zh-CN" sz="2600" b="1" i="1" dirty="0" err="1">
                    <a:latin typeface="Times New Roman" panose="02020603050405020304" pitchFamily="18" charset="0"/>
                    <a:cs typeface="Times New Roman" panose="02020603050405020304" pitchFamily="18" charset="0"/>
                  </a:rPr>
                  <a:t>l</a:t>
                </a:r>
                <a:r>
                  <a:rPr lang="en-US" altLang="zh-CN" sz="2600" b="1" baseline="-25000" dirty="0" err="1">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的方程为</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如图</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过点</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分别向准线</a:t>
                </a:r>
                <a:r>
                  <a:rPr lang="en-US" altLang="zh-CN" sz="2600" b="1" i="1" dirty="0" err="1">
                    <a:latin typeface="Times New Roman" panose="02020603050405020304" pitchFamily="18" charset="0"/>
                    <a:cs typeface="Times New Roman" panose="02020603050405020304" pitchFamily="18" charset="0"/>
                  </a:rPr>
                  <a:t>l</a:t>
                </a:r>
                <a:r>
                  <a:rPr lang="en-US" altLang="zh-CN" sz="2600" b="1" baseline="-25000" dirty="0" err="1">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作垂线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垂足分别为</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连接</a:t>
                </a:r>
                <a:r>
                  <a:rPr lang="en-US" altLang="zh-CN" sz="2600" b="1" i="1" dirty="0" err="1">
                    <a:latin typeface="Times New Roman" panose="02020603050405020304" pitchFamily="18" charset="0"/>
                    <a:cs typeface="Times New Roman" panose="02020603050405020304" pitchFamily="18" charset="0"/>
                  </a:rPr>
                  <a:t>AF</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BF</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过线段</a:t>
                </a:r>
                <a:r>
                  <a:rPr lang="en-US" altLang="zh-CN" sz="2600" b="1" i="1" dirty="0">
                    <a:latin typeface="Times New Roman" panose="02020603050405020304" pitchFamily="18" charset="0"/>
                    <a:cs typeface="Times New Roman" panose="02020603050405020304" pitchFamily="18" charset="0"/>
                  </a:rPr>
                  <a:t>AB</a:t>
                </a:r>
                <a:r>
                  <a:rPr lang="zh-CN" altLang="zh-CN" sz="2600" b="1" dirty="0">
                    <a:latin typeface="Times New Roman" panose="02020603050405020304" pitchFamily="18" charset="0"/>
                    <a:cs typeface="Times New Roman" panose="02020603050405020304" pitchFamily="18" charset="0"/>
                  </a:rPr>
                  <a:t>的中点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向准线</a:t>
                </a:r>
                <a:r>
                  <a:rPr lang="en-US" altLang="zh-CN" sz="2600" b="1" i="1" dirty="0" err="1">
                    <a:latin typeface="Times New Roman" panose="02020603050405020304" pitchFamily="18" charset="0"/>
                    <a:cs typeface="Times New Roman" panose="02020603050405020304" pitchFamily="18" charset="0"/>
                  </a:rPr>
                  <a:t>l</a:t>
                </a:r>
                <a:r>
                  <a:rPr lang="en-US" altLang="zh-CN" sz="2600" b="1" baseline="-25000" dirty="0" err="1">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作垂线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垂足为</a:t>
                </a:r>
                <a:r>
                  <a:rPr lang="en-US" altLang="zh-CN" sz="2600" b="1" i="1" dirty="0" err="1">
                    <a:latin typeface="Times New Roman" panose="02020603050405020304" pitchFamily="18" charset="0"/>
                    <a:cs typeface="Times New Roman" panose="02020603050405020304" pitchFamily="18" charset="0"/>
                  </a:rPr>
                  <a:t>M</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MM</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𝑨</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𝑨</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𝑩</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𝑩</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𝑨𝑭</m:t>
                        </m:r>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𝑩𝑭</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𝑨𝑩</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=3</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76457" y="2552986"/>
                <a:ext cx="11589417" cy="3306867"/>
              </a:xfrm>
              <a:prstGeom prst="rect">
                <a:avLst/>
              </a:prstGeom>
              <a:blipFill rotWithShape="0">
                <a:blip r:embed="rId5"/>
                <a:stretch>
                  <a:fillRect l="-946" b="-11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blinds(horizontal)">
                                      <p:cBhvr>
                                        <p:cTn id="17" dur="5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034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478504" y="850170"/>
            <a:ext cx="10793813" cy="3631250"/>
          </a:xfrm>
          <a:prstGeom prst="rect">
            <a:avLst/>
          </a:prstGeom>
        </p:spPr>
        <p:txBody>
          <a:bodyPr>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当且仅当直线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因为过抛物线焦点的最短弦为通径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且最短弦长为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6&gt;4</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能过焦点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轴距离的最小值为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endParaRPr lang="zh-CN" altLang="zh-CN" sz="26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62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3288289"/>
            <a:ext cx="12190413" cy="29971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smtClean="0">
                <a:latin typeface="Times New Roman" panose="02020603050405020304" pitchFamily="18" charset="0"/>
                <a:cs typeface="Times New Roman" panose="02020603050405020304" pitchFamily="18" charset="0"/>
              </a:rPr>
              <a:t>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抛物线的综合问题</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508299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新高考Ⅱ卷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上动点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的一条切线</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为切点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的垂线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垂足为</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A</a:t>
                </a:r>
                <a:r>
                  <a:rPr lang="zh-CN" altLang="zh-CN" sz="2600" b="1" smtClean="0">
                    <a:latin typeface="Times New Roman" panose="02020603050405020304" pitchFamily="18" charset="0"/>
                    <a:cs typeface="Times New Roman" panose="02020603050405020304" pitchFamily="18" charset="0"/>
                  </a:rPr>
                  <a:t>相切</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三点共线时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𝟏𝟓</m:t>
                        </m:r>
                      </m:e>
                    </m:ra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zh-CN" altLang="zh-CN" sz="2600" b="1">
                    <a:latin typeface="Calibri" panose="020F0502020204030204" pitchFamily="34" charset="0"/>
                    <a:cs typeface="宋体" panose="02010600030101010101" pitchFamily="2" charset="-122"/>
                  </a:rPr>
                  <a:t>⊥</a:t>
                </a:r>
                <a:r>
                  <a:rPr lang="en-US" altLang="zh-CN" sz="2600" b="1" i="1" smtClean="0">
                    <a:latin typeface="Times New Roman" panose="02020603050405020304" pitchFamily="18" charset="0"/>
                    <a:cs typeface="Times New Roman" panose="02020603050405020304" pitchFamily="18" charset="0"/>
                  </a:rPr>
                  <a:t>AB	</a:t>
                </a:r>
                <a:r>
                  <a:rPr lang="en-US" altLang="zh-CN" sz="2600" b="1" smtClean="0">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有且仅有</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个</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相切</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三点共线时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𝟏𝟓</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5082995"/>
              </a:xfrm>
              <a:prstGeom prst="rect">
                <a:avLst/>
              </a:prstGeom>
              <a:blipFill rotWithShape="0">
                <a:blip r:embed="rId5"/>
                <a:stretch>
                  <a:fillRect l="-947" b="-120"/>
                </a:stretch>
              </a:blipFill>
            </p:spPr>
            <p:txBody>
              <a:bodyPr/>
              <a:lstStyle/>
              <a:p>
                <a:r>
                  <a:rPr lang="zh-CN" altLang="en-US">
                    <a:noFill/>
                  </a:rPr>
                  <a:t> </a:t>
                </a:r>
              </a:p>
            </p:txBody>
          </p:sp>
        </mc:Fallback>
      </mc:AlternateContent>
      <p:sp>
        <p:nvSpPr>
          <p:cNvPr id="6" name="矩形 5"/>
          <p:cNvSpPr/>
          <p:nvPr>
            <p:custDataLst>
              <p:tags r:id="rId3"/>
            </p:custDataLst>
          </p:nvPr>
        </p:nvSpPr>
        <p:spPr>
          <a:xfrm>
            <a:off x="10098119" y="143980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007"/>
            <a:ext cx="12190413" cy="61713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34143"/>
                <a:ext cx="11589417" cy="58260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PA</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不垂直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记抛物线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连接</a:t>
                </a:r>
                <a:r>
                  <a:rPr lang="en-US" altLang="zh-CN" sz="2600" b="1" i="1">
                    <a:latin typeface="Times New Roman" panose="02020603050405020304" pitchFamily="18" charset="0"/>
                    <a:cs typeface="Times New Roman" panose="02020603050405020304" pitchFamily="18" charset="0"/>
                  </a:rPr>
                  <a:t>AF</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由抛物线定义可知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在线段</a:t>
                </a:r>
                <a:r>
                  <a:rPr lang="en-US" altLang="zh-CN" sz="2600" b="1" i="1">
                    <a:latin typeface="Times New Roman" panose="02020603050405020304" pitchFamily="18" charset="0"/>
                    <a:cs typeface="Times New Roman" panose="02020603050405020304" pitchFamily="18" charset="0"/>
                  </a:rPr>
                  <a:t>AF</a:t>
                </a:r>
                <a:r>
                  <a:rPr lang="zh-CN" altLang="zh-CN" sz="2600" b="1">
                    <a:latin typeface="Times New Roman" panose="02020603050405020304" pitchFamily="18" charset="0"/>
                    <a:cs typeface="Times New Roman" panose="02020603050405020304" pitchFamily="18" charset="0"/>
                  </a:rPr>
                  <a:t>的中垂线上</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线段</a:t>
                </a:r>
                <a:r>
                  <a:rPr lang="en-US" altLang="zh-CN" sz="2600" b="1" i="1">
                    <a:latin typeface="Times New Roman" panose="02020603050405020304" pitchFamily="18" charset="0"/>
                    <a:cs typeface="Times New Roman" panose="02020603050405020304" pitchFamily="18" charset="0"/>
                  </a:rPr>
                  <a:t>AF</a:t>
                </a:r>
                <a:r>
                  <a:rPr lang="zh-CN" altLang="zh-CN" sz="2600" b="1">
                    <a:latin typeface="Times New Roman" panose="02020603050405020304" pitchFamily="18" charset="0"/>
                    <a:cs typeface="Times New Roman" panose="02020603050405020304" pitchFamily="18" charset="0"/>
                  </a:rPr>
                  <a:t>的中垂线方程为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𝟏𝟓</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+30=0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易知满足条件的点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有且仅有两个</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34143"/>
                <a:ext cx="11589417" cy="582608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082210"/>
            <a:ext cx="12190413" cy="41798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129477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为该抛物线上不同的三点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𝑶𝑭</m:t>
                        </m:r>
                      </m:e>
                    </m:acc>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𝑭𝑩</m:t>
                        </m:r>
                        <m:r>
                          <a:rPr lang="en-US" altLang="zh-CN" sz="2600" b="1" i="1">
                            <a:latin typeface="Cambria Math" panose="02040503050406030204" pitchFamily="18" charset="0"/>
                            <a:cs typeface="Times New Roman" panose="02020603050405020304" pitchFamily="18" charset="0"/>
                          </a:rPr>
                          <m:t>|</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1294778"/>
              </a:xfrm>
              <a:prstGeom prst="rect">
                <a:avLst/>
              </a:prstGeom>
              <a:blipFill rotWithShape="0">
                <a:blip r:embed="rId4"/>
                <a:stretch>
                  <a:fillRect l="-947" r="-210" b="-10377"/>
                </a:stretch>
              </a:blipFill>
            </p:spPr>
            <p:txBody>
              <a:bodyPr/>
              <a:lstStyle/>
              <a:p>
                <a:r>
                  <a:rPr lang="zh-CN" altLang="en-US">
                    <a:noFill/>
                  </a:rPr>
                  <a:t> </a:t>
                </a:r>
              </a:p>
            </p:txBody>
          </p:sp>
        </mc:Fallback>
      </mc:AlternateContent>
      <p:sp>
        <p:nvSpPr>
          <p:cNvPr id="12" name="矩形 11"/>
          <p:cNvSpPr/>
          <p:nvPr>
            <p:custDataLst>
              <p:tags r:id="rId2"/>
            </p:custDataLst>
          </p:nvPr>
        </p:nvSpPr>
        <p:spPr>
          <a:xfrm>
            <a:off x="8306276" y="1218724"/>
            <a:ext cx="518091"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14</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2108232"/>
                <a:ext cx="11589417" cy="340016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3</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易</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𝑶𝑭</m:t>
                        </m:r>
                      </m:e>
                    </m:acc>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由抛物线的定义可得</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+6=14.</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108232"/>
                <a:ext cx="11589417" cy="3400162"/>
              </a:xfrm>
              <a:prstGeom prst="rect">
                <a:avLst/>
              </a:prstGeom>
              <a:blipFill rotWithShape="0">
                <a:blip r:embed="rId5"/>
                <a:stretch>
                  <a:fillRect l="-947" b="-8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233899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242444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抛物线与其他曲线综合命题时往往与几何性质有关</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焦点弦公式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在使用时务必确保该直线过焦点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抛物线与其他知识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如函数、不等式、平面向量等综合命题时往往考查知识运用能力</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特别是最值问题的求解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66266"/>
            <a:ext cx="12190413" cy="368814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24727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过抛物线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作直线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交于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的纵坐标为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的准线方程为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焦点</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的纵坐标为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247270"/>
              </a:xfrm>
              <a:prstGeom prst="rect">
                <a:avLst/>
              </a:prstGeom>
              <a:blipFill rotWithShape="0">
                <a:blip r:embed="rId3"/>
                <a:stretch>
                  <a:fillRect l="-947" b="-5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376468"/>
            <a:ext cx="12190413" cy="49295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34143"/>
                <a:ext cx="11589417" cy="5767413"/>
              </a:xfrm>
              <a:prstGeom prst="rect">
                <a:avLst/>
              </a:prstGeom>
            </p:spPr>
            <p:txBody>
              <a:bodyPr wrap="square">
                <a:spAutoFit/>
              </a:bodyPr>
              <a:lstStyle/>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上存在点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𝑴𝑨</m:t>
                        </m:r>
                      </m:e>
                    </m:acc>
                  </m:oMath>
                </a14:m>
                <a:r>
                  <a:rPr lang="zh-CN" altLang="zh-CN" sz="2600" b="1">
                    <a:latin typeface="Calibri" panose="020F0502020204030204" pitchFamily="34" charset="0"/>
                    <a:cs typeface="宋体" panose="02010600030101010101" pitchFamily="2" charset="-122"/>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𝑴𝑩</m:t>
                        </m:r>
                      </m:e>
                    </m:acc>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𝑴𝑨</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𝑴𝑨</m:t>
                        </m:r>
                      </m:e>
                    </m:acc>
                  </m:oMath>
                </a14:m>
                <a:r>
                  <a:rPr lang="zh-CN" altLang="zh-CN" sz="2600" b="1">
                    <a:latin typeface="Calibri" panose="020F0502020204030204" pitchFamily="34" charset="0"/>
                    <a:cs typeface="宋体" panose="02010600030101010101" pitchFamily="2" charset="-122"/>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𝑴𝑩</m:t>
                        </m:r>
                      </m:e>
                    </m:acc>
                  </m:oMath>
                </a14:m>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𝑴𝑩</m:t>
                        </m:r>
                      </m:e>
                    </m:acc>
                  </m:oMath>
                </a14:m>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4+8</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舍去</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34143"/>
                <a:ext cx="11589417" cy="576741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75206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smtClean="0">
                <a:latin typeface="微软雅黑" panose="020B0503020204020204" pitchFamily="34" charset="-122"/>
                <a:ea typeface="微软雅黑" panose="020B0503020204020204" pitchFamily="34" charset="-122"/>
              </a:rPr>
              <a:t>拓展视野</a:t>
            </a:r>
            <a:r>
              <a:rPr lang="zh-CN" altLang="en-US" sz="2800" b="1" kern="0">
                <a:latin typeface="微软雅黑" panose="020B0503020204020204" pitchFamily="34" charset="-122"/>
                <a:ea typeface="微软雅黑" panose="020B0503020204020204" pitchFamily="34" charset="-122"/>
              </a:rPr>
              <a:t>　</a:t>
            </a:r>
            <a:r>
              <a:rPr lang="zh-CN" altLang="en-US" sz="2800" b="1" kern="0" smtClean="0">
                <a:latin typeface="微软雅黑" panose="020B0503020204020204" pitchFamily="34" charset="-122"/>
                <a:ea typeface="微软雅黑" panose="020B0503020204020204" pitchFamily="34" charset="-122"/>
              </a:rPr>
              <a:t>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阿基米德</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三角形</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3" y="642225"/>
            <a:ext cx="7554040" cy="129266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抛物线的弦与过弦的端点的两条切线所围成的三角形叫做阿基米德三角形</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image7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962" y="1053497"/>
            <a:ext cx="3015113" cy="2828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46685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358283" y="1892205"/>
            <a:ext cx="7465140" cy="30931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阿基米德三角形的底边</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上的</a:t>
            </a:r>
            <a:r>
              <a:rPr lang="zh-CN" altLang="zh-CN" sz="2600" b="1" smtClean="0">
                <a:latin typeface="Times New Roman" panose="02020603050405020304" pitchFamily="18" charset="0"/>
                <a:cs typeface="Times New Roman" panose="02020603050405020304" pitchFamily="18" charset="0"/>
              </a:rPr>
              <a:t>中线</a:t>
            </a:r>
            <a:r>
              <a:rPr lang="en-US" altLang="zh-CN" sz="2600" b="1" i="1" smtClean="0">
                <a:latin typeface="Times New Roman" panose="02020603050405020304" pitchFamily="18" charset="0"/>
                <a:cs typeface="Times New Roman" panose="02020603050405020304" pitchFamily="18" charset="0"/>
              </a:rPr>
              <a:t>MQ</a:t>
            </a:r>
            <a:r>
              <a:rPr lang="zh-CN" altLang="zh-CN" sz="2600" b="1">
                <a:latin typeface="Times New Roman" panose="02020603050405020304" pitchFamily="18" charset="0"/>
                <a:cs typeface="Times New Roman" panose="02020603050405020304" pitchFamily="18" charset="0"/>
              </a:rPr>
              <a:t>平行于抛物线的轴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若阿基米德三角形的底边</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过抛物线内的定点</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则另一顶点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的轨迹为一条直线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该直线与以</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点为中点的弦平行</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35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358283" y="1269524"/>
                <a:ext cx="11225144" cy="356430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与抛物线没有公共点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上的点为顶点的阿基米德三角形的</a:t>
                </a:r>
                <a:r>
                  <a:rPr lang="zh-CN" altLang="zh-CN" sz="2600" b="1" smtClean="0">
                    <a:latin typeface="Times New Roman" panose="02020603050405020304" pitchFamily="18" charset="0"/>
                    <a:cs typeface="Times New Roman" panose="02020603050405020304" pitchFamily="18" charset="0"/>
                  </a:rPr>
                  <a:t>底</a:t>
                </a:r>
                <a:endParaRPr lang="en-US" altLang="zh-CN" sz="2600" b="1" smtClean="0">
                  <a:latin typeface="Times New Roman" panose="02020603050405020304" pitchFamily="18" charset="0"/>
                  <a:cs typeface="Times New Roman" panose="02020603050405020304" pitchFamily="18" charset="0"/>
                </a:endParaRP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边</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过定点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则定点的坐标为</a:t>
                </a:r>
                <a:r>
                  <a:rPr lang="en-US" altLang="zh-CN" sz="2600" b="1" i="1">
                    <a:latin typeface="Times New Roman" panose="02020603050405020304" pitchFamily="18" charset="0"/>
                    <a:cs typeface="Times New Roman" panose="02020603050405020304" pitchFamily="18" charset="0"/>
                  </a:rPr>
                  <a:t>C</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𝒄</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𝒃𝒑</m:t>
                            </m:r>
                          </m:num>
                          <m:den>
                            <m:r>
                              <a:rPr lang="en-US" altLang="zh-CN" sz="2600" b="1" i="1">
                                <a:latin typeface="Cambria Math" panose="02040503050406030204" pitchFamily="18" charset="0"/>
                                <a:cs typeface="Times New Roman" panose="02020603050405020304" pitchFamily="18" charset="0"/>
                              </a:rPr>
                              <m:t>𝒂</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底边</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的阿基米德三角形的面积最大值为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𝟑</m:t>
                            </m:r>
                          </m:sup>
                        </m:sSup>
                      </m:num>
                      <m:den>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若阿基米德三角形的底边</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过焦点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则顶点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的轨迹为准线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且阿基米德三角形的面积最小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58283" y="1269524"/>
                <a:ext cx="11225144" cy="3564309"/>
              </a:xfrm>
              <a:prstGeom prst="rect">
                <a:avLst/>
              </a:prstGeom>
              <a:blipFill rotWithShape="0">
                <a:blip r:embed="rId2"/>
                <a:stretch>
                  <a:fillRect l="-978" b="-1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382" y="621443"/>
            <a:ext cx="11589417" cy="369331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典例</a:t>
            </a:r>
            <a:r>
              <a:rPr lang="zh-CN" altLang="zh-CN" sz="2600" b="1" dirty="0" smtClean="0">
                <a:solidFill>
                  <a:srgbClr val="0000FF"/>
                </a:solidFill>
                <a:latin typeface="Calibri" panose="020F0502020204030204" pitchFamily="34"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(1)(2025·</a:t>
            </a:r>
            <a:r>
              <a:rPr lang="zh-CN" altLang="zh-CN" sz="2600" b="1" dirty="0" smtClean="0">
                <a:latin typeface="Times New Roman" panose="02020603050405020304" pitchFamily="18" charset="0"/>
                <a:cs typeface="Times New Roman" panose="02020603050405020304" pitchFamily="18" charset="0"/>
              </a:rPr>
              <a:t>广州调研</a:t>
            </a:r>
            <a:r>
              <a:rPr lang="en-US" altLang="zh-CN" sz="2600" b="1" dirty="0" smtClean="0">
                <a:latin typeface="Times New Roman" panose="02020603050405020304" pitchFamily="18" charset="0"/>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若抛物线上任意两点</a:t>
            </a:r>
            <a:r>
              <a:rPr lang="en-US" altLang="zh-CN" sz="2600" b="1" i="1" dirty="0" err="1" smtClean="0">
                <a:latin typeface="Times New Roman" panose="02020603050405020304" pitchFamily="18" charset="0"/>
                <a:cs typeface="Times New Roman" panose="02020603050405020304" pitchFamily="18" charset="0"/>
              </a:rPr>
              <a:t>A</a:t>
            </a:r>
            <a:r>
              <a:rPr lang="en-US" altLang="zh-CN" sz="2600" b="1" dirty="0" err="1" smtClean="0">
                <a:latin typeface="宋体" panose="02010600030101010101" pitchFamily="2" charset="-122"/>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B</a:t>
            </a:r>
            <a:r>
              <a:rPr lang="zh-CN" altLang="zh-CN" sz="2600" b="1" dirty="0" smtClean="0">
                <a:latin typeface="Times New Roman" panose="02020603050405020304" pitchFamily="18" charset="0"/>
                <a:cs typeface="Times New Roman" panose="02020603050405020304" pitchFamily="18" charset="0"/>
              </a:rPr>
              <a:t>处的切线交于点</a:t>
            </a:r>
            <a:r>
              <a:rPr lang="en-US" altLang="zh-CN" sz="2600" b="1" i="1" dirty="0" smtClean="0">
                <a:latin typeface="Times New Roman" panose="02020603050405020304" pitchFamily="18" charset="0"/>
                <a:cs typeface="Times New Roman" panose="02020603050405020304" pitchFamily="18" charset="0"/>
              </a:rPr>
              <a:t>P</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则称</a:t>
            </a:r>
            <a:r>
              <a:rPr lang="zh-CN" altLang="zh-CN" sz="2600" b="1" dirty="0" smtClean="0">
                <a:latin typeface="Calibri" panose="020F0502020204030204" pitchFamily="34" charset="0"/>
                <a:cs typeface="宋体" panose="02010600030101010101" pitchFamily="2" charset="-122"/>
              </a:rPr>
              <a:t>△</a:t>
            </a:r>
            <a:r>
              <a:rPr lang="en-US" altLang="zh-CN" sz="2600" b="1" i="1" dirty="0" err="1" smtClean="0">
                <a:latin typeface="Times New Roman" panose="02020603050405020304" pitchFamily="18" charset="0"/>
                <a:cs typeface="Times New Roman" panose="02020603050405020304" pitchFamily="18" charset="0"/>
              </a:rPr>
              <a:t>PAB</a:t>
            </a:r>
            <a:r>
              <a:rPr lang="zh-CN" altLang="zh-CN" sz="2600" b="1" dirty="0" smtClean="0">
                <a:latin typeface="Times New Roman" panose="02020603050405020304" pitchFamily="18" charset="0"/>
                <a:cs typeface="Times New Roman" panose="02020603050405020304" pitchFamily="18" charset="0"/>
              </a:rPr>
              <a:t>为</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阿基米德三角形</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当弦</a:t>
            </a:r>
            <a:r>
              <a:rPr lang="en-US" altLang="zh-CN" sz="2600" b="1" i="1" dirty="0" smtClean="0">
                <a:latin typeface="Times New Roman" panose="02020603050405020304" pitchFamily="18" charset="0"/>
                <a:cs typeface="Times New Roman" panose="02020603050405020304" pitchFamily="18" charset="0"/>
              </a:rPr>
              <a:t>AB</a:t>
            </a:r>
            <a:r>
              <a:rPr lang="zh-CN" altLang="zh-CN" sz="2600" b="1" dirty="0" smtClean="0">
                <a:latin typeface="Times New Roman" panose="02020603050405020304" pitchFamily="18" charset="0"/>
                <a:cs typeface="Times New Roman" panose="02020603050405020304" pitchFamily="18" charset="0"/>
              </a:rPr>
              <a:t>经过抛物线的焦点</a:t>
            </a:r>
            <a:r>
              <a:rPr lang="en-US" altLang="zh-CN" sz="2600" b="1" i="1" dirty="0" smtClean="0">
                <a:latin typeface="Times New Roman" panose="02020603050405020304" pitchFamily="18" charset="0"/>
                <a:cs typeface="Times New Roman" panose="02020603050405020304" pitchFamily="18" charset="0"/>
              </a:rPr>
              <a:t>F</a:t>
            </a:r>
            <a:r>
              <a:rPr lang="zh-CN" altLang="zh-CN" sz="2600" b="1" dirty="0" smtClean="0">
                <a:latin typeface="Times New Roman" panose="02020603050405020304" pitchFamily="18" charset="0"/>
                <a:cs typeface="Times New Roman" panose="02020603050405020304" pitchFamily="18" charset="0"/>
              </a:rPr>
              <a:t>时</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Calibri" panose="020F0502020204030204" pitchFamily="34" charset="0"/>
                <a:cs typeface="宋体" panose="02010600030101010101" pitchFamily="2" charset="-122"/>
              </a:rPr>
              <a:t>△</a:t>
            </a:r>
            <a:r>
              <a:rPr lang="en-US" altLang="zh-CN" sz="2600" b="1" i="1" dirty="0" err="1" smtClean="0">
                <a:latin typeface="Times New Roman" panose="02020603050405020304" pitchFamily="18" charset="0"/>
                <a:cs typeface="Times New Roman" panose="02020603050405020304" pitchFamily="18" charset="0"/>
              </a:rPr>
              <a:t>PAB</a:t>
            </a:r>
            <a:r>
              <a:rPr lang="zh-CN" altLang="zh-CN" sz="2600" b="1" dirty="0" smtClean="0">
                <a:latin typeface="Times New Roman" panose="02020603050405020304" pitchFamily="18" charset="0"/>
                <a:cs typeface="Times New Roman" panose="02020603050405020304" pitchFamily="18" charset="0"/>
              </a:rPr>
              <a:t>具有以下特征</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Calibri" panose="020F0502020204030204" pitchFamily="34" charset="0"/>
                <a:cs typeface="宋体" panose="02010600030101010101" pitchFamily="2" charset="-122"/>
              </a:rPr>
              <a:t>	</a:t>
            </a:r>
            <a:r>
              <a:rPr lang="zh-CN" altLang="zh-CN" sz="2600" b="1" dirty="0" smtClean="0">
                <a:latin typeface="Calibri" panose="020F0502020204030204" pitchFamily="34" charset="0"/>
                <a:cs typeface="宋体" panose="02010600030101010101" pitchFamily="2" charset="-122"/>
              </a:rPr>
              <a:t>①</a:t>
            </a:r>
            <a:r>
              <a:rPr lang="zh-CN" altLang="zh-CN" sz="2600" b="1" dirty="0" smtClean="0">
                <a:latin typeface="Times New Roman" panose="02020603050405020304" pitchFamily="18" charset="0"/>
                <a:cs typeface="Times New Roman" panose="02020603050405020304" pitchFamily="18" charset="0"/>
              </a:rPr>
              <a:t>点</a:t>
            </a:r>
            <a:r>
              <a:rPr lang="en-US" altLang="zh-CN" sz="2600" b="1" i="1" dirty="0" smtClean="0">
                <a:latin typeface="Times New Roman" panose="02020603050405020304" pitchFamily="18" charset="0"/>
                <a:cs typeface="Times New Roman" panose="02020603050405020304" pitchFamily="18" charset="0"/>
              </a:rPr>
              <a:t>P</a:t>
            </a:r>
            <a:r>
              <a:rPr lang="zh-CN" altLang="zh-CN" sz="2600" b="1" dirty="0" smtClean="0">
                <a:latin typeface="Times New Roman" panose="02020603050405020304" pitchFamily="18" charset="0"/>
                <a:cs typeface="Times New Roman" panose="02020603050405020304" pitchFamily="18" charset="0"/>
              </a:rPr>
              <a:t>必在抛物线的准线上</a:t>
            </a:r>
            <a:r>
              <a:rPr lang="en-US" altLang="zh-CN" sz="2600" b="1" dirty="0" smtClean="0">
                <a:latin typeface="Times New Roman" panose="02020603050405020304" pitchFamily="18" charset="0"/>
                <a:cs typeface="Times New Roman" panose="02020603050405020304" pitchFamily="18" charset="0"/>
              </a:rPr>
              <a:t>;</a:t>
            </a:r>
            <a:r>
              <a:rPr lang="zh-CN" altLang="zh-CN" sz="2600" b="1" dirty="0" smtClean="0">
                <a:latin typeface="Calibri" panose="020F0502020204030204" pitchFamily="34" charset="0"/>
                <a:cs typeface="宋体" panose="02010600030101010101" pitchFamily="2" charset="-122"/>
              </a:rPr>
              <a:t>②</a:t>
            </a:r>
            <a:r>
              <a:rPr lang="en-US" altLang="zh-CN" sz="2600" b="1" i="1" dirty="0" smtClean="0">
                <a:latin typeface="Times New Roman" panose="02020603050405020304" pitchFamily="18" charset="0"/>
                <a:cs typeface="Times New Roman" panose="02020603050405020304" pitchFamily="18" charset="0"/>
              </a:rPr>
              <a:t>PF</a:t>
            </a:r>
            <a:r>
              <a:rPr lang="zh-CN" altLang="zh-CN" sz="2600" b="1" dirty="0" smtClean="0">
                <a:latin typeface="Calibri" panose="020F0502020204030204" pitchFamily="34" charset="0"/>
                <a:cs typeface="宋体" panose="02010600030101010101" pitchFamily="2" charset="-122"/>
              </a:rPr>
              <a:t>⊥</a:t>
            </a:r>
            <a:r>
              <a:rPr lang="en-US" altLang="zh-CN" sz="2600" b="1" i="1" dirty="0" smtClean="0">
                <a:latin typeface="Times New Roman" panose="02020603050405020304" pitchFamily="18" charset="0"/>
                <a:cs typeface="Times New Roman" panose="02020603050405020304" pitchFamily="18" charset="0"/>
              </a:rPr>
              <a:t>AB</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若经过抛物线</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baseline="30000" dirty="0" err="1" smtClean="0">
                <a:latin typeface="Times New Roman" panose="02020603050405020304" pitchFamily="18" charset="0"/>
                <a:cs typeface="Times New Roman" panose="02020603050405020304" pitchFamily="18" charset="0"/>
              </a:rPr>
              <a:t>2</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4</a:t>
            </a:r>
            <a:r>
              <a:rPr lang="en-US" altLang="zh-CN" sz="2600" b="1" i="1" dirty="0" err="1" smtClean="0">
                <a:latin typeface="Times New Roman" panose="02020603050405020304" pitchFamily="18" charset="0"/>
                <a:cs typeface="Times New Roman" panose="02020603050405020304" pitchFamily="18" charset="0"/>
              </a:rPr>
              <a:t>x</a:t>
            </a:r>
            <a:r>
              <a:rPr lang="zh-CN" altLang="zh-CN" sz="2600" b="1" dirty="0" smtClean="0">
                <a:latin typeface="Times New Roman" panose="02020603050405020304" pitchFamily="18" charset="0"/>
                <a:cs typeface="Times New Roman" panose="02020603050405020304" pitchFamily="18" charset="0"/>
              </a:rPr>
              <a:t>的焦点的一条弦为</a:t>
            </a:r>
            <a:r>
              <a:rPr lang="en-US" altLang="zh-CN" sz="2600" b="1" i="1" dirty="0" smtClean="0">
                <a:latin typeface="Times New Roman" panose="02020603050405020304" pitchFamily="18" charset="0"/>
                <a:cs typeface="Times New Roman" panose="02020603050405020304" pitchFamily="18" charset="0"/>
              </a:rPr>
              <a:t>AB</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阿基米德三角形</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为</a:t>
            </a:r>
            <a:r>
              <a:rPr lang="zh-CN" altLang="zh-CN" sz="2600" b="1" dirty="0" smtClean="0">
                <a:latin typeface="Calibri" panose="020F0502020204030204" pitchFamily="34" charset="0"/>
                <a:cs typeface="宋体" panose="02010600030101010101" pitchFamily="2" charset="-122"/>
              </a:rPr>
              <a:t>△</a:t>
            </a:r>
            <a:r>
              <a:rPr lang="en-US" altLang="zh-CN" sz="2600" b="1" i="1" dirty="0" err="1" smtClean="0">
                <a:latin typeface="Times New Roman" panose="02020603050405020304" pitchFamily="18" charset="0"/>
                <a:cs typeface="Times New Roman" panose="02020603050405020304" pitchFamily="18" charset="0"/>
              </a:rPr>
              <a:t>PAB</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且点</a:t>
            </a:r>
            <a:r>
              <a:rPr lang="en-US" altLang="zh-CN" sz="2600" b="1" i="1" dirty="0" smtClean="0">
                <a:latin typeface="Times New Roman" panose="02020603050405020304" pitchFamily="18" charset="0"/>
                <a:cs typeface="Times New Roman" panose="02020603050405020304" pitchFamily="18" charset="0"/>
              </a:rPr>
              <a:t>P</a:t>
            </a:r>
            <a:r>
              <a:rPr lang="zh-CN" altLang="zh-CN" sz="2600" b="1" dirty="0" smtClean="0">
                <a:latin typeface="Times New Roman" panose="02020603050405020304" pitchFamily="18" charset="0"/>
                <a:cs typeface="Times New Roman" panose="02020603050405020304" pitchFamily="18" charset="0"/>
              </a:rPr>
              <a:t>的纵坐标为</a:t>
            </a:r>
            <a:r>
              <a:rPr lang="en-US" altLang="zh-CN" sz="2600" b="1" dirty="0" smtClean="0">
                <a:latin typeface="Times New Roman" panose="02020603050405020304" pitchFamily="18" charset="0"/>
                <a:cs typeface="Times New Roman" panose="02020603050405020304" pitchFamily="18" charset="0"/>
              </a:rPr>
              <a:t>4</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则直线</a:t>
            </a:r>
            <a:r>
              <a:rPr lang="en-US" altLang="zh-CN" sz="2600" b="1" i="1" dirty="0" smtClean="0">
                <a:latin typeface="Times New Roman" panose="02020603050405020304" pitchFamily="18" charset="0"/>
                <a:cs typeface="Times New Roman" panose="02020603050405020304" pitchFamily="18" charset="0"/>
              </a:rPr>
              <a:t>AB</a:t>
            </a:r>
            <a:r>
              <a:rPr lang="zh-CN" altLang="zh-CN" sz="2600" b="1" dirty="0" smtClean="0">
                <a:latin typeface="Times New Roman" panose="02020603050405020304" pitchFamily="18" charset="0"/>
                <a:cs typeface="Times New Roman" panose="02020603050405020304" pitchFamily="18" charset="0"/>
              </a:rPr>
              <a:t>的方程为</a:t>
            </a:r>
            <a:r>
              <a:rPr lang="en-US" altLang="zh-CN" sz="2600" b="1" dirty="0" smtClean="0">
                <a:latin typeface="Times New Roman" panose="02020603050405020304" pitchFamily="18" charset="0"/>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dirty="0"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1=0	</a:t>
            </a:r>
            <a:r>
              <a:rPr lang="en-US" altLang="zh-CN" sz="2600" b="1" dirty="0" err="1" smtClean="0">
                <a:latin typeface="Times New Roman" panose="02020603050405020304" pitchFamily="18" charset="0"/>
                <a:cs typeface="Times New Roman" panose="02020603050405020304" pitchFamily="18" charset="0"/>
              </a:rPr>
              <a:t>B.2</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dirty="0" err="1" smtClean="0">
                <a:latin typeface="Times New Roman" panose="02020603050405020304" pitchFamily="18" charset="0"/>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dirty="0" smtClean="0">
                <a:latin typeface="Times New Roman" panose="02020603050405020304" pitchFamily="18" charset="0"/>
                <a:cs typeface="Times New Roman" panose="02020603050405020304" pitchFamily="18" charset="0"/>
              </a:rPr>
              <a:t>=0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=0	   </a:t>
            </a:r>
            <a:r>
              <a:rPr lang="en-US" altLang="zh-CN" sz="2600" b="1" dirty="0" err="1" smtClean="0">
                <a:latin typeface="Times New Roman" panose="02020603050405020304" pitchFamily="18" charset="0"/>
                <a:cs typeface="Times New Roman" panose="02020603050405020304" pitchFamily="18" charset="0"/>
              </a:rPr>
              <a:t>D.2</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y</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2=0</a:t>
            </a:r>
            <a:endParaRPr lang="zh-CN" altLang="zh-CN" sz="1150" dirty="0">
              <a:latin typeface="Calibri" panose="020F0502020204030204" pitchFamily="34" charset="0"/>
              <a:cs typeface="Times New Roman" panose="02020603050405020304" pitchFamily="18" charset="0"/>
            </a:endParaRPr>
          </a:p>
        </p:txBody>
      </p:sp>
      <p:sp>
        <p:nvSpPr>
          <p:cNvPr id="7" name="矩形 6"/>
          <p:cNvSpPr/>
          <p:nvPr>
            <p:custDataLst>
              <p:tags r:id="rId1"/>
            </p:custDataLst>
          </p:nvPr>
        </p:nvSpPr>
        <p:spPr>
          <a:xfrm>
            <a:off x="6222206" y="3116069"/>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89301" y="614785"/>
                <a:ext cx="11409907" cy="4759252"/>
              </a:xfrm>
              <a:prstGeom prst="rect">
                <a:avLst/>
              </a:prstGeom>
            </p:spPr>
            <p:txBody>
              <a:bodyPr>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设抛物线的焦点为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由题意可知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的焦点坐标为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准线方程为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阿基米德三角形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且弦</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经过抛物线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必在抛物线的准线上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的斜率为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PF</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的斜率为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endParaRPr lang="zh-CN" altLang="zh-CN" sz="260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89301" y="614785"/>
                <a:ext cx="11409907" cy="4759252"/>
              </a:xfrm>
              <a:prstGeom prst="rect">
                <a:avLst/>
              </a:prstGeom>
              <a:blipFill rotWithShape="0">
                <a:blip r:embed="rId3"/>
                <a:stretch>
                  <a:fillRect l="-962" r="-4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8658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621443"/>
                <a:ext cx="11226499" cy="344139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杭州质检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抛物线的弦与过弦的端点的两条切线所围成的三角形常称为阿基米德三角形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阿基米德最早利用逼近的思想证明了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抛物线的弦与抛物线所围成的封闭图形的面积等于该弦所形成的阿基米德三角形面积的</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上两点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则在</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点处抛物线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的切线的</a:t>
                </a:r>
                <a:r>
                  <a:rPr lang="zh-CN" altLang="zh-CN" sz="2600" b="1" smtClean="0">
                    <a:latin typeface="Times New Roman" panose="02020603050405020304" pitchFamily="18" charset="0"/>
                    <a:cs typeface="Times New Roman" panose="02020603050405020304" pitchFamily="18" charset="0"/>
                  </a:rPr>
                  <a:t>斜率</a:t>
                </a:r>
                <a:endParaRPr lang="en-US" altLang="zh-CN" sz="2600" b="1" smtClean="0">
                  <a:latin typeface="Times New Roman" panose="02020603050405020304" pitchFamily="18" charset="0"/>
                  <a:cs typeface="Times New Roman" panose="02020603050405020304" pitchFamily="18" charset="0"/>
                </a:endParaRPr>
              </a:p>
              <a:p>
                <a:pPr>
                  <a:lnSpc>
                    <a:spcPct val="20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弦</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与抛物线所围成的封闭图形的面积为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621443"/>
                <a:ext cx="11226499" cy="3441391"/>
              </a:xfrm>
              <a:prstGeom prst="rect">
                <a:avLst/>
              </a:prstGeom>
              <a:blipFill rotWithShape="0">
                <a:blip r:embed="rId4"/>
                <a:stretch>
                  <a:fillRect l="-977" r="-434" b="-3546"/>
                </a:stretch>
              </a:blipFill>
            </p:spPr>
            <p:txBody>
              <a:bodyPr/>
              <a:lstStyle/>
              <a:p>
                <a:r>
                  <a:rPr lang="zh-CN" altLang="en-US">
                    <a:noFill/>
                  </a:rPr>
                  <a:t> </a:t>
                </a:r>
              </a:p>
            </p:txBody>
          </p:sp>
        </mc:Fallback>
      </mc:AlternateContent>
      <p:sp>
        <p:nvSpPr>
          <p:cNvPr id="10" name="矩形 9"/>
          <p:cNvSpPr/>
          <p:nvPr>
            <p:custDataLst>
              <p:tags r:id="rId1"/>
            </p:custDataLst>
          </p:nvPr>
        </p:nvSpPr>
        <p:spPr>
          <a:xfrm>
            <a:off x="769371" y="3270951"/>
            <a:ext cx="854721" cy="692497"/>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smtClean="0">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custDataLst>
                  <p:tags r:id="rId2"/>
                </p:custDataLst>
              </p:nvPr>
            </p:nvSpPr>
            <p:spPr>
              <a:xfrm>
                <a:off x="8293576" y="2997740"/>
                <a:ext cx="665567" cy="959237"/>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𝟖</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custDataLst>
                  <p:tags r:id="rId5"/>
                </p:custDataLst>
              </p:nvPr>
            </p:nvSpPr>
            <p:spPr>
              <a:xfrm>
                <a:off x="8293576" y="2997740"/>
                <a:ext cx="665567" cy="959237"/>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87079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33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18116"/>
                <a:ext cx="11589417" cy="5258171"/>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所以在</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点处抛物线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的切线的斜率为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同理在</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点处抛物线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所以两切线的交点为</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所以阿基米德三角形面积</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PAB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所以弦</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与抛物线所围成的封闭图形的面积</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18116"/>
                <a:ext cx="11589417" cy="5258171"/>
              </a:xfrm>
              <a:prstGeom prst="rect">
                <a:avLst/>
              </a:prstGeom>
              <a:blipFill rotWithShape="0">
                <a:blip r:embed="rId3"/>
                <a:stretch>
                  <a:fillRect l="-947" b="-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564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512651"/>
            <a:ext cx="12190413" cy="36459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41223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(2021·</a:t>
                </a:r>
                <a:r>
                  <a:rPr lang="zh-CN" altLang="zh-CN" sz="2600" b="1">
                    <a:latin typeface="Times New Roman" panose="02020603050405020304" pitchFamily="18" charset="0"/>
                    <a:cs typeface="Times New Roman" panose="02020603050405020304" pitchFamily="18" charset="0"/>
                  </a:rPr>
                  <a:t>全国乙卷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与圆</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上点的距离的最小值为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4122347"/>
              </a:xfrm>
              <a:prstGeom prst="rect">
                <a:avLst/>
              </a:prstGeom>
              <a:blipFill rotWithShape="0">
                <a:blip r:embed="rId3"/>
                <a:stretch>
                  <a:fillRect l="-947" b="-5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23029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157736"/>
            <a:ext cx="12190413" cy="50789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05416"/>
                <a:ext cx="11589417" cy="560172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是切点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面积的最大值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由题意可知直线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的斜率存在</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联</a:t>
                </a:r>
                <a:r>
                  <a:rPr lang="zh-CN" altLang="zh-CN" sz="2600" b="1">
                    <a:latin typeface="Times New Roman" panose="02020603050405020304" pitchFamily="18" charset="0"/>
                    <a:cs typeface="Times New Roman" panose="02020603050405020304" pitchFamily="18" charset="0"/>
                  </a:rPr>
                  <a:t>立</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e>
                          </m:mr>
                        </m:m>
                      </m:e>
                    </m:d>
                  </m:oMath>
                </a14:m>
                <a:r>
                  <a:rPr lang="zh-CN" altLang="zh-CN" sz="2600" b="1">
                    <a:latin typeface="Times New Roman" panose="02020603050405020304" pitchFamily="18" charset="0"/>
                    <a:cs typeface="Times New Roman" panose="02020603050405020304" pitchFamily="18" charset="0"/>
                  </a:rPr>
                  <a:t>消去</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e>
                    </m:rad>
                  </m:oMath>
                </a14:m>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e>
                    </m:ra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05416"/>
                <a:ext cx="11589417" cy="560172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44907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6282"/>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392716"/>
                <a:ext cx="11589417" cy="5992923"/>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则抛物线在点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处的切线斜率为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在</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处的切线方程为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同理得抛物线在点</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处的切线方程为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联立得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则</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en-US" altLang="zh-CN" sz="2600" b="1">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在圆</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392716"/>
                <a:ext cx="11589417" cy="5992923"/>
              </a:xfrm>
              <a:prstGeom prst="rect">
                <a:avLst/>
              </a:prstGeom>
              <a:blipFill rotWithShape="0">
                <a:blip r:embed="rId3"/>
                <a:stretch>
                  <a:fillRect l="-947" b="-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15488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1818"/>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902441"/>
                <a:ext cx="11589417" cy="5297604"/>
              </a:xfrm>
              <a:prstGeom prst="rect">
                <a:avLst/>
              </a:prstGeom>
            </p:spPr>
            <p:txBody>
              <a:bodyPr wrap="square">
                <a:spAutoFit/>
              </a:bodyPr>
              <a:lstStyle/>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且</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的距离为</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𝒃</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PAB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𝟑</m:t>
                            </m:r>
                          </m:sup>
                        </m:sSup>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所以当</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取得最大值</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面积的最大值为</a:t>
                </a:r>
                <a:r>
                  <a:rPr lang="en-US" altLang="zh-CN" sz="2600" b="1">
                    <a:latin typeface="Times New Roman" panose="02020603050405020304" pitchFamily="18" charset="0"/>
                    <a:cs typeface="Times New Roman" panose="02020603050405020304" pitchFamily="18" charset="0"/>
                  </a:rPr>
                  <a:t>20</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902441"/>
                <a:ext cx="11589417" cy="5297604"/>
              </a:xfrm>
              <a:prstGeom prst="rect">
                <a:avLst/>
              </a:prstGeom>
              <a:blipFill rotWithShape="0">
                <a:blip r:embed="rId3"/>
                <a:stretch>
                  <a:fillRect l="-947" t="-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99781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534629"/>
            <a:ext cx="12190413" cy="26640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18776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河北名校模拟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zh-CN" altLang="zh-CN" sz="2600" b="1">
                    <a:latin typeface="Times New Roman" panose="02020603050405020304" pitchFamily="18" charset="0"/>
                    <a:cs typeface="Times New Roman" panose="02020603050405020304" pitchFamily="18" charset="0"/>
                  </a:rPr>
                  <a:t>过点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则焦点坐标为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由题知</a:t>
                </a:r>
                <a:r>
                  <a:rPr lang="en-US" altLang="zh-CN" sz="2600" b="1">
                    <a:latin typeface="Times New Roman" panose="02020603050405020304" pitchFamily="18" charset="0"/>
                    <a:cs typeface="Times New Roman" panose="02020603050405020304" pitchFamily="18" charset="0"/>
                  </a:rPr>
                  <a:t>4=4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抛物线</a:t>
                </a:r>
                <a:r>
                  <a:rPr lang="zh-CN" altLang="zh-CN" sz="2600" b="1">
                    <a:latin typeface="Times New Roman" panose="02020603050405020304" pitchFamily="18" charset="0"/>
                    <a:cs typeface="Times New Roman" panose="02020603050405020304" pitchFamily="18" charset="0"/>
                  </a:rPr>
                  <a:t>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焦点坐标为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18776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9254879" y="12237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3093264"/>
            <a:ext cx="12190413" cy="310551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418864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的准线方程为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50000"/>
                  </a:lnSpc>
                  <a:spcAft>
                    <a:spcPts val="0"/>
                  </a:spcAft>
                  <a:tabLst>
                    <a:tab pos="2970530" algn="l"/>
                  </a:tabLs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由抛物线的标准方程可得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抛物线的焦点位于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轴正半轴上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焦点坐标为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准线方程为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418864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7" name="矩形 16"/>
          <p:cNvSpPr/>
          <p:nvPr>
            <p:custDataLst>
              <p:tags r:id="rId2"/>
            </p:custDataLst>
          </p:nvPr>
        </p:nvSpPr>
        <p:spPr>
          <a:xfrm>
            <a:off x="4570317" y="7409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01932"/>
            <a:ext cx="12190413" cy="36475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175630"/>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潍坊模拟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上点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的纵坐标为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的焦点的距离为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的焦点的距离等于点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的准线的距离</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的纵坐标为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的距离</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175630"/>
              </a:xfrm>
              <a:prstGeom prst="rect">
                <a:avLst/>
              </a:prstGeom>
              <a:blipFill rotWithShape="0">
                <a:blip r:embed="rId4"/>
                <a:stretch>
                  <a:fillRect l="-947" b="-292"/>
                </a:stretch>
              </a:blipFill>
            </p:spPr>
            <p:txBody>
              <a:bodyPr/>
              <a:lstStyle/>
              <a:p>
                <a:r>
                  <a:rPr lang="zh-CN" altLang="en-US">
                    <a:noFill/>
                  </a:rPr>
                  <a:t> </a:t>
                </a:r>
              </a:p>
            </p:txBody>
          </p:sp>
        </mc:Fallback>
      </mc:AlternateContent>
      <p:sp>
        <p:nvSpPr>
          <p:cNvPr id="11" name="矩形 10"/>
          <p:cNvSpPr/>
          <p:nvPr>
            <p:custDataLst>
              <p:tags r:id="rId2"/>
            </p:custDataLst>
          </p:nvPr>
        </p:nvSpPr>
        <p:spPr>
          <a:xfrm>
            <a:off x="1600347" y="1209488"/>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6638"/>
            <a:ext cx="12190413" cy="627614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559270"/>
                <a:ext cx="11589417" cy="308655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直接法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记抛物线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559270"/>
                <a:ext cx="11589417" cy="308655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4606455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1041457"/>
            <a:ext cx="11589417" cy="2492990"/>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抛物线的定义</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平面内与一个定点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和一条定直线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不经过点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距离</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的</a:t>
            </a:r>
            <a:r>
              <a:rPr lang="zh-CN" altLang="zh-CN" sz="2600" b="1">
                <a:latin typeface="Times New Roman" panose="02020603050405020304" pitchFamily="18" charset="0"/>
                <a:cs typeface="Times New Roman" panose="02020603050405020304" pitchFamily="18" charset="0"/>
              </a:rPr>
              <a:t>点的轨迹叫做抛物线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叫做抛物线的焦点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叫做抛物线</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其数学表达式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为点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到准线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矩形 1"/>
          <p:cNvSpPr/>
          <p:nvPr/>
        </p:nvSpPr>
        <p:spPr>
          <a:xfrm>
            <a:off x="8912817" y="1701578"/>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相等</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8620590" y="2301971"/>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准线</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928799"/>
            <a:ext cx="12190413" cy="32438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492501"/>
            <a:ext cx="11589417" cy="42934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Oxy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的距离比它到定点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的距离小</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的距离与到定点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的距离相等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抛物线的定义知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的轨迹是以</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为焦点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为准线的抛物线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轨迹</a:t>
            </a:r>
            <a:r>
              <a:rPr lang="zh-CN" altLang="zh-CN" sz="2600" b="1">
                <a:latin typeface="Times New Roman" panose="02020603050405020304" pitchFamily="18" charset="0"/>
                <a:cs typeface="Times New Roman" panose="02020603050405020304" pitchFamily="18" charset="0"/>
              </a:rPr>
              <a:t>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4455890" y="11856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49449"/>
            <a:ext cx="12190413" cy="39004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566084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5.(2025·</a:t>
                </a:r>
                <a:r>
                  <a:rPr lang="zh-CN" altLang="zh-CN" sz="2600" b="1" dirty="0">
                    <a:latin typeface="Times New Roman" panose="02020603050405020304" pitchFamily="18" charset="0"/>
                    <a:cs typeface="Times New Roman" panose="02020603050405020304" pitchFamily="18" charset="0"/>
                  </a:rPr>
                  <a:t>南京质检</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a:t>
                </a:r>
                <a:r>
                  <a:rPr lang="en-US" altLang="zh-CN" sz="2600" b="1" i="1" dirty="0">
                    <a:latin typeface="Times New Roman" panose="02020603050405020304" pitchFamily="18" charset="0"/>
                    <a:cs typeface="Times New Roman" panose="02020603050405020304" pitchFamily="18" charset="0"/>
                  </a:rPr>
                  <a:t>O</a:t>
                </a:r>
                <a:r>
                  <a:rPr lang="zh-CN" altLang="zh-CN" sz="2600" b="1" dirty="0">
                    <a:latin typeface="Times New Roman" panose="02020603050405020304" pitchFamily="18" charset="0"/>
                    <a:cs typeface="Times New Roman" panose="02020603050405020304" pitchFamily="18" charset="0"/>
                  </a:rPr>
                  <a:t>为坐标原点</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zh-CN" altLang="zh-CN" sz="2600" b="1" dirty="0">
                    <a:latin typeface="Times New Roman" panose="02020603050405020304" pitchFamily="18" charset="0"/>
                    <a:cs typeface="Times New Roman" panose="02020603050405020304" pitchFamily="18" charset="0"/>
                  </a:rPr>
                  <a:t>为抛物线</a:t>
                </a:r>
                <a:r>
                  <a:rPr lang="en-US" altLang="zh-CN" sz="2600" b="1" i="1" dirty="0" err="1">
                    <a:latin typeface="Times New Roman" panose="02020603050405020304" pitchFamily="18" charset="0"/>
                    <a:cs typeface="Times New Roman" panose="02020603050405020304" pitchFamily="18" charset="0"/>
                  </a:rPr>
                  <a:t>C</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8</a:t>
                </a:r>
                <a:r>
                  <a:rPr lang="en-US" altLang="zh-CN" sz="2600" b="1" i="1" dirty="0" err="1">
                    <a:latin typeface="Times New Roman" panose="02020603050405020304" pitchFamily="18" charset="0"/>
                    <a:cs typeface="Times New Roman" panose="02020603050405020304" pitchFamily="18" charset="0"/>
                  </a:rPr>
                  <a:t>x</a:t>
                </a:r>
                <a:r>
                  <a:rPr lang="zh-CN" altLang="zh-CN" sz="2600" b="1" dirty="0">
                    <a:latin typeface="Times New Roman" panose="02020603050405020304" pitchFamily="18" charset="0"/>
                    <a:cs typeface="Times New Roman" panose="02020603050405020304" pitchFamily="18" charset="0"/>
                  </a:rPr>
                  <a:t>的焦点</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为</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上一点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MF</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MOF</a:t>
                </a:r>
                <a:r>
                  <a:rPr lang="zh-CN" altLang="zh-CN" sz="2600" b="1" dirty="0">
                    <a:latin typeface="Times New Roman" panose="02020603050405020304" pitchFamily="18" charset="0"/>
                    <a:cs typeface="Times New Roman" panose="02020603050405020304" pitchFamily="18" charset="0"/>
                  </a:rPr>
                  <a:t>的面积为</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C.8</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抛物线</a:t>
                </a:r>
                <a:r>
                  <a:rPr lang="en-US" altLang="zh-CN" sz="2600" b="1" i="1" dirty="0" err="1">
                    <a:latin typeface="Times New Roman" panose="02020603050405020304" pitchFamily="18" charset="0"/>
                    <a:cs typeface="Times New Roman" panose="02020603050405020304" pitchFamily="18" charset="0"/>
                  </a:rPr>
                  <a:t>C</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8</a:t>
                </a:r>
                <a:r>
                  <a:rPr lang="en-US" altLang="zh-CN" sz="2600" b="1" i="1" dirty="0" err="1">
                    <a:latin typeface="Times New Roman" panose="02020603050405020304" pitchFamily="18" charset="0"/>
                    <a:cs typeface="Times New Roman" panose="02020603050405020304" pitchFamily="18" charset="0"/>
                  </a:rPr>
                  <a:t>x</a:t>
                </a:r>
                <a:r>
                  <a:rPr lang="zh-CN" altLang="zh-CN" sz="2600" b="1" dirty="0">
                    <a:latin typeface="Times New Roman" panose="02020603050405020304" pitchFamily="18" charset="0"/>
                    <a:cs typeface="Times New Roman" panose="02020603050405020304" pitchFamily="18" charset="0"/>
                  </a:rPr>
                  <a:t>的准线方程为</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由抛物线的定义</a:t>
                </a:r>
                <a:r>
                  <a:rPr lang="zh-CN" altLang="zh-CN" sz="2600" b="1">
                    <a:latin typeface="Times New Roman" panose="02020603050405020304" pitchFamily="18" charset="0"/>
                    <a:cs typeface="Times New Roman" panose="02020603050405020304" pitchFamily="18" charset="0"/>
                  </a:rPr>
                  <a:t>可知</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en-US" altLang="zh-CN" sz="280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zh-CN" sz="2800" b="1" smtClean="0">
                    <a:latin typeface="Times New Roman" panose="02020603050405020304" pitchFamily="18" charset="0"/>
                    <a:ea typeface="+mj-ea"/>
                    <a:cs typeface="Times New Roman" panose="02020603050405020304" pitchFamily="18" charset="0"/>
                  </a:rPr>
                  <a:t>点</a:t>
                </a:r>
                <a:r>
                  <a:rPr lang="en-US" altLang="zh-CN" sz="2800" b="1" i="1">
                    <a:latin typeface="Times New Roman" panose="02020603050405020304" pitchFamily="18" charset="0"/>
                    <a:ea typeface="+mj-ea"/>
                    <a:cs typeface="Times New Roman" panose="02020603050405020304" pitchFamily="18" charset="0"/>
                  </a:rPr>
                  <a:t>M</a:t>
                </a:r>
                <a:r>
                  <a:rPr lang="zh-CN" altLang="zh-CN" sz="2800" b="1">
                    <a:latin typeface="Times New Roman" panose="02020603050405020304" pitchFamily="18" charset="0"/>
                    <a:ea typeface="+mj-ea"/>
                    <a:cs typeface="Times New Roman" panose="02020603050405020304" pitchFamily="18" charset="0"/>
                  </a:rPr>
                  <a:t>到焦点</a:t>
                </a:r>
                <a:r>
                  <a:rPr lang="en-US" altLang="zh-CN" sz="2800" b="1" i="1">
                    <a:latin typeface="Times New Roman" panose="02020603050405020304" pitchFamily="18" charset="0"/>
                    <a:ea typeface="+mj-ea"/>
                    <a:cs typeface="Times New Roman" panose="02020603050405020304" pitchFamily="18" charset="0"/>
                  </a:rPr>
                  <a:t>F</a:t>
                </a:r>
                <a:r>
                  <a:rPr lang="en-US" altLang="zh-CN" sz="2800" b="1">
                    <a:latin typeface="Times New Roman" panose="02020603050405020304" pitchFamily="18" charset="0"/>
                    <a:ea typeface="+mj-ea"/>
                    <a:cs typeface="Times New Roman" panose="02020603050405020304" pitchFamily="18" charset="0"/>
                  </a:rPr>
                  <a:t>(2,0)</a:t>
                </a:r>
                <a:r>
                  <a:rPr lang="zh-CN" altLang="zh-CN" sz="2800" b="1">
                    <a:latin typeface="Times New Roman" panose="02020603050405020304" pitchFamily="18" charset="0"/>
                    <a:ea typeface="+mj-ea"/>
                    <a:cs typeface="Times New Roman" panose="02020603050405020304" pitchFamily="18" charset="0"/>
                  </a:rPr>
                  <a:t>的距离等于其到准线</a:t>
                </a:r>
                <a:r>
                  <a:rPr lang="en-US" altLang="zh-CN" sz="2800" b="1" i="1">
                    <a:latin typeface="Times New Roman" panose="02020603050405020304" pitchFamily="18" charset="0"/>
                    <a:ea typeface="+mj-ea"/>
                    <a:cs typeface="Times New Roman" panose="02020603050405020304" pitchFamily="18" charset="0"/>
                  </a:rPr>
                  <a:t>x</a:t>
                </a:r>
                <a:r>
                  <a:rPr lang="en-US" altLang="zh-CN" sz="2800" b="1">
                    <a:latin typeface="Times New Roman" panose="02020603050405020304" pitchFamily="18" charset="0"/>
                    <a:ea typeface="+mj-ea"/>
                    <a:cs typeface="Times New Roman" panose="02020603050405020304" pitchFamily="18" charset="0"/>
                  </a:rPr>
                  <a:t>=-2</a:t>
                </a:r>
                <a:r>
                  <a:rPr lang="zh-CN" altLang="zh-CN" sz="2800" b="1">
                    <a:latin typeface="Times New Roman" panose="02020603050405020304" pitchFamily="18" charset="0"/>
                    <a:ea typeface="+mj-ea"/>
                    <a:cs typeface="Times New Roman" panose="02020603050405020304" pitchFamily="18" charset="0"/>
                  </a:rPr>
                  <a:t>的距离</a:t>
                </a:r>
                <a:r>
                  <a:rPr lang="en-US" altLang="zh-CN" sz="2800" b="1">
                    <a:latin typeface="Times New Roman" panose="02020603050405020304" pitchFamily="18" charset="0"/>
                    <a:ea typeface="+mj-ea"/>
                    <a:cs typeface="Times New Roman" panose="02020603050405020304" pitchFamily="18" charset="0"/>
                  </a:rPr>
                  <a:t>,</a:t>
                </a:r>
                <a:endParaRPr lang="zh-CN" altLang="zh-CN" sz="2800" b="1">
                  <a:latin typeface="Times New Roman" panose="02020603050405020304" pitchFamily="18" charset="0"/>
                  <a:ea typeface="+mj-ea"/>
                  <a:cs typeface="Times New Roman" panose="02020603050405020304" pitchFamily="18" charset="0"/>
                </a:endParaRPr>
              </a:p>
              <a:p>
                <a:pPr marL="355600" indent="-355600">
                  <a:lnSpc>
                    <a:spcPct val="150000"/>
                  </a:lnSpc>
                  <a:tabLst>
                    <a:tab pos="2970530" algn="l"/>
                  </a:tabLst>
                </a:pPr>
                <a:r>
                  <a:rPr lang="en-US" altLang="zh-CN" sz="2800" smtClean="0"/>
                  <a:t>	</a:t>
                </a:r>
                <a:r>
                  <a:rPr lang="zh-CN" altLang="zh-CN" sz="2800" b="1" smtClean="0">
                    <a:latin typeface="Times New Roman" panose="02020603050405020304" pitchFamily="18" charset="0"/>
                    <a:ea typeface="+mj-ea"/>
                    <a:cs typeface="Times New Roman" panose="02020603050405020304" pitchFamily="18" charset="0"/>
                  </a:rPr>
                  <a:t>所以</a:t>
                </a:r>
                <a:r>
                  <a:rPr lang="en-US" altLang="zh-CN" sz="2800" b="1">
                    <a:latin typeface="Times New Roman" panose="02020603050405020304" pitchFamily="18" charset="0"/>
                    <a:ea typeface="+mj-ea"/>
                    <a:cs typeface="Times New Roman" panose="02020603050405020304" pitchFamily="18" charset="0"/>
                  </a:rPr>
                  <a:t>|</a:t>
                </a:r>
                <a:r>
                  <a:rPr lang="en-US" altLang="zh-CN" sz="2800" b="1" i="1">
                    <a:latin typeface="Times New Roman" panose="02020603050405020304" pitchFamily="18" charset="0"/>
                    <a:ea typeface="+mj-ea"/>
                    <a:cs typeface="Times New Roman" panose="02020603050405020304" pitchFamily="18" charset="0"/>
                  </a:rPr>
                  <a:t>MF</a:t>
                </a:r>
                <a:r>
                  <a:rPr lang="en-US" altLang="zh-CN" sz="2800" b="1">
                    <a:latin typeface="Times New Roman" panose="02020603050405020304" pitchFamily="18" charset="0"/>
                    <a:ea typeface="+mj-ea"/>
                    <a:cs typeface="Times New Roman" panose="02020603050405020304" pitchFamily="18" charset="0"/>
                  </a:rPr>
                  <a:t>|=</a:t>
                </a:r>
                <a:r>
                  <a:rPr lang="en-US" altLang="zh-CN" sz="2800" b="1" i="1">
                    <a:latin typeface="Times New Roman" panose="02020603050405020304" pitchFamily="18" charset="0"/>
                    <a:ea typeface="+mj-ea"/>
                    <a:cs typeface="Times New Roman" panose="02020603050405020304" pitchFamily="18" charset="0"/>
                  </a:rPr>
                  <a:t>x</a:t>
                </a:r>
                <a:r>
                  <a:rPr lang="en-US" altLang="zh-CN" sz="2800" b="1" baseline="-25000">
                    <a:latin typeface="Times New Roman" panose="02020603050405020304" pitchFamily="18" charset="0"/>
                    <a:ea typeface="+mj-ea"/>
                    <a:cs typeface="Times New Roman" panose="02020603050405020304" pitchFamily="18" charset="0"/>
                  </a:rPr>
                  <a:t>0</a:t>
                </a:r>
                <a:r>
                  <a:rPr lang="en-US" altLang="zh-CN" sz="2800" b="1">
                    <a:latin typeface="Times New Roman" panose="02020603050405020304" pitchFamily="18" charset="0"/>
                    <a:ea typeface="+mj-ea"/>
                    <a:cs typeface="Times New Roman" panose="02020603050405020304" pitchFamily="18" charset="0"/>
                  </a:rPr>
                  <a:t>+2=8,</a:t>
                </a:r>
                <a:r>
                  <a:rPr lang="zh-CN" altLang="zh-CN" sz="2800" b="1">
                    <a:latin typeface="Times New Roman" panose="02020603050405020304" pitchFamily="18" charset="0"/>
                    <a:ea typeface="+mj-ea"/>
                    <a:cs typeface="Times New Roman" panose="02020603050405020304" pitchFamily="18" charset="0"/>
                  </a:rPr>
                  <a:t>所以</a:t>
                </a:r>
                <a:r>
                  <a:rPr lang="en-US" altLang="zh-CN" sz="2800" b="1" i="1">
                    <a:latin typeface="Times New Roman" panose="02020603050405020304" pitchFamily="18" charset="0"/>
                    <a:ea typeface="+mj-ea"/>
                    <a:cs typeface="Times New Roman" panose="02020603050405020304" pitchFamily="18" charset="0"/>
                  </a:rPr>
                  <a:t>x</a:t>
                </a:r>
                <a:r>
                  <a:rPr lang="en-US" altLang="zh-CN" sz="2800" b="1" baseline="-25000">
                    <a:latin typeface="Times New Roman" panose="02020603050405020304" pitchFamily="18" charset="0"/>
                    <a:ea typeface="+mj-ea"/>
                    <a:cs typeface="Times New Roman" panose="02020603050405020304" pitchFamily="18" charset="0"/>
                  </a:rPr>
                  <a:t>0</a:t>
                </a:r>
                <a:r>
                  <a:rPr lang="en-US" altLang="zh-CN" sz="2800" b="1">
                    <a:latin typeface="Times New Roman" panose="02020603050405020304" pitchFamily="18" charset="0"/>
                    <a:ea typeface="+mj-ea"/>
                    <a:cs typeface="Times New Roman" panose="02020603050405020304" pitchFamily="18" charset="0"/>
                  </a:rPr>
                  <a:t>=6.</a:t>
                </a:r>
                <a:endParaRPr lang="zh-CN" altLang="zh-CN" sz="2800" b="1">
                  <a:latin typeface="Times New Roman" panose="02020603050405020304" pitchFamily="18" charset="0"/>
                  <a:ea typeface="+mj-ea"/>
                  <a:cs typeface="Times New Roman" panose="02020603050405020304" pitchFamily="18" charset="0"/>
                </a:endParaRPr>
              </a:p>
              <a:p>
                <a:pPr marL="355600" indent="-355600">
                  <a:lnSpc>
                    <a:spcPct val="12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zh-CN" altLang="zh-CN" sz="2600" b="1" dirty="0">
                    <a:latin typeface="Times New Roman" panose="02020603050405020304" pitchFamily="18" charset="0"/>
                    <a:cs typeface="Times New Roman" panose="02020603050405020304" pitchFamily="18" charset="0"/>
                  </a:rPr>
                  <a:t>点</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在抛物线</a:t>
                </a:r>
                <a:r>
                  <a:rPr lang="en-US" altLang="zh-CN" sz="2600" b="1" i="1" dirty="0" err="1">
                    <a:latin typeface="Times New Roman" panose="02020603050405020304" pitchFamily="18" charset="0"/>
                    <a:cs typeface="Times New Roman" panose="02020603050405020304" pitchFamily="18" charset="0"/>
                  </a:rPr>
                  <a:t>C</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8</a:t>
                </a:r>
                <a:r>
                  <a:rPr lang="en-US" altLang="zh-CN" sz="2600" b="1" i="1" dirty="0" err="1">
                    <a:latin typeface="Times New Roman" panose="02020603050405020304" pitchFamily="18" charset="0"/>
                    <a:cs typeface="Times New Roman" panose="02020603050405020304" pitchFamily="18" charset="0"/>
                  </a:rPr>
                  <a:t>x</a:t>
                </a:r>
                <a:r>
                  <a:rPr lang="zh-CN" altLang="zh-CN" sz="2600" b="1" dirty="0">
                    <a:latin typeface="Times New Roman" panose="02020603050405020304" pitchFamily="18" charset="0"/>
                    <a:cs typeface="Times New Roman" panose="02020603050405020304" pitchFamily="18" charset="0"/>
                  </a:rPr>
                  <a:t>上</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6=48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S</a:t>
                </a:r>
                <a:r>
                  <a:rPr lang="zh-CN" altLang="zh-CN" sz="2600" b="1" baseline="-25000" dirty="0">
                    <a:latin typeface="Calibri" panose="020F0502020204030204" pitchFamily="34" charset="0"/>
                    <a:cs typeface="宋体" panose="02010600030101010101" pitchFamily="2" charset="-122"/>
                  </a:rPr>
                  <a:t>△</a:t>
                </a:r>
                <a:r>
                  <a:rPr lang="en-US" altLang="zh-CN" sz="2600" b="1" i="1" baseline="-25000" dirty="0" err="1">
                    <a:latin typeface="Times New Roman" panose="02020603050405020304" pitchFamily="18" charset="0"/>
                    <a:cs typeface="Times New Roman" panose="02020603050405020304" pitchFamily="18" charset="0"/>
                  </a:rPr>
                  <a:t>MOF</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OF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5660845"/>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5" name="矩形 14"/>
          <p:cNvSpPr/>
          <p:nvPr>
            <p:custDataLst>
              <p:tags r:id="rId2"/>
            </p:custDataLst>
          </p:nvPr>
        </p:nvSpPr>
        <p:spPr>
          <a:xfrm>
            <a:off x="5192998" y="1201844"/>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92746"/>
            <a:ext cx="12190413" cy="39788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383191" y="492501"/>
                <a:ext cx="11474670" cy="2274212"/>
              </a:xfrm>
              <a:prstGeom prst="rect">
                <a:avLst/>
              </a:prstGeom>
            </p:spPr>
            <p:txBody>
              <a:bodyPr wrap="square">
                <a:spAutoFit/>
              </a:bodyPr>
              <a:lstStyle/>
              <a:p>
                <a:pPr marL="355600" indent="-355600">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郑州质检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上一点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B.2	</a:t>
                </a:r>
                <a:r>
                  <a:rPr lang="en-US" altLang="zh-CN" sz="2600" b="1" smtClean="0">
                    <a:latin typeface="Times New Roman" panose="02020603050405020304" pitchFamily="18" charset="0"/>
                    <a:cs typeface="Times New Roman" panose="02020603050405020304" pitchFamily="18" charset="0"/>
                  </a:rPr>
                  <a:t>	   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383191" y="492501"/>
                <a:ext cx="11474670" cy="2274212"/>
              </a:xfrm>
              <a:prstGeom prst="rect">
                <a:avLst/>
              </a:prstGeom>
              <a:blipFill rotWithShape="0">
                <a:blip r:embed="rId4"/>
                <a:stretch>
                  <a:fillRect l="-956" t="-268" b="-2681"/>
                </a:stretch>
              </a:blipFill>
            </p:spPr>
            <p:txBody>
              <a:bodyPr/>
              <a:lstStyle/>
              <a:p>
                <a:r>
                  <a:rPr lang="zh-CN" altLang="en-US">
                    <a:noFill/>
                  </a:rPr>
                  <a:t> </a:t>
                </a:r>
              </a:p>
            </p:txBody>
          </p:sp>
        </mc:Fallback>
      </mc:AlternateContent>
      <p:sp>
        <p:nvSpPr>
          <p:cNvPr id="14" name="矩形 13"/>
          <p:cNvSpPr/>
          <p:nvPr>
            <p:custDataLst>
              <p:tags r:id="rId2"/>
            </p:custDataLst>
          </p:nvPr>
        </p:nvSpPr>
        <p:spPr>
          <a:xfrm>
            <a:off x="7286264" y="111007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3" name="image73.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3899" y="2499671"/>
            <a:ext cx="2847824" cy="2469796"/>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39065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1" name="矩形 10"/>
              <p:cNvSpPr/>
              <p:nvPr/>
            </p:nvSpPr>
            <p:spPr>
              <a:xfrm>
                <a:off x="859919" y="2743740"/>
                <a:ext cx="11474670" cy="2496133"/>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作</a:t>
                </a:r>
                <a:r>
                  <a:rPr lang="en-US" altLang="zh-CN" sz="2600" b="1" i="1">
                    <a:latin typeface="Times New Roman" panose="02020603050405020304" pitchFamily="18" charset="0"/>
                    <a:cs typeface="Times New Roman" panose="02020603050405020304" pitchFamily="18" charset="0"/>
                  </a:rPr>
                  <a:t>MH</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垂足为</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由抛物线的定义可知</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MH</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MHN</a:t>
                </a:r>
                <a:r>
                  <a:rPr lang="zh-CN" altLang="zh-CN" sz="2600" b="1">
                    <a:latin typeface="Times New Roman" panose="02020603050405020304" pitchFamily="18" charset="0"/>
                    <a:cs typeface="Times New Roman" panose="02020603050405020304" pitchFamily="18" charset="0"/>
                  </a:rPr>
                  <a:t>中</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𝑴𝑵</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𝑴𝑯</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859919" y="2743740"/>
                <a:ext cx="11474670" cy="2496133"/>
              </a:xfrm>
              <a:prstGeom prst="rect">
                <a:avLst/>
              </a:prstGeom>
              <a:blipFill rotWithShape="0">
                <a:blip r:embed="rId6"/>
                <a:stretch>
                  <a:fillRect l="-956" t="-244" b="-12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79995" y="5094383"/>
                <a:ext cx="10793813" cy="915764"/>
              </a:xfrm>
              <a:prstGeom prst="rect">
                <a:avLst/>
              </a:prstGeom>
            </p:spPr>
            <p:txBody>
              <a:bodyPr>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=16</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+16=0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879995" y="5094383"/>
                <a:ext cx="10793813" cy="915764"/>
              </a:xfrm>
              <a:prstGeom prst="rect">
                <a:avLst/>
              </a:prstGeom>
              <a:blipFill rotWithShape="0">
                <a:blip r:embed="rId7"/>
                <a:stretch>
                  <a:fillRect l="-1016" r="-1016" b="-5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blinds(horizontal)">
                                      <p:cBhvr>
                                        <p:cTn id="17" dur="500"/>
                                        <p:tgtEl>
                                          <p:spTgt spid="81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linds(horizont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linds(horizont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606175"/>
            <a:ext cx="12190413" cy="35107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05416"/>
                <a:ext cx="11589417" cy="465723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徐州调研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的距离为</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zh-CN" altLang="zh-CN" sz="2600" b="1">
                    <a:latin typeface="Times New Roman" panose="02020603050405020304" pitchFamily="18" charset="0"/>
                    <a:cs typeface="Times New Roman" panose="02020603050405020304" pitchFamily="18" charset="0"/>
                  </a:rPr>
                  <a:t>的距离为</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C.2</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的准线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到准线的距离等于点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作直线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zh-CN" altLang="zh-CN" sz="2600" b="1">
                    <a:latin typeface="Times New Roman" panose="02020603050405020304" pitchFamily="18" charset="0"/>
                    <a:cs typeface="Times New Roman" panose="02020603050405020304" pitchFamily="18" charset="0"/>
                  </a:rPr>
                  <a:t>的垂线</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如</a:t>
                </a:r>
                <a:r>
                  <a:rPr lang="zh-CN" altLang="zh-CN" sz="2600" b="1">
                    <a:latin typeface="Times New Roman" panose="02020603050405020304" pitchFamily="18" charset="0"/>
                    <a:cs typeface="Times New Roman" panose="02020603050405020304" pitchFamily="18" charset="0"/>
                  </a:rPr>
                  <a:t>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为所作直线与抛物线的交点时</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i="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d</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d</a:t>
                </a:r>
                <a:r>
                  <a:rPr lang="en-US" altLang="zh-CN" sz="2600" b="1" baseline="-25000"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的值最小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05416"/>
                <a:ext cx="11589417" cy="4657237"/>
              </a:xfrm>
              <a:prstGeom prst="rect">
                <a:avLst/>
              </a:prstGeom>
              <a:blipFill rotWithShape="0">
                <a:blip r:embed="rId4"/>
                <a:stretch>
                  <a:fillRect l="-947" b="-917"/>
                </a:stretch>
              </a:blipFill>
            </p:spPr>
            <p:txBody>
              <a:bodyPr/>
              <a:lstStyle/>
              <a:p>
                <a:r>
                  <a:rPr lang="zh-CN" altLang="en-US">
                    <a:noFill/>
                  </a:rPr>
                  <a:t> </a:t>
                </a:r>
              </a:p>
            </p:txBody>
          </p:sp>
        </mc:Fallback>
      </mc:AlternateContent>
      <p:sp>
        <p:nvSpPr>
          <p:cNvPr id="10" name="矩形 9"/>
          <p:cNvSpPr/>
          <p:nvPr>
            <p:custDataLst>
              <p:tags r:id="rId2"/>
            </p:custDataLst>
          </p:nvPr>
        </p:nvSpPr>
        <p:spPr>
          <a:xfrm>
            <a:off x="7607395" y="11221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41" name="image74.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530" y="3182541"/>
            <a:ext cx="2592324" cy="2934367"/>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00977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8" name="矩形 7"/>
              <p:cNvSpPr/>
              <p:nvPr/>
            </p:nvSpPr>
            <p:spPr>
              <a:xfrm>
                <a:off x="631031" y="4931845"/>
                <a:ext cx="11589417" cy="975973"/>
              </a:xfrm>
              <a:prstGeom prst="rect">
                <a:avLst/>
              </a:prstGeom>
            </p:spPr>
            <p:txBody>
              <a:bodyPr wrap="square">
                <a:spAutoFit/>
              </a:bodyPr>
              <a:lstStyle/>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631031" y="4931845"/>
                <a:ext cx="11589417" cy="975973"/>
              </a:xfrm>
              <a:prstGeom prst="rect">
                <a:avLst/>
              </a:prstGeom>
              <a:blipFill rotWithShape="0">
                <a:blip r:embed="rId6"/>
                <a:stretch>
                  <a:fillRect l="-947" b="-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1"/>
                                        </p:tgtEl>
                                        <p:attrNameLst>
                                          <p:attrName>style.visibility</p:attrName>
                                        </p:attrNameLst>
                                      </p:cBhvr>
                                      <p:to>
                                        <p:strVal val="visible"/>
                                      </p:to>
                                    </p:set>
                                    <p:animEffect transition="in" filter="blinds(horizontal)">
                                      <p:cBhvr>
                                        <p:cTn id="27" dur="500"/>
                                        <p:tgtEl>
                                          <p:spTgt spid="102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155412"/>
            <a:ext cx="12190413" cy="31013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329051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开封调研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上异于原点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的任意一点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线段</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的中点为</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则以</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为圆心且与直线</a:t>
                </a:r>
                <a:r>
                  <a:rPr lang="en-US" altLang="zh-CN" sz="2600" b="1" i="1">
                    <a:latin typeface="Times New Roman" panose="02020603050405020304" pitchFamily="18" charset="0"/>
                    <a:cs typeface="Times New Roman" panose="02020603050405020304" pitchFamily="18" charset="0"/>
                  </a:rPr>
                  <a:t>OM</a:t>
                </a:r>
                <a:r>
                  <a:rPr lang="zh-CN" altLang="zh-CN" sz="2600" b="1">
                    <a:latin typeface="Times New Roman" panose="02020603050405020304" pitchFamily="18" charset="0"/>
                    <a:cs typeface="Times New Roman" panose="02020603050405020304" pitchFamily="18" charset="0"/>
                  </a:rPr>
                  <a:t>相切的圆的面积最大值为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A.π</a:t>
                </a:r>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作图如图所示</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3290516"/>
              </a:xfrm>
              <a:prstGeom prst="rect">
                <a:avLst/>
              </a:prstGeom>
              <a:blipFill rotWithShape="0">
                <a:blip r:embed="rId4"/>
                <a:stretch>
                  <a:fillRect l="-947" r="-421" b="-926"/>
                </a:stretch>
              </a:blipFill>
            </p:spPr>
            <p:txBody>
              <a:bodyPr/>
              <a:lstStyle/>
              <a:p>
                <a:r>
                  <a:rPr lang="zh-CN" altLang="en-US">
                    <a:noFill/>
                  </a:rPr>
                  <a:t> </a:t>
                </a:r>
              </a:p>
            </p:txBody>
          </p:sp>
        </mc:Fallback>
      </mc:AlternateContent>
      <p:sp>
        <p:nvSpPr>
          <p:cNvPr id="13" name="矩形 12"/>
          <p:cNvSpPr/>
          <p:nvPr>
            <p:custDataLst>
              <p:tags r:id="rId2"/>
            </p:custDataLst>
          </p:nvPr>
        </p:nvSpPr>
        <p:spPr>
          <a:xfrm>
            <a:off x="945339" y="1793352"/>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265" name="image75.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8666" y="3287861"/>
            <a:ext cx="2111188" cy="2537919"/>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53352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8" name="矩形 7"/>
              <p:cNvSpPr/>
              <p:nvPr/>
            </p:nvSpPr>
            <p:spPr>
              <a:xfrm>
                <a:off x="554545" y="3612144"/>
                <a:ext cx="11589417" cy="193136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不妨令</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由已知可得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OM</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54545" y="3612144"/>
                <a:ext cx="11589417" cy="1931363"/>
              </a:xfrm>
              <a:prstGeom prst="rect">
                <a:avLst/>
              </a:prstGeom>
              <a:blipFill rotWithShape="0">
                <a:blip r:embed="rId6"/>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5"/>
                                        </p:tgtEl>
                                        <p:attrNameLst>
                                          <p:attrName>style.visibility</p:attrName>
                                        </p:attrNameLst>
                                      </p:cBhvr>
                                      <p:to>
                                        <p:strVal val="visible"/>
                                      </p:to>
                                    </p:set>
                                    <p:animEffect transition="in" filter="blinds(horizontal)">
                                      <p:cBhvr>
                                        <p:cTn id="17" dur="500"/>
                                        <p:tgtEl>
                                          <p:spTgt spid="112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linds(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554545" y="824770"/>
                <a:ext cx="11589417" cy="3444917"/>
              </a:xfrm>
              <a:prstGeom prst="rect">
                <a:avLst/>
              </a:prstGeom>
            </p:spPr>
            <p:txBody>
              <a:bodyPr wrap="square">
                <a:spAutoFit/>
              </a:bodyPr>
              <a:lstStyle/>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𝒕</m:t>
                            </m:r>
                          </m:den>
                        </m:f>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OM</a:t>
                </a:r>
                <a:r>
                  <a:rPr lang="zh-CN" altLang="zh-CN" sz="2600" b="1">
                    <a:latin typeface="Times New Roman" panose="02020603050405020304" pitchFamily="18" charset="0"/>
                    <a:cs typeface="Times New Roman" panose="02020603050405020304" pitchFamily="18" charset="0"/>
                  </a:rPr>
                  <a:t>的距离为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den>
                            </m:f>
                          </m:e>
                        </m:rad>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即圆</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的半径最大值为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面积最大值为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4545" y="824770"/>
                <a:ext cx="11589417" cy="3444917"/>
              </a:xfrm>
              <a:prstGeom prst="rect">
                <a:avLst/>
              </a:prstGeom>
              <a:blipFill rotWithShape="0">
                <a:blip r:embed="rId3"/>
                <a:stretch>
                  <a:fillRect l="-947" b="-1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421239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213767"/>
            <a:ext cx="12190413" cy="30805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4254626"/>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过点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的抛物线的标准方程可能是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过点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的抛物线的标准方程可能是</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25462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9" name="矩形 8"/>
          <p:cNvSpPr/>
          <p:nvPr>
            <p:custDataLst>
              <p:tags r:id="rId2"/>
            </p:custDataLst>
          </p:nvPr>
        </p:nvSpPr>
        <p:spPr>
          <a:xfrm>
            <a:off x="6216560" y="1204153"/>
            <a:ext cx="73930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3083248"/>
            <a:ext cx="12190413" cy="30977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82444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10.</a:t>
                </a:r>
                <a:r>
                  <a:rPr lang="zh-CN" altLang="zh-CN" sz="2600" b="1" dirty="0">
                    <a:latin typeface="Times New Roman" panose="02020603050405020304" pitchFamily="18" charset="0"/>
                    <a:cs typeface="Times New Roman" panose="02020603050405020304" pitchFamily="18" charset="0"/>
                  </a:rPr>
                  <a:t>已知抛物线</a:t>
                </a:r>
                <a:r>
                  <a:rPr lang="en-US" altLang="zh-CN" sz="2600" b="1" i="1" dirty="0" err="1">
                    <a:latin typeface="Times New Roman" panose="02020603050405020304" pitchFamily="18" charset="0"/>
                    <a:cs typeface="Times New Roman" panose="02020603050405020304" pitchFamily="18" charset="0"/>
                  </a:rPr>
                  <a:t>C</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px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p</a:t>
                </a:r>
                <a:r>
                  <a:rPr lang="en-US" altLang="zh-CN" sz="2600" b="1" dirty="0">
                    <a:latin typeface="Times New Roman" panose="02020603050405020304" pitchFamily="18" charset="0"/>
                    <a:cs typeface="Times New Roman" panose="02020603050405020304" pitchFamily="18" charset="0"/>
                  </a:rPr>
                  <a:t>&gt;0)</a:t>
                </a:r>
                <a:r>
                  <a:rPr lang="zh-CN" altLang="zh-CN" sz="2600" b="1" dirty="0">
                    <a:latin typeface="Times New Roman" panose="02020603050405020304" pitchFamily="18" charset="0"/>
                    <a:cs typeface="Times New Roman" panose="02020603050405020304" pitchFamily="18" charset="0"/>
                  </a:rPr>
                  <a:t>的焦点为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直线</a:t>
                </a:r>
                <a:r>
                  <a:rPr lang="en-US" altLang="zh-CN" sz="2600" b="1" i="1" dirty="0">
                    <a:latin typeface="Times New Roman" panose="02020603050405020304" pitchFamily="18" charset="0"/>
                    <a:cs typeface="Times New Roman" panose="02020603050405020304" pitchFamily="18" charset="0"/>
                  </a:rPr>
                  <a:t>l</a:t>
                </a:r>
                <a:r>
                  <a:rPr lang="zh-CN" altLang="zh-CN" sz="2600" b="1" dirty="0">
                    <a:latin typeface="Times New Roman" panose="02020603050405020304" pitchFamily="18" charset="0"/>
                    <a:cs typeface="Times New Roman" panose="02020603050405020304" pitchFamily="18" charset="0"/>
                  </a:rPr>
                  <a:t>的斜率为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zh-CN" altLang="zh-CN" sz="2600" b="1" dirty="0">
                    <a:latin typeface="Times New Roman" panose="02020603050405020304" pitchFamily="18" charset="0"/>
                    <a:cs typeface="Times New Roman" panose="02020603050405020304" pitchFamily="18" charset="0"/>
                  </a:rPr>
                  <a:t>且经过点</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与抛物线</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交于</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两点</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点</a:t>
                </a:r>
                <a:r>
                  <a:rPr lang="en-US" altLang="zh-CN" sz="2600" b="1" i="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在第一象限</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与抛物线</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的准线交于点</a:t>
                </a:r>
                <a:r>
                  <a:rPr lang="en-US" altLang="zh-CN" sz="2600" b="1" i="1" dirty="0">
                    <a:latin typeface="Times New Roman" panose="02020603050405020304" pitchFamily="18" charset="0"/>
                    <a:cs typeface="Times New Roman" panose="02020603050405020304" pitchFamily="18" charset="0"/>
                  </a:rPr>
                  <a:t>D</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AF</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则以下结论正确的是</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p</a:t>
                </a:r>
                <a:r>
                  <a:rPr lang="en-US" altLang="zh-CN" sz="2600" b="1" dirty="0" smtClean="0">
                    <a:latin typeface="Times New Roman" panose="02020603050405020304" pitchFamily="18" charset="0"/>
                    <a:cs typeface="Times New Roman" panose="02020603050405020304" pitchFamily="18" charset="0"/>
                  </a:rPr>
                  <a:t>=4</a:t>
                </a:r>
                <a:r>
                  <a:rPr lang="en-US" altLang="zh-CN" sz="2600" b="1" dirty="0">
                    <a:latin typeface="Times New Roman" panose="02020603050405020304" pitchFamily="18" charset="0"/>
                    <a:cs typeface="Times New Roman" panose="02020603050405020304" pitchFamily="18" charset="0"/>
                  </a:rPr>
                  <a:t>	B.</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𝑫𝑭</m:t>
                        </m:r>
                      </m:e>
                    </m:acc>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1150" dirty="0" smtClean="0">
                    <a:latin typeface="Calibri" panose="020F0502020204030204" pitchFamily="34"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BD</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BF</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BF</a:t>
                </a:r>
                <a:r>
                  <a:rPr lang="en-US" altLang="zh-CN" sz="2600" b="1" dirty="0">
                    <a:latin typeface="Times New Roman" panose="02020603050405020304" pitchFamily="18" charset="0"/>
                    <a:cs typeface="Times New Roman" panose="02020603050405020304" pitchFamily="18" charset="0"/>
                  </a:rPr>
                  <a:t>|=4</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如图所示</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分别过点</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作抛物线</a:t>
                </a:r>
                <a:r>
                  <a:rPr lang="en-US" altLang="zh-CN" sz="2600" b="1" i="1" dirty="0">
                    <a:latin typeface="Times New Roman" panose="02020603050405020304" pitchFamily="18" charset="0"/>
                    <a:cs typeface="Times New Roman" panose="02020603050405020304" pitchFamily="18" charset="0"/>
                  </a:rPr>
                  <a:t>C</a:t>
                </a:r>
                <a:r>
                  <a:rPr lang="zh-CN" altLang="zh-CN" sz="2600" b="1" dirty="0" smtClean="0">
                    <a:latin typeface="Times New Roman" panose="02020603050405020304" pitchFamily="18" charset="0"/>
                    <a:cs typeface="Times New Roman" panose="02020603050405020304" pitchFamily="18" charset="0"/>
                  </a:rPr>
                  <a:t>的准线</a:t>
                </a:r>
                <a:r>
                  <a:rPr lang="zh-CN" altLang="zh-CN" sz="2600" b="1" dirty="0">
                    <a:latin typeface="Times New Roman" panose="02020603050405020304" pitchFamily="18" charset="0"/>
                    <a:cs typeface="Times New Roman" panose="02020603050405020304" pitchFamily="18" charset="0"/>
                  </a:rPr>
                  <a:t>的垂线</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en-US" altLang="zh-CN" sz="2600" b="1" dirty="0" smtClean="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垂足</a:t>
                </a:r>
                <a:r>
                  <a:rPr lang="zh-CN" altLang="zh-CN" sz="2600" b="1" dirty="0">
                    <a:latin typeface="Times New Roman" panose="02020603050405020304" pitchFamily="18" charset="0"/>
                    <a:cs typeface="Times New Roman" panose="02020603050405020304" pitchFamily="18" charset="0"/>
                  </a:rPr>
                  <a:t>分别为点</a:t>
                </a:r>
                <a:r>
                  <a:rPr lang="en-US" altLang="zh-CN" sz="2600" b="1" i="1" dirty="0" err="1">
                    <a:latin typeface="Times New Roman" panose="02020603050405020304" pitchFamily="18" charset="0"/>
                    <a:cs typeface="Times New Roman" panose="02020603050405020304" pitchFamily="18" charset="0"/>
                  </a:rPr>
                  <a:t>E</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M</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连接</a:t>
                </a:r>
                <a:r>
                  <a:rPr lang="en-US" altLang="zh-CN" sz="2600" b="1" i="1" dirty="0" err="1">
                    <a:latin typeface="Times New Roman" panose="02020603050405020304" pitchFamily="18" charset="0"/>
                    <a:cs typeface="Times New Roman" panose="02020603050405020304" pitchFamily="18" charset="0"/>
                  </a:rPr>
                  <a:t>EF</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824445"/>
              </a:xfrm>
              <a:prstGeom prst="rect">
                <a:avLst/>
              </a:prstGeom>
              <a:blipFill rotWithShape="0">
                <a:blip r:embed="rId4"/>
                <a:stretch>
                  <a:fillRect l="-947" r="-473" b="-1276"/>
                </a:stretch>
              </a:blipFill>
            </p:spPr>
            <p:txBody>
              <a:bodyPr/>
              <a:lstStyle/>
              <a:p>
                <a:r>
                  <a:rPr lang="zh-CN" altLang="en-US">
                    <a:noFill/>
                  </a:rPr>
                  <a:t> </a:t>
                </a:r>
              </a:p>
            </p:txBody>
          </p:sp>
        </mc:Fallback>
      </mc:AlternateContent>
      <p:sp>
        <p:nvSpPr>
          <p:cNvPr id="11" name="矩形 10"/>
          <p:cNvSpPr/>
          <p:nvPr>
            <p:custDataLst>
              <p:tags r:id="rId2"/>
            </p:custDataLst>
          </p:nvPr>
        </p:nvSpPr>
        <p:spPr>
          <a:xfrm>
            <a:off x="3185128" y="1828705"/>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p:pic>
        <p:nvPicPr>
          <p:cNvPr id="5" name="image76.jpeg"/>
          <p:cNvPicPr/>
          <p:nvPr/>
        </p:nvPicPr>
        <p:blipFill>
          <a:blip r:embed="rId5">
            <a:clrChange>
              <a:clrFrom>
                <a:srgbClr val="FFFFFF"/>
              </a:clrFrom>
              <a:clrTo>
                <a:srgbClr val="FFFFFF">
                  <a:alpha val="0"/>
                </a:srgbClr>
              </a:clrTo>
            </a:clrChange>
          </a:blip>
          <a:stretch>
            <a:fillRect/>
          </a:stretch>
        </p:blipFill>
        <p:spPr>
          <a:xfrm>
            <a:off x="9335611" y="3213767"/>
            <a:ext cx="1944243" cy="2880784"/>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630745" y="4166620"/>
                <a:ext cx="11589417" cy="188077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的准线交</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轴于点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所以其倾斜角为</a:t>
                </a:r>
                <a:r>
                  <a:rPr lang="en-US" altLang="zh-CN" sz="2600" b="1">
                    <a:latin typeface="Times New Roman" panose="02020603050405020304" pitchFamily="18" charset="0"/>
                    <a:cs typeface="Times New Roman" panose="02020603050405020304" pitchFamily="18" charset="0"/>
                  </a:rPr>
                  <a:t>60°.</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630745" y="4166620"/>
                <a:ext cx="11589417" cy="1880771"/>
              </a:xfrm>
              <a:prstGeom prst="rect">
                <a:avLst/>
              </a:prstGeom>
              <a:blipFill rotWithShape="0">
                <a:blip r:embed="rId6"/>
                <a:stretch>
                  <a:fillRect l="-946" b="-71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32022"/>
            <a:ext cx="12190413" cy="61837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82082" y="468916"/>
                <a:ext cx="11589417" cy="5835187"/>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AE</a:t>
                </a:r>
                <a:r>
                  <a:rPr lang="zh-CN"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EAF</a:t>
                </a:r>
                <a:r>
                  <a:rPr lang="en-US" altLang="zh-CN" sz="2600" b="1">
                    <a:latin typeface="Times New Roman" panose="02020603050405020304" pitchFamily="18" charset="0"/>
                    <a:cs typeface="Times New Roman" panose="02020603050405020304" pitchFamily="18" charset="0"/>
                  </a:rPr>
                  <a:t>=60°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由抛物线的定义可知</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AE</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AEF</a:t>
                </a:r>
                <a:r>
                  <a:rPr lang="zh-CN" altLang="zh-CN" sz="2600" b="1">
                    <a:latin typeface="Times New Roman" panose="02020603050405020304" pitchFamily="18" charset="0"/>
                    <a:cs typeface="Times New Roman" panose="02020603050405020304" pitchFamily="18" charset="0"/>
                  </a:rPr>
                  <a:t>为等边三角形</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EFP</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AEF</a:t>
                </a:r>
                <a:r>
                  <a:rPr lang="en-US" altLang="zh-CN" sz="2600" b="1">
                    <a:latin typeface="Times New Roman" panose="02020603050405020304" pitchFamily="18" charset="0"/>
                    <a:cs typeface="Times New Roman" panose="02020603050405020304" pitchFamily="18" charset="0"/>
                  </a:rPr>
                  <a:t>=60°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PEF</a:t>
                </a:r>
                <a:r>
                  <a:rPr lang="en-US" altLang="zh-CN" sz="2600" b="1">
                    <a:latin typeface="Times New Roman" panose="02020603050405020304" pitchFamily="18" charset="0"/>
                    <a:cs typeface="Times New Roman" panose="02020603050405020304" pitchFamily="18" charset="0"/>
                  </a:rPr>
                  <a:t>=30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AE</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AE</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AD</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𝑫𝑭</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DAE</a:t>
                </a:r>
                <a:r>
                  <a:rPr lang="en-US" altLang="zh-CN" sz="2600" b="1">
                    <a:latin typeface="Times New Roman" panose="02020603050405020304" pitchFamily="18" charset="0"/>
                    <a:cs typeface="Times New Roman" panose="02020603050405020304" pitchFamily="18" charset="0"/>
                  </a:rPr>
                  <a:t>=60°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ADE</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BD</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BM</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BD</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BF</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82082" y="468916"/>
                <a:ext cx="11589417" cy="583518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17599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74980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11.(2025·1</a:t>
                </a:r>
                <a:r>
                  <a:rPr lang="zh-CN" altLang="zh-CN" sz="2600" b="1">
                    <a:latin typeface="Times New Roman" panose="02020603050405020304" pitchFamily="18" charset="0"/>
                    <a:cs typeface="Times New Roman" panose="02020603050405020304" pitchFamily="18" charset="0"/>
                  </a:rPr>
                  <a:t>月八省联考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上的点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p</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OF</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为圆心且过</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的圆与</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的准线相切</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OFM</a:t>
                </a:r>
                <a:r>
                  <a:rPr lang="en-US" altLang="zh-CN" sz="2600" b="1">
                    <a:latin typeface="Times New Roman" panose="02020603050405020304" pitchFamily="18" charset="0"/>
                    <a:cs typeface="Times New Roman" panose="02020603050405020304" pitchFamily="18" charset="0"/>
                  </a:rPr>
                  <a:t>=120°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OFM</a:t>
                </a:r>
                <a:r>
                  <a:rPr lang="zh-CN" altLang="zh-CN" sz="2600" b="1">
                    <a:latin typeface="Times New Roman" panose="02020603050405020304" pitchFamily="18" charset="0"/>
                    <a:cs typeface="Times New Roman" panose="02020603050405020304" pitchFamily="18" charset="0"/>
                  </a:rPr>
                  <a:t>的面积为</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749809"/>
              </a:xfrm>
              <a:prstGeom prst="rect">
                <a:avLst/>
              </a:prstGeom>
              <a:blipFill rotWithShape="0">
                <a:blip r:embed="rId3"/>
                <a:stretch>
                  <a:fillRect l="-947" b="-976"/>
                </a:stretch>
              </a:blipFill>
            </p:spPr>
            <p:txBody>
              <a:bodyPr/>
              <a:lstStyle/>
              <a:p>
                <a:r>
                  <a:rPr lang="zh-CN" altLang="en-US">
                    <a:noFill/>
                  </a:rPr>
                  <a:t> </a:t>
                </a:r>
              </a:p>
            </p:txBody>
          </p:sp>
        </mc:Fallback>
      </mc:AlternateContent>
      <p:sp>
        <p:nvSpPr>
          <p:cNvPr id="10" name="矩形 9"/>
          <p:cNvSpPr/>
          <p:nvPr>
            <p:custDataLst>
              <p:tags r:id="rId1"/>
            </p:custDataLst>
          </p:nvPr>
        </p:nvSpPr>
        <p:spPr>
          <a:xfrm>
            <a:off x="2651601" y="1180624"/>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抛物线的标准方程与几何性质</a:t>
            </a:r>
            <a:endParaRPr lang="zh-CN" altLang="zh-CN" sz="1050" kern="100" dirty="0">
              <a:effectLst/>
              <a:latin typeface="Times New Roman" panose="02020603050405020304" pitchFamily="18" charset="0"/>
              <a:cs typeface="Times New Roman" panose="02020603050405020304" pitchFamily="18" charset="0"/>
            </a:endParaRPr>
          </a:p>
        </p:txBody>
      </p:sp>
      <p:pic>
        <p:nvPicPr>
          <p:cNvPr id="3" name="image91.jpeg"/>
          <p:cNvPicPr/>
          <p:nvPr/>
        </p:nvPicPr>
        <p:blipFill>
          <a:blip r:embed="rId3"/>
          <a:stretch>
            <a:fillRect/>
          </a:stretch>
        </p:blipFill>
        <p:spPr>
          <a:xfrm>
            <a:off x="2422747" y="2133632"/>
            <a:ext cx="1290829" cy="1643062"/>
          </a:xfrm>
          <a:prstGeom prst="rect">
            <a:avLst/>
          </a:prstGeom>
        </p:spPr>
      </p:pic>
      <p:pic>
        <p:nvPicPr>
          <p:cNvPr id="4" name="image92.jpeg"/>
          <p:cNvPicPr/>
          <p:nvPr/>
        </p:nvPicPr>
        <p:blipFill>
          <a:blip r:embed="rId4"/>
          <a:stretch>
            <a:fillRect/>
          </a:stretch>
        </p:blipFill>
        <p:spPr>
          <a:xfrm>
            <a:off x="4387784" y="2050583"/>
            <a:ext cx="1290829" cy="1643062"/>
          </a:xfrm>
          <a:prstGeom prst="rect">
            <a:avLst/>
          </a:prstGeom>
        </p:spPr>
      </p:pic>
      <p:pic>
        <p:nvPicPr>
          <p:cNvPr id="6" name="image93.jpeg"/>
          <p:cNvPicPr/>
          <p:nvPr/>
        </p:nvPicPr>
        <p:blipFill>
          <a:blip r:embed="rId5"/>
          <a:stretch>
            <a:fillRect/>
          </a:stretch>
        </p:blipFill>
        <p:spPr>
          <a:xfrm>
            <a:off x="7175341" y="2233727"/>
            <a:ext cx="1056698" cy="1408931"/>
          </a:xfrm>
          <a:prstGeom prst="rect">
            <a:avLst/>
          </a:prstGeom>
        </p:spPr>
      </p:pic>
      <p:pic>
        <p:nvPicPr>
          <p:cNvPr id="7" name="image94.jpeg"/>
          <p:cNvPicPr/>
          <p:nvPr/>
        </p:nvPicPr>
        <p:blipFill>
          <a:blip r:embed="rId6"/>
          <a:stretch>
            <a:fillRect/>
          </a:stretch>
        </p:blipFill>
        <p:spPr>
          <a:xfrm>
            <a:off x="9551638" y="2133632"/>
            <a:ext cx="1290829" cy="1643062"/>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3485731575"/>
              </p:ext>
            </p:extLst>
          </p:nvPr>
        </p:nvGraphicFramePr>
        <p:xfrm>
          <a:off x="694529" y="1607691"/>
          <a:ext cx="10801354" cy="3922049"/>
        </p:xfrm>
        <a:graphic>
          <a:graphicData uri="http://schemas.openxmlformats.org/drawingml/2006/table">
            <a:tbl>
              <a:tblPr firstRow="1" firstCol="1" bandRow="1"/>
              <a:tblGrid>
                <a:gridCol w="1296164">
                  <a:extLst>
                    <a:ext uri="{9D8B030D-6E8A-4147-A177-3AD203B41FA5}">
                      <a16:colId xmlns:a16="http://schemas.microsoft.com/office/drawing/2014/main" val="20000"/>
                    </a:ext>
                  </a:extLst>
                </a:gridCol>
                <a:gridCol w="1944243">
                  <a:extLst>
                    <a:ext uri="{9D8B030D-6E8A-4147-A177-3AD203B41FA5}">
                      <a16:colId xmlns:a16="http://schemas.microsoft.com/office/drawing/2014/main" val="20001"/>
                    </a:ext>
                  </a:extLst>
                </a:gridCol>
                <a:gridCol w="2592324">
                  <a:extLst>
                    <a:ext uri="{9D8B030D-6E8A-4147-A177-3AD203B41FA5}">
                      <a16:colId xmlns:a16="http://schemas.microsoft.com/office/drawing/2014/main" val="20002"/>
                    </a:ext>
                  </a:extLst>
                </a:gridCol>
                <a:gridCol w="2427073">
                  <a:extLst>
                    <a:ext uri="{9D8B030D-6E8A-4147-A177-3AD203B41FA5}">
                      <a16:colId xmlns:a16="http://schemas.microsoft.com/office/drawing/2014/main" val="20003"/>
                    </a:ext>
                  </a:extLst>
                </a:gridCol>
                <a:gridCol w="2541550">
                  <a:extLst>
                    <a:ext uri="{9D8B030D-6E8A-4147-A177-3AD203B41FA5}">
                      <a16:colId xmlns:a16="http://schemas.microsoft.com/office/drawing/2014/main" val="20004"/>
                    </a:ext>
                  </a:extLst>
                </a:gridCol>
              </a:tblGrid>
              <a:tr h="2470184">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图形</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3485">
                <a:tc rowSpan="2">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标准</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8380">
                <a:tc vMerge="1">
                  <a:txBody>
                    <a:bodyPr/>
                    <a:lstStyle/>
                    <a:p>
                      <a:endParaRPr lang="zh-CN" altLang="en-US"/>
                    </a:p>
                  </a:txBody>
                  <a:tcPr/>
                </a:tc>
                <a:tc gridSpan="4">
                  <a:txBody>
                    <a:bodyPr/>
                    <a:lstStyle/>
                    <a:p>
                      <a:pPr algn="ctr">
                        <a:lnSpc>
                          <a:spcPct val="15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p</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的几何意义</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焦点</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到准线</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l</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的距离</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478504" y="621570"/>
                <a:ext cx="10793813" cy="5184170"/>
              </a:xfrm>
              <a:prstGeom prst="rect">
                <a:avLst/>
              </a:prstGeom>
            </p:spPr>
            <p:txBody>
              <a:bodyPr>
                <a:spAutoFit/>
              </a:bodyPr>
              <a:lstStyle/>
              <a:p>
                <a:pPr>
                  <a:lnSpc>
                    <a:spcPct val="110000"/>
                  </a:lnSpc>
                  <a:spcAft>
                    <a:spcPts val="0"/>
                  </a:spcAft>
                  <a:tabLst>
                    <a:tab pos="2970530" algn="l"/>
                  </a:tabLst>
                </a:pPr>
                <a:r>
                  <a:rPr lang="zh-CN" altLang="zh-CN" sz="24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400" b="1">
                    <a:solidFill>
                      <a:srgbClr val="0000FF"/>
                    </a:solidFill>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A</a:t>
                </a:r>
                <a:r>
                  <a:rPr lang="zh-CN" altLang="zh-CN" sz="2400" b="1">
                    <a:latin typeface="Times New Roman" panose="02020603050405020304" pitchFamily="18" charset="0"/>
                    <a:cs typeface="Times New Roman" panose="02020603050405020304" pitchFamily="18" charset="0"/>
                  </a:rPr>
                  <a:t>项</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因为</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0)</a:t>
                </a:r>
                <a:r>
                  <a:rPr lang="zh-CN" altLang="zh-CN" sz="2400" b="1">
                    <a:latin typeface="Times New Roman" panose="02020603050405020304" pitchFamily="18" charset="0"/>
                    <a:cs typeface="Times New Roman" panose="02020603050405020304" pitchFamily="18" charset="0"/>
                  </a:rPr>
                  <a:t>是抛物线</a:t>
                </a:r>
                <a:r>
                  <a:rPr lang="en-US" altLang="zh-CN" sz="2400" b="1" i="1">
                    <a:latin typeface="Times New Roman" panose="02020603050405020304" pitchFamily="18" charset="0"/>
                    <a:cs typeface="Times New Roman" panose="02020603050405020304" pitchFamily="18" charset="0"/>
                  </a:rPr>
                  <a:t>C</a:t>
                </a:r>
                <a:r>
                  <a:rPr lang="zh-CN" altLang="zh-CN" sz="2400" b="1">
                    <a:latin typeface="Times New Roman" panose="02020603050405020304" pitchFamily="18" charset="0"/>
                    <a:cs typeface="Times New Roman" panose="02020603050405020304" pitchFamily="18" charset="0"/>
                  </a:rPr>
                  <a:t>的焦点</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b="1" i="1">
                            <a:latin typeface="Cambria Math" panose="02040503050406030204" pitchFamily="18" charset="0"/>
                            <a:cs typeface="Times New Roman" panose="02020603050405020304" pitchFamily="18" charset="0"/>
                          </a:rPr>
                          <m:t>𝒑</m:t>
                        </m:r>
                      </m:num>
                      <m:den>
                        <m:r>
                          <a:rPr lang="en-US" altLang="zh-CN" sz="2400" b="1" i="1">
                            <a:latin typeface="Cambria Math" panose="02040503050406030204" pitchFamily="18" charset="0"/>
                            <a:cs typeface="Times New Roman" panose="02020603050405020304" pitchFamily="18" charset="0"/>
                          </a:rPr>
                          <m:t>𝟐</m:t>
                        </m:r>
                      </m:den>
                    </m:f>
                  </m:oMath>
                </a14:m>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则</a:t>
                </a:r>
                <a:r>
                  <a:rPr lang="en-US" altLang="zh-CN" sz="2400" b="1" i="1">
                    <a:latin typeface="Times New Roman" panose="02020603050405020304" pitchFamily="18" charset="0"/>
                    <a:cs typeface="Times New Roman" panose="02020603050405020304" pitchFamily="18" charset="0"/>
                  </a:rPr>
                  <a:t>p</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故</a:t>
                </a:r>
                <a:r>
                  <a:rPr lang="en-US" altLang="zh-CN" sz="2400" b="1">
                    <a:latin typeface="Times New Roman" panose="02020603050405020304" pitchFamily="18" charset="0"/>
                    <a:cs typeface="Times New Roman" panose="02020603050405020304" pitchFamily="18" charset="0"/>
                  </a:rPr>
                  <a:t>A</a:t>
                </a:r>
                <a:r>
                  <a:rPr lang="zh-CN" altLang="zh-CN" sz="2400" b="1">
                    <a:latin typeface="Times New Roman" panose="02020603050405020304" pitchFamily="18" charset="0"/>
                    <a:cs typeface="Times New Roman" panose="02020603050405020304" pitchFamily="18" charset="0"/>
                  </a:rPr>
                  <a:t>正确</a:t>
                </a:r>
                <a:r>
                  <a:rPr lang="en-US" altLang="zh-CN" sz="2400" b="1">
                    <a:latin typeface="Times New Roman" panose="02020603050405020304" pitchFamily="18" charset="0"/>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400" b="1">
                    <a:latin typeface="Times New Roman" panose="02020603050405020304" pitchFamily="18" charset="0"/>
                    <a:cs typeface="Times New Roman" panose="02020603050405020304" pitchFamily="18" charset="0"/>
                  </a:rPr>
                  <a:t>B</a:t>
                </a:r>
                <a:r>
                  <a:rPr lang="zh-CN" altLang="zh-CN" sz="2400" b="1">
                    <a:latin typeface="Times New Roman" panose="02020603050405020304" pitchFamily="18" charset="0"/>
                    <a:cs typeface="Times New Roman" panose="02020603050405020304" pitchFamily="18" charset="0"/>
                  </a:rPr>
                  <a:t>项</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MF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i="1" baseline="-25000">
                    <a:latin typeface="Times New Roman" panose="02020603050405020304" pitchFamily="18" charset="0"/>
                    <a:cs typeface="Times New Roman" panose="02020603050405020304" pitchFamily="18" charset="0"/>
                  </a:rPr>
                  <a:t>M</a:t>
                </a:r>
                <a:r>
                  <a:rPr lang="en-US" altLang="zh-CN" sz="24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b="1" i="1">
                            <a:latin typeface="Cambria Math" panose="02040503050406030204" pitchFamily="18" charset="0"/>
                            <a:cs typeface="Times New Roman" panose="02020603050405020304" pitchFamily="18" charset="0"/>
                          </a:rPr>
                          <m:t>𝒑</m:t>
                        </m:r>
                      </m:num>
                      <m:den>
                        <m:r>
                          <a:rPr lang="en-US" altLang="zh-CN" sz="2400" b="1" i="1">
                            <a:latin typeface="Cambria Math" panose="02040503050406030204" pitchFamily="18" charset="0"/>
                            <a:cs typeface="Times New Roman" panose="02020603050405020304" pitchFamily="18" charset="0"/>
                          </a:rPr>
                          <m:t>𝟐</m:t>
                        </m:r>
                      </m:den>
                    </m:f>
                  </m:oMath>
                </a14:m>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i="1" baseline="-25000">
                    <a:latin typeface="Times New Roman" panose="02020603050405020304" pitchFamily="18" charset="0"/>
                    <a:cs typeface="Times New Roman" panose="02020603050405020304" pitchFamily="18" charset="0"/>
                  </a:rPr>
                  <a:t>M</a:t>
                </a:r>
                <a:r>
                  <a:rPr lang="en-US" altLang="zh-CN" sz="2400" b="1">
                    <a:latin typeface="Times New Roman" panose="02020603050405020304" pitchFamily="18" charset="0"/>
                    <a:cs typeface="Times New Roman" panose="02020603050405020304" pitchFamily="18" charset="0"/>
                  </a:rPr>
                  <a:t>+2</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而</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OF</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且</a:t>
                </a:r>
                <a:r>
                  <a:rPr lang="en-US" altLang="zh-CN" sz="2400" b="1" i="1">
                    <a:latin typeface="Times New Roman" panose="02020603050405020304" pitchFamily="18" charset="0"/>
                    <a:cs typeface="Times New Roman" panose="02020603050405020304" pitchFamily="18" charset="0"/>
                  </a:rPr>
                  <a:t>x</a:t>
                </a:r>
                <a:r>
                  <a:rPr lang="en-US" altLang="zh-CN" sz="2400" b="1" i="1" baseline="-25000">
                    <a:latin typeface="Times New Roman" panose="02020603050405020304" pitchFamily="18" charset="0"/>
                    <a:cs typeface="Times New Roman" panose="02020603050405020304" pitchFamily="18" charset="0"/>
                  </a:rPr>
                  <a:t>M</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0</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则</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MF</a:t>
                </a:r>
                <a:r>
                  <a:rPr lang="en-US" altLang="zh-CN" sz="2400" b="1">
                    <a:latin typeface="Times New Roman" panose="02020603050405020304" pitchFamily="18" charset="0"/>
                    <a:cs typeface="Times New Roman" panose="02020603050405020304" pitchFamily="18" charset="0"/>
                  </a:rPr>
                  <a:t>|</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OF</a:t>
                </a:r>
                <a:r>
                  <a:rPr lang="en-US" altLang="zh-CN" sz="2400" b="1">
                    <a:latin typeface="Times New Roman" panose="02020603050405020304" pitchFamily="18" charset="0"/>
                    <a:cs typeface="Times New Roman" panose="02020603050405020304" pitchFamily="18" charset="0"/>
                  </a:rPr>
                  <a:t>|</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故</a:t>
                </a:r>
                <a:r>
                  <a:rPr lang="en-US" altLang="zh-CN" sz="2400" b="1">
                    <a:latin typeface="Times New Roman" panose="02020603050405020304" pitchFamily="18" charset="0"/>
                    <a:cs typeface="Times New Roman" panose="02020603050405020304" pitchFamily="18" charset="0"/>
                  </a:rPr>
                  <a:t>B</a:t>
                </a:r>
                <a:r>
                  <a:rPr lang="zh-CN" altLang="zh-CN" sz="2400" b="1">
                    <a:latin typeface="Times New Roman" panose="02020603050405020304" pitchFamily="18" charset="0"/>
                    <a:cs typeface="Times New Roman" panose="02020603050405020304" pitchFamily="18" charset="0"/>
                  </a:rPr>
                  <a:t>正确</a:t>
                </a:r>
                <a:r>
                  <a:rPr lang="en-US" altLang="zh-CN" sz="2400" b="1">
                    <a:latin typeface="Times New Roman" panose="02020603050405020304" pitchFamily="18" charset="0"/>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400" b="1">
                    <a:latin typeface="Times New Roman" panose="02020603050405020304" pitchFamily="18" charset="0"/>
                    <a:cs typeface="Times New Roman" panose="02020603050405020304" pitchFamily="18" charset="0"/>
                  </a:rPr>
                  <a:t>C</a:t>
                </a:r>
                <a:r>
                  <a:rPr lang="zh-CN" altLang="zh-CN" sz="2400" b="1">
                    <a:latin typeface="Times New Roman" panose="02020603050405020304" pitchFamily="18" charset="0"/>
                    <a:cs typeface="Times New Roman" panose="02020603050405020304" pitchFamily="18" charset="0"/>
                  </a:rPr>
                  <a:t>项</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以</a:t>
                </a:r>
                <a:r>
                  <a:rPr lang="en-US" altLang="zh-CN" sz="2400" b="1" i="1">
                    <a:latin typeface="Times New Roman" panose="02020603050405020304" pitchFamily="18" charset="0"/>
                    <a:cs typeface="Times New Roman" panose="02020603050405020304" pitchFamily="18" charset="0"/>
                  </a:rPr>
                  <a:t>M</a:t>
                </a:r>
                <a:r>
                  <a:rPr lang="zh-CN" altLang="zh-CN" sz="2400" b="1">
                    <a:latin typeface="Times New Roman" panose="02020603050405020304" pitchFamily="18" charset="0"/>
                    <a:cs typeface="Times New Roman" panose="02020603050405020304" pitchFamily="18" charset="0"/>
                  </a:rPr>
                  <a:t>为圆心且过</a:t>
                </a:r>
                <a:r>
                  <a:rPr lang="en-US" altLang="zh-CN" sz="2400" b="1" i="1">
                    <a:latin typeface="Times New Roman" panose="02020603050405020304" pitchFamily="18" charset="0"/>
                    <a:cs typeface="Times New Roman" panose="02020603050405020304" pitchFamily="18" charset="0"/>
                  </a:rPr>
                  <a:t>F</a:t>
                </a:r>
                <a:r>
                  <a:rPr lang="zh-CN" altLang="zh-CN" sz="2400" b="1">
                    <a:latin typeface="Times New Roman" panose="02020603050405020304" pitchFamily="18" charset="0"/>
                    <a:cs typeface="Times New Roman" panose="02020603050405020304" pitchFamily="18" charset="0"/>
                  </a:rPr>
                  <a:t>的圆的半径为</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MF</a:t>
                </a:r>
                <a:r>
                  <a:rPr lang="en-US" altLang="zh-CN" sz="2400" b="1" smtClean="0">
                    <a:latin typeface="Times New Roman" panose="02020603050405020304" pitchFamily="18" charset="0"/>
                    <a:cs typeface="Times New Roman" panose="02020603050405020304" pitchFamily="18" charset="0"/>
                  </a:rPr>
                  <a:t>|</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而</a:t>
                </a:r>
                <a:r>
                  <a:rPr lang="zh-CN" altLang="zh-CN" sz="2400" b="1">
                    <a:latin typeface="Times New Roman" panose="02020603050405020304" pitchFamily="18" charset="0"/>
                    <a:cs typeface="Times New Roman" panose="02020603050405020304" pitchFamily="18" charset="0"/>
                  </a:rPr>
                  <a:t>由抛物线的定义可得</a:t>
                </a:r>
                <a:r>
                  <a:rPr lang="en-US" altLang="zh-CN" sz="2400" b="1" smtClean="0">
                    <a:latin typeface="宋体" panose="02010600030101010101" pitchFamily="2" charset="-122"/>
                    <a:cs typeface="Times New Roman" panose="02020603050405020304" pitchFamily="18" charset="0"/>
                  </a:rPr>
                  <a:t>,</a:t>
                </a:r>
                <a:r>
                  <a:rPr lang="en-US" altLang="zh-CN" sz="2400" b="1" i="1" smtClean="0">
                    <a:latin typeface="Times New Roman" panose="02020603050405020304" pitchFamily="18" charset="0"/>
                    <a:cs typeface="Times New Roman" panose="02020603050405020304" pitchFamily="18" charset="0"/>
                  </a:rPr>
                  <a:t>M</a:t>
                </a:r>
                <a:r>
                  <a:rPr lang="zh-CN" altLang="zh-CN" sz="2400" b="1">
                    <a:latin typeface="Times New Roman" panose="02020603050405020304" pitchFamily="18" charset="0"/>
                    <a:cs typeface="Times New Roman" panose="02020603050405020304" pitchFamily="18" charset="0"/>
                  </a:rPr>
                  <a:t>到准线的距离也等于</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MF</a:t>
                </a:r>
                <a:r>
                  <a:rPr lang="en-US" altLang="zh-CN" sz="2400" b="1" smtClean="0">
                    <a:latin typeface="Times New Roman" panose="02020603050405020304" pitchFamily="18" charset="0"/>
                    <a:cs typeface="Times New Roman" panose="02020603050405020304" pitchFamily="18" charset="0"/>
                  </a:rPr>
                  <a:t>|</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则</a:t>
                </a:r>
                <a:r>
                  <a:rPr lang="zh-CN" altLang="zh-CN" sz="2400" b="1">
                    <a:latin typeface="Times New Roman" panose="02020603050405020304" pitchFamily="18" charset="0"/>
                    <a:cs typeface="Times New Roman" panose="02020603050405020304" pitchFamily="18" charset="0"/>
                  </a:rPr>
                  <a:t>该圆与</a:t>
                </a:r>
                <a:r>
                  <a:rPr lang="en-US" altLang="zh-CN" sz="2400" b="1" i="1">
                    <a:latin typeface="Times New Roman" panose="02020603050405020304" pitchFamily="18" charset="0"/>
                    <a:cs typeface="Times New Roman" panose="02020603050405020304" pitchFamily="18" charset="0"/>
                  </a:rPr>
                  <a:t>C</a:t>
                </a:r>
                <a:r>
                  <a:rPr lang="zh-CN" altLang="zh-CN" sz="2400" b="1">
                    <a:latin typeface="Times New Roman" panose="02020603050405020304" pitchFamily="18" charset="0"/>
                    <a:cs typeface="Times New Roman" panose="02020603050405020304" pitchFamily="18" charset="0"/>
                  </a:rPr>
                  <a:t>的准线相切</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故</a:t>
                </a:r>
                <a:r>
                  <a:rPr lang="en-US" altLang="zh-CN" sz="2400" b="1">
                    <a:latin typeface="Times New Roman" panose="02020603050405020304" pitchFamily="18" charset="0"/>
                    <a:cs typeface="Times New Roman" panose="02020603050405020304" pitchFamily="18" charset="0"/>
                  </a:rPr>
                  <a:t>C</a:t>
                </a:r>
                <a:r>
                  <a:rPr lang="zh-CN" altLang="zh-CN" sz="2400" b="1">
                    <a:latin typeface="Times New Roman" panose="02020603050405020304" pitchFamily="18" charset="0"/>
                    <a:cs typeface="Times New Roman" panose="02020603050405020304" pitchFamily="18" charset="0"/>
                  </a:rPr>
                  <a:t>正确</a:t>
                </a:r>
                <a:r>
                  <a:rPr lang="en-US" altLang="zh-CN" sz="2400" b="1">
                    <a:latin typeface="Times New Roman" panose="02020603050405020304" pitchFamily="18" charset="0"/>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400" b="1">
                    <a:latin typeface="Times New Roman" panose="02020603050405020304" pitchFamily="18" charset="0"/>
                    <a:cs typeface="Times New Roman" panose="02020603050405020304" pitchFamily="18" charset="0"/>
                  </a:rPr>
                  <a:t>D</a:t>
                </a:r>
                <a:r>
                  <a:rPr lang="zh-CN" altLang="zh-CN" sz="2400" b="1">
                    <a:latin typeface="Times New Roman" panose="02020603050405020304" pitchFamily="18" charset="0"/>
                    <a:cs typeface="Times New Roman" panose="02020603050405020304" pitchFamily="18" charset="0"/>
                  </a:rPr>
                  <a:t>项</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过点</a:t>
                </a:r>
                <a:r>
                  <a:rPr lang="en-US" altLang="zh-CN" sz="2400" b="1" i="1">
                    <a:latin typeface="Times New Roman" panose="02020603050405020304" pitchFamily="18" charset="0"/>
                    <a:cs typeface="Times New Roman" panose="02020603050405020304" pitchFamily="18" charset="0"/>
                  </a:rPr>
                  <a:t>M</a:t>
                </a:r>
                <a:r>
                  <a:rPr lang="zh-CN" altLang="zh-CN" sz="2400" b="1">
                    <a:latin typeface="Times New Roman" panose="02020603050405020304" pitchFamily="18" charset="0"/>
                    <a:cs typeface="Times New Roman" panose="02020603050405020304" pitchFamily="18" charset="0"/>
                  </a:rPr>
                  <a:t>作</a:t>
                </a:r>
                <a:r>
                  <a:rPr lang="en-US" altLang="zh-CN" sz="2400" b="1" i="1">
                    <a:latin typeface="Times New Roman" panose="02020603050405020304" pitchFamily="18" charset="0"/>
                    <a:cs typeface="Times New Roman" panose="02020603050405020304" pitchFamily="18" charset="0"/>
                  </a:rPr>
                  <a:t>x</a:t>
                </a:r>
                <a:r>
                  <a:rPr lang="zh-CN" altLang="zh-CN" sz="2400" b="1">
                    <a:latin typeface="Times New Roman" panose="02020603050405020304" pitchFamily="18" charset="0"/>
                    <a:cs typeface="Times New Roman" panose="02020603050405020304" pitchFamily="18" charset="0"/>
                  </a:rPr>
                  <a:t>轴的垂线交于点</a:t>
                </a:r>
                <a:r>
                  <a:rPr lang="en-US" altLang="zh-CN" sz="2400" b="1" i="1">
                    <a:latin typeface="Times New Roman" panose="02020603050405020304" pitchFamily="18" charset="0"/>
                    <a:cs typeface="Times New Roman" panose="02020603050405020304" pitchFamily="18" charset="0"/>
                  </a:rPr>
                  <a:t>N</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设</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FN</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a</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由于</a:t>
                </a:r>
                <a:r>
                  <a:rPr lang="zh-CN" altLang="zh-CN" sz="2400" b="1">
                    <a:latin typeface="Calibri" panose="020F0502020204030204" pitchFamily="34" charset="0"/>
                    <a:cs typeface="宋体" panose="02010600030101010101" pitchFamily="2" charset="-122"/>
                  </a:rPr>
                  <a:t>∠</a:t>
                </a:r>
                <a:r>
                  <a:rPr lang="en-US" altLang="zh-CN" sz="2400" b="1" i="1">
                    <a:latin typeface="Times New Roman" panose="02020603050405020304" pitchFamily="18" charset="0"/>
                    <a:cs typeface="Times New Roman" panose="02020603050405020304" pitchFamily="18" charset="0"/>
                  </a:rPr>
                  <a:t>OFM</a:t>
                </a:r>
                <a:r>
                  <a:rPr lang="en-US" altLang="zh-CN" sz="2400" b="1">
                    <a:latin typeface="Times New Roman" panose="02020603050405020304" pitchFamily="18" charset="0"/>
                    <a:cs typeface="Times New Roman" panose="02020603050405020304" pitchFamily="18" charset="0"/>
                  </a:rPr>
                  <a:t>=120°</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则</a:t>
                </a:r>
                <a:r>
                  <a:rPr lang="zh-CN" altLang="zh-CN" sz="2400" b="1">
                    <a:latin typeface="Calibri" panose="020F0502020204030204" pitchFamily="34" charset="0"/>
                    <a:cs typeface="宋体" panose="02010600030101010101" pitchFamily="2" charset="-122"/>
                  </a:rPr>
                  <a:t>∠</a:t>
                </a:r>
                <a:r>
                  <a:rPr lang="en-US" altLang="zh-CN" sz="2400" b="1" i="1">
                    <a:latin typeface="Times New Roman" panose="02020603050405020304" pitchFamily="18" charset="0"/>
                    <a:cs typeface="Times New Roman" panose="02020603050405020304" pitchFamily="18" charset="0"/>
                  </a:rPr>
                  <a:t>MFx</a:t>
                </a:r>
                <a:r>
                  <a:rPr lang="en-US" altLang="zh-CN" sz="2400" b="1">
                    <a:latin typeface="Times New Roman" panose="02020603050405020304" pitchFamily="18" charset="0"/>
                    <a:cs typeface="Times New Roman" panose="02020603050405020304" pitchFamily="18" charset="0"/>
                  </a:rPr>
                  <a:t>=60</a:t>
                </a:r>
                <a:r>
                  <a:rPr lang="en-US" altLang="zh-CN" sz="2400" b="1" smtClean="0">
                    <a:latin typeface="Times New Roman" panose="02020603050405020304" pitchFamily="18" charset="0"/>
                    <a:cs typeface="Times New Roman" panose="02020603050405020304" pitchFamily="18" charset="0"/>
                  </a:rPr>
                  <a:t>°</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从而</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MN</a:t>
                </a:r>
                <a:r>
                  <a:rPr lang="en-US" altLang="zh-CN" sz="24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b="1" i="1">
                            <a:latin typeface="Cambria Math" panose="02040503050406030204" pitchFamily="18" charset="0"/>
                            <a:cs typeface="Times New Roman" panose="02020603050405020304" pitchFamily="18" charset="0"/>
                          </a:rPr>
                          <m:t>𝟑</m:t>
                        </m:r>
                      </m:e>
                    </m:rad>
                  </m:oMath>
                </a14:m>
                <a:r>
                  <a:rPr lang="en-US" altLang="zh-CN" sz="2400" b="1" i="1">
                    <a:latin typeface="Times New Roman" panose="02020603050405020304" pitchFamily="18" charset="0"/>
                    <a:cs typeface="Times New Roman" panose="02020603050405020304" pitchFamily="18" charset="0"/>
                  </a:rPr>
                  <a:t>a</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FM</a:t>
                </a:r>
                <a:r>
                  <a:rPr lang="en-US" altLang="zh-CN" sz="2400" b="1">
                    <a:latin typeface="Times New Roman" panose="02020603050405020304" pitchFamily="18" charset="0"/>
                    <a:cs typeface="Times New Roman" panose="02020603050405020304" pitchFamily="18" charset="0"/>
                  </a:rPr>
                  <a:t>|=2</a:t>
                </a:r>
                <a:r>
                  <a:rPr lang="en-US" altLang="zh-CN" sz="2400" b="1" i="1">
                    <a:latin typeface="Times New Roman" panose="02020603050405020304" pitchFamily="18" charset="0"/>
                    <a:cs typeface="Times New Roman" panose="02020603050405020304" pitchFamily="18" charset="0"/>
                  </a:rPr>
                  <a:t>a</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则</a:t>
                </a:r>
                <a:r>
                  <a:rPr lang="en-US" altLang="zh-CN" sz="2400" b="1" i="1">
                    <a:latin typeface="Times New Roman" panose="02020603050405020304" pitchFamily="18" charset="0"/>
                    <a:cs typeface="Times New Roman" panose="02020603050405020304" pitchFamily="18" charset="0"/>
                  </a:rPr>
                  <a:t>x</a:t>
                </a:r>
                <a:r>
                  <a:rPr lang="en-US" altLang="zh-CN" sz="2400" b="1" i="1" baseline="-25000">
                    <a:latin typeface="Times New Roman" panose="02020603050405020304" pitchFamily="18" charset="0"/>
                    <a:cs typeface="Times New Roman" panose="02020603050405020304" pitchFamily="18" charset="0"/>
                  </a:rPr>
                  <a:t>M</a:t>
                </a:r>
                <a:r>
                  <a:rPr lang="en-US" altLang="zh-CN" sz="2400" b="1">
                    <a:latin typeface="Times New Roman" panose="02020603050405020304" pitchFamily="18" charset="0"/>
                    <a:cs typeface="Times New Roman" panose="02020603050405020304" pitchFamily="18" charset="0"/>
                  </a:rPr>
                  <a:t>=2+</a:t>
                </a:r>
                <a:r>
                  <a:rPr lang="en-US" altLang="zh-CN" sz="2400" b="1" i="1">
                    <a:latin typeface="Times New Roman" panose="02020603050405020304" pitchFamily="18" charset="0"/>
                    <a:cs typeface="Times New Roman" panose="02020603050405020304" pitchFamily="18" charset="0"/>
                  </a:rPr>
                  <a:t>a</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y</a:t>
                </a:r>
                <a:r>
                  <a:rPr lang="en-US" altLang="zh-CN" sz="2400" b="1" i="1" baseline="-25000">
                    <a:latin typeface="Times New Roman" panose="02020603050405020304" pitchFamily="18" charset="0"/>
                    <a:cs typeface="Times New Roman" panose="02020603050405020304" pitchFamily="18" charset="0"/>
                  </a:rPr>
                  <a:t>M</a:t>
                </a:r>
                <a:r>
                  <a:rPr lang="en-US" altLang="zh-CN" sz="24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b="1" i="1">
                            <a:latin typeface="Cambria Math" panose="02040503050406030204" pitchFamily="18" charset="0"/>
                            <a:cs typeface="Times New Roman" panose="02020603050405020304" pitchFamily="18" charset="0"/>
                          </a:rPr>
                          <m:t>𝟑</m:t>
                        </m:r>
                      </m:e>
                    </m:rad>
                  </m:oMath>
                </a14:m>
                <a:r>
                  <a:rPr lang="en-US" altLang="zh-CN" sz="2400" b="1" i="1">
                    <a:latin typeface="Times New Roman" panose="02020603050405020304" pitchFamily="18" charset="0"/>
                    <a:cs typeface="Times New Roman" panose="02020603050405020304" pitchFamily="18" charset="0"/>
                  </a:rPr>
                  <a:t>a</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将</a:t>
                </a:r>
                <a:r>
                  <a:rPr lang="zh-CN" altLang="zh-CN" sz="2400" b="1">
                    <a:latin typeface="Times New Roman" panose="02020603050405020304" pitchFamily="18" charset="0"/>
                    <a:cs typeface="Times New Roman" panose="02020603050405020304" pitchFamily="18" charset="0"/>
                  </a:rPr>
                  <a:t>点</a:t>
                </a:r>
                <a:r>
                  <a:rPr lang="en-US" altLang="zh-CN" sz="2400" b="1" i="1">
                    <a:latin typeface="Times New Roman" panose="02020603050405020304" pitchFamily="18" charset="0"/>
                    <a:cs typeface="Times New Roman" panose="02020603050405020304" pitchFamily="18" charset="0"/>
                  </a:rPr>
                  <a:t>M</a:t>
                </a:r>
                <a:r>
                  <a:rPr lang="zh-CN" altLang="zh-CN" sz="2400" b="1">
                    <a:latin typeface="Times New Roman" panose="02020603050405020304" pitchFamily="18" charset="0"/>
                    <a:cs typeface="Times New Roman" panose="02020603050405020304" pitchFamily="18" charset="0"/>
                  </a:rPr>
                  <a:t>坐标代入抛物线方程</a:t>
                </a:r>
                <a:r>
                  <a:rPr lang="en-US" altLang="zh-CN" sz="2400" b="1" i="1">
                    <a:latin typeface="Times New Roman" panose="02020603050405020304" pitchFamily="18" charset="0"/>
                    <a:cs typeface="Times New Roman" panose="02020603050405020304" pitchFamily="18" charset="0"/>
                  </a:rPr>
                  <a:t>y</a:t>
                </a:r>
                <a:r>
                  <a:rPr lang="en-US" altLang="zh-CN" sz="2400" b="1" baseline="30000">
                    <a:latin typeface="Times New Roman" panose="02020603050405020304" pitchFamily="18" charset="0"/>
                    <a:cs typeface="Times New Roman" panose="02020603050405020304" pitchFamily="18" charset="0"/>
                  </a:rPr>
                  <a:t>2</a:t>
                </a:r>
                <a:r>
                  <a:rPr lang="en-US" altLang="zh-CN" sz="2400" b="1">
                    <a:latin typeface="Times New Roman" panose="02020603050405020304" pitchFamily="18" charset="0"/>
                    <a:cs typeface="Times New Roman" panose="02020603050405020304" pitchFamily="18" charset="0"/>
                  </a:rPr>
                  <a:t>=8</a:t>
                </a:r>
                <a:r>
                  <a:rPr lang="en-US" altLang="zh-CN" sz="2400" b="1" i="1">
                    <a:latin typeface="Times New Roman" panose="02020603050405020304" pitchFamily="18" charset="0"/>
                    <a:cs typeface="Times New Roman" panose="02020603050405020304" pitchFamily="18" charset="0"/>
                  </a:rPr>
                  <a:t>x</a:t>
                </a:r>
                <a:r>
                  <a:rPr lang="zh-CN" altLang="zh-CN" sz="2400" b="1">
                    <a:latin typeface="Times New Roman" panose="02020603050405020304" pitchFamily="18" charset="0"/>
                    <a:cs typeface="Times New Roman" panose="02020603050405020304" pitchFamily="18" charset="0"/>
                  </a:rPr>
                  <a:t>可得</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400" b="1">
                    <a:latin typeface="Times New Roman" panose="02020603050405020304" pitchFamily="18" charset="0"/>
                    <a:cs typeface="Times New Roman" panose="02020603050405020304" pitchFamily="18" charset="0"/>
                  </a:rPr>
                  <a:t>3</a:t>
                </a:r>
                <a:r>
                  <a:rPr lang="en-US" altLang="zh-CN" sz="2400" b="1" i="1">
                    <a:latin typeface="Times New Roman" panose="02020603050405020304" pitchFamily="18" charset="0"/>
                    <a:cs typeface="Times New Roman" panose="02020603050405020304" pitchFamily="18" charset="0"/>
                  </a:rPr>
                  <a:t>a</a:t>
                </a:r>
                <a:r>
                  <a:rPr lang="en-US" altLang="zh-CN" sz="2400" b="1" baseline="30000">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8</a:t>
                </a:r>
                <a:r>
                  <a:rPr lang="en-US" altLang="zh-CN" sz="2400" b="1" i="1">
                    <a:latin typeface="Times New Roman" panose="02020603050405020304" pitchFamily="18" charset="0"/>
                    <a:cs typeface="Times New Roman" panose="02020603050405020304" pitchFamily="18" charset="0"/>
                  </a:rPr>
                  <a:t>a</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16=0</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解得</a:t>
                </a:r>
                <a:r>
                  <a:rPr lang="en-US" altLang="zh-CN" sz="2400" b="1" i="1">
                    <a:latin typeface="Times New Roman" panose="02020603050405020304" pitchFamily="18" charset="0"/>
                    <a:cs typeface="Times New Roman" panose="02020603050405020304" pitchFamily="18" charset="0"/>
                  </a:rPr>
                  <a:t>a</a:t>
                </a:r>
                <a:r>
                  <a:rPr lang="en-US" altLang="zh-CN" sz="2400" b="1">
                    <a:latin typeface="Times New Roman" panose="02020603050405020304" pitchFamily="18" charset="0"/>
                    <a:cs typeface="Times New Roman" panose="02020603050405020304" pitchFamily="18" charset="0"/>
                  </a:rPr>
                  <a:t>=4</a:t>
                </a:r>
                <a:r>
                  <a:rPr lang="en-US" altLang="zh-CN" sz="2400" b="1" smtClean="0">
                    <a:latin typeface="宋体" panose="02010600030101010101" pitchFamily="2" charset="-122"/>
                    <a:cs typeface="Times New Roman" panose="02020603050405020304" pitchFamily="18" charset="0"/>
                  </a:rPr>
                  <a:t>,</a:t>
                </a:r>
                <a:r>
                  <a:rPr lang="zh-CN" altLang="zh-CN" sz="2400" b="1" smtClean="0">
                    <a:latin typeface="Times New Roman" panose="02020603050405020304" pitchFamily="18" charset="0"/>
                    <a:cs typeface="Times New Roman" panose="02020603050405020304" pitchFamily="18" charset="0"/>
                  </a:rPr>
                  <a:t>此时</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FM</a:t>
                </a:r>
                <a:r>
                  <a:rPr lang="en-US" altLang="zh-CN" sz="2400" b="1">
                    <a:latin typeface="Times New Roman" panose="02020603050405020304" pitchFamily="18" charset="0"/>
                    <a:cs typeface="Times New Roman" panose="02020603050405020304" pitchFamily="18" charset="0"/>
                  </a:rPr>
                  <a:t>|=2</a:t>
                </a:r>
                <a:r>
                  <a:rPr lang="en-US" altLang="zh-CN" sz="2400" b="1" i="1">
                    <a:latin typeface="Times New Roman" panose="02020603050405020304" pitchFamily="18" charset="0"/>
                    <a:cs typeface="Times New Roman" panose="02020603050405020304" pitchFamily="18" charset="0"/>
                  </a:rPr>
                  <a:t>a</a:t>
                </a:r>
                <a:r>
                  <a:rPr lang="en-US" altLang="zh-CN" sz="2400" b="1">
                    <a:latin typeface="Times New Roman" panose="02020603050405020304" pitchFamily="18" charset="0"/>
                    <a:cs typeface="Times New Roman" panose="02020603050405020304" pitchFamily="18" charset="0"/>
                  </a:rPr>
                  <a:t>=8</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400" b="1">
                    <a:latin typeface="Calibri" panose="020F0502020204030204" pitchFamily="34" charset="0"/>
                    <a:cs typeface="宋体" panose="02010600030101010101" pitchFamily="2" charset="-122"/>
                  </a:rPr>
                  <a:t>△</a:t>
                </a:r>
                <a:r>
                  <a:rPr lang="en-US" altLang="zh-CN" sz="2400" b="1" i="1">
                    <a:latin typeface="Times New Roman" panose="02020603050405020304" pitchFamily="18" charset="0"/>
                    <a:cs typeface="Times New Roman" panose="02020603050405020304" pitchFamily="18" charset="0"/>
                  </a:rPr>
                  <a:t>OFM</a:t>
                </a:r>
                <a:r>
                  <a:rPr lang="zh-CN" altLang="zh-CN" sz="2400" b="1">
                    <a:latin typeface="Times New Roman" panose="02020603050405020304" pitchFamily="18" charset="0"/>
                    <a:cs typeface="Times New Roman" panose="02020603050405020304" pitchFamily="18" charset="0"/>
                  </a:rPr>
                  <a:t>的面积</a:t>
                </a:r>
                <a:r>
                  <a:rPr lang="en-US" altLang="zh-CN" sz="2400" b="1" i="1">
                    <a:latin typeface="Times New Roman" panose="02020603050405020304" pitchFamily="18" charset="0"/>
                    <a:cs typeface="Times New Roman" panose="02020603050405020304" pitchFamily="18" charset="0"/>
                  </a:rPr>
                  <a:t>S</a:t>
                </a:r>
                <a:r>
                  <a:rPr lang="zh-CN" altLang="zh-CN" sz="2400" b="1" baseline="-25000">
                    <a:latin typeface="Calibri" panose="020F0502020204030204" pitchFamily="34" charset="0"/>
                    <a:cs typeface="宋体" panose="02010600030101010101" pitchFamily="2" charset="-122"/>
                  </a:rPr>
                  <a:t>△</a:t>
                </a:r>
                <a:r>
                  <a:rPr lang="en-US" altLang="zh-CN" sz="2400" b="1" i="1" baseline="-25000">
                    <a:latin typeface="Times New Roman" panose="02020603050405020304" pitchFamily="18" charset="0"/>
                    <a:cs typeface="Times New Roman" panose="02020603050405020304" pitchFamily="18" charset="0"/>
                  </a:rPr>
                  <a:t>OFM</a:t>
                </a:r>
                <a:r>
                  <a:rPr lang="en-US" altLang="zh-CN" sz="24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b="1" i="1">
                            <a:latin typeface="Cambria Math" panose="02040503050406030204" pitchFamily="18" charset="0"/>
                            <a:cs typeface="Times New Roman" panose="02020603050405020304" pitchFamily="18" charset="0"/>
                          </a:rPr>
                          <m:t>𝟏</m:t>
                        </m:r>
                      </m:num>
                      <m:den>
                        <m:r>
                          <a:rPr lang="en-US" altLang="zh-CN" sz="2400" b="1" i="1">
                            <a:latin typeface="Cambria Math" panose="02040503050406030204" pitchFamily="18" charset="0"/>
                            <a:cs typeface="Times New Roman" panose="02020603050405020304" pitchFamily="18" charset="0"/>
                          </a:rPr>
                          <m:t>𝟐</m:t>
                        </m:r>
                      </m:den>
                    </m:f>
                  </m:oMath>
                </a14:m>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OF</a:t>
                </a:r>
                <a:r>
                  <a:rPr lang="en-US" altLang="zh-CN" sz="2400" b="1">
                    <a:latin typeface="Times New Roman" panose="02020603050405020304" pitchFamily="18" charset="0"/>
                    <a:cs typeface="Times New Roman" panose="02020603050405020304" pitchFamily="18" charset="0"/>
                  </a:rPr>
                  <a:t>|</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FM</a:t>
                </a:r>
                <a:r>
                  <a:rPr lang="en-US" altLang="zh-CN" sz="2400" b="1">
                    <a:latin typeface="Times New Roman" panose="02020603050405020304" pitchFamily="18" charset="0"/>
                    <a:cs typeface="Times New Roman" panose="02020603050405020304" pitchFamily="18" charset="0"/>
                  </a:rPr>
                  <a:t>|</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sin</a:t>
                </a:r>
                <a:r>
                  <a:rPr lang="zh-CN" altLang="zh-CN" sz="2400" b="1">
                    <a:latin typeface="Calibri" panose="020F0502020204030204" pitchFamily="34" charset="0"/>
                    <a:cs typeface="宋体" panose="02010600030101010101" pitchFamily="2" charset="-122"/>
                  </a:rPr>
                  <a:t>∠</a:t>
                </a:r>
                <a:r>
                  <a:rPr lang="en-US" altLang="zh-CN" sz="2400" b="1" i="1">
                    <a:latin typeface="Times New Roman" panose="02020603050405020304" pitchFamily="18" charset="0"/>
                    <a:cs typeface="Times New Roman" panose="02020603050405020304" pitchFamily="18" charset="0"/>
                  </a:rPr>
                  <a:t>OFM</a:t>
                </a:r>
                <a:r>
                  <a:rPr lang="en-US" altLang="zh-CN" sz="24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b="1" i="1">
                            <a:latin typeface="Cambria Math" panose="02040503050406030204" pitchFamily="18" charset="0"/>
                            <a:cs typeface="Times New Roman" panose="02020603050405020304" pitchFamily="18" charset="0"/>
                          </a:rPr>
                          <m:t>𝟏</m:t>
                        </m:r>
                      </m:num>
                      <m:den>
                        <m:r>
                          <a:rPr lang="en-US" altLang="zh-CN" sz="2400" b="1" i="1">
                            <a:latin typeface="Cambria Math" panose="02040503050406030204" pitchFamily="18" charset="0"/>
                            <a:cs typeface="Times New Roman" panose="02020603050405020304" pitchFamily="18" charset="0"/>
                          </a:rPr>
                          <m:t>𝟐</m:t>
                        </m:r>
                      </m:den>
                    </m:f>
                  </m:oMath>
                </a14:m>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8</a:t>
                </a:r>
                <a:r>
                  <a:rPr lang="en-US" altLang="zh-CN" sz="24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b="1" i="1">
                                <a:latin typeface="Cambria Math" panose="02040503050406030204" pitchFamily="18" charset="0"/>
                                <a:cs typeface="Times New Roman" panose="02020603050405020304" pitchFamily="18" charset="0"/>
                              </a:rPr>
                              <m:t>𝟑</m:t>
                            </m:r>
                          </m:e>
                        </m:rad>
                      </m:num>
                      <m:den>
                        <m:r>
                          <a:rPr lang="en-US" altLang="zh-CN" sz="2400" b="1" i="1">
                            <a:latin typeface="Cambria Math" panose="02040503050406030204" pitchFamily="18" charset="0"/>
                            <a:cs typeface="Times New Roman" panose="02020603050405020304" pitchFamily="18" charset="0"/>
                          </a:rPr>
                          <m:t>𝟐</m:t>
                        </m:r>
                      </m:den>
                    </m:f>
                  </m:oMath>
                </a14:m>
                <a:r>
                  <a:rPr lang="en-US" altLang="zh-CN" sz="24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400" b="1"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b="1" i="1">
                            <a:latin typeface="Cambria Math" panose="02040503050406030204" pitchFamily="18" charset="0"/>
                            <a:cs typeface="Times New Roman" panose="02020603050405020304" pitchFamily="18" charset="0"/>
                          </a:rPr>
                          <m:t>𝟑</m:t>
                        </m:r>
                      </m:e>
                    </m:rad>
                  </m:oMath>
                </a14:m>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故</a:t>
                </a:r>
                <a:r>
                  <a:rPr lang="en-US" altLang="zh-CN" sz="2400" b="1">
                    <a:latin typeface="Times New Roman" panose="02020603050405020304" pitchFamily="18" charset="0"/>
                    <a:cs typeface="Times New Roman" panose="02020603050405020304" pitchFamily="18" charset="0"/>
                  </a:rPr>
                  <a:t>D</a:t>
                </a:r>
                <a:r>
                  <a:rPr lang="zh-CN" altLang="zh-CN" sz="2400" b="1">
                    <a:latin typeface="Times New Roman" panose="02020603050405020304" pitchFamily="18" charset="0"/>
                    <a:cs typeface="Times New Roman" panose="02020603050405020304" pitchFamily="18" charset="0"/>
                  </a:rPr>
                  <a:t>错误</a:t>
                </a:r>
                <a:r>
                  <a:rPr lang="en-US" altLang="zh-CN" sz="24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endParaRPr lang="zh-CN" altLang="zh-CN" sz="110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78504" y="621570"/>
                <a:ext cx="10793813" cy="5184170"/>
              </a:xfrm>
              <a:prstGeom prst="rect">
                <a:avLst/>
              </a:prstGeom>
              <a:blipFill rotWithShape="0">
                <a:blip r:embed="rId3"/>
                <a:stretch>
                  <a:fillRect l="-847" b="-50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53054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12.(2024·</a:t>
            </a:r>
            <a:r>
              <a:rPr lang="zh-CN" altLang="zh-CN" sz="2600" b="1">
                <a:latin typeface="Times New Roman" panose="02020603050405020304" pitchFamily="18" charset="0"/>
                <a:cs typeface="Times New Roman" panose="02020603050405020304" pitchFamily="18" charset="0"/>
              </a:rPr>
              <a:t>北京卷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的焦点坐标为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6857714" y="950498"/>
            <a:ext cx="907621"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(4</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866678"/>
                <a:ext cx="11589417" cy="142147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的焦点坐标为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866678"/>
                <a:ext cx="11589417" cy="1421479"/>
              </a:xfrm>
              <a:prstGeom prst="rect">
                <a:avLst/>
              </a:prstGeom>
              <a:blipFill rotWithShape="0">
                <a:blip r:embed="rId4"/>
                <a:stretch>
                  <a:fillRect l="-947" b="-103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751248"/>
            <a:ext cx="12190413" cy="340748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77027"/>
            <a:ext cx="11589417" cy="212436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13.(2021·</a:t>
            </a:r>
            <a:r>
              <a:rPr lang="zh-CN" altLang="zh-CN" sz="2600" b="1">
                <a:latin typeface="Times New Roman" panose="02020603050405020304" pitchFamily="18" charset="0"/>
                <a:cs typeface="Times New Roman" panose="02020603050405020304" pitchFamily="18" charset="0"/>
              </a:rPr>
              <a:t>新高考Ⅰ卷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上一点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轴垂直</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PQ</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OP</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FQ</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a:t>
            </a:r>
            <a:r>
              <a:rPr lang="zh-CN" altLang="zh-CN" sz="2600" b="1" smtClean="0">
                <a:latin typeface="Times New Roman" panose="02020603050405020304" pitchFamily="18" charset="0"/>
                <a:cs typeface="Times New Roman" panose="02020603050405020304" pitchFamily="18" charset="0"/>
              </a:rPr>
              <a:t>方程</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2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custDataLst>
                  <p:tags r:id="rId2"/>
                </p:custDataLst>
              </p:nvPr>
            </p:nvSpPr>
            <p:spPr>
              <a:xfrm>
                <a:off x="948658" y="1693977"/>
                <a:ext cx="1191352" cy="884409"/>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4"/>
                </p:custDataLst>
              </p:nvPr>
            </p:nvSpPr>
            <p:spPr>
              <a:xfrm>
                <a:off x="948658" y="1693977"/>
                <a:ext cx="1191352" cy="884409"/>
              </a:xfrm>
              <a:prstGeom prst="rect">
                <a:avLst/>
              </a:prstGeom>
              <a:blipFill rotWithShape="0">
                <a:blip r:embed="rId5"/>
                <a:stretch>
                  <a:fillRect b="-62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97982" y="2730913"/>
                <a:ext cx="11589417" cy="2977225"/>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由题意易得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OPF</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PQF</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OPF</a:t>
                </a:r>
                <a:r>
                  <a:rPr lang="en-US" altLang="zh-CN" sz="2600" b="1">
                    <a:latin typeface="Times New Roman" panose="02020603050405020304" pitchFamily="18" charset="0"/>
                    <a:cs typeface="Times New Roman" panose="02020603050405020304" pitchFamily="18" charset="0"/>
                  </a:rPr>
                  <a:t>=tan</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PQF</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𝑶𝑭</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𝑷𝑭</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𝑷𝑭</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𝑭𝑸</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num>
                      <m:den>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97982" y="2730913"/>
                <a:ext cx="11589417" cy="2977225"/>
              </a:xfrm>
              <a:prstGeom prst="rect">
                <a:avLst/>
              </a:prstGeom>
              <a:blipFill rotWithShape="0">
                <a:blip r:embed="rId6"/>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829"/>
            <a:ext cx="12190413" cy="62816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465804" y="1091597"/>
                <a:ext cx="10793813" cy="2479461"/>
              </a:xfrm>
              <a:prstGeom prst="rect">
                <a:avLst/>
              </a:prstGeom>
            </p:spPr>
            <p:txBody>
              <a:bodyPr>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由题意易得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舍去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的准线方程为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465804" y="1091597"/>
                <a:ext cx="10793813" cy="2479461"/>
              </a:xfrm>
              <a:prstGeom prst="rect">
                <a:avLst/>
              </a:prstGeom>
              <a:blipFill rotWithShape="0">
                <a:blip r:embed="rId3"/>
                <a:stretch>
                  <a:fillRect l="-1016" b="-19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417362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9382" y="492501"/>
            <a:ext cx="11589417" cy="302461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清代青花瓷盖碗是中国传统茶文化的器物载体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温润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淡远</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清新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的特征</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已知碗体和碗盖的内部轴截面均近似为抛物线形状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碗盖深为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碗盖口直径为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碗体口直径为</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碗体深</a:t>
            </a:r>
            <a:r>
              <a:rPr lang="en-US" altLang="zh-CN" sz="2600" b="1">
                <a:latin typeface="Times New Roman" panose="02020603050405020304" pitchFamily="18" charset="0"/>
                <a:cs typeface="Times New Roman" panose="02020603050405020304" pitchFamily="18" charset="0"/>
              </a:rPr>
              <a:t>6.25</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则盖上碗盖后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碗盖内部最高点到碗底的垂直距离为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碗体和碗盖的厚度忽略不计</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1"/>
            </p:custDataLst>
          </p:nvPr>
        </p:nvSpPr>
        <p:spPr>
          <a:xfrm>
            <a:off x="1300331" y="2793141"/>
            <a:ext cx="944489"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7</a:t>
            </a:r>
            <a:r>
              <a:rPr lang="en-US" altLang="zh-CN" sz="2600" b="1">
                <a:solidFill>
                  <a:srgbClr val="C00000"/>
                </a:solidFill>
                <a:latin typeface="宋体" panose="02010600030101010101" pitchFamily="2" charset="-122"/>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cm</a:t>
            </a:r>
            <a:endParaRPr lang="zh-CN" altLang="zh-CN" sz="1150">
              <a:latin typeface="Calibri" panose="020F0502020204030204" pitchFamily="34" charset="0"/>
              <a:cs typeface="Times New Roman" panose="02020603050405020304" pitchFamily="18" charset="0"/>
            </a:endParaRPr>
          </a:p>
        </p:txBody>
      </p:sp>
      <p:pic>
        <p:nvPicPr>
          <p:cNvPr id="12289" name="image77.jpe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5071" y="3455168"/>
            <a:ext cx="3071115" cy="2352343"/>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1430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7945"/>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492501"/>
            <a:ext cx="6905959" cy="129266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以碗体的最低点为原点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向上的方向为</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建立平面直角坐标系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337" name="image78.jpe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6054" y="640679"/>
            <a:ext cx="2592324" cy="2288967"/>
          </a:xfrm>
          <a:prstGeom prst="rect">
            <a:avLst/>
          </a:prstGeom>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24777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262477" y="1714278"/>
            <a:ext cx="8439773" cy="422493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设碗体的抛物线方程为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将点</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6.25)</a:t>
            </a:r>
            <a:r>
              <a:rPr lang="zh-CN" altLang="zh-CN" sz="2600" b="1">
                <a:latin typeface="Times New Roman" panose="02020603050405020304" pitchFamily="18" charset="0"/>
                <a:cs typeface="Times New Roman" panose="02020603050405020304" pitchFamily="18" charset="0"/>
              </a:rPr>
              <a:t>代入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5</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设盖上碗盖后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碗盖内部最高点到碗底的垂直距离为</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则两抛物线在第一象限的交点为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代入到</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=7.</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5056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25839"/>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3" name="矩形 12"/>
          <p:cNvSpPr/>
          <p:nvPr/>
        </p:nvSpPr>
        <p:spPr>
          <a:xfrm>
            <a:off x="269382" y="492501"/>
            <a:ext cx="11589417" cy="362477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15.</a:t>
            </a:r>
            <a:r>
              <a:rPr lang="zh-CN" altLang="zh-CN" sz="2600" b="1" dirty="0">
                <a:latin typeface="Times New Roman" panose="02020603050405020304" pitchFamily="18" charset="0"/>
                <a:cs typeface="Times New Roman" panose="02020603050405020304" pitchFamily="18" charset="0"/>
              </a:rPr>
              <a:t>已知动点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与点</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的距离与其到直线</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的距离相等</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求动点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的轨迹方程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由题意知动点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的距离与它到直线</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的距离相等</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en-US" altLang="zh-CN" sz="2600" b="1" dirty="0" smtClean="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动点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的轨迹为以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为焦点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以直线</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为准线的抛物线</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因此</a:t>
            </a:r>
            <a:r>
              <a:rPr lang="zh-CN" altLang="zh-CN" sz="2600" b="1" dirty="0">
                <a:latin typeface="Times New Roman" panose="02020603050405020304" pitchFamily="18" charset="0"/>
                <a:cs typeface="Times New Roman" panose="02020603050405020304" pitchFamily="18" charset="0"/>
              </a:rPr>
              <a:t>动点</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Times New Roman" panose="02020603050405020304" pitchFamily="18" charset="0"/>
                <a:cs typeface="Times New Roman" panose="02020603050405020304" pitchFamily="18" charset="0"/>
              </a:rPr>
              <a:t>的轨迹方程为</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8</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55676"/>
            <a:ext cx="12190413" cy="496025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466204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与点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的距离的最小值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并指出此时</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的坐标</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由两点间的距离公式得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e>
                    </m:rad>
                  </m:oMath>
                </a14:m>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𝟒</m:t>
                                </m:r>
                              </m:sup>
                            </m:sSup>
                          </m:num>
                          <m:den>
                            <m:r>
                              <a:rPr lang="en-US" altLang="zh-CN" sz="2600" b="1" i="1">
                                <a:latin typeface="Cambria Math" panose="02040503050406030204" pitchFamily="18" charset="0"/>
                                <a:cs typeface="Times New Roman" panose="02020603050405020304" pitchFamily="18" charset="0"/>
                              </a:rPr>
                              <m:t>𝟔𝟒</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𝟑𝟔</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𝟔𝟒</m:t>
                            </m:r>
                          </m:den>
                        </m:f>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即当</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与点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的距离最小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4662045"/>
              </a:xfrm>
              <a:prstGeom prst="rect">
                <a:avLst/>
              </a:prstGeom>
              <a:blipFill rotWithShape="0">
                <a:blip r:embed="rId3"/>
                <a:stretch>
                  <a:fillRect l="-947" b="-22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721092"/>
            <a:ext cx="12190413" cy="446467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27997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为抛物线</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相交于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x</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FB</a:t>
                </a:r>
                <a:r>
                  <a:rPr lang="en-US" altLang="zh-CN" sz="2600" b="1">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279972"/>
              </a:xfrm>
              <a:prstGeom prst="rect">
                <a:avLst/>
              </a:prstGeom>
              <a:blipFill rotWithShape="0">
                <a:blip r:embed="rId3"/>
                <a:stretch>
                  <a:fillRect l="-947" b="-5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1844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05201"/>
                <a:ext cx="11589417" cy="566443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CFA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CFB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CFA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CFB</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cos&lt;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&gt;=cos&lt;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oMath>
                </a14:m>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num>
                      <m:den>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𝑭𝑨</m:t>
                            </m:r>
                          </m:e>
                        </m:acc>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num>
                      <m:den>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𝑭𝑩</m:t>
                            </m:r>
                          </m:e>
                        </m:acc>
                        <m:r>
                          <a:rPr lang="en-US" altLang="zh-CN" sz="2600" b="1" i="1">
                            <a:latin typeface="Cambria Math" panose="02040503050406030204" pitchFamily="18" charset="0"/>
                            <a:cs typeface="Times New Roman" panose="02020603050405020304" pitchFamily="18" charset="0"/>
                          </a:rPr>
                          <m:t>||</m:t>
                        </m:r>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𝑭𝑪</m:t>
                            </m:r>
                          </m:e>
                        </m:acc>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num>
                      <m:den>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num>
                      <m:den>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a:latin typeface="Times New Roman" panose="02020603050405020304" pitchFamily="18" charset="0"/>
                    <a:cs typeface="Times New Roman" panose="02020603050405020304" pitchFamily="18" charset="0"/>
                  </a:rPr>
                  <a:t>4+2(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4+8</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所以所求直线</a:t>
                </a:r>
                <a:r>
                  <a:rPr lang="en-US" altLang="zh-CN" sz="2600" b="1" i="1" smtClean="0">
                    <a:latin typeface="Times New Roman" panose="02020603050405020304" pitchFamily="18" charset="0"/>
                    <a:cs typeface="Times New Roman" panose="02020603050405020304" pitchFamily="18" charset="0"/>
                  </a:rPr>
                  <a:t>l</a:t>
                </a:r>
                <a:r>
                  <a:rPr lang="zh-CN" altLang="zh-CN" sz="2600" b="1" smtClean="0">
                    <a:latin typeface="Times New Roman" panose="02020603050405020304" pitchFamily="18" charset="0"/>
                    <a:cs typeface="Times New Roman" panose="02020603050405020304" pitchFamily="18" charset="0"/>
                  </a:rPr>
                  <a:t>的方程为</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05201"/>
                <a:ext cx="11589417" cy="5664436"/>
              </a:xfrm>
              <a:prstGeom prst="rect">
                <a:avLst/>
              </a:prstGeom>
              <a:blipFill rotWithShape="0">
                <a:blip r:embed="rId3"/>
                <a:stretch>
                  <a:fillRect l="-947" b="-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699183781"/>
                  </p:ext>
                </p:extLst>
              </p:nvPr>
            </p:nvGraphicFramePr>
            <p:xfrm>
              <a:off x="478504" y="659543"/>
              <a:ext cx="10801354" cy="5449137"/>
            </p:xfrm>
            <a:graphic>
              <a:graphicData uri="http://schemas.openxmlformats.org/drawingml/2006/table">
                <a:tbl>
                  <a:tblPr firstRow="1" firstCol="1" bandRow="1"/>
                  <a:tblGrid>
                    <a:gridCol w="648083">
                      <a:extLst>
                        <a:ext uri="{9D8B030D-6E8A-4147-A177-3AD203B41FA5}">
                          <a16:colId xmlns:a16="http://schemas.microsoft.com/office/drawing/2014/main" val="20000"/>
                        </a:ext>
                      </a:extLst>
                    </a:gridCol>
                    <a:gridCol w="1512189">
                      <a:extLst>
                        <a:ext uri="{9D8B030D-6E8A-4147-A177-3AD203B41FA5}">
                          <a16:colId xmlns:a16="http://schemas.microsoft.com/office/drawing/2014/main" val="20001"/>
                        </a:ext>
                      </a:extLst>
                    </a:gridCol>
                    <a:gridCol w="1943559">
                      <a:extLst>
                        <a:ext uri="{9D8B030D-6E8A-4147-A177-3AD203B41FA5}">
                          <a16:colId xmlns:a16="http://schemas.microsoft.com/office/drawing/2014/main" val="20002"/>
                        </a:ext>
                      </a:extLst>
                    </a:gridCol>
                    <a:gridCol w="2376981">
                      <a:extLst>
                        <a:ext uri="{9D8B030D-6E8A-4147-A177-3AD203B41FA5}">
                          <a16:colId xmlns:a16="http://schemas.microsoft.com/office/drawing/2014/main" val="20003"/>
                        </a:ext>
                      </a:extLst>
                    </a:gridCol>
                    <a:gridCol w="1778992">
                      <a:extLst>
                        <a:ext uri="{9D8B030D-6E8A-4147-A177-3AD203B41FA5}">
                          <a16:colId xmlns:a16="http://schemas.microsoft.com/office/drawing/2014/main" val="20004"/>
                        </a:ext>
                      </a:extLst>
                    </a:gridCol>
                    <a:gridCol w="2541550">
                      <a:extLst>
                        <a:ext uri="{9D8B030D-6E8A-4147-A177-3AD203B41FA5}">
                          <a16:colId xmlns:a16="http://schemas.microsoft.com/office/drawing/2014/main" val="20005"/>
                        </a:ext>
                      </a:extLst>
                    </a:gridCol>
                  </a:tblGrid>
                  <a:tr h="518616">
                    <a:tc rowSpan="9">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性</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质</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顶点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O</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对称轴</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1"/>
                      </a:ext>
                    </a:extLst>
                  </a:tr>
                  <a:tr h="724622">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14:m>
                            <m:oMath xmlns:m="http://schemas.openxmlformats.org/officeDocument/2006/math">
                              <m:d>
                                <m:d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r>
                                    <a:rPr lang="en-US" sz="2400" b="1">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a:effectLst/>
                                      <a:latin typeface="Cambria Math" panose="02040503050406030204" pitchFamily="18" charset="0"/>
                                      <a:ea typeface="宋体" panose="02010600030101010101" pitchFamily="2" charset="-122"/>
                                      <a:cs typeface="Times New Roman" panose="02020603050405020304" pitchFamily="18" charset="0"/>
                                    </a:rPr>
                                    <m:t>𝟎</m:t>
                                  </m:r>
                                </m:e>
                              </m:d>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14:m>
                            <m:oMath xmlns:m="http://schemas.openxmlformats.org/officeDocument/2006/math">
                              <m:d>
                                <m:d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b="1"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r>
                                    <a:rPr lang="en-US" sz="2400" b="1">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a:effectLst/>
                                      <a:latin typeface="Cambria Math" panose="02040503050406030204" pitchFamily="18" charset="0"/>
                                      <a:ea typeface="宋体" panose="02010600030101010101" pitchFamily="2" charset="-122"/>
                                      <a:cs typeface="Times New Roman" panose="02020603050405020304" pitchFamily="18" charset="0"/>
                                    </a:rPr>
                                    <m:t>𝟎</m:t>
                                  </m:r>
                                </m:e>
                              </m:d>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14:m>
                            <m:oMath xmlns:m="http://schemas.openxmlformats.org/officeDocument/2006/math">
                              <m:d>
                                <m:d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b="1" i="1">
                                      <a:effectLst/>
                                      <a:latin typeface="Cambria Math" panose="02040503050406030204" pitchFamily="18" charset="0"/>
                                      <a:ea typeface="宋体" panose="02010600030101010101" pitchFamily="2" charset="-122"/>
                                      <a:cs typeface="Times New Roman" panose="02020603050405020304" pitchFamily="18" charset="0"/>
                                    </a:rPr>
                                    <m:t>𝟎</m:t>
                                  </m:r>
                                  <m:r>
                                    <a:rPr lang="en-US" sz="2400" b="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e>
                              </m:d>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14:m>
                            <m:oMath xmlns:m="http://schemas.openxmlformats.org/officeDocument/2006/math">
                              <m:d>
                                <m:d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b="1" i="1">
                                      <a:effectLst/>
                                      <a:latin typeface="Cambria Math" panose="02040503050406030204" pitchFamily="18" charset="0"/>
                                      <a:ea typeface="宋体" panose="02010600030101010101" pitchFamily="2" charset="-122"/>
                                      <a:cs typeface="Times New Roman" panose="02020603050405020304" pitchFamily="18" charset="0"/>
                                    </a:rPr>
                                    <m:t>𝟎</m:t>
                                  </m:r>
                                  <m:r>
                                    <a:rPr lang="en-US" sz="2400" b="1">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e>
                              </m:d>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离心率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655114">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准线方程</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范围</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开口方向</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向右</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向左</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向下</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57705">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焦半径</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endPar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𝒑</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𝟐</m:t>
                                  </m:r>
                                </m:den>
                              </m:f>
                            </m:oMath>
                          </a14:m>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endPar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焦点弦</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1</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p</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1</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699183781"/>
                  </p:ext>
                </p:extLst>
              </p:nvPr>
            </p:nvGraphicFramePr>
            <p:xfrm>
              <a:off x="478504" y="659543"/>
              <a:ext cx="10801354" cy="5449137"/>
            </p:xfrm>
            <a:graphic>
              <a:graphicData uri="http://schemas.openxmlformats.org/drawingml/2006/table">
                <a:tbl>
                  <a:tblPr firstRow="1" firstCol="1" bandRow="1"/>
                  <a:tblGrid>
                    <a:gridCol w="648083"/>
                    <a:gridCol w="1512189"/>
                    <a:gridCol w="1943559"/>
                    <a:gridCol w="2376981"/>
                    <a:gridCol w="1778992"/>
                    <a:gridCol w="2541550"/>
                  </a:tblGrid>
                  <a:tr h="518616">
                    <a:tc rowSpan="9">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性</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质</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顶点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O</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对称轴</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724622">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11599" t="-148739" r="-345141" b="-527731"/>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73077" t="-148739" r="-182308" b="-527731"/>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64726" t="-148739" r="-143493" b="-527731"/>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25420" t="-148739" r="-480" b="-527731"/>
                          </a:stretch>
                        </a:blipFill>
                      </a:tcPr>
                    </a:tc>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离心率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55114">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准线方程</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11599" t="-357009" r="-345141" b="-406542"/>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73077" t="-357009" r="-182308" b="-406542"/>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64726" t="-357009" r="-143493" b="-406542"/>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25420" t="-357009" r="-480" b="-406542"/>
                          </a:stretch>
                        </a:blipFill>
                      </a:tcPr>
                    </a:tc>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范围</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Calibri" panose="020F0502020204030204" pitchFamily="34" charset="0"/>
                              <a:ea typeface="宋体" panose="02010600030101010101" pitchFamily="2" charset="-122"/>
                              <a:cs typeface="宋体" panose="02010600030101010101" pitchFamily="2" charset="-122"/>
                            </a:rPr>
                            <a:t>∈</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开口方向</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向右</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向左</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向下</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705">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焦半径</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endPar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73077" t="-420382" r="-182308" b="-68153"/>
                          </a:stretch>
                        </a:blipFill>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64726" t="-420382" r="-143493" b="-68153"/>
                          </a:stretch>
                        </a:blipFill>
                      </a:tcPr>
                    </a:tc>
                    <a:tc>
                      <a:txBody>
                        <a:bodyPr/>
                        <a:lstStyle/>
                        <a:p>
                          <a:pPr algn="ctr">
                            <a:lnSpc>
                              <a:spcPct val="100000"/>
                            </a:lnSpc>
                            <a:spcAft>
                              <a:spcPts val="0"/>
                            </a:spcAft>
                            <a:tabLst>
                              <a:tab pos="2970530" algn="l"/>
                            </a:tabLst>
                          </a:pPr>
                          <a:endPar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616">
                    <a:tc vMerge="1">
                      <a:txBody>
                        <a:bodyPr/>
                        <a:lstStyle/>
                        <a:p>
                          <a:endParaRPr lang="zh-CN" altLang="en-US"/>
                        </a:p>
                      </a:txBody>
                      <a:tcPr/>
                    </a:tc>
                    <a:tc>
                      <a:txBody>
                        <a:bodyPr/>
                        <a:lstStyle/>
                        <a:p>
                          <a:pPr algn="ctr">
                            <a:lnSpc>
                              <a:spcPct val="10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焦点弦</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1</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p</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p</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1</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25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 name="矩形 1"/>
              <p:cNvSpPr/>
              <p:nvPr/>
            </p:nvSpPr>
            <p:spPr>
              <a:xfrm>
                <a:off x="3182311" y="4826220"/>
                <a:ext cx="803425" cy="624017"/>
              </a:xfrm>
              <a:prstGeom prst="rect">
                <a:avLst/>
              </a:prstGeom>
            </p:spPr>
            <p:txBody>
              <a:bodyPr wrap="none">
                <a:spAutoFit/>
              </a:bodyPr>
              <a:lstStyle/>
              <a:p>
                <a:pPr algn="ctr">
                  <a:lnSpc>
                    <a:spcPct val="100000"/>
                  </a:lnSpc>
                  <a:spcAft>
                    <a:spcPts val="0"/>
                  </a:spcAft>
                  <a:tabLst>
                    <a:tab pos="2970530" algn="l"/>
                  </a:tabLst>
                </a:pPr>
                <a:r>
                  <a:rPr lang="en-US" altLang="zh-CN" sz="2600" b="1" i="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𝒑</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oMath>
                </a14:m>
                <a:endParaRPr lang="zh-CN" altLang="zh-CN" sz="260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3182311" y="4826220"/>
                <a:ext cx="803425" cy="624017"/>
              </a:xfrm>
              <a:prstGeom prst="rect">
                <a:avLst/>
              </a:prstGeom>
              <a:blipFill rotWithShape="0">
                <a:blip r:embed="rId4"/>
                <a:stretch>
                  <a:fillRect l="-12879" t="-2941"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9678638" y="4878483"/>
                <a:ext cx="704039" cy="624017"/>
              </a:xfrm>
              <a:prstGeom prst="rect">
                <a:avLst/>
              </a:prstGeom>
            </p:spPr>
            <p:txBody>
              <a:bodyPr wrap="none">
                <a:spAutoFit/>
              </a:bodyPr>
              <a:lstStyle/>
              <a:p>
                <a:pPr algn="ctr">
                  <a:lnSpc>
                    <a:spcPct val="100000"/>
                  </a:lnSpc>
                  <a:spcAft>
                    <a:spcPts val="0"/>
                  </a:spcAft>
                  <a:tabLst>
                    <a:tab pos="2970530" algn="l"/>
                  </a:tabLst>
                </a:pPr>
                <a14:m>
                  <m:oMath xmlns:m="http://schemas.openxmlformats.org/officeDocument/2006/math">
                    <m:f>
                      <m:fPr>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𝒑</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oMath>
                </a14:m>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zh-CN" sz="260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9678638" y="4878483"/>
                <a:ext cx="704039" cy="624017"/>
              </a:xfrm>
              <a:prstGeom prst="rect">
                <a:avLst/>
              </a:prstGeom>
              <a:blipFill rotWithShape="0">
                <a:blip r:embed="rId5"/>
                <a:stretch>
                  <a:fillRect t="-1942" r="-6087" b="-9709"/>
                </a:stretch>
              </a:blipFill>
            </p:spPr>
            <p:txBody>
              <a:bodyPr/>
              <a:lstStyle/>
              <a:p>
                <a:r>
                  <a:rPr lang="zh-CN" altLang="en-US">
                    <a:noFill/>
                  </a:rPr>
                  <a:t> </a:t>
                </a:r>
              </a:p>
            </p:txBody>
          </p:sp>
        </mc:Fallback>
      </mc:AlternateContent>
      <p:sp>
        <p:nvSpPr>
          <p:cNvPr id="6" name="矩形 5"/>
          <p:cNvSpPr/>
          <p:nvPr/>
        </p:nvSpPr>
        <p:spPr>
          <a:xfrm>
            <a:off x="5209401" y="5508850"/>
            <a:ext cx="1127232" cy="492443"/>
          </a:xfrm>
          <a:prstGeom prst="rect">
            <a:avLst/>
          </a:prstGeom>
        </p:spPr>
        <p:txBody>
          <a:bodyPr wrap="none">
            <a:spAutoFit/>
          </a:bodyPr>
          <a:lstStyle/>
          <a:p>
            <a:pPr algn="ctr">
              <a:lnSpc>
                <a:spcPct val="100000"/>
              </a:lnSpc>
              <a:spcAft>
                <a:spcPts val="0"/>
              </a:spcAft>
              <a:tabLst>
                <a:tab pos="2970530" algn="l"/>
              </a:tabLst>
            </a:pP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p</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endParaRPr lang="zh-CN" altLang="zh-CN" sz="26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7" name="矩形 6"/>
          <p:cNvSpPr/>
          <p:nvPr/>
        </p:nvSpPr>
        <p:spPr>
          <a:xfrm>
            <a:off x="7238968" y="5539264"/>
            <a:ext cx="1249060" cy="492443"/>
          </a:xfrm>
          <a:prstGeom prst="rect">
            <a:avLst/>
          </a:prstGeom>
        </p:spPr>
        <p:txBody>
          <a:bodyPr wrap="none">
            <a:spAutoFit/>
          </a:bodyPr>
          <a:lstStyle/>
          <a:p>
            <a:pPr algn="ctr">
              <a:lnSpc>
                <a:spcPct val="100000"/>
              </a:lnSpc>
              <a:spcAft>
                <a:spcPts val="0"/>
              </a:spcAft>
              <a:tabLst>
                <a:tab pos="2970530" algn="l"/>
              </a:tabLst>
            </a:pP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p</a:t>
            </a:r>
            <a:endParaRPr lang="zh-CN" altLang="zh-CN" sz="26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6" grpId="0" autoUpdateAnimBg="0"/>
      <p:bldP spid="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535737"/>
            <a:ext cx="12190413" cy="467366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773970"/>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856538"/>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874958"/>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492008"/>
                <a:ext cx="11589417" cy="452303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通径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过焦点且垂直于对称轴的弦长等于</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通径是过焦点最短的弦</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到焦点</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的距离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也称为抛物线的焦半径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过抛物线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的焦点的直线交抛物线于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也称为抛物线的焦点弦</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pc="-120">
                    <a:latin typeface="Times New Roman" panose="02020603050405020304" pitchFamily="18" charset="0"/>
                    <a:cs typeface="Times New Roman" panose="02020603050405020304" pitchFamily="18" charset="0"/>
                  </a:rPr>
                  <a:t>4.</a:t>
                </a:r>
                <a:r>
                  <a:rPr lang="zh-CN" altLang="zh-CN" sz="2600" b="1" spc="-120">
                    <a:latin typeface="Times New Roman" panose="02020603050405020304" pitchFamily="18" charset="0"/>
                    <a:cs typeface="Times New Roman" panose="02020603050405020304" pitchFamily="18" charset="0"/>
                  </a:rPr>
                  <a:t>抛物线定义中</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如果定点</a:t>
                </a:r>
                <a:r>
                  <a:rPr lang="en-US" altLang="zh-CN" sz="2600" b="1" i="1" spc="-120">
                    <a:latin typeface="Times New Roman" panose="02020603050405020304" pitchFamily="18" charset="0"/>
                    <a:cs typeface="Times New Roman" panose="02020603050405020304" pitchFamily="18" charset="0"/>
                  </a:rPr>
                  <a:t>F</a:t>
                </a:r>
                <a:r>
                  <a:rPr lang="zh-CN" altLang="zh-CN" sz="2600" b="1" spc="-120">
                    <a:latin typeface="Times New Roman" panose="02020603050405020304" pitchFamily="18" charset="0"/>
                    <a:cs typeface="Times New Roman" panose="02020603050405020304" pitchFamily="18" charset="0"/>
                  </a:rPr>
                  <a:t>在直线</a:t>
                </a:r>
                <a:r>
                  <a:rPr lang="en-US" altLang="zh-CN" sz="2600" b="1" i="1" spc="-120">
                    <a:latin typeface="Times New Roman" panose="02020603050405020304" pitchFamily="18" charset="0"/>
                    <a:cs typeface="Times New Roman" panose="02020603050405020304" pitchFamily="18" charset="0"/>
                  </a:rPr>
                  <a:t>l</a:t>
                </a:r>
                <a:r>
                  <a:rPr lang="zh-CN" altLang="zh-CN" sz="2600" b="1" spc="-120">
                    <a:latin typeface="Times New Roman" panose="02020603050405020304" pitchFamily="18" charset="0"/>
                    <a:cs typeface="Times New Roman" panose="02020603050405020304" pitchFamily="18" charset="0"/>
                  </a:rPr>
                  <a:t>上</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此时动点的轨迹为过点</a:t>
                </a:r>
                <a:r>
                  <a:rPr lang="en-US" altLang="zh-CN" sz="2600" b="1" i="1" spc="-120">
                    <a:latin typeface="Times New Roman" panose="02020603050405020304" pitchFamily="18" charset="0"/>
                    <a:cs typeface="Times New Roman" panose="02020603050405020304" pitchFamily="18" charset="0"/>
                  </a:rPr>
                  <a:t>F</a:t>
                </a:r>
                <a:r>
                  <a:rPr lang="zh-CN" altLang="zh-CN" sz="2600" b="1" spc="-120">
                    <a:latin typeface="Times New Roman" panose="02020603050405020304" pitchFamily="18" charset="0"/>
                    <a:cs typeface="Times New Roman" panose="02020603050405020304" pitchFamily="18" charset="0"/>
                  </a:rPr>
                  <a:t>且与</a:t>
                </a:r>
                <a:r>
                  <a:rPr lang="en-US" altLang="zh-CN" sz="2600" b="1" i="1" spc="-120">
                    <a:latin typeface="Times New Roman" panose="02020603050405020304" pitchFamily="18" charset="0"/>
                    <a:cs typeface="Times New Roman" panose="02020603050405020304" pitchFamily="18" charset="0"/>
                  </a:rPr>
                  <a:t>l</a:t>
                </a:r>
                <a:r>
                  <a:rPr lang="zh-CN" altLang="zh-CN" sz="2600" b="1" spc="-120">
                    <a:latin typeface="Times New Roman" panose="02020603050405020304" pitchFamily="18" charset="0"/>
                    <a:cs typeface="Times New Roman" panose="02020603050405020304" pitchFamily="18" charset="0"/>
                  </a:rPr>
                  <a:t>垂直的直线</a:t>
                </a:r>
                <a:r>
                  <a:rPr lang="en-US" altLang="zh-CN" sz="2600" b="1" spc="-120">
                    <a:latin typeface="Times New Roman" panose="02020603050405020304" pitchFamily="18" charset="0"/>
                    <a:cs typeface="Times New Roman" panose="02020603050405020304" pitchFamily="18" charset="0"/>
                  </a:rPr>
                  <a:t>.</a:t>
                </a:r>
                <a:endParaRPr lang="zh-CN" altLang="zh-CN" sz="1150" spc="-12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不同的方程中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焦半径公式、焦点弦公式也不相同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492008"/>
                <a:ext cx="11589417" cy="4523033"/>
              </a:xfrm>
              <a:prstGeom prst="rect">
                <a:avLst/>
              </a:prstGeom>
              <a:blipFill rotWithShape="0">
                <a:blip r:embed="rId6"/>
                <a:stretch>
                  <a:fillRect l="-947" r="-789" b="-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4556069"/>
            <a:ext cx="12190413" cy="1732035"/>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3" name="矩形 2"/>
          <p:cNvSpPr/>
          <p:nvPr/>
        </p:nvSpPr>
        <p:spPr>
          <a:xfrm>
            <a:off x="1241012" y="22285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549381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平面内与一个定点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和一条定直线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的距离相等的点的轨迹一定是抛物线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中</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越大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抛物线的开口越大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抛物线是轴对称图形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不是中心对称图形</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焦点弦最短长度为</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当定点在定直线上时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轨迹为过定点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与定直线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垂直的一条直线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而非抛物线</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焦点弦最短时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该弦与对称轴垂直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长度为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6984714" y="279441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7137114" y="341798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4112863" y="400167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10" grpId="0" autoUpdateAnimBg="0"/>
      <p:bldP spid="1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2699</Words>
  <Application>Microsoft Office PowerPoint</Application>
  <PresentationFormat>自定义</PresentationFormat>
  <Paragraphs>470</Paragraphs>
  <Slides>70</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70</vt:i4>
      </vt:variant>
    </vt:vector>
  </HeadingPairs>
  <TitlesOfParts>
    <vt:vector size="86" baseType="lpstr">
      <vt:lpstr>等线</vt:lpstr>
      <vt:lpstr>方正仿宋_GBK</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Segoe UI 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78</cp:revision>
  <dcterms:created xsi:type="dcterms:W3CDTF">2024-01-05T07:50:57Z</dcterms:created>
  <dcterms:modified xsi:type="dcterms:W3CDTF">2025-12-24T04:38:23Z</dcterms:modified>
</cp:coreProperties>
</file>