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heme/theme2.xml" ContentType="application/vnd.openxmlformats-officedocument.them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70" r:id="rId5"/>
    <p:sldId id="271" r:id="rId6"/>
    <p:sldId id="314" r:id="rId7"/>
    <p:sldId id="352" r:id="rId8"/>
    <p:sldId id="353" r:id="rId9"/>
    <p:sldId id="354" r:id="rId10"/>
    <p:sldId id="315" r:id="rId11"/>
    <p:sldId id="316" r:id="rId12"/>
    <p:sldId id="275" r:id="rId13"/>
    <p:sldId id="276" r:id="rId14"/>
    <p:sldId id="277" r:id="rId15"/>
    <p:sldId id="278" r:id="rId16"/>
    <p:sldId id="279" r:id="rId17"/>
    <p:sldId id="355" r:id="rId18"/>
    <p:sldId id="356" r:id="rId19"/>
    <p:sldId id="318" r:id="rId20"/>
    <p:sldId id="357" r:id="rId21"/>
    <p:sldId id="295" r:id="rId22"/>
    <p:sldId id="296" r:id="rId23"/>
    <p:sldId id="297" r:id="rId24"/>
    <p:sldId id="298" r:id="rId25"/>
    <p:sldId id="358" r:id="rId26"/>
    <p:sldId id="359" r:id="rId27"/>
    <p:sldId id="299" r:id="rId28"/>
    <p:sldId id="360" r:id="rId29"/>
    <p:sldId id="361" r:id="rId30"/>
    <p:sldId id="362" r:id="rId31"/>
    <p:sldId id="351" r:id="rId32"/>
  </p:sldIdLst>
  <p:sldSz cx="12190413" cy="6859588"/>
  <p:notesSz cx="6858000" cy="9144000"/>
  <p:defaultTextStyle>
    <a:defPPr>
      <a:defRPr lang="zh-CN"/>
    </a:defPPr>
    <a:lvl1pPr marL="0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30" userDrawn="1">
          <p15:clr>
            <a:srgbClr val="A4A3A4"/>
          </p15:clr>
        </p15:guide>
        <p15:guide id="2" pos="1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F0D9"/>
    <a:srgbClr val="70AD47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44" autoAdjust="0"/>
    <p:restoredTop sz="94614" autoAdjust="0"/>
  </p:normalViewPr>
  <p:slideViewPr>
    <p:cSldViewPr>
      <p:cViewPr varScale="1">
        <p:scale>
          <a:sx n="30" d="100"/>
          <a:sy n="30" d="100"/>
        </p:scale>
        <p:origin x="428" y="24"/>
      </p:cViewPr>
      <p:guideLst>
        <p:guide orient="horz" pos="3930"/>
        <p:guide pos="1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764"/>
    </p:cViewPr>
  </p:sorterViewPr>
  <p:notesViewPr>
    <p:cSldViewPr>
      <p:cViewPr varScale="1">
        <p:scale>
          <a:sx n="63" d="100"/>
          <a:sy n="63" d="100"/>
        </p:scale>
        <p:origin x="-3163" y="-77"/>
      </p:cViewPr>
      <p:guideLst>
        <p:guide orient="horz" pos="2880"/>
        <p:guide pos="2160"/>
      </p:guideLst>
    </p:cSldViewPr>
  </p:notesViewPr>
  <p:gridSpacing cx="216027" cy="216027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8181C-C744-4CB4-9546-BD96C8CA40C4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7F588-7F48-4419-A943-E4BFEBDD0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789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00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10" Type="http://schemas.openxmlformats.org/officeDocument/2006/relationships/slide" Target="../slides/slide3.xml"/><Relationship Id="rId4" Type="http://schemas.openxmlformats.org/officeDocument/2006/relationships/tags" Target="../tags/tag6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" Target="../slides/slide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1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2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3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9" Type="http://schemas.openxmlformats.org/officeDocument/2006/relationships/image" Target="../media/image2.TIF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4.xml"/><Relationship Id="rId3" Type="http://schemas.openxmlformats.org/officeDocument/2006/relationships/tags" Target="../tags/tag41.xml"/><Relationship Id="rId7" Type="http://schemas.openxmlformats.org/officeDocument/2006/relationships/slide" Target="../slides/slide23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slide" Target="../slides/slide22.xml"/><Relationship Id="rId5" Type="http://schemas.openxmlformats.org/officeDocument/2006/relationships/slideMaster" Target="../slideMasters/slideMaster1.xml"/><Relationship Id="rId10" Type="http://schemas.openxmlformats.org/officeDocument/2006/relationships/slide" Target="../slides/slide3.xml"/><Relationship Id="rId4" Type="http://schemas.openxmlformats.org/officeDocument/2006/relationships/tags" Target="../tags/tag42.xml"/><Relationship Id="rId9" Type="http://schemas.openxmlformats.org/officeDocument/2006/relationships/slide" Target="../slides/slide2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51693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3020" y="0"/>
            <a:ext cx="12224385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-33020" y="4782185"/>
            <a:ext cx="12223750" cy="4248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2"/>
            </p:custDataLst>
          </p:nvPr>
        </p:nvSpPr>
        <p:spPr>
          <a:xfrm>
            <a:off x="-33020" y="5173345"/>
            <a:ext cx="12223750" cy="1684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602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riceplan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3655" y="0"/>
            <a:ext cx="12230100" cy="686054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-16923" y="15647"/>
            <a:ext cx="12231683" cy="6883724"/>
          </a:xfrm>
          <a:prstGeom prst="rect">
            <a:avLst/>
          </a:prstGeom>
          <a:solidFill>
            <a:srgbClr val="548235">
              <a:alpha val="55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00000"/>
              </a:lnSpc>
            </a:pP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7"/>
          <p:cNvSpPr txBox="1"/>
          <p:nvPr userDrawn="1"/>
        </p:nvSpPr>
        <p:spPr>
          <a:xfrm>
            <a:off x="3071095" y="2781945"/>
            <a:ext cx="6038064" cy="83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本课结束</a:t>
            </a:r>
          </a:p>
        </p:txBody>
      </p:sp>
    </p:spTree>
    <p:extLst>
      <p:ext uri="{BB962C8B-B14F-4D97-AF65-F5344CB8AC3E}">
        <p14:creationId xmlns:p14="http://schemas.microsoft.com/office/powerpoint/2010/main" val="33190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riceplant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3655" y="0"/>
            <a:ext cx="12230100" cy="6860540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-33016" y="4783293"/>
            <a:ext cx="12222159" cy="4249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-33016" y="5174543"/>
            <a:ext cx="12222159" cy="1685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89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动作按钮: 后退或前一项 6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动作按钮: 前进或下一项 7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结束 8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>
            <a:hlinkClick r:id="rId10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  <p:sp>
        <p:nvSpPr>
          <p:cNvPr id="17" name="矩形 16"/>
          <p:cNvSpPr/>
          <p:nvPr userDrawn="1">
            <p:custDataLst>
              <p:tags r:id="rId5"/>
            </p:custDataLst>
          </p:nvPr>
        </p:nvSpPr>
        <p:spPr>
          <a:xfrm>
            <a:off x="0" y="1914333"/>
            <a:ext cx="12190413" cy="437997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6"/>
            </p:custDataLst>
          </p:nvPr>
        </p:nvSpPr>
        <p:spPr>
          <a:xfrm>
            <a:off x="833619" y="-20959"/>
            <a:ext cx="2605066" cy="1720613"/>
          </a:xfrm>
          <a:prstGeom prst="rect">
            <a:avLst/>
          </a:prstGeom>
          <a:solidFill>
            <a:srgbClr val="54823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矩形 14"/>
          <p:cNvSpPr/>
          <p:nvPr userDrawn="1">
            <p:custDataLst>
              <p:tags r:id="rId7"/>
            </p:custDataLst>
          </p:nvPr>
        </p:nvSpPr>
        <p:spPr>
          <a:xfrm>
            <a:off x="834253" y="389345"/>
            <a:ext cx="2604431" cy="13109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矩形 15"/>
          <p:cNvSpPr/>
          <p:nvPr userDrawn="1">
            <p:custDataLst>
              <p:tags r:id="rId8"/>
            </p:custDataLst>
          </p:nvPr>
        </p:nvSpPr>
        <p:spPr>
          <a:xfrm>
            <a:off x="956157" y="746966"/>
            <a:ext cx="2360623" cy="8968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题型分析</a:t>
            </a:r>
            <a:endParaRPr lang="zh-CN" altLang="zh-CN" sz="4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4285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动作按钮: 后退或前一项 6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动作按钮: 前进或下一项 7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结束 8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>
            <a:hlinkClick r:id="rId6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21670168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635" y="1"/>
            <a:ext cx="12189778" cy="628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-24126" y="167679"/>
            <a:ext cx="1751737" cy="461117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动作按钮: 后退或前一项 7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前进或下一项 8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结束 9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156320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635" y="1"/>
            <a:ext cx="12189778" cy="628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-24127" y="167679"/>
            <a:ext cx="2231354" cy="461117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动作按钮: 后退或前一项 7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前进或下一项 8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结束 9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274631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1993640" y="0"/>
            <a:ext cx="10196773" cy="8256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797658" cy="825691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更多2018年PPT下载：http://www.ppt20.com/u/739134/"/>
          <p:cNvSpPr>
            <a:spLocks noChangeArrowheads="1"/>
          </p:cNvSpPr>
          <p:nvPr userDrawn="1"/>
        </p:nvSpPr>
        <p:spPr bwMode="auto">
          <a:xfrm>
            <a:off x="263491" y="188639"/>
            <a:ext cx="2520622" cy="52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知识梳理</a:t>
            </a:r>
          </a:p>
        </p:txBody>
      </p:sp>
      <p:sp>
        <p:nvSpPr>
          <p:cNvPr id="9" name="动作按钮: 后退或前一项 8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前进或下一项 9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动作按钮: 结束 10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60358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1993640" y="0"/>
            <a:ext cx="10196773" cy="8256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797658" cy="825691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动作按钮: 后退或前一项 8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前进或下一项 9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动作按钮: 结束 10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  <p:sp>
        <p:nvSpPr>
          <p:cNvPr id="13" name="更多2018年PPT下载：http://www.ppt20.com/u/739134/"/>
          <p:cNvSpPr>
            <a:spLocks noChangeArrowheads="1"/>
          </p:cNvSpPr>
          <p:nvPr userDrawn="1"/>
        </p:nvSpPr>
        <p:spPr bwMode="auto">
          <a:xfrm>
            <a:off x="233015" y="170219"/>
            <a:ext cx="2520622" cy="52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诊断自测</a:t>
            </a:r>
          </a:p>
        </p:txBody>
      </p:sp>
      <p:sp>
        <p:nvSpPr>
          <p:cNvPr id="2" name="矩形 1"/>
          <p:cNvSpPr/>
          <p:nvPr userDrawn="1"/>
        </p:nvSpPr>
        <p:spPr>
          <a:xfrm>
            <a:off x="4318926" y="189389"/>
            <a:ext cx="46730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</a:rPr>
              <a:t>概念思考辨析</a:t>
            </a:r>
            <a:r>
              <a:rPr lang="en-US" altLang="zh-CN" sz="2800" dirty="0" smtClean="0">
                <a:solidFill>
                  <a:schemeClr val="tx1"/>
                </a:solidFill>
              </a:rPr>
              <a:t>+</a:t>
            </a:r>
            <a:r>
              <a:rPr lang="zh-CN" altLang="en-US" sz="2800" dirty="0" smtClean="0">
                <a:solidFill>
                  <a:schemeClr val="tx1"/>
                </a:solidFill>
              </a:rPr>
              <a:t>教材经典改编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pic>
        <p:nvPicPr>
          <p:cNvPr id="14" name="image2.jpeg"/>
          <p:cNvPicPr/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5338" y="303585"/>
            <a:ext cx="1046212" cy="30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1">
            <a:hlinkClick r:id="rId6" action="ppaction://hlinksldjump"/>
          </p:cNvPr>
          <p:cNvSpPr>
            <a:spLocks noChangeArrowheads="1"/>
          </p:cNvSpPr>
          <p:nvPr userDrawn="1"/>
        </p:nvSpPr>
        <p:spPr bwMode="auto">
          <a:xfrm>
            <a:off x="2258719" y="6418161"/>
            <a:ext cx="246030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1</a:t>
            </a:r>
          </a:p>
        </p:txBody>
      </p:sp>
      <p:sp>
        <p:nvSpPr>
          <p:cNvPr id="11" name="Rectangle 21">
            <a:hlinkClick r:id="rId7" action="ppaction://hlinksldjump"/>
          </p:cNvPr>
          <p:cNvSpPr>
            <a:spLocks noChangeArrowheads="1"/>
          </p:cNvSpPr>
          <p:nvPr userDrawn="1"/>
        </p:nvSpPr>
        <p:spPr bwMode="auto">
          <a:xfrm>
            <a:off x="2555543" y="6418161"/>
            <a:ext cx="246031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2</a:t>
            </a:r>
          </a:p>
        </p:txBody>
      </p:sp>
      <p:sp>
        <p:nvSpPr>
          <p:cNvPr id="12" name="Rectangle 21">
            <a:hlinkClick r:id="rId8" action="ppaction://hlinksldjump"/>
          </p:cNvPr>
          <p:cNvSpPr>
            <a:spLocks noChangeArrowheads="1"/>
          </p:cNvSpPr>
          <p:nvPr userDrawn="1"/>
        </p:nvSpPr>
        <p:spPr bwMode="auto">
          <a:xfrm>
            <a:off x="2853954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3</a:t>
            </a:r>
          </a:p>
        </p:txBody>
      </p:sp>
      <p:sp>
        <p:nvSpPr>
          <p:cNvPr id="13" name="Rectangle 21">
            <a:hlinkClick r:id="rId9" action="ppaction://hlinksldjump"/>
          </p:cNvPr>
          <p:cNvSpPr>
            <a:spLocks noChangeArrowheads="1"/>
          </p:cNvSpPr>
          <p:nvPr userDrawn="1"/>
        </p:nvSpPr>
        <p:spPr bwMode="auto">
          <a:xfrm>
            <a:off x="3150778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4</a:t>
            </a:r>
          </a:p>
        </p:txBody>
      </p:sp>
      <p:sp>
        <p:nvSpPr>
          <p:cNvPr id="26" name="动作按钮: 后退或前一项 25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动作按钮: 前进或下一项 26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动作按钮: 结束 27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圆角矩形 28">
            <a:hlinkClick r:id="rId10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389553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04924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51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txStyles>
    <p:titleStyle>
      <a:lvl1pPr algn="ctr" defTabSz="108850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9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image" Target="../media/image1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1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8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472036" y="4763921"/>
            <a:ext cx="6238063" cy="463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1300"/>
              </a:spcBef>
              <a:spcAft>
                <a:spcPts val="1300"/>
              </a:spcAft>
              <a:defRPr/>
            </a:pPr>
            <a:r>
              <a:rPr lang="zh-CN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第六章</a:t>
            </a:r>
            <a:r>
              <a:rPr lang="zh-CN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数列</a:t>
            </a:r>
            <a:endParaRPr lang="zh-CN" alt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5"/>
          <p:cNvSpPr txBox="1"/>
          <p:nvPr/>
        </p:nvSpPr>
        <p:spPr>
          <a:xfrm>
            <a:off x="1774667" y="5158030"/>
            <a:ext cx="9955432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 fontAlgn="auto">
              <a:lnSpc>
                <a:spcPct val="100000"/>
              </a:lnSpc>
              <a:spcBef>
                <a:spcPts val="1400"/>
              </a:spcBef>
              <a:spcAft>
                <a:spcPts val="1450"/>
              </a:spcAft>
              <a:defRPr/>
            </a:pPr>
            <a:r>
              <a:rPr lang="zh-CN" alt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节　数列中的奇偶项、放缩问题</a:t>
            </a:r>
            <a:endParaRPr lang="zh-CN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356777" y="0"/>
            <a:ext cx="2398083" cy="1329998"/>
            <a:chOff x="14872" y="0"/>
            <a:chExt cx="3777" cy="2094"/>
          </a:xfrm>
        </p:grpSpPr>
        <p:pic>
          <p:nvPicPr>
            <p:cNvPr id="11" name="图片 11" descr="创新设计字体-0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biLevel thresh="5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72" y="0"/>
              <a:ext cx="2151" cy="2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文本框 13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6421" y="851"/>
              <a:ext cx="2229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r>
                <a:rPr lang="en-US" altLang="zh-CN" sz="16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" panose="020B0503020204020204" pitchFamily="34" charset="-122"/>
                </a:rPr>
                <a:t>INNOVATIVE </a:t>
              </a:r>
            </a:p>
            <a:p>
              <a:r>
                <a:rPr lang="en-US" altLang="zh-CN" sz="16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" panose="020B0503020204020204" pitchFamily="34" charset="-122"/>
                </a:rPr>
                <a:t>DESIGN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2546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1853656"/>
            <a:ext cx="12190413" cy="430654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69382" y="606929"/>
            <a:ext cx="1158941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训练</a:t>
            </a: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满足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且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的等差中项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求数列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的通项公式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因为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的等差中项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①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②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Calibri" panose="020F0502020204030204" pitchFamily="34" charset="0"/>
                <a:cs typeface="宋体" panose="02010600030101010101" pitchFamily="2" charset="-122"/>
              </a:rPr>
              <a:t>	</a:t>
            </a:r>
            <a:r>
              <a:rPr lang="zh-CN" altLang="zh-CN" sz="2600" b="1" smtClean="0">
                <a:latin typeface="Calibri" panose="020F0502020204030204" pitchFamily="34" charset="0"/>
                <a:cs typeface="宋体" panose="02010600030101010101" pitchFamily="2" charset="-122"/>
              </a:rPr>
              <a:t>①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②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又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为首项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为公比的等比数列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8421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1273946"/>
            <a:ext cx="12190413" cy="500758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9382" y="619629"/>
                <a:ext cx="11589417" cy="42884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为偶数时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)]</a:t>
                </a: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为奇数时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19629"/>
                <a:ext cx="11589417" cy="4288482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269382" y="4579004"/>
                <a:ext cx="11589417" cy="11634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综上所述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和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zh-CN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为奇数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zh-CN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为偶数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r>
                                <a:rPr lang="en-US" altLang="zh-CN" sz="26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   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579004"/>
                <a:ext cx="11589417" cy="1163460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18212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2948985"/>
            <a:ext cx="12190413" cy="322574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 bwMode="auto">
          <a:xfrm>
            <a:off x="251427" y="146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题型二</a:t>
            </a:r>
            <a:r>
              <a:rPr lang="zh-CN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放缩问题</a:t>
            </a:r>
            <a:endParaRPr lang="zh-CN" altLang="zh-CN" sz="12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69382" y="781100"/>
                <a:ext cx="11589417" cy="50803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角度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先求和再放缩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丽水、湖州、衢州模拟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的公差为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的通项公式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此时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此时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综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的通项公式为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81100"/>
                <a:ext cx="11589417" cy="5080365"/>
              </a:xfrm>
              <a:prstGeom prst="rect">
                <a:avLst/>
              </a:prstGeom>
              <a:blipFill rotWithShape="0">
                <a:blip r:embed="rId4"/>
                <a:stretch>
                  <a:fillRect l="-947" r="-368" b="-20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1880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0" y="1596142"/>
            <a:ext cx="12190413" cy="461719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9382" y="583216"/>
                <a:ext cx="11589417" cy="55040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·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求证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证明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·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den>
                        </m:f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+…+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83216"/>
                <a:ext cx="11589417" cy="5504007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03668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1340161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1422729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1441149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12170" y="2207129"/>
            <a:ext cx="11186209" cy="1824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先对通项进行化简变形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再对数列求和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可以等差、等比数列求和、错位相减、分组求和、倒序相加、裂项相消求和等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再对最后的和进行放缩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完成解题目标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6033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2524237"/>
            <a:ext cx="12190413" cy="368237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21443"/>
                <a:ext cx="11589417" cy="51020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角度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先放缩再求和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重庆部分学校联考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满足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证明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p>
                            </m:sSup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并求数列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的通项公式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证明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p>
                            </m:sSup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zh-CN" altLang="zh-CN" sz="2600" b="1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p>
                            </m:sSup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是首项为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公比为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因此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102038"/>
              </a:xfrm>
              <a:prstGeom prst="rect">
                <a:avLst/>
              </a:prstGeom>
              <a:blipFill rotWithShape="0">
                <a:blip r:embed="rId3"/>
                <a:stretch>
                  <a:fillRect l="-947" t="-1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38925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1688878"/>
            <a:ext cx="12190413" cy="4481405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9382" y="621443"/>
                <a:ext cx="11589417" cy="54452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证明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对任意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恒成立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证明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,…,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显然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单调递增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是奇数时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p>
                            </m:sSup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  <m:r>
                                  <a:rPr lang="en-US" altLang="zh-CN" sz="2600" b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p>
                            </m:s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den>
                        </m:f>
                      </m:e>
                    </m:d>
                  </m:oMath>
                </a14:m>
                <a:endParaRPr lang="en-US" altLang="zh-CN" sz="2600" b="1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</m:sSup>
                      </m:num>
                      <m:den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)(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</m:sSup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p>
                            </m:sSup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  <m:r>
                                  <a:rPr lang="en-US" altLang="zh-CN" sz="2600" b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445273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34767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9382" y="621443"/>
                <a:ext cx="11589417" cy="43336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𝟒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+…+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𝒏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𝒏</m:t>
                                    </m:r>
                                    <m:r>
                                      <a:rPr lang="en-US" altLang="zh-CN" sz="2600" b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  <m:r>
                                  <a:rPr lang="en-US" altLang="zh-CN" sz="2600" b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是偶数时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是奇数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有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所以对任意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4333622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51376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1345530"/>
            <a:ext cx="12190413" cy="489334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532543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615111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633531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312447" y="1374111"/>
                <a:ext cx="11615487" cy="46186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先放缩再求和方法的使用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使用情景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数列结构复杂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不方便直接求和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通项比较方便放缩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通常放缩成等差数列、等比数列、差比数列或裂项相消数列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解题步骤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先放缩数列的通项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再求和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完成解题目标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放缩的常见技巧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添加或舍去一些项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如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·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将分子或分母放大或缩小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如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利用基本不等式等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如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47" y="1374111"/>
                <a:ext cx="11615487" cy="4618637"/>
              </a:xfrm>
              <a:prstGeom prst="rect">
                <a:avLst/>
              </a:prstGeom>
              <a:blipFill rotWithShape="0">
                <a:blip r:embed="rId6"/>
                <a:stretch>
                  <a:fillRect l="-944" t="-1319" b="-5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43708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0" y="2732728"/>
            <a:ext cx="12190413" cy="3434621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69382" y="621443"/>
                <a:ext cx="11589417" cy="55765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郑州调研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把方程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)|=2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的正数解从小到大依次排成一列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得到数列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的通项公式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)|=2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方程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)|=2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的正数解从小到大依次为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,…,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576527"/>
              </a:xfrm>
              <a:prstGeom prst="rect">
                <a:avLst/>
              </a:prstGeom>
              <a:blipFill rotWithShape="0">
                <a:blip r:embed="rId3"/>
                <a:stretch>
                  <a:fillRect l="-947" b="-5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40974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77883" y="1974037"/>
            <a:ext cx="10879599" cy="3277994"/>
          </a:xfrm>
          <a:prstGeom prst="rect">
            <a:avLst/>
          </a:prstGeom>
          <a:noFill/>
        </p:spPr>
        <p:txBody>
          <a:bodyPr wrap="square" lIns="121898" tIns="60948" rIns="121898" bIns="60948"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数列中的奇偶项问题是对一个数列分成两个新数列进行单独研究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利用新数列的特征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等差、等比数列或其他特征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求解原数列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600" b="1" smtClean="0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证明数列不等式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有时需要应用放缩法结合数列的求和解决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求解的方法有先放缩再求和或先求和再放缩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3409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0" y="1809698"/>
            <a:ext cx="12190413" cy="436788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69382" y="621443"/>
                <a:ext cx="11589417" cy="48352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Sup>
                          <m:sSub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求证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证明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Sup>
                          <m:sSub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Sup>
                          <m:sSub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+…+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den>
                        </m:f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4835234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11830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718092" y="1079750"/>
            <a:ext cx="11472321" cy="4097969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五边形 12"/>
          <p:cNvSpPr/>
          <p:nvPr>
            <p:custDataLst>
              <p:tags r:id="rId2"/>
            </p:custDataLst>
          </p:nvPr>
        </p:nvSpPr>
        <p:spPr>
          <a:xfrm>
            <a:off x="4445" y="1079750"/>
            <a:ext cx="3288237" cy="4097334"/>
          </a:xfrm>
          <a:prstGeom prst="homePlate">
            <a:avLst>
              <a:gd name="adj" fmla="val 59526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4" name="燕尾形 13"/>
          <p:cNvSpPr/>
          <p:nvPr>
            <p:custDataLst>
              <p:tags r:id="rId3"/>
            </p:custDataLst>
          </p:nvPr>
        </p:nvSpPr>
        <p:spPr>
          <a:xfrm>
            <a:off x="1582850" y="1079750"/>
            <a:ext cx="2333321" cy="4097969"/>
          </a:xfrm>
          <a:prstGeom prst="chevron">
            <a:avLst>
              <a:gd name="adj" fmla="val 85127"/>
            </a:avLst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18" name="文本框 44"/>
          <p:cNvSpPr txBox="1"/>
          <p:nvPr/>
        </p:nvSpPr>
        <p:spPr>
          <a:xfrm>
            <a:off x="4368165" y="2564765"/>
            <a:ext cx="651510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spc="30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课时对点精练</a:t>
            </a:r>
            <a:endParaRPr lang="zh-CN" altLang="en-US" sz="4800" b="1" spc="3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8"/>
          <p:cNvSpPr txBox="1"/>
          <p:nvPr>
            <p:custDataLst>
              <p:tags r:id="rId4"/>
            </p:custDataLst>
          </p:nvPr>
        </p:nvSpPr>
        <p:spPr>
          <a:xfrm>
            <a:off x="1104900" y="2341880"/>
            <a:ext cx="1929130" cy="172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endParaRPr kumimoji="1" lang="en-US" altLang="zh-CN" sz="88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10"/>
          <p:cNvSpPr txBox="1"/>
          <p:nvPr/>
        </p:nvSpPr>
        <p:spPr>
          <a:xfrm>
            <a:off x="4375785" y="3428365"/>
            <a:ext cx="4071620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spc="300" dirty="0" err="1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KESHIDUIDIANJINGLIAN</a:t>
            </a:r>
            <a:r>
              <a:rPr lang="en-US" altLang="zh-CN" sz="1600" spc="30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en-US" altLang="zh-CN" sz="1600" spc="3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18625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1456466"/>
            <a:ext cx="12190413" cy="481437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69382" y="492501"/>
                <a:ext cx="11589417" cy="47931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已知数列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的通项公式为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前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项和为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证明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&lt;2.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证明</a:t>
                </a: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</m:den>
                    </m:f>
                  </m:oMath>
                </a14:m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知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两式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作差得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𝒏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&lt;2.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4793172"/>
              </a:xfrm>
              <a:prstGeom prst="rect">
                <a:avLst/>
              </a:prstGeom>
              <a:blipFill rotWithShape="0">
                <a:blip r:embed="rId3"/>
                <a:stretch>
                  <a:fillRect l="-947" b="-3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5242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>
            <p:custDataLst>
              <p:tags r:id="rId1"/>
            </p:custDataLst>
          </p:nvPr>
        </p:nvSpPr>
        <p:spPr>
          <a:xfrm>
            <a:off x="0" y="1180724"/>
            <a:ext cx="12190413" cy="511055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269382" y="492501"/>
                <a:ext cx="11589417" cy="44292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为偶数时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S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=(2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为奇数时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为偶数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4429226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87718" y="4039775"/>
                <a:ext cx="11589417" cy="2091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综上所述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e>
                                    <m:sup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𝒏</m:t>
                                      </m:r>
                                      <m:r>
                                        <a:rPr lang="en-US" altLang="zh-CN" sz="2600" b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𝟏</m:t>
                                      </m:r>
                                    </m:sup>
                                  </m:s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zh-CN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为奇数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e>
                                    <m:sup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𝒏</m:t>
                                      </m:r>
                                      <m:r>
                                        <a:rPr lang="en-US" altLang="zh-CN" sz="2600" b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𝟏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zh-CN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为偶数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718" y="4039775"/>
                <a:ext cx="11589417" cy="209153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3369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1883022"/>
            <a:ext cx="12190413" cy="4420471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492501"/>
                <a:ext cx="11589417" cy="38002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西安模拟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的通项公式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也满足上式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3800271"/>
              </a:xfrm>
              <a:prstGeom prst="rect">
                <a:avLst/>
              </a:prstGeom>
              <a:blipFill rotWithShape="0">
                <a:blip r:embed="rId3"/>
                <a:stretch>
                  <a:fillRect l="-947" b="-12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7288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1599133"/>
            <a:ext cx="12190413" cy="459996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9382" y="492501"/>
                <a:ext cx="11589417" cy="49783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e>
                        </m:rad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  <m:r>
                                  <a:rPr lang="en-US" altLang="zh-CN" sz="2600" b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rad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99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e>
                        </m:rad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  <m:r>
                                  <a:rPr lang="en-US" altLang="zh-CN" sz="2600" b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rad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</m:rad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ra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</m:rad>
                      </m:num>
                      <m:den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</m:rad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rad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)(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ra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</m:rad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99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𝟗𝟗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1=9.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99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=9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4978351"/>
              </a:xfrm>
              <a:prstGeom prst="rect">
                <a:avLst/>
              </a:prstGeom>
              <a:blipFill rotWithShape="0">
                <a:blip r:embed="rId3"/>
                <a:stretch>
                  <a:fillRect l="-947" b="-7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6154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1586433"/>
            <a:ext cx="12190413" cy="459996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9382" y="492501"/>
                <a:ext cx="11589417" cy="42432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证明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rad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rad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sub>
                            </m:sSub>
                          </m:e>
                        </m:rad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𝟗𝟗</m:t>
                                </m:r>
                              </m:sub>
                            </m:sSub>
                          </m:e>
                        </m:rad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&gt;9.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证明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由于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e>
                        </m:rad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</m:rad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</m:rad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rad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rad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sub>
                            </m:sSub>
                          </m:e>
                        </m:rad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𝟗𝟗</m:t>
                                </m:r>
                              </m:sub>
                            </m:sSub>
                          </m:e>
                        </m:rad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𝟗𝟗</m:t>
                        </m:r>
                      </m:e>
                    </m:rad>
                  </m:oMath>
                </a14:m>
                <a:endParaRPr lang="en-US" altLang="zh-CN" sz="2600" b="1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1=9.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所以原不等式成立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4243213"/>
              </a:xfrm>
              <a:prstGeom prst="rect">
                <a:avLst/>
              </a:prstGeom>
              <a:blipFill rotWithShape="0">
                <a:blip r:embed="rId3"/>
                <a:stretch>
                  <a:fillRect l="-947" b="-10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0149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2349649"/>
            <a:ext cx="12190413" cy="382357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69382" y="492501"/>
            <a:ext cx="1158941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4.(2025·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盐城六校联考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是首项为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的等比数列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是首项为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的等差数列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且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求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的通项公式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设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的公比为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≠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的公差为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因为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且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=4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解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得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3000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577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1745632"/>
            <a:ext cx="12190413" cy="438353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9382" y="492501"/>
                <a:ext cx="11589417" cy="39572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和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中的所有项分别构成集合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将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∪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的所有元素按从小到大的顺序排列组成新数列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是正偶数构成的等差数列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除首项外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其余项都是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的倍数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49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𝟒𝟗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𝟒𝟖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451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3957237"/>
              </a:xfrm>
              <a:prstGeom prst="rect">
                <a:avLst/>
              </a:prstGeom>
              <a:blipFill rotWithShape="0">
                <a:blip r:embed="rId3"/>
                <a:stretch>
                  <a:fillRect l="-947" r="-3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8064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2499444"/>
            <a:ext cx="12190413" cy="369557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9382" y="202089"/>
                <a:ext cx="11589417" cy="56171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的通项公式为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sz="26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zh-CN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为奇数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𝒃</m:t>
                                      </m:r>
                                    </m:e>
                                    <m:sub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𝒏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zh-CN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为偶数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记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nt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对任意的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都成立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求正数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zh-CN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为奇数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zh-CN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为偶数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202089"/>
                <a:ext cx="11589417" cy="5617179"/>
              </a:xfrm>
              <a:prstGeom prst="rect">
                <a:avLst/>
              </a:prstGeom>
              <a:blipFill rotWithShape="0">
                <a:blip r:embed="rId3"/>
                <a:stretch>
                  <a:fillRect l="-947" r="-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8827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8"/>
          <p:cNvSpPr/>
          <p:nvPr/>
        </p:nvSpPr>
        <p:spPr bwMode="auto">
          <a:xfrm>
            <a:off x="-2" y="2611947"/>
            <a:ext cx="4837438" cy="1712353"/>
          </a:xfrm>
          <a:custGeom>
            <a:avLst/>
            <a:gdLst/>
            <a:ahLst/>
            <a:cxnLst/>
            <a:rect l="l" t="t" r="r" b="b"/>
            <a:pathLst>
              <a:path w="4310745" h="1283968">
                <a:moveTo>
                  <a:pt x="1089668" y="0"/>
                </a:moveTo>
                <a:lnTo>
                  <a:pt x="3526973" y="0"/>
                </a:lnTo>
                <a:lnTo>
                  <a:pt x="4310745" y="1269454"/>
                </a:lnTo>
                <a:lnTo>
                  <a:pt x="1089668" y="1283968"/>
                </a:lnTo>
                <a:close/>
                <a:moveTo>
                  <a:pt x="0" y="0"/>
                </a:moveTo>
                <a:lnTo>
                  <a:pt x="1089667" y="0"/>
                </a:lnTo>
                <a:lnTo>
                  <a:pt x="1089667" y="1283968"/>
                </a:lnTo>
                <a:lnTo>
                  <a:pt x="0" y="1283968"/>
                </a:lnTo>
                <a:close/>
              </a:path>
            </a:pathLst>
          </a:custGeom>
          <a:solidFill>
            <a:srgbClr val="54823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015234" y="2688154"/>
            <a:ext cx="2902842" cy="1199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</a:t>
            </a:r>
            <a:r>
              <a:rPr lang="en-US" altLang="zh-CN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108062" y="3679592"/>
            <a:ext cx="2098700" cy="5028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zh-CN" sz="2665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665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>
            <a:hlinkClick r:id="rId3" action="ppaction://hlinksldjump"/>
          </p:cNvPr>
          <p:cNvSpPr txBox="1"/>
          <p:nvPr/>
        </p:nvSpPr>
        <p:spPr bwMode="auto">
          <a:xfrm>
            <a:off x="5866479" y="3010440"/>
            <a:ext cx="2233304" cy="5024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665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课时对点精练</a:t>
            </a:r>
            <a:endParaRPr lang="zh-CN" altLang="en-US" sz="2665" b="1" kern="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34"/>
          <p:cNvSpPr/>
          <p:nvPr/>
        </p:nvSpPr>
        <p:spPr bwMode="auto">
          <a:xfrm>
            <a:off x="9315242" y="2607161"/>
            <a:ext cx="2893192" cy="1717138"/>
          </a:xfrm>
          <a:custGeom>
            <a:avLst/>
            <a:gdLst>
              <a:gd name="connsiteX0" fmla="*/ 0 w 1055077"/>
              <a:gd name="connsiteY0" fmla="*/ 0 h 1283968"/>
              <a:gd name="connsiteX1" fmla="*/ 1055077 w 1055077"/>
              <a:gd name="connsiteY1" fmla="*/ 0 h 1283968"/>
              <a:gd name="connsiteX2" fmla="*/ 1055077 w 1055077"/>
              <a:gd name="connsiteY2" fmla="*/ 1283968 h 1283968"/>
              <a:gd name="connsiteX3" fmla="*/ 0 w 1055077"/>
              <a:gd name="connsiteY3" fmla="*/ 1283968 h 1283968"/>
              <a:gd name="connsiteX4" fmla="*/ 0 w 1055077"/>
              <a:gd name="connsiteY4" fmla="*/ 0 h 1283968"/>
              <a:gd name="connsiteX0-1" fmla="*/ 0 w 1606620"/>
              <a:gd name="connsiteY0-2" fmla="*/ 0 h 1283968"/>
              <a:gd name="connsiteX1-3" fmla="*/ 1606620 w 1606620"/>
              <a:gd name="connsiteY1-4" fmla="*/ 0 h 1283968"/>
              <a:gd name="connsiteX2-5" fmla="*/ 1606620 w 1606620"/>
              <a:gd name="connsiteY2-6" fmla="*/ 1283968 h 1283968"/>
              <a:gd name="connsiteX3-7" fmla="*/ 551543 w 1606620"/>
              <a:gd name="connsiteY3-8" fmla="*/ 1283968 h 1283968"/>
              <a:gd name="connsiteX4-9" fmla="*/ 0 w 1606620"/>
              <a:gd name="connsiteY4-10" fmla="*/ 0 h 1283968"/>
              <a:gd name="connsiteX0-11" fmla="*/ 0 w 1833140"/>
              <a:gd name="connsiteY0-12" fmla="*/ 9525 h 1293493"/>
              <a:gd name="connsiteX1-13" fmla="*/ 1833140 w 1833140"/>
              <a:gd name="connsiteY1-14" fmla="*/ 0 h 1293493"/>
              <a:gd name="connsiteX2-15" fmla="*/ 1606620 w 1833140"/>
              <a:gd name="connsiteY2-16" fmla="*/ 1293493 h 1293493"/>
              <a:gd name="connsiteX3-17" fmla="*/ 551543 w 1833140"/>
              <a:gd name="connsiteY3-18" fmla="*/ 1293493 h 1293493"/>
              <a:gd name="connsiteX4-19" fmla="*/ 0 w 1833140"/>
              <a:gd name="connsiteY4-20" fmla="*/ 9525 h 1293493"/>
              <a:gd name="connsiteX0-21" fmla="*/ 0 w 1833140"/>
              <a:gd name="connsiteY0-22" fmla="*/ 9525 h 1293493"/>
              <a:gd name="connsiteX1-23" fmla="*/ 1833140 w 1833140"/>
              <a:gd name="connsiteY1-24" fmla="*/ 0 h 1293493"/>
              <a:gd name="connsiteX2-25" fmla="*/ 1833140 w 1833140"/>
              <a:gd name="connsiteY2-26" fmla="*/ 1293493 h 1293493"/>
              <a:gd name="connsiteX3-27" fmla="*/ 551543 w 1833140"/>
              <a:gd name="connsiteY3-28" fmla="*/ 1293493 h 1293493"/>
              <a:gd name="connsiteX4-29" fmla="*/ 0 w 1833140"/>
              <a:gd name="connsiteY4-30" fmla="*/ 9525 h 1293493"/>
              <a:gd name="connsiteX0-31" fmla="*/ 0 w 1833140"/>
              <a:gd name="connsiteY0-32" fmla="*/ 0 h 1283968"/>
              <a:gd name="connsiteX1-33" fmla="*/ 1833140 w 1833140"/>
              <a:gd name="connsiteY1-34" fmla="*/ 8288 h 1283968"/>
              <a:gd name="connsiteX2-35" fmla="*/ 1833140 w 1833140"/>
              <a:gd name="connsiteY2-36" fmla="*/ 1283968 h 1283968"/>
              <a:gd name="connsiteX3-37" fmla="*/ 551543 w 1833140"/>
              <a:gd name="connsiteY3-38" fmla="*/ 1283968 h 1283968"/>
              <a:gd name="connsiteX4-39" fmla="*/ 0 w 1833140"/>
              <a:gd name="connsiteY4-40" fmla="*/ 0 h 1283968"/>
              <a:gd name="connsiteX0-41" fmla="*/ 0 w 1843227"/>
              <a:gd name="connsiteY0-42" fmla="*/ 3587 h 1287555"/>
              <a:gd name="connsiteX1-43" fmla="*/ 1843227 w 1843227"/>
              <a:gd name="connsiteY1-44" fmla="*/ 0 h 1287555"/>
              <a:gd name="connsiteX2-45" fmla="*/ 1833140 w 1843227"/>
              <a:gd name="connsiteY2-46" fmla="*/ 1287555 h 1287555"/>
              <a:gd name="connsiteX3-47" fmla="*/ 551543 w 1843227"/>
              <a:gd name="connsiteY3-48" fmla="*/ 1287555 h 1287555"/>
              <a:gd name="connsiteX4-49" fmla="*/ 0 w 1843227"/>
              <a:gd name="connsiteY4-50" fmla="*/ 3587 h 12875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843227" h="1287555">
                <a:moveTo>
                  <a:pt x="0" y="3587"/>
                </a:moveTo>
                <a:lnTo>
                  <a:pt x="1843227" y="0"/>
                </a:lnTo>
                <a:cubicBezTo>
                  <a:pt x="1839865" y="429185"/>
                  <a:pt x="1836502" y="858370"/>
                  <a:pt x="1833140" y="1287555"/>
                </a:cubicBezTo>
                <a:lnTo>
                  <a:pt x="551543" y="1287555"/>
                </a:lnTo>
                <a:lnTo>
                  <a:pt x="0" y="3587"/>
                </a:lnTo>
                <a:close/>
              </a:path>
            </a:pathLst>
          </a:custGeom>
          <a:solidFill>
            <a:srgbClr val="70AD4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660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-26638"/>
            <a:ext cx="12190413" cy="615580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9382" y="202089"/>
                <a:ext cx="11589417" cy="45440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nt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×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nt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对任意的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都成立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等号取不到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1=4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1=4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所以正数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202089"/>
                <a:ext cx="11589417" cy="4544064"/>
              </a:xfrm>
              <a:prstGeom prst="rect">
                <a:avLst/>
              </a:prstGeom>
              <a:blipFill rotWithShape="0">
                <a:blip r:embed="rId3"/>
                <a:stretch>
                  <a:fillRect l="-947" b="-9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4637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4208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0" y="2492953"/>
            <a:ext cx="12190413" cy="3801355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5" name="矩形 34"/>
          <p:cNvSpPr/>
          <p:nvPr>
            <p:custDataLst>
              <p:tags r:id="rId3"/>
            </p:custDataLst>
          </p:nvPr>
        </p:nvSpPr>
        <p:spPr bwMode="auto">
          <a:xfrm>
            <a:off x="251427" y="-12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题型一</a:t>
            </a:r>
            <a:r>
              <a:rPr lang="zh-CN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奇偶项问题</a:t>
            </a:r>
            <a:endParaRPr lang="zh-CN" altLang="zh-CN" sz="12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69382" y="764772"/>
                <a:ext cx="11589417" cy="50224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角度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dirty="0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含有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 dirty="0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的类型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已知数列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的各项均为正数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记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求数列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的通项公式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=0(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舍去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两式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相减得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)=0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1)=0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各项均为正数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是公差为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的等差数列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64772"/>
                <a:ext cx="11589417" cy="5022401"/>
              </a:xfrm>
              <a:prstGeom prst="rect">
                <a:avLst/>
              </a:prstGeom>
              <a:blipFill rotWithShape="0">
                <a:blip r:embed="rId5"/>
                <a:stretch>
                  <a:fillRect l="-947" b="-21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832988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1412333"/>
            <a:ext cx="12190413" cy="483241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9382" y="828272"/>
                <a:ext cx="11589417" cy="5255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为偶数时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为奇数时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经检验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也满足上式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综上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sz="26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sz="26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en-US" altLang="zh-CN" sz="26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zh-CN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为偶数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600" b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𝒏</m:t>
                                      </m:r>
                                      <m:r>
                                        <a:rPr lang="en-US" altLang="zh-CN" sz="2600" b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𝟏</m:t>
                                      </m:r>
                                      <m:r>
                                        <a:rPr lang="en-US" altLang="zh-CN" sz="2600" b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zh-CN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为奇数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828272"/>
                <a:ext cx="11589417" cy="5255606"/>
              </a:xfrm>
              <a:prstGeom prst="rect">
                <a:avLst/>
              </a:prstGeom>
              <a:blipFill rotWithShape="0">
                <a:blip r:embed="rId3"/>
                <a:stretch>
                  <a:fillRect l="-947" t="-5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15589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3606019"/>
            <a:ext cx="12190413" cy="263245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69382" y="621443"/>
                <a:ext cx="11589417" cy="50664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角度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已知条件明确的奇偶项问题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(2023·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新高考Ⅱ卷节选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zh-CN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是奇数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zh-CN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是偶数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分别为数列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证明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&gt;5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证明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zh-CN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是奇数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zh-CN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是偶数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)]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066452"/>
              </a:xfrm>
              <a:prstGeom prst="rect">
                <a:avLst/>
              </a:prstGeom>
              <a:blipFill rotWithShape="0">
                <a:blip r:embed="rId3"/>
                <a:stretch>
                  <a:fillRect l="-947" r="-7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57135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-26638"/>
            <a:ext cx="12190413" cy="6265115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9382" y="621443"/>
                <a:ext cx="11589417" cy="51625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为奇数时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14)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22)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(7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30)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[(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7)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)]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=[</a:t>
                </a:r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7)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3)]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[14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22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)]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&gt;5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为偶数时</a:t>
                </a:r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162567"/>
              </a:xfrm>
              <a:prstGeom prst="rect">
                <a:avLst/>
              </a:prstGeom>
              <a:blipFill rotWithShape="0">
                <a:blip r:embed="rId3"/>
                <a:stretch>
                  <a:fillRect l="-947" b="-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8073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-26638"/>
            <a:ext cx="12190413" cy="6265115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9382" y="621443"/>
                <a:ext cx="11589417" cy="45077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22)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[(2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)]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=[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5)]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[14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6)]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&gt;5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综上可知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&gt;5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4507772"/>
              </a:xfrm>
              <a:prstGeom prst="rect">
                <a:avLst/>
              </a:prstGeom>
              <a:blipFill rotWithShape="0">
                <a:blip r:embed="rId3"/>
                <a:stretch>
                  <a:fillRect l="-947" b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204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1340161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1422729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1441149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9382" y="2179648"/>
            <a:ext cx="11589417" cy="1824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含有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的数列求和问题一般采用分组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并项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法求和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对于通项公式奇、偶项不同的数列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求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我们可以分别求出奇数项的和与偶数项的和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也可以先求出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再利用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求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2226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716</Words>
  <Application>Microsoft Office PowerPoint</Application>
  <PresentationFormat>自定义</PresentationFormat>
  <Paragraphs>174</Paragraphs>
  <Slides>31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3" baseType="lpstr">
      <vt:lpstr>黑体</vt:lpstr>
      <vt:lpstr>经典繁仿黑</vt:lpstr>
      <vt:lpstr>楷体</vt:lpstr>
      <vt:lpstr>宋体</vt:lpstr>
      <vt:lpstr>微软雅黑</vt:lpstr>
      <vt:lpstr>微软雅黑 Light</vt:lpstr>
      <vt:lpstr>Arial</vt:lpstr>
      <vt:lpstr>Broadway</vt:lpstr>
      <vt:lpstr>Calibri</vt:lpstr>
      <vt:lpstr>Cambria Math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³He</cp:lastModifiedBy>
  <cp:revision>45</cp:revision>
  <dcterms:created xsi:type="dcterms:W3CDTF">2024-01-05T07:50:57Z</dcterms:created>
  <dcterms:modified xsi:type="dcterms:W3CDTF">2025-11-19T04:31:10Z</dcterms:modified>
</cp:coreProperties>
</file>