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heme/theme2.xml" ContentType="application/vnd.openxmlformats-officedocument.them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70" r:id="rId5"/>
    <p:sldId id="271" r:id="rId6"/>
    <p:sldId id="352" r:id="rId7"/>
    <p:sldId id="314" r:id="rId8"/>
    <p:sldId id="315" r:id="rId9"/>
    <p:sldId id="272" r:id="rId10"/>
    <p:sldId id="273" r:id="rId11"/>
    <p:sldId id="342" r:id="rId12"/>
    <p:sldId id="353" r:id="rId13"/>
    <p:sldId id="275" r:id="rId14"/>
    <p:sldId id="276" r:id="rId15"/>
    <p:sldId id="354" r:id="rId16"/>
    <p:sldId id="277" r:id="rId17"/>
    <p:sldId id="278" r:id="rId18"/>
    <p:sldId id="279" r:id="rId19"/>
    <p:sldId id="295" r:id="rId20"/>
    <p:sldId id="296" r:id="rId21"/>
    <p:sldId id="355" r:id="rId22"/>
    <p:sldId id="297" r:id="rId23"/>
    <p:sldId id="356" r:id="rId24"/>
    <p:sldId id="357" r:id="rId25"/>
    <p:sldId id="298" r:id="rId26"/>
    <p:sldId id="358" r:id="rId27"/>
    <p:sldId id="359" r:id="rId28"/>
    <p:sldId id="299" r:id="rId29"/>
    <p:sldId id="360" r:id="rId30"/>
    <p:sldId id="300" r:id="rId31"/>
    <p:sldId id="301" r:id="rId32"/>
    <p:sldId id="351" r:id="rId33"/>
  </p:sldIdLst>
  <p:sldSz cx="12190413" cy="6859588"/>
  <p:notesSz cx="6858000" cy="9144000"/>
  <p:defaultTextStyle>
    <a:defPPr>
      <a:defRPr lang="zh-CN"/>
    </a:defPPr>
    <a:lvl1pPr marL="0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30" userDrawn="1">
          <p15:clr>
            <a:srgbClr val="A4A3A4"/>
          </p15:clr>
        </p15:guide>
        <p15:guide id="2" pos="1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F0D9"/>
    <a:srgbClr val="70AD47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44" autoAdjust="0"/>
    <p:restoredTop sz="94614" autoAdjust="0"/>
  </p:normalViewPr>
  <p:slideViewPr>
    <p:cSldViewPr>
      <p:cViewPr varScale="1">
        <p:scale>
          <a:sx n="31" d="100"/>
          <a:sy n="31" d="100"/>
        </p:scale>
        <p:origin x="568" y="24"/>
      </p:cViewPr>
      <p:guideLst>
        <p:guide orient="horz" pos="3930"/>
        <p:guide pos="1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764"/>
    </p:cViewPr>
  </p:sorterViewPr>
  <p:notesViewPr>
    <p:cSldViewPr>
      <p:cViewPr varScale="1">
        <p:scale>
          <a:sx n="63" d="100"/>
          <a:sy n="63" d="100"/>
        </p:scale>
        <p:origin x="-3163" y="-77"/>
      </p:cViewPr>
      <p:guideLst>
        <p:guide orient="horz" pos="2880"/>
        <p:guide pos="2160"/>
      </p:guideLst>
    </p:cSldViewPr>
  </p:notesViewPr>
  <p:gridSpacing cx="216027" cy="216027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8181C-C744-4CB4-9546-BD96C8CA40C4}" type="datetimeFigureOut">
              <a:rPr lang="zh-CN" altLang="en-US" smtClean="0"/>
              <a:t>2025/12/31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7F588-7F48-4419-A943-E4BFEBDD0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789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00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10" Type="http://schemas.openxmlformats.org/officeDocument/2006/relationships/slide" Target="../slides/slide3.xml"/><Relationship Id="rId4" Type="http://schemas.openxmlformats.org/officeDocument/2006/relationships/tags" Target="../tags/tag6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" Target="../slides/slide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1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2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3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9" Type="http://schemas.openxmlformats.org/officeDocument/2006/relationships/image" Target="../media/image2.TIF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5.xml"/><Relationship Id="rId3" Type="http://schemas.openxmlformats.org/officeDocument/2006/relationships/tags" Target="../tags/tag41.xml"/><Relationship Id="rId7" Type="http://schemas.openxmlformats.org/officeDocument/2006/relationships/slide" Target="../slides/slide2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slide" Target="../slides/slide20.xml"/><Relationship Id="rId5" Type="http://schemas.openxmlformats.org/officeDocument/2006/relationships/slideMaster" Target="../slideMasters/slideMaster1.xml"/><Relationship Id="rId10" Type="http://schemas.openxmlformats.org/officeDocument/2006/relationships/slide" Target="../slides/slide3.xml"/><Relationship Id="rId4" Type="http://schemas.openxmlformats.org/officeDocument/2006/relationships/tags" Target="../tags/tag42.xml"/><Relationship Id="rId9" Type="http://schemas.openxmlformats.org/officeDocument/2006/relationships/slide" Target="../slides/slide2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51693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3020" y="0"/>
            <a:ext cx="12224385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-33020" y="4782185"/>
            <a:ext cx="12223750" cy="4248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2"/>
            </p:custDataLst>
          </p:nvPr>
        </p:nvSpPr>
        <p:spPr>
          <a:xfrm>
            <a:off x="-33020" y="5173345"/>
            <a:ext cx="12223750" cy="1684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602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wx_article_20180823171050_1DOC9u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3020" y="0"/>
            <a:ext cx="1222375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-25400" y="-13938"/>
            <a:ext cx="12231683" cy="6883724"/>
          </a:xfrm>
          <a:prstGeom prst="rect">
            <a:avLst/>
          </a:prstGeom>
          <a:solidFill>
            <a:srgbClr val="548235">
              <a:alpha val="55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00000"/>
              </a:lnSpc>
            </a:pP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7"/>
          <p:cNvSpPr txBox="1"/>
          <p:nvPr userDrawn="1"/>
        </p:nvSpPr>
        <p:spPr>
          <a:xfrm>
            <a:off x="3071095" y="2781945"/>
            <a:ext cx="6038064" cy="83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本课结束</a:t>
            </a:r>
          </a:p>
        </p:txBody>
      </p:sp>
    </p:spTree>
    <p:extLst>
      <p:ext uri="{BB962C8B-B14F-4D97-AF65-F5344CB8AC3E}">
        <p14:creationId xmlns:p14="http://schemas.microsoft.com/office/powerpoint/2010/main" val="33190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wx_article_20180823171050_1DOC9u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3020" y="0"/>
            <a:ext cx="12223750" cy="6858000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-33016" y="4783293"/>
            <a:ext cx="12222159" cy="4249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-33016" y="5174543"/>
            <a:ext cx="12222159" cy="1685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89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动作按钮: 后退或前一项 6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动作按钮: 前进或下一项 7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结束 8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>
            <a:hlinkClick r:id="rId10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  <p:sp>
        <p:nvSpPr>
          <p:cNvPr id="17" name="矩形 16"/>
          <p:cNvSpPr/>
          <p:nvPr userDrawn="1">
            <p:custDataLst>
              <p:tags r:id="rId5"/>
            </p:custDataLst>
          </p:nvPr>
        </p:nvSpPr>
        <p:spPr>
          <a:xfrm>
            <a:off x="0" y="1914333"/>
            <a:ext cx="12190413" cy="437997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6"/>
            </p:custDataLst>
          </p:nvPr>
        </p:nvSpPr>
        <p:spPr>
          <a:xfrm>
            <a:off x="833619" y="-20959"/>
            <a:ext cx="2605066" cy="1720613"/>
          </a:xfrm>
          <a:prstGeom prst="rect">
            <a:avLst/>
          </a:prstGeom>
          <a:solidFill>
            <a:srgbClr val="54823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矩形 14"/>
          <p:cNvSpPr/>
          <p:nvPr userDrawn="1">
            <p:custDataLst>
              <p:tags r:id="rId7"/>
            </p:custDataLst>
          </p:nvPr>
        </p:nvSpPr>
        <p:spPr>
          <a:xfrm>
            <a:off x="834253" y="389345"/>
            <a:ext cx="2604431" cy="13109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矩形 15"/>
          <p:cNvSpPr/>
          <p:nvPr userDrawn="1">
            <p:custDataLst>
              <p:tags r:id="rId8"/>
            </p:custDataLst>
          </p:nvPr>
        </p:nvSpPr>
        <p:spPr>
          <a:xfrm>
            <a:off x="956157" y="746966"/>
            <a:ext cx="2360623" cy="8968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题型分析</a:t>
            </a:r>
            <a:endParaRPr lang="zh-CN" altLang="zh-CN" sz="4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4285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动作按钮: 后退或前一项 6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动作按钮: 前进或下一项 7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结束 8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>
            <a:hlinkClick r:id="rId6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21670168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635" y="1"/>
            <a:ext cx="12189778" cy="628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-24126" y="167679"/>
            <a:ext cx="1751737" cy="461117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动作按钮: 后退或前一项 7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前进或下一项 8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结束 9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156320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635" y="1"/>
            <a:ext cx="12189778" cy="628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-24127" y="167679"/>
            <a:ext cx="2231354" cy="461117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动作按钮: 后退或前一项 7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前进或下一项 8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结束 9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274631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1993640" y="0"/>
            <a:ext cx="10196773" cy="8256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797658" cy="825691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更多2018年PPT下载：http://www.ppt20.com/u/739134/"/>
          <p:cNvSpPr>
            <a:spLocks noChangeArrowheads="1"/>
          </p:cNvSpPr>
          <p:nvPr userDrawn="1"/>
        </p:nvSpPr>
        <p:spPr bwMode="auto">
          <a:xfrm>
            <a:off x="263491" y="188639"/>
            <a:ext cx="2520622" cy="52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知识梳理</a:t>
            </a:r>
          </a:p>
        </p:txBody>
      </p:sp>
      <p:sp>
        <p:nvSpPr>
          <p:cNvPr id="9" name="动作按钮: 后退或前一项 8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前进或下一项 9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动作按钮: 结束 10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60358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1993640" y="0"/>
            <a:ext cx="10196773" cy="8256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797658" cy="825691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动作按钮: 后退或前一项 8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前进或下一项 9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动作按钮: 结束 10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  <p:sp>
        <p:nvSpPr>
          <p:cNvPr id="13" name="更多2018年PPT下载：http://www.ppt20.com/u/739134/"/>
          <p:cNvSpPr>
            <a:spLocks noChangeArrowheads="1"/>
          </p:cNvSpPr>
          <p:nvPr userDrawn="1"/>
        </p:nvSpPr>
        <p:spPr bwMode="auto">
          <a:xfrm>
            <a:off x="233015" y="170219"/>
            <a:ext cx="2520622" cy="52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诊断自测</a:t>
            </a:r>
          </a:p>
        </p:txBody>
      </p:sp>
      <p:sp>
        <p:nvSpPr>
          <p:cNvPr id="2" name="矩形 1"/>
          <p:cNvSpPr/>
          <p:nvPr userDrawn="1"/>
        </p:nvSpPr>
        <p:spPr>
          <a:xfrm>
            <a:off x="4318926" y="189389"/>
            <a:ext cx="46730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</a:rPr>
              <a:t>概念思考辨析</a:t>
            </a:r>
            <a:r>
              <a:rPr lang="en-US" altLang="zh-CN" sz="2800" dirty="0" smtClean="0">
                <a:solidFill>
                  <a:schemeClr val="tx1"/>
                </a:solidFill>
              </a:rPr>
              <a:t>+</a:t>
            </a:r>
            <a:r>
              <a:rPr lang="zh-CN" altLang="en-US" sz="2800" dirty="0" smtClean="0">
                <a:solidFill>
                  <a:schemeClr val="tx1"/>
                </a:solidFill>
              </a:rPr>
              <a:t>教材经典改编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pic>
        <p:nvPicPr>
          <p:cNvPr id="14" name="image2.jpeg"/>
          <p:cNvPicPr/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5338" y="303585"/>
            <a:ext cx="1046212" cy="30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1">
            <a:hlinkClick r:id="rId6" action="ppaction://hlinksldjump"/>
          </p:cNvPr>
          <p:cNvSpPr>
            <a:spLocks noChangeArrowheads="1"/>
          </p:cNvSpPr>
          <p:nvPr userDrawn="1"/>
        </p:nvSpPr>
        <p:spPr bwMode="auto">
          <a:xfrm>
            <a:off x="2258719" y="6418161"/>
            <a:ext cx="246030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1</a:t>
            </a:r>
          </a:p>
        </p:txBody>
      </p:sp>
      <p:sp>
        <p:nvSpPr>
          <p:cNvPr id="11" name="Rectangle 21">
            <a:hlinkClick r:id="rId7" action="ppaction://hlinksldjump"/>
          </p:cNvPr>
          <p:cNvSpPr>
            <a:spLocks noChangeArrowheads="1"/>
          </p:cNvSpPr>
          <p:nvPr userDrawn="1"/>
        </p:nvSpPr>
        <p:spPr bwMode="auto">
          <a:xfrm>
            <a:off x="2555543" y="6418161"/>
            <a:ext cx="246031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2</a:t>
            </a:r>
          </a:p>
        </p:txBody>
      </p:sp>
      <p:sp>
        <p:nvSpPr>
          <p:cNvPr id="12" name="Rectangle 21">
            <a:hlinkClick r:id="rId8" action="ppaction://hlinksldjump"/>
          </p:cNvPr>
          <p:cNvSpPr>
            <a:spLocks noChangeArrowheads="1"/>
          </p:cNvSpPr>
          <p:nvPr userDrawn="1"/>
        </p:nvSpPr>
        <p:spPr bwMode="auto">
          <a:xfrm>
            <a:off x="2853954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3</a:t>
            </a:r>
          </a:p>
        </p:txBody>
      </p:sp>
      <p:sp>
        <p:nvSpPr>
          <p:cNvPr id="13" name="Rectangle 21">
            <a:hlinkClick r:id="rId9" action="ppaction://hlinksldjump"/>
          </p:cNvPr>
          <p:cNvSpPr>
            <a:spLocks noChangeArrowheads="1"/>
          </p:cNvSpPr>
          <p:nvPr userDrawn="1"/>
        </p:nvSpPr>
        <p:spPr bwMode="auto">
          <a:xfrm>
            <a:off x="3150778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4</a:t>
            </a:r>
          </a:p>
        </p:txBody>
      </p:sp>
      <p:sp>
        <p:nvSpPr>
          <p:cNvPr id="26" name="动作按钮: 后退或前一项 25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动作按钮: 前进或下一项 26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动作按钮: 结束 27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圆角矩形 28">
            <a:hlinkClick r:id="rId10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389553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04924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51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txStyles>
    <p:titleStyle>
      <a:lvl1pPr algn="ctr" defTabSz="108850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5.xml"/><Relationship Id="rId5" Type="http://schemas.openxmlformats.org/officeDocument/2006/relationships/image" Target="../media/image32.png"/><Relationship Id="rId4" Type="http://schemas.openxmlformats.org/officeDocument/2006/relationships/image" Target="../media/image20.T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853944" y="4763921"/>
            <a:ext cx="6238063" cy="463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1300"/>
              </a:spcBef>
              <a:spcAft>
                <a:spcPts val="130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第八章　平面解析几何</a:t>
            </a:r>
          </a:p>
        </p:txBody>
      </p:sp>
      <p:sp>
        <p:nvSpPr>
          <p:cNvPr id="8" name="文本框 5"/>
          <p:cNvSpPr txBox="1"/>
          <p:nvPr/>
        </p:nvSpPr>
        <p:spPr>
          <a:xfrm>
            <a:off x="218759" y="5158030"/>
            <a:ext cx="11899676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 fontAlgn="auto">
              <a:lnSpc>
                <a:spcPct val="100000"/>
              </a:lnSpc>
              <a:spcBef>
                <a:spcPts val="1400"/>
              </a:spcBef>
              <a:spcAft>
                <a:spcPts val="1450"/>
              </a:spcAft>
              <a:defRPr/>
            </a:pPr>
            <a:r>
              <a:rPr lang="zh-CN" altLang="en-US" sz="4800" b="1" spc="-13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4800" b="1" spc="-13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4800" b="1" spc="-13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节　定点、定线问题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9356777" y="0"/>
            <a:ext cx="2398083" cy="1329998"/>
            <a:chOff x="14872" y="0"/>
            <a:chExt cx="3777" cy="2094"/>
          </a:xfrm>
        </p:grpSpPr>
        <p:pic>
          <p:nvPicPr>
            <p:cNvPr id="11" name="图片 11" descr="创新设计字体-0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biLevel thresh="5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72" y="0"/>
              <a:ext cx="2151" cy="2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文本框 13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6421" y="851"/>
              <a:ext cx="2229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r>
                <a:rPr lang="en-US" altLang="zh-CN" sz="16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" panose="020B0503020204020204" pitchFamily="34" charset="-122"/>
                </a:rPr>
                <a:t>INNOVATIVE </a:t>
              </a:r>
            </a:p>
            <a:p>
              <a:r>
                <a:rPr lang="en-US" altLang="zh-CN" sz="16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" panose="020B0503020204020204" pitchFamily="34" charset="-122"/>
                </a:rPr>
                <a:t>DESIGN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254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2067165"/>
            <a:ext cx="12190413" cy="415589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135191" y="430816"/>
                <a:ext cx="11589417" cy="48405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(2023·</a:t>
                </a:r>
                <a:r>
                  <a:rPr lang="zh-CN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全国乙卷</a:t>
                </a:r>
                <a:r>
                  <a:rPr lang="en-US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已知椭圆</a:t>
                </a:r>
                <a:r>
                  <a:rPr lang="en-US" altLang="zh-CN" sz="2600" b="1" i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 spc="-12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 spc="-12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 spc="-12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altLang="zh-CN" sz="2600" b="1" i="1" spc="-12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2600" b="1" i="1" spc="-12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 spc="-12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 spc="-12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 spc="-12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 spc="-12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 spc="-12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2600" b="1" i="1" spc="-12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2600" b="1" i="1" spc="-12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 spc="-12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 spc="-12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=1(</a:t>
                </a:r>
                <a:r>
                  <a:rPr lang="en-US" altLang="zh-CN" sz="2600" b="1" i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&gt;0)</a:t>
                </a:r>
                <a:r>
                  <a:rPr lang="zh-CN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的离心率为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 spc="-12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 spc="-12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 spc="-12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 spc="-12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spc="-12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点</a:t>
                </a:r>
                <a:r>
                  <a:rPr lang="en-US" altLang="zh-CN" sz="2600" b="1" i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spc="-12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pc="-12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</a:t>
                </a:r>
                <a:r>
                  <a:rPr lang="zh-CN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600" b="1" i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</a:t>
                </a:r>
                <a:r>
                  <a:rPr lang="en-US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 spc="-12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的方程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椭圆的离心率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=9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椭圆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的方程为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91" y="430816"/>
                <a:ext cx="11589417" cy="4840556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06978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1897542"/>
            <a:ext cx="12190413" cy="436788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69382" y="583343"/>
                <a:ext cx="11589417" cy="57317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过点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的直线交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两点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AQ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轴的交点分别为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证明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线段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的中点为定点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证明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由题意知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PQ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的斜率存在且不为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),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𝒚</m:t>
                                      </m:r>
                                    </m:e>
                                    <m:sup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𝟗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      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+9)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+(16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+16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+48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𝟒𝟖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83343"/>
                <a:ext cx="11589417" cy="5731762"/>
              </a:xfrm>
              <a:prstGeom prst="rect">
                <a:avLst/>
              </a:prstGeom>
              <a:blipFill rotWithShape="0">
                <a:blip r:embed="rId3"/>
                <a:stretch>
                  <a:fillRect l="-947" r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10570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664"/>
            <a:ext cx="12190413" cy="620694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69382" y="608743"/>
                <a:ext cx="11589417" cy="53223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同理得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)+(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𝟒𝟖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)+(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)+(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𝟒𝟖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altLang="zh-CN" sz="2600" b="1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𝟏𝟎𝟖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的中点的纵坐标为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𝑴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𝑵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的中点为定点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08743"/>
                <a:ext cx="11589417" cy="5322354"/>
              </a:xfrm>
              <a:prstGeom prst="rect">
                <a:avLst/>
              </a:prstGeom>
              <a:blipFill rotWithShape="0">
                <a:blip r:embed="rId3"/>
                <a:stretch>
                  <a:fillRect l="-947" b="-2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07284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2816592"/>
            <a:ext cx="12190413" cy="340453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 bwMode="auto">
          <a:xfrm>
            <a:off x="251427" y="146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题型二</a:t>
            </a:r>
            <a:r>
              <a:rPr lang="zh-CN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定线问题</a:t>
            </a:r>
            <a:endParaRPr lang="zh-CN" altLang="zh-CN" sz="12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69382" y="781100"/>
                <a:ext cx="11589417" cy="5412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(2023·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新高考Ⅱ卷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已知双曲线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的中心为坐标原点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左焦点为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离心率为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的方程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设双曲线的标准方程为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题意可得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𝒆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𝒄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</m:e>
                              </m:rad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𝒄</m:t>
                                  </m:r>
                                </m:e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𝒄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ad>
                                <m:radPr>
                                  <m:degHide m:val="on"/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</m:e>
                              </m:rad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  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  <m:r>
                      <a:rPr lang="zh-CN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解得</m:t>
                    </m:r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双曲线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的方程为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81100"/>
                <a:ext cx="11589417" cy="5412828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188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0" y="1885571"/>
            <a:ext cx="12190413" cy="423942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69382" y="621443"/>
                <a:ext cx="11589417" cy="53674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的左、右顶点分别为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过点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的直线与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的左支交于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两点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在第二象限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交于点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证明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在定直线上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证明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的方程为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my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易知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联立直线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与双曲线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的方程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𝒎𝒚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sSup>
                                <m:s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𝟏𝟔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消去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并整理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+48=0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𝟒𝟖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256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+192&gt;0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367431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03668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0" y="-969"/>
            <a:ext cx="12190413" cy="626901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69382" y="790231"/>
                <a:ext cx="11589417" cy="50158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的方程为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的方程为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联立直线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的方程并消去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·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𝟒𝟖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𝒎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𝒎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·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𝟒𝟖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𝒎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𝟏𝟔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𝒎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𝟒𝟖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𝒎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在定直线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90231"/>
                <a:ext cx="11589417" cy="5015860"/>
              </a:xfrm>
              <a:prstGeom prst="rect">
                <a:avLst/>
              </a:prstGeom>
              <a:blipFill rotWithShape="0">
                <a:blip r:embed="rId3"/>
                <a:stretch>
                  <a:fillRect l="-947" b="-7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45851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1340161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1422729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1441149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68939" y="2194429"/>
            <a:ext cx="11298071" cy="3024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动点在定直线上是圆锥曲线的常规题型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设点法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通过已知点轨迹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消去参数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从而得到轨迹方程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待定系数法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设出含参数的直线方程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待定系数求解出系数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面对复杂问题时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可从特殊情况入手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以确定可能的定直线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然后再验证该直线对一般情况是否符合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属于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先猜再证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6033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1879056"/>
            <a:ext cx="12190413" cy="430654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21443"/>
                <a:ext cx="11589417" cy="51815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(2025·</a:t>
                </a:r>
                <a:r>
                  <a:rPr lang="zh-CN" altLang="zh-CN" sz="2600" b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北京西城区模拟节选</a:t>
                </a:r>
                <a:r>
                  <a:rPr lang="en-US" altLang="zh-CN" sz="2600" b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已知抛物线</a:t>
                </a:r>
                <a:r>
                  <a:rPr lang="en-US" altLang="zh-CN" sz="2600" b="1" i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600" b="1" i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spc="-130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spc="-13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过点</a:t>
                </a:r>
                <a:r>
                  <a:rPr lang="en-US" altLang="zh-CN" sz="2600" b="1" i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altLang="zh-CN" sz="2600" b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 spc="-13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作直线交抛物线</a:t>
                </a:r>
                <a:r>
                  <a:rPr lang="en-US" altLang="zh-CN" sz="2600" b="1" i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于</a:t>
                </a:r>
                <a:r>
                  <a:rPr lang="en-US" altLang="zh-CN" sz="2600" b="1" i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pc="-13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两点</a:t>
                </a:r>
                <a:r>
                  <a:rPr lang="en-US" altLang="zh-CN" sz="2600" b="1" spc="-13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过</a:t>
                </a:r>
                <a:r>
                  <a:rPr lang="en-US" altLang="zh-CN" sz="2600" b="1" i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pc="-13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两点分别作抛物线</a:t>
                </a:r>
                <a:r>
                  <a:rPr lang="en-US" altLang="zh-CN" sz="2600" b="1" i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的切线交于点</a:t>
                </a:r>
                <a:r>
                  <a:rPr lang="en-US" altLang="zh-CN" sz="2600" b="1" i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证明</a:t>
                </a:r>
                <a:r>
                  <a:rPr lang="en-US" altLang="zh-CN" sz="2600" b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600" b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点</a:t>
                </a:r>
                <a:r>
                  <a:rPr lang="en-US" altLang="zh-CN" sz="2600" b="1" i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zh-CN" altLang="zh-CN" sz="2600" b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在定直线上</a:t>
                </a:r>
                <a:r>
                  <a:rPr lang="en-US" altLang="zh-CN" sz="2600" b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 spc="-13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证明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的斜率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b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的方程为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过点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的方程为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181547"/>
              </a:xfrm>
              <a:prstGeom prst="rect">
                <a:avLst/>
              </a:prstGeom>
              <a:blipFill rotWithShape="0">
                <a:blip r:embed="rId3"/>
                <a:stretch>
                  <a:fillRect l="-947" b="-4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38925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-93811"/>
            <a:ext cx="12190413" cy="629535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69382" y="646843"/>
                <a:ext cx="11589417" cy="51223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抛物线方程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联立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                 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与抛物线相切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的方程为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同理可得直线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的方程为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b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  <m:r>
                      <a:rPr lang="zh-CN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解得</m:t>
                    </m:r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altLang="zh-CN" sz="26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在定直线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46843"/>
                <a:ext cx="11589417" cy="5122300"/>
              </a:xfrm>
              <a:prstGeom prst="rect">
                <a:avLst/>
              </a:prstGeom>
              <a:blipFill rotWithShape="0">
                <a:blip r:embed="rId3"/>
                <a:stretch>
                  <a:fillRect l="-947" b="-2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34767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718092" y="1079750"/>
            <a:ext cx="11472321" cy="4097969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五边形 12"/>
          <p:cNvSpPr/>
          <p:nvPr>
            <p:custDataLst>
              <p:tags r:id="rId2"/>
            </p:custDataLst>
          </p:nvPr>
        </p:nvSpPr>
        <p:spPr>
          <a:xfrm>
            <a:off x="4445" y="1079750"/>
            <a:ext cx="3288237" cy="4097334"/>
          </a:xfrm>
          <a:prstGeom prst="homePlate">
            <a:avLst>
              <a:gd name="adj" fmla="val 59526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4" name="燕尾形 13"/>
          <p:cNvSpPr/>
          <p:nvPr>
            <p:custDataLst>
              <p:tags r:id="rId3"/>
            </p:custDataLst>
          </p:nvPr>
        </p:nvSpPr>
        <p:spPr>
          <a:xfrm>
            <a:off x="1582850" y="1079750"/>
            <a:ext cx="2333321" cy="4097969"/>
          </a:xfrm>
          <a:prstGeom prst="chevron">
            <a:avLst>
              <a:gd name="adj" fmla="val 85127"/>
            </a:avLst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18" name="文本框 44"/>
          <p:cNvSpPr txBox="1"/>
          <p:nvPr/>
        </p:nvSpPr>
        <p:spPr>
          <a:xfrm>
            <a:off x="4368165" y="2564765"/>
            <a:ext cx="651510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spc="30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课时对点精练</a:t>
            </a:r>
            <a:endParaRPr lang="zh-CN" altLang="en-US" sz="4800" b="1" spc="3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8"/>
          <p:cNvSpPr txBox="1"/>
          <p:nvPr>
            <p:custDataLst>
              <p:tags r:id="rId4"/>
            </p:custDataLst>
          </p:nvPr>
        </p:nvSpPr>
        <p:spPr>
          <a:xfrm>
            <a:off x="1104900" y="2341880"/>
            <a:ext cx="1929130" cy="172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endParaRPr kumimoji="1" lang="en-US" altLang="zh-CN" sz="88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10"/>
          <p:cNvSpPr txBox="1"/>
          <p:nvPr/>
        </p:nvSpPr>
        <p:spPr>
          <a:xfrm>
            <a:off x="4375785" y="3428365"/>
            <a:ext cx="4071620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spc="300" dirty="0" err="1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KESHIDUIDIANJINGLIAN</a:t>
            </a:r>
            <a:r>
              <a:rPr lang="en-US" altLang="zh-CN" sz="1600" spc="30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en-US" altLang="zh-CN" sz="1600" spc="3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18625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77883" y="1974037"/>
            <a:ext cx="10879599" cy="3277994"/>
          </a:xfrm>
          <a:prstGeom prst="rect">
            <a:avLst/>
          </a:prstGeom>
          <a:noFill/>
        </p:spPr>
        <p:txBody>
          <a:bodyPr wrap="square" lIns="121898" tIns="60948" rIns="121898" bIns="60948"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解析几何中的定点、定线问题是高考考查的热点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难度较大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是高考的压轴题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定点问题的类型一般为直线过定点与圆过定点等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定线问题的类型一般是证明或探究动点在直线上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3409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2797711"/>
            <a:ext cx="12190413" cy="344155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69382" y="492501"/>
                <a:ext cx="8202121" cy="22492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西安质检节选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如图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已知双曲线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的左顶点为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过左焦点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的直线与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交于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两点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求证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PQ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为直径的圆经过定点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8202121" cy="2249205"/>
              </a:xfrm>
              <a:prstGeom prst="rect">
                <a:avLst/>
              </a:prstGeom>
              <a:blipFill rotWithShape="0">
                <a:blip r:embed="rId3"/>
                <a:stretch>
                  <a:fillRect l="-1337" r="-743" b="-27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025" name="image41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530" y="704611"/>
            <a:ext cx="2588931" cy="27722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1609725"/>
            <a:ext cx="1219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625109" y="2723318"/>
                <a:ext cx="10642045" cy="32793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证明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PQ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的方程为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my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zh-CN" altLang="zh-CN" sz="115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联立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𝒎𝒚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sSup>
                                <m:s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消去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+9=0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PQ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为直径的圆的方程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)+(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109" y="2723318"/>
                <a:ext cx="10642045" cy="3279359"/>
              </a:xfrm>
              <a:prstGeom prst="rect">
                <a:avLst/>
              </a:prstGeom>
              <a:blipFill rotWithShape="0">
                <a:blip r:embed="rId5"/>
                <a:stretch>
                  <a:fillRect l="-1032" b="-14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524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-9558"/>
            <a:ext cx="12190413" cy="62456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625109" y="570643"/>
                <a:ext cx="10642045" cy="56063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由对称性知以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PQ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为直径的圆必过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轴上的定点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而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)+4=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+5=0.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令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       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PQ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为直径的圆经过定点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109" y="570643"/>
                <a:ext cx="10642045" cy="5606343"/>
              </a:xfrm>
              <a:prstGeom prst="rect">
                <a:avLst/>
              </a:prstGeom>
              <a:blipFill rotWithShape="0">
                <a:blip r:embed="rId3"/>
                <a:stretch>
                  <a:fillRect l="-10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858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>
            <p:custDataLst>
              <p:tags r:id="rId1"/>
            </p:custDataLst>
          </p:nvPr>
        </p:nvSpPr>
        <p:spPr>
          <a:xfrm>
            <a:off x="0" y="2352310"/>
            <a:ext cx="12190413" cy="380162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269382" y="492501"/>
                <a:ext cx="11589417" cy="44244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太原模拟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已知抛物线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的焦点为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过点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且斜率为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的直线经过点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求抛物线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的方程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由题意知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过点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且斜率为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的直线方程为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的坐标为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抛物线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的方程为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4424416"/>
              </a:xfrm>
              <a:prstGeom prst="rect">
                <a:avLst/>
              </a:prstGeom>
              <a:blipFill rotWithShape="0">
                <a:blip r:embed="rId3"/>
                <a:stretch>
                  <a:fillRect l="-947" r="-736" b="-5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336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2314104"/>
            <a:ext cx="12190413" cy="387803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69382" y="492501"/>
                <a:ext cx="11589417" cy="54039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是抛物线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上两个动点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轴上是否存在定点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异于坐标原点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使得当直线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经过点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满足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OA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若存在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求出点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的坐标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若不存在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请说明理由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抛物线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假设存在定点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满足题意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的方程为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𝒕𝒚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ty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=16(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)&gt;0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403915"/>
              </a:xfrm>
              <a:prstGeom prst="rect">
                <a:avLst/>
              </a:prstGeom>
              <a:blipFill rotWithShape="0">
                <a:blip r:embed="rId3"/>
                <a:stretch>
                  <a:fillRect l="-947" r="-5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759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-37370"/>
            <a:ext cx="12190413" cy="624561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69382" y="492501"/>
                <a:ext cx="11589417" cy="44469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OA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𝑶𝑨</m:t>
                        </m:r>
                      </m:e>
                    </m:acc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𝑶𝑩</m:t>
                        </m:r>
                      </m:e>
                    </m:acc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𝑶𝑨</m:t>
                        </m:r>
                      </m:e>
                    </m:acc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𝑶𝑩</m:t>
                        </m:r>
                      </m:e>
                    </m:acc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+1)+4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mt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的坐标为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满足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OA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存在定点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满足题意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4446987"/>
              </a:xfrm>
              <a:prstGeom prst="rect">
                <a:avLst/>
              </a:prstGeom>
              <a:blipFill rotWithShape="0">
                <a:blip r:embed="rId3"/>
                <a:stretch>
                  <a:fillRect l="-947" b="-9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384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2638941"/>
            <a:ext cx="12190413" cy="361711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492501"/>
                <a:ext cx="11589417" cy="56928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杭州质检节选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是椭圆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的左、右顶点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与椭圆上的点的距离的最小值为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的坐标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是椭圆上一点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+4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连接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bSup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𝟒</m:t>
                                    </m:r>
                                  </m:num>
                                  <m:den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𝒎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①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舍去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②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舍去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的坐标为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692840"/>
              </a:xfrm>
              <a:prstGeom prst="rect">
                <a:avLst/>
              </a:prstGeom>
              <a:blipFill rotWithShape="0">
                <a:blip r:embed="rId3"/>
                <a:stretch>
                  <a:fillRect l="-947" r="-947" b="-4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728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1747848"/>
            <a:ext cx="12190413" cy="450932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69382" y="492501"/>
                <a:ext cx="11589417" cy="55124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过点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作直线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交椭圆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两点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不重合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连接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交于点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证明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在定直线上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证明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𝒕𝒚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+4)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+6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+5=0.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=16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80&gt;0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①</a:t>
                </a: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易知直线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的方程为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②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512406"/>
              </a:xfrm>
              <a:prstGeom prst="rect">
                <a:avLst/>
              </a:prstGeom>
              <a:blipFill rotWithShape="0">
                <a:blip r:embed="rId3"/>
                <a:stretch>
                  <a:fillRect l="-947" r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4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-12505"/>
            <a:ext cx="12190413" cy="620975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69382" y="492501"/>
                <a:ext cx="11589417" cy="471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的方程为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③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联立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②③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消去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④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联立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①④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消去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4718664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840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2625420"/>
            <a:ext cx="12190413" cy="365328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69382" y="492501"/>
                <a:ext cx="11589417" cy="56044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4.(2022·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全国乙卷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已知椭圆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的中心为坐标原点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对称轴为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轴、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轴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过</a:t>
                </a:r>
                <a:endParaRPr lang="en-US" altLang="zh-CN" sz="2600" b="1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两点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的方程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设椭圆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的方程为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ny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椭圆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过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两点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  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𝟗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  <m:r>
                      <a:rPr lang="zh-CN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解得</m:t>
                    </m:r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椭圆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的方程为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604419"/>
              </a:xfrm>
              <a:prstGeom prst="rect">
                <a:avLst/>
              </a:prstGeom>
              <a:blipFill rotWithShape="0">
                <a:blip r:embed="rId3"/>
                <a:stretch>
                  <a:fillRect l="-947" b="-2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657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1810119"/>
            <a:ext cx="12190413" cy="446467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69382" y="492501"/>
                <a:ext cx="11589417" cy="53798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设过点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的直线交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两点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过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且平行于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轴的直线与线段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交于点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满足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𝑴𝑻</m:t>
                        </m:r>
                      </m:e>
                    </m:acc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𝑻𝑯</m:t>
                        </m:r>
                      </m:e>
                    </m:acc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证明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过定点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证明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易得直线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的方程为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若过点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的斜率不存在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易得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将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代入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rad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𝑴𝑻</m:t>
                        </m:r>
                      </m:e>
                    </m:acc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𝑻𝑯</m:t>
                        </m:r>
                      </m:e>
                    </m:acc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rad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ra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的方程为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过点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379806"/>
              </a:xfrm>
              <a:prstGeom prst="rect">
                <a:avLst/>
              </a:prstGeom>
              <a:blipFill rotWithShape="0">
                <a:blip r:embed="rId3"/>
                <a:stretch>
                  <a:fillRect l="-947" b="-6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0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8"/>
          <p:cNvSpPr/>
          <p:nvPr/>
        </p:nvSpPr>
        <p:spPr bwMode="auto">
          <a:xfrm>
            <a:off x="-2" y="2611947"/>
            <a:ext cx="4837438" cy="1712353"/>
          </a:xfrm>
          <a:custGeom>
            <a:avLst/>
            <a:gdLst/>
            <a:ahLst/>
            <a:cxnLst/>
            <a:rect l="l" t="t" r="r" b="b"/>
            <a:pathLst>
              <a:path w="4310745" h="1283968">
                <a:moveTo>
                  <a:pt x="1089668" y="0"/>
                </a:moveTo>
                <a:lnTo>
                  <a:pt x="3526973" y="0"/>
                </a:lnTo>
                <a:lnTo>
                  <a:pt x="4310745" y="1269454"/>
                </a:lnTo>
                <a:lnTo>
                  <a:pt x="1089668" y="1283968"/>
                </a:lnTo>
                <a:close/>
                <a:moveTo>
                  <a:pt x="0" y="0"/>
                </a:moveTo>
                <a:lnTo>
                  <a:pt x="1089667" y="0"/>
                </a:lnTo>
                <a:lnTo>
                  <a:pt x="1089667" y="1283968"/>
                </a:lnTo>
                <a:lnTo>
                  <a:pt x="0" y="1283968"/>
                </a:lnTo>
                <a:close/>
              </a:path>
            </a:pathLst>
          </a:custGeom>
          <a:solidFill>
            <a:srgbClr val="54823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015234" y="2688154"/>
            <a:ext cx="2902842" cy="1199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</a:t>
            </a:r>
            <a:r>
              <a:rPr lang="en-US" altLang="zh-CN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108062" y="3679592"/>
            <a:ext cx="2098700" cy="5028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zh-CN" sz="2665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665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116798" y="2997740"/>
            <a:ext cx="3040374" cy="913327"/>
            <a:chOff x="5712912" y="4110924"/>
            <a:chExt cx="3040374" cy="913327"/>
          </a:xfrm>
        </p:grpSpPr>
        <p:sp>
          <p:nvSpPr>
            <p:cNvPr id="10" name="TextBox 9">
              <a:hlinkClick r:id="rId3" action="ppaction://hlinksldjump"/>
            </p:cNvPr>
            <p:cNvSpPr txBox="1"/>
            <p:nvPr/>
          </p:nvSpPr>
          <p:spPr bwMode="auto">
            <a:xfrm>
              <a:off x="6519982" y="4207367"/>
              <a:ext cx="2233304" cy="50244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665" b="1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课时对点精练</a:t>
              </a:r>
              <a:endParaRPr lang="zh-CN" altLang="en-US" sz="2665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TextBox 17">
              <a:hlinkClick r:id="rId3" action="ppaction://hlinksldjump"/>
            </p:cNvPr>
            <p:cNvSpPr txBox="1"/>
            <p:nvPr/>
          </p:nvSpPr>
          <p:spPr>
            <a:xfrm>
              <a:off x="5712912" y="4110924"/>
              <a:ext cx="184731" cy="91332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endParaRPr lang="en-US" altLang="zh-CN" sz="5335" dirty="0">
                <a:solidFill>
                  <a:srgbClr val="548235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20" name="矩形 34"/>
          <p:cNvSpPr/>
          <p:nvPr/>
        </p:nvSpPr>
        <p:spPr bwMode="auto">
          <a:xfrm>
            <a:off x="9315242" y="2607161"/>
            <a:ext cx="2893192" cy="1717138"/>
          </a:xfrm>
          <a:custGeom>
            <a:avLst/>
            <a:gdLst>
              <a:gd name="connsiteX0" fmla="*/ 0 w 1055077"/>
              <a:gd name="connsiteY0" fmla="*/ 0 h 1283968"/>
              <a:gd name="connsiteX1" fmla="*/ 1055077 w 1055077"/>
              <a:gd name="connsiteY1" fmla="*/ 0 h 1283968"/>
              <a:gd name="connsiteX2" fmla="*/ 1055077 w 1055077"/>
              <a:gd name="connsiteY2" fmla="*/ 1283968 h 1283968"/>
              <a:gd name="connsiteX3" fmla="*/ 0 w 1055077"/>
              <a:gd name="connsiteY3" fmla="*/ 1283968 h 1283968"/>
              <a:gd name="connsiteX4" fmla="*/ 0 w 1055077"/>
              <a:gd name="connsiteY4" fmla="*/ 0 h 1283968"/>
              <a:gd name="connsiteX0-1" fmla="*/ 0 w 1606620"/>
              <a:gd name="connsiteY0-2" fmla="*/ 0 h 1283968"/>
              <a:gd name="connsiteX1-3" fmla="*/ 1606620 w 1606620"/>
              <a:gd name="connsiteY1-4" fmla="*/ 0 h 1283968"/>
              <a:gd name="connsiteX2-5" fmla="*/ 1606620 w 1606620"/>
              <a:gd name="connsiteY2-6" fmla="*/ 1283968 h 1283968"/>
              <a:gd name="connsiteX3-7" fmla="*/ 551543 w 1606620"/>
              <a:gd name="connsiteY3-8" fmla="*/ 1283968 h 1283968"/>
              <a:gd name="connsiteX4-9" fmla="*/ 0 w 1606620"/>
              <a:gd name="connsiteY4-10" fmla="*/ 0 h 1283968"/>
              <a:gd name="connsiteX0-11" fmla="*/ 0 w 1833140"/>
              <a:gd name="connsiteY0-12" fmla="*/ 9525 h 1293493"/>
              <a:gd name="connsiteX1-13" fmla="*/ 1833140 w 1833140"/>
              <a:gd name="connsiteY1-14" fmla="*/ 0 h 1293493"/>
              <a:gd name="connsiteX2-15" fmla="*/ 1606620 w 1833140"/>
              <a:gd name="connsiteY2-16" fmla="*/ 1293493 h 1293493"/>
              <a:gd name="connsiteX3-17" fmla="*/ 551543 w 1833140"/>
              <a:gd name="connsiteY3-18" fmla="*/ 1293493 h 1293493"/>
              <a:gd name="connsiteX4-19" fmla="*/ 0 w 1833140"/>
              <a:gd name="connsiteY4-20" fmla="*/ 9525 h 1293493"/>
              <a:gd name="connsiteX0-21" fmla="*/ 0 w 1833140"/>
              <a:gd name="connsiteY0-22" fmla="*/ 9525 h 1293493"/>
              <a:gd name="connsiteX1-23" fmla="*/ 1833140 w 1833140"/>
              <a:gd name="connsiteY1-24" fmla="*/ 0 h 1293493"/>
              <a:gd name="connsiteX2-25" fmla="*/ 1833140 w 1833140"/>
              <a:gd name="connsiteY2-26" fmla="*/ 1293493 h 1293493"/>
              <a:gd name="connsiteX3-27" fmla="*/ 551543 w 1833140"/>
              <a:gd name="connsiteY3-28" fmla="*/ 1293493 h 1293493"/>
              <a:gd name="connsiteX4-29" fmla="*/ 0 w 1833140"/>
              <a:gd name="connsiteY4-30" fmla="*/ 9525 h 1293493"/>
              <a:gd name="connsiteX0-31" fmla="*/ 0 w 1833140"/>
              <a:gd name="connsiteY0-32" fmla="*/ 0 h 1283968"/>
              <a:gd name="connsiteX1-33" fmla="*/ 1833140 w 1833140"/>
              <a:gd name="connsiteY1-34" fmla="*/ 8288 h 1283968"/>
              <a:gd name="connsiteX2-35" fmla="*/ 1833140 w 1833140"/>
              <a:gd name="connsiteY2-36" fmla="*/ 1283968 h 1283968"/>
              <a:gd name="connsiteX3-37" fmla="*/ 551543 w 1833140"/>
              <a:gd name="connsiteY3-38" fmla="*/ 1283968 h 1283968"/>
              <a:gd name="connsiteX4-39" fmla="*/ 0 w 1833140"/>
              <a:gd name="connsiteY4-40" fmla="*/ 0 h 1283968"/>
              <a:gd name="connsiteX0-41" fmla="*/ 0 w 1843227"/>
              <a:gd name="connsiteY0-42" fmla="*/ 3587 h 1287555"/>
              <a:gd name="connsiteX1-43" fmla="*/ 1843227 w 1843227"/>
              <a:gd name="connsiteY1-44" fmla="*/ 0 h 1287555"/>
              <a:gd name="connsiteX2-45" fmla="*/ 1833140 w 1843227"/>
              <a:gd name="connsiteY2-46" fmla="*/ 1287555 h 1287555"/>
              <a:gd name="connsiteX3-47" fmla="*/ 551543 w 1843227"/>
              <a:gd name="connsiteY3-48" fmla="*/ 1287555 h 1287555"/>
              <a:gd name="connsiteX4-49" fmla="*/ 0 w 1843227"/>
              <a:gd name="connsiteY4-50" fmla="*/ 3587 h 12875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843227" h="1287555">
                <a:moveTo>
                  <a:pt x="0" y="3587"/>
                </a:moveTo>
                <a:lnTo>
                  <a:pt x="1843227" y="0"/>
                </a:lnTo>
                <a:cubicBezTo>
                  <a:pt x="1839865" y="429185"/>
                  <a:pt x="1836502" y="858370"/>
                  <a:pt x="1833140" y="1287555"/>
                </a:cubicBezTo>
                <a:lnTo>
                  <a:pt x="551543" y="1287555"/>
                </a:lnTo>
                <a:lnTo>
                  <a:pt x="0" y="3587"/>
                </a:lnTo>
                <a:close/>
              </a:path>
            </a:pathLst>
          </a:custGeom>
          <a:solidFill>
            <a:srgbClr val="70AD4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66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/>
    </mc:Choice>
    <mc:Fallback xmlns="">
      <p:transition spd="med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0" y="-27007"/>
            <a:ext cx="12190413" cy="628166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69382" y="492501"/>
                <a:ext cx="11589417" cy="35898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②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若过点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的斜率存在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则可设直线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的方程为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+2)=0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联立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𝒌𝒙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𝒚</m:t>
                                      </m:r>
                                    </m:e>
                                    <m:sup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             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消去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整理得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+4)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+4)=0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3589829"/>
              </a:xfrm>
              <a:prstGeom prst="rect">
                <a:avLst/>
              </a:prstGeom>
              <a:blipFill rotWithShape="0">
                <a:blip r:embed="rId3"/>
                <a:stretch>
                  <a:fillRect l="-947" b="-8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42.jpeg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04276" y="1408853"/>
            <a:ext cx="3326397" cy="31929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409082" y="3960400"/>
                <a:ext cx="11589417" cy="20617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联立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  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𝑴𝑻</m:t>
                        </m:r>
                      </m:e>
                    </m:acc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𝑻𝑯</m:t>
                        </m:r>
                      </m:e>
                    </m:acc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082" y="3960400"/>
                <a:ext cx="11589417" cy="2061718"/>
              </a:xfrm>
              <a:prstGeom prst="rect">
                <a:avLst/>
              </a:prstGeom>
              <a:blipFill rotWithShape="0">
                <a:blip r:embed="rId5"/>
                <a:stretch>
                  <a:fillRect l="-947" b="-62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410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0" y="-27007"/>
            <a:ext cx="12190413" cy="628166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69382" y="517901"/>
                <a:ext cx="11589417" cy="46983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易得直线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的方程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代入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易得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)+(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+2)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+2)(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+96+48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48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48=0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过定点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综上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过定点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17901"/>
                <a:ext cx="11589417" cy="4698337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519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420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0" y="2817992"/>
            <a:ext cx="12190413" cy="336823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5" name="矩形 34"/>
          <p:cNvSpPr/>
          <p:nvPr>
            <p:custDataLst>
              <p:tags r:id="rId3"/>
            </p:custDataLst>
          </p:nvPr>
        </p:nvSpPr>
        <p:spPr bwMode="auto">
          <a:xfrm>
            <a:off x="251427" y="-12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题型一</a:t>
            </a:r>
            <a:r>
              <a:rPr lang="zh-CN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定点问题</a:t>
            </a:r>
            <a:endParaRPr lang="zh-CN" altLang="zh-CN" sz="12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69382" y="752072"/>
                <a:ext cx="11589417" cy="4045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角度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直线过定点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郑州质检节选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已知椭圆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过点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且焦距为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求椭圆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的标准方程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依题意有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椭圆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的标准方程为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52072"/>
                <a:ext cx="11589417" cy="4045979"/>
              </a:xfrm>
              <a:prstGeom prst="rect">
                <a:avLst/>
              </a:prstGeom>
              <a:blipFill rotWithShape="0">
                <a:blip r:embed="rId5"/>
                <a:stretch>
                  <a:fillRect l="-947" b="-7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832988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1795322"/>
            <a:ext cx="12190413" cy="441156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06929"/>
                <a:ext cx="11589417" cy="49689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过点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作两条互相垂直的弦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设弦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的中点分别为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证明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必过定点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证明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联立得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𝒎𝒚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sSup>
                                <m:s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+4)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my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=16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+48&gt;0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)+2=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num>
                          <m:den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𝒎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num>
                          <m:den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𝒎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06929"/>
                <a:ext cx="11589417" cy="4968924"/>
              </a:xfrm>
              <a:prstGeom prst="rect">
                <a:avLst/>
              </a:prstGeom>
              <a:blipFill rotWithShape="0">
                <a:blip r:embed="rId3"/>
                <a:stretch>
                  <a:fillRect l="-947" r="-1262" b="-1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15589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-49016"/>
            <a:ext cx="12190413" cy="633170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06929"/>
                <a:ext cx="11589417" cy="56473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代替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𝒎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𝒎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𝒎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MN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过点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num>
                          <m:den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𝒎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恒过点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经验证直线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过点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综上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恒过点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06929"/>
                <a:ext cx="11589417" cy="5647380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41430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3071586"/>
            <a:ext cx="12190413" cy="3135631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69382" y="621443"/>
                <a:ext cx="11589417" cy="57122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角度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其它曲线过定点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河北名校调研节选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已知椭圆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过点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交椭圆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两点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试探究以线段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为直径的圆是否过定点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若过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求出定点坐标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若不过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请说明理由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椭圆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的方程为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轴时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以线段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为直径的圆的方程为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轴时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以线段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为直径的圆的方程为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得两圆交点为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由此可知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 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若以线段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为直径的圆恒过定点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则该定点为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712269"/>
              </a:xfrm>
              <a:prstGeom prst="rect">
                <a:avLst/>
              </a:prstGeom>
              <a:blipFill rotWithShape="0">
                <a:blip r:embed="rId3"/>
                <a:stretch>
                  <a:fillRect l="-947" t="-1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57135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-949"/>
            <a:ext cx="12190413" cy="620694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69382" y="367316"/>
                <a:ext cx="11589417" cy="57528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4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下证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符合题意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的斜率存在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且不为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其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方程为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代入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并整理得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𝟏𝟖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𝑸𝑨</m:t>
                        </m:r>
                      </m:e>
                    </m:acc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𝑸𝑩</m:t>
                        </m:r>
                      </m:e>
                    </m:acc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+1)(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+1)+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=(1+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)+1+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zh-CN" altLang="zh-CN" sz="115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=(1+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𝟏𝟖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𝑸𝑨</m:t>
                        </m:r>
                      </m:e>
                    </m:acc>
                  </m:oMath>
                </a14:m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⊥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𝑸𝑩</m:t>
                        </m:r>
                      </m:e>
                    </m:acc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4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在以线段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为直径的圆上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4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综上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以线段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为直径的圆恒过定点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367316"/>
                <a:ext cx="11589417" cy="5752857"/>
              </a:xfrm>
              <a:prstGeom prst="rect">
                <a:avLst/>
              </a:prstGeom>
              <a:blipFill rotWithShape="0">
                <a:blip r:embed="rId3"/>
                <a:stretch>
                  <a:fillRect l="-947" b="-7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08421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1340161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1422729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1441149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9382" y="2179648"/>
            <a:ext cx="11589417" cy="362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圆锥曲线中定点问题的两种解法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引进参数法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引进动点的坐标或动线中系数为参数表示变化量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再研究变化的量与参数何时没有关系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找到定点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或以曲线上的点为参数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设点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利用点在曲线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)=0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上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)=0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消参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特殊到一般法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定点问题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先猜后证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可先考虑运动图形是否有对称性及特殊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或极端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位置猜想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如直线的水平或竖直位置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不存在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568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936</Words>
  <Application>Microsoft Office PowerPoint</Application>
  <PresentationFormat>自定义</PresentationFormat>
  <Paragraphs>190</Paragraphs>
  <Slides>32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5" baseType="lpstr">
      <vt:lpstr>黑体</vt:lpstr>
      <vt:lpstr>经典繁仿黑</vt:lpstr>
      <vt:lpstr>楷体</vt:lpstr>
      <vt:lpstr>宋体</vt:lpstr>
      <vt:lpstr>微软雅黑</vt:lpstr>
      <vt:lpstr>微软雅黑 Light</vt:lpstr>
      <vt:lpstr>Arial</vt:lpstr>
      <vt:lpstr>Broadway</vt:lpstr>
      <vt:lpstr>Calibri</vt:lpstr>
      <vt:lpstr>Cambria Math</vt:lpstr>
      <vt:lpstr>Impact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³He</cp:lastModifiedBy>
  <cp:revision>57</cp:revision>
  <dcterms:created xsi:type="dcterms:W3CDTF">2024-01-05T07:50:57Z</dcterms:created>
  <dcterms:modified xsi:type="dcterms:W3CDTF">2025-12-31T08:25:07Z</dcterms:modified>
</cp:coreProperties>
</file>