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ink/ink1.xml" ContentType="application/inkml+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ink/ink2.xml" ContentType="application/inkml+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57" r:id="rId3"/>
    <p:sldId id="258" r:id="rId4"/>
    <p:sldId id="259" r:id="rId5"/>
    <p:sldId id="260" r:id="rId6"/>
    <p:sldId id="261" r:id="rId7"/>
    <p:sldId id="336" r:id="rId8"/>
    <p:sldId id="337" r:id="rId9"/>
    <p:sldId id="264" r:id="rId10"/>
    <p:sldId id="265" r:id="rId11"/>
    <p:sldId id="268" r:id="rId12"/>
    <p:sldId id="338" r:id="rId13"/>
    <p:sldId id="339" r:id="rId14"/>
    <p:sldId id="340" r:id="rId15"/>
    <p:sldId id="269" r:id="rId16"/>
    <p:sldId id="270" r:id="rId17"/>
    <p:sldId id="271" r:id="rId18"/>
    <p:sldId id="272" r:id="rId19"/>
    <p:sldId id="273" r:id="rId20"/>
    <p:sldId id="342" r:id="rId21"/>
    <p:sldId id="275" r:id="rId22"/>
    <p:sldId id="276" r:id="rId23"/>
    <p:sldId id="352" r:id="rId24"/>
    <p:sldId id="353" r:id="rId25"/>
    <p:sldId id="277" r:id="rId26"/>
    <p:sldId id="278" r:id="rId27"/>
    <p:sldId id="279" r:id="rId28"/>
    <p:sldId id="280" r:id="rId29"/>
    <p:sldId id="281" r:id="rId30"/>
    <p:sldId id="358" r:id="rId31"/>
    <p:sldId id="359" r:id="rId32"/>
    <p:sldId id="360" r:id="rId33"/>
    <p:sldId id="361" r:id="rId34"/>
    <p:sldId id="282" r:id="rId35"/>
    <p:sldId id="283" r:id="rId36"/>
    <p:sldId id="354" r:id="rId37"/>
    <p:sldId id="355" r:id="rId38"/>
    <p:sldId id="295" r:id="rId39"/>
    <p:sldId id="296" r:id="rId40"/>
    <p:sldId id="297" r:id="rId41"/>
    <p:sldId id="298" r:id="rId42"/>
    <p:sldId id="362" r:id="rId43"/>
    <p:sldId id="299" r:id="rId44"/>
    <p:sldId id="363" r:id="rId45"/>
    <p:sldId id="300" r:id="rId46"/>
    <p:sldId id="301" r:id="rId47"/>
    <p:sldId id="364" r:id="rId48"/>
    <p:sldId id="302" r:id="rId49"/>
    <p:sldId id="365" r:id="rId50"/>
    <p:sldId id="303" r:id="rId51"/>
    <p:sldId id="366" r:id="rId52"/>
    <p:sldId id="304" r:id="rId53"/>
    <p:sldId id="367" r:id="rId54"/>
    <p:sldId id="305" r:id="rId55"/>
    <p:sldId id="368" r:id="rId56"/>
    <p:sldId id="306" r:id="rId57"/>
    <p:sldId id="369" r:id="rId58"/>
    <p:sldId id="307" r:id="rId59"/>
    <p:sldId id="308" r:id="rId60"/>
    <p:sldId id="370" r:id="rId61"/>
    <p:sldId id="309" r:id="rId62"/>
    <p:sldId id="371" r:id="rId63"/>
    <p:sldId id="351" r:id="rId64"/>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4" autoAdjust="0"/>
    <p:restoredTop sz="94614" autoAdjust="0"/>
  </p:normalViewPr>
  <p:slideViewPr>
    <p:cSldViewPr>
      <p:cViewPr varScale="1">
        <p:scale>
          <a:sx n="31" d="100"/>
          <a:sy n="31" d="100"/>
        </p:scale>
        <p:origin x="568" y="2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6-01-14T03:59:49.191"/>
    </inkml:context>
    <inkml:brush xml:id="br0">
      <inkml:brushProperty name="width" value="0.05292" units="cm"/>
      <inkml:brushProperty name="height" value="0.05292" units="cm"/>
      <inkml:brushProperty name="color" value="#FF0000"/>
    </inkml:brush>
  </inkml:definitions>
  <inkml:trace contextRef="#ctx0" brushRef="#br0">2956 9688 0,'0'0'0,"0"0"0,0 0 0,22-14 15,-22 14-15,29-13 0,-7 5 16,0 0-16,1-2 0,14-2 16,-1-1-16,1 1 0,-2-1 0,10 0 15,1 1-15,-5 0 0,-2 1 16,2 0-16,-4 1 16,-5 0-16,-5 2 0,-2 2 15,-1-1-15,-2 2 0,-2 1 0,-5 1 16,-2 0-16,-7 1 0,1 0 15,-4-1-15,-1-2 0,-2-1 16,-2 0-16,1 1 0,1 1 16,-2 1-16</inkml:trace>
  <inkml:trace contextRef="#ctx0" brushRef="#br0" timeOffset="415.9799">3475 9119 0,'0'0'0,"0"0"0,0 0 16,0 0-16,0 0 0,0 0 0,-3 28 15,3-28-15,-1 26 0,1-26 16,-2 36-16,1-15 0,-2 2 0,1 5 15,0 3-15,0 10 16,-1 0-16,1 2 0,1 5 16,-3 9-16,1-4 0,0 12 15,3 0-15,0-5 0,-4-2 16,3 7-16,2-2 0,-2-9 0,0-5 16,-1-3-16,2 2 15,0-3-15,0-5 0,0 3 0,-1-4 16,1-3-16,1-5 0,-2-5 15,1-2-15,-2-9 0,1-1 16,1-3-16,0 0 0,-3-4 16,2-4-16,-5-3 0,-5 0 15,0-7-15,-2-3 0,4 2 0,2 4 16,1-2-16</inkml:trace>
  <inkml:trace contextRef="#ctx0" brushRef="#br0" timeOffset="599.713">2938 10207 0,'0'0'0,"0"0"15,0 0-15,0 0 0,16-19 0,-16 19 16,31-24-16,-11 9 0,4 1 16,5-4-16,5-3 0,8-3 15,2 1-15,9-2 0,-2 1 16,-4 4-16,-3 0 0,-2 2 15,-8 4-15,-8 3 0</inkml:trace>
  <inkml:trace contextRef="#ctx0" brushRef="#br0" timeOffset="866.4261">3820 9657 0,'0'0'0,"0"0"16,0 0-16,0 0 0,0 0 0,0 0 16,-3 21-16,3-21 15,0 25-15,0-25 0,0 33 16,1-14-16,0 1 0,2 1 16,0 3-16,1-1 0,-1 1 0,4 4 15,-3 1-15,0-4 0,0-3 16,-1-1-16,0-3 0,1-4 15,0-3-15,0-4 0,0 1 16,-3-2-16</inkml:trace>
  <inkml:trace contextRef="#ctx0" brushRef="#br0" timeOffset="1266.1925">4034 9686 0,'0'0'0,"0"0"0,0 0 16,23-13-16,-11 8 0,5-2 15,4 1-15,1-1 0,0 1 0,10-3 16,0 0-16,-3 3 0,-1 1 16,6 0-16,0 0 15,-2 2-15,-3 2 0,-4 2 0,-3 2 16,-3 0-16,-3 2 0,-2 4 15,-2 3-15,-2 2 0,-2 1 0,-4 5 16,-1 2-16,0 1 16,-3-3-16,-4 5 0,-3 3 15,-1-3-15,-5-1 0,-2 0 0,0 1 16,1-3-16,-1-3 0,-1 3 16,0-4-16,3-1 0,1 1 15,2-3-15,0-5 16,1-6-16,3-4 0,-7-5 0,0-4 15,1-5-15,2-1 0,-2-6 16,2-4-16,0-3 0,0-3 0,3 6 16,0 4-16,1 5 15</inkml:trace>
  <inkml:trace contextRef="#ctx0" brushRef="#br0" timeOffset="1766.4001">4208 9306 0,'0'0'0,"0"0"0,0 0 0,0 0 15,0 0-15,0 0 0,0 0 16,0 0-16,0 0 0,0 0 16,0 0-16,0 0 0,0 0 0,9 32 15,-9-32-15,4 36 0,0-15 16,-2 4-16,-1 3 16,-1 1-16,-1-1 0,1 10 0,-4 1 15,2-2-15,0-1 0,-2 6 16,-3-1-16,-2-4 0,0-4 0,2-2 15,-4-2-15,1-5 16,0-2-16,1-3 0,1-3 16,2-3-16,-3-3 0,-1-2 15,-1-5-15,1-1 0,2 0 0,-1-4 16,-1-3-16,4-1 0,0-1 16,3 0-16,-2 0 0,3-2 15,2 1-15,2-4 0,1-2 16,2 0-16,2 3 0,2-5 15,2 0-15,1 2 0,2 3 16,3-2-16,-2 1 0,1 3 16,-2 1-16,0 2 0,1 1 15,-1 3-15,-3 2 0,0 2 16,-1 1-16,-1 2 0,-5 1 0,-2 4 16,-2 3-16,-3-1 0,0 1 15,-4 0-15,2 4 0,-1-4 16,2 2-16,-3-3 0,2-1 15,-1-1-15,3-3 0,2 0 16,2 0-16,4-3 0,1-2 0,0 0 16,-2 1-16,-1-3 0</inkml:trace>
  <inkml:trace contextRef="#ctx0" brushRef="#br0" timeOffset="1999.9711">4726 9543 0,'0'0'0,"0"0"0,29-6 15,-9 3-15,2 1 0,12-2 16,4 0-16,-1 0 0,2 0 0,8 1 16,-3 0-16,-2 1 0,-3-1 15,4-1-15,-3-2 0,-6 2 16,-7 0-16,-6-3 0,-4 0 15,-4-2-15,-3 0 0,-4 3 16,0 2-16,-1-1 0</inkml:trace>
  <inkml:trace contextRef="#ctx0" brushRef="#br0" timeOffset="2320.0981">5097 9234 0,'0'0'0,"0"0"16,0 0-16,0 0 0,-5 25 0,5-25 15,-5 37-15,2-12 0,-1 0 16,-1 8-16,0 5 16,0 10-16,2-2 0,-3 15 0,2 2 15,-1-2-15,1-4 0,0 10 16,-1 1-16,2 4 0,2-8 15,-4-5-15,1-3 0,0-3 16,2-3-16,-1 0 0,2-7 16,-1-8-16,1-6 0,1-4 15,-3-3-15,2-8 0,1-3 0,0-5 16,0-2-16,-2-8 0,-2-6 16,-4-7-16,-3-5 0,2 4 15,2 4-15,2 4 0</inkml:trace>
  <inkml:trace contextRef="#ctx0" brushRef="#br0" timeOffset="2616.8578">5037 9661 0,'0'0'0,"0"0"0,0 0 0,0 0 16,-15 22-16,15-22 0,-24 27 15,8-9-15,1-1 0,-2 2 16,0 2-16,0-2 0,-1-1 0,1 4 16,1-2-16,4-3 0,-1-1 15,4-3-15,0-2 16,6-1-16,3-1 0,5-3 16,3-3-16,3-1 0,-1-4 0,9-2 15,4-1-15,1-2 0,-2-2 16,5-8-16,1-5 0,-1 4 15,-2 0-15,-5 4 0,-3 3 16,-4 1-16</inkml:trace>
  <inkml:trace contextRef="#ctx0" brushRef="#br0" timeOffset="2816.3667">5432 9351 0,'0'0'0,"0"0"16,0 0-16,0 0 0,0 0 0,0 0 16,18 26-16,-18-26 0,0 0 15,20 28-15,-20-28 16,12 20-16,-8-10 0,3-4 16,0 0-16,1-3 0,0 0 0,-1-1 15,-1 0-15,1 0 0</inkml:trace>
  <inkml:trace contextRef="#ctx0" brushRef="#br0" timeOffset="3199.9703">5792 9306 0,'0'0'16,"0"0"-16,0 0 0,0 0 0,-25 14 15,25-14-15,-26 24 16,8-10-16,-2 1 0,-4 2 15,-2 1-15,-9 4 0,3 1 0,0-2 16,-2-1-16,-1 1 0,6-2 16,4-4-16,1-3 0,5-1 15,2-2-15,5-2 0,2-3 16,4 0-16,-1 0 0,7-1 16,3-3-16,2 2 0,3-1 0,5-1 15,6 0-15,0-1 0,1-1 16,5-1-16,2-1 0,2 1 15,-4 0-15,7 0 0,-2 0 16,-4 0-16,-1 0 0,-3 3 16,-1 0-16,-3 0 0,-1 0 0,-5 2 15,-3 1-15,-6 2 0,-2-1 16,-5 2-16,-8-1 16,0 2-16,-2 0 0,-3 2 15,-4 0-15,3 1 0,3-2 0,4-3 16</inkml:trace>
  <inkml:trace contextRef="#ctx0" brushRef="#br0" timeOffset="3416.6308">5245 9848 0,'0'0'16,"0"0"-16,0 0 0,0 0 16,22-6-16,-22 6 0,32-9 15,-10 4-15,0-2 0,6 3 16,2-2-16,10-1 0,-5 1 0,7-2 15,-2 1-15,-5 2 0,-4 1 16,-2 2-16,-7 1 0,-6 0 16,-4 1-16,-9 0 0,-6 0 15,-2 0-15,-4-1 0,1 1 0,2-2 16,0 2-16</inkml:trace>
  <inkml:trace contextRef="#ctx0" brushRef="#br0" timeOffset="3616.6732">5197 10074 0,'0'0'16,"0"0"-16,0 0 0,32-7 0,-32 7 15,41-11-15,-9 4 16,5-5-16,1 3 0,10-4 0,2 3 16,-7-2-16,-3 0 0,1-2 15,-6 2-15,-5 2 0,-5 1 16,-6-2-16,-7-2 15,-4 0-15,-4-1 0,-1 5 16,0 2-16,0 1 0</inkml:trace>
  <inkml:trace contextRef="#ctx0" brushRef="#br0" timeOffset="3855.6478">5517 9696 0,'0'0'0,"0"0"16,0 0-16,0 21 0,0-21 0,0 29 16,0-5-16,0-1 0,0 1 15,0 14-15,0 2 16,0 0-16,0-1 0,-2 9 0,1 4 16,-3-5-16,2-1 0,-2 6 15,-2-1-15,1-8 0,0-7 0,2 3 16,0-5-1,3-13-15,0-8 0,0-2 0,0-4 16,0 0-16</inkml:trace>
  <inkml:trace contextRef="#ctx0" brushRef="#br0" timeOffset="4166.3272">6288 9787 0,'0'0'16,"0"0"-16,0 0 0,0 0 0,0 0 16,0 0-16,-16 23 15,16-23-15,-21 18 0,21-18 0,-28 21 16,12-10-16,2-3 0,-5-1 15,-1 1-15,2-3 0,0 1 0,-2-3 16,1-1-16,2-4 16,2-3-16,1-4 0,2-6 15,2 2-15,2 1 0,2 2 16,0 3-16,1-1 0</inkml:trace>
  <inkml:trace contextRef="#ctx0" brushRef="#br0" timeOffset="4416.1236">6054 9663 0,'0'0'0,"0"0"0,0 0 0,0 0 16,0 0-16,0 23 16,0-23-16,0 27 0,0-27 0,-3 33 15,-1-10-15,2 0 0,0-1 16,-2 12-16,-2 3 0,2-4 16,0-2-16,-1 9 0,0 2 15,1-6-15,1-3 0,2-2 0,-2-2 16,3-4-16,3-4 0,1-1 15,5-1-15,1-4 0,1-5 0,6-4 16,7-8-16,0-1 16,1-5-16,6-5 0,4-5 15,-3-1-15,-1-2 0,-2-1 0,-5 6 16,-7 4-16</inkml:trace>
  <inkml:trace contextRef="#ctx0" brushRef="#br0" timeOffset="4899.9766">6872 9803 0,'0'0'0,"0"0"0,0 0 16,0 0-16,0 0 0,0 0 15,0 0-15,0 0 0,-24 9 16,24-9-16,-23 10 0,23-10 0,-32 11 16,14-5-16,-1 0 0,1-1 15,-2-2-15,-1 0 0,0-2 16,0 0-16,1 1 0,-3-6 15,2-1-15,3-2 0,4 0 16,2-2-16,0-2 0,3-1 16,2 1-16,3 0 0,1-1 15,0 1-15,2-1 0,1 2 16,3 0-16,-1 1 0,0 3 0,1 0 16,1 2-16,-1 2 0,0 0 15,-1 6-15,2-1 0,-2 4 16,-1 0-16,-1 3 0,-1 2 15,0 1-15,-1 3 0,-1 5 16,1 2-16,-1 1 0,3-1 0,-2 2 16,2 3-16,0 0 0,2-1 15,-1 8-15,3 0 16,2-1-16,2-2 0,3-3 0,3-1 16,-2-3-16,2-3 0,3 1 15,3-3-15,1-1 0,1-3 16,7-1-16,0-1 0,-3-7 15,-4-2-15,10-5 0,0-3 16,-4-3-16,-2-4 0,-1-5 16,0-6-16,-4 7 0,-6 3 0,-3 0 15</inkml:trace>
  <inkml:trace contextRef="#ctx0" brushRef="#br0" timeOffset="5069.9534">7300 9767 0,'0'0'16,"0"0"-16,0 0 0,0 0 0,23 11 16,-23-11-16,0 0 0,20 4 15,-20-4-15,0 0 0</inkml:trace>
  <inkml:trace contextRef="#ctx0" brushRef="#br0" timeOffset="5205.2073">7199 10085 0,'0'0'0,"0"0"0,0 0 16,0 0-16,0 0 0,27 18 0,-27-18 15,18 14-15,-18-14 0,0 0 16,21 11-16,-21-11 0</inkml:trace>
  <inkml:trace contextRef="#ctx0" brushRef="#br0" timeOffset="6916.7128">8718 9772 0,'0'0'0,"0"0"0,0 0 16,0 0-16,0 0 0,0 0 0,0 0 15,0 0-15,0 0 0,18-19 16,-18 19-16,22-7 0,-22 7 0,30-5 15,-12-1-15,3 2 16,2-1-16,3 0 0,4 1 16,2 0-16,3 1 0,15-2 15,1 1-15,11-2 0,-2 1 0,2 1 16,4-1-16,10 0 0,-2 2 16,15-4-16,0 0 15,-4 1-15,-4-1 0,15-1 0,0 0 16,28 0-16,-18 4 0,2 0 15,2 0-15,-10 0 0,-9 1 16,8-1-16,7 0 0,-5 2 0,-5 0 16,4 1-16,4 1 15,-11-3-15,-7-3 0,10 3 16,7 3-16,-7 0 0,-5 0 0,9-2 16,5 0-16,-3 0 0,-4 0 15,7 1-15,4 2 16,-11 0-16,-6 0 0,5-2 0,5 1 15,-7 0-15,-6 2 0,7-1 16,5 1-16,-8-2 0,-4-3 16,2 4-16,2 1 0,-10 1 15,-7 1-15,9-2 0,6-2 16,-6 3-16,-5 0 0,3 2 0,3 2 16,-11-1-16,-6 2 0,1-4 15,2-1-15,-8 2 0,-6 1 16,-2-3-16,-3-2 0,-5-1 15,-5 1-15,-2 0 0,-4 3 16,-4-1-16,-3 2 0,-2-2 16,-2-1-16,-6 1 0,-6-1 0,-3 3 15,-2 1-15,-5-1 16,-2 1-16,-1-3 0,0-1 0,-1-2 16</inkml:trace>
  <inkml:trace contextRef="#ctx0" brushRef="#br0" timeOffset="7667.0724">9684 10011 0,'0'0'16,"0"0"-16,0 0 0,23-8 16,-23 8-16,27-4 0,-7 2 15,1 1-15,2 0 0,9 2 16,2 2-16,-3-1 0,-1 1 0,-2 3 15,1 1-15,4 2 0,-3 3 16,-5-1-16,-4 1 0,-5 1 16,-5 0-16,-9 3 0,-7 0 15,-3 0-15,-4 0 0,-9 3 16,-7 3-16,-2-4 0,-1 3 0,-4-3 16,-2-3-16,-4 2 0,3-2 15,6-1-15,5-4 0,6-2 16,5-1-16,5-4 0,4 1 15,2-4-15,3 4 0,5-8 16,5 0-16,5-2 0,5 0 0,3 0 16,4-1-16,1 1 15,0 2-15,4 0 0,2 1 16,-5 3-16,-1-1 0,-1 2 16,0 4-16,-3 1 0,-3 4 0,-1-1 15,0 3-15,-6 1 0,-4 3 16,-5 2-16,-8 0 0,-2 0 15,-6 0-15,-6 3 0,-7 0 16,1-2-16,-1 2 0,-4 1 16,0 2-16,2-5 0,2-2 0,5-3 15,3-3-15,9-7 16,6 0-16,1-2 0,0-1 0,2-1 16</inkml:trace>
  <inkml:trace contextRef="#ctx0" brushRef="#br0" timeOffset="9149.8899">10700 10169 0,'0'0'16,"12"-2"-16,6 2 0,-1 0 0,2-3 16,12 3-16,5-1 15,7 1-15,-1 1 0,7 2 16,-1 1-16,-9 3 0,-7 0 0,-7 5 15,-4 4-15,-6-4 0,-6-1 16,-5 4-16,-6 2 0,-9 0 0,-6 1 16,-6-1-16,-5-1 15,-2 4-15,0-2 0,-3 1 16,-1 1-16,6-2 0,4-4 0,3 1 16,2-1-16,4 0 0,4-3 15,8-3-15,5-1 0,4-3 16,4-1-16,10-7 0,8 0 15,3-3-15,2 0 0,14-4 16,4-3-16,1 1 0,-1 1 16,10-6-16,-2 0 0,-7 1 0,-7-1 15,-3 0-15,-2 0 16,-6 2-16,-4 4 0,-2-1 0,-3 1 16,-10 4-16,-4-1 0,-3 0 15,-1 2-15,-4 1 0,-2 5 16,-4 1-16,-4 2 0,-1 0 15,-2-1-15,-1 5 0,0 1 16,0 4-16,0-4 0,1 4 16,1 3-16,2-2 0,1 4 0,2-3 15,1 0-15,1 0 0,2-2 16,3 0-16,0 0 0,1-1 16,3-2-16,3-1 0,2 0 15,0-4-15,1-2 0,1-1 16,0-1-16,0-2 0,0 0 15,-1-1-15,0-3 0,-1 1 16,0-1-16,-1-2 0,-1-2 16,-1-2-16,-1 1 0,-2-2 15,0 0-15,-4 0 0,-4-1 0,-3 2 16,-2 1-16,-1 0 0,1-1 16,0 3-16,-1-3 15,0 4-15,1 2 0,-1 0 0,1 0 16,2 3-16,0-1 0,2 0 15,1 2-15,2 3 0,1-1 16,2 1-16,2 0 0,1 0 16,3 0-16,4 2 0,4 0 15,-1 1-15,1-1 0,7 1 0,2-1 16,-1 2-16,1-4 0,-1 3 16,-1-1-16,-2 0 0,-1-2 15,-1 2-15,0-2 0,-3 1 16,0 0-16,-2 2 0,0-3 15,-3 2-15,-1-2 0,-1 2 16,-2-2-16,-1 0 0,-1 3 16,-3 1-16,-2 0 0,-2 2 0,-1-2 15,-1 3-15,0 0 16,0 0-16,0 1 0,-1 2 0,1-1 16,0 2-16,0-1 0,2 1 15,1-1-15,1 0 0,2 1 16,1-3-16,3 1 0,0-1 15,1-4-15,0 3 0,1-1 16,-1-4-16,1 1 0,0 0 16,1-3-16,-1 0 0,0 0 0,-1-3 15,1 0-15,0 1 16,-1-4-16,0-2 0,-2 1 16,0 0-16,-3-3 0,-1 2 0,-1-1 15,-1 0-15,-2 0 0,-1 1 16,-2 0-16,0 1 0,-2 0 15,1 0-15,0 0 0,1 0 16,0 1-16,2 1 0,0 1 16,0 2-16,1 1 0,2 1 15,2 0-15,3 0 0,1-2 0,7 2 16,3 2-16,2-1 0,-1 1 16,4-1-16,4 2 15,4 0-15,0 1 0,2-2 0,2 0 16,-2 1-16,-2 1 0,5 0 15,-1-1-15,-3-2 0,-4 1 16,-1-1-16,0-1 0,-3 0 0,-4 3 16,-2-2-16,-3 0 15,-2-1-15,-2 0 0,-4 2 16,0 1-16,-2-3 0,1 4 0,-4-1 16,-3 1-16,0 0 0,-1 1 15,-2 1-15,-1 4 0,2-3 16,1 0-16,-2 2 0,2 1 15,0 0-15,2-3 0,2 4 16,2-1-16,2-5 0,0 2 16,3 0-16,1-1 0,1 1 15,0-3-15,1 0 0,2-1 16,0 1-16,0-4 0,6 0 0,1 0 16,-2-4-16,0 0 0,-3-2 15,0 2-15,-3-3 0,-1 3 0,-2-5 16,0 0-16,-2-1 15,-2 2-15,-2-5 0,-1 1 16,-3-1-16,-1 2 0,-8 1 16,-6 2-16,-2-2 0,0 0 0,2 1 15,3 2-15,2 3 0</inkml:trace>
  <inkml:trace contextRef="#ctx0" brushRef="#br0" timeOffset="9849.4358">10520 8762 0,'0'0'0,"0"0"16,0 0-16,0 0 0,26 10 16,-26-10-16,27 9 0,-11-2 15,-1 0-15,2 1 0,0 2 16,-1 0-16,-2 1 0,1 4 0,-2 2 16,-5 0-16,-2-1 0,-6 2 15,-3 1-15,-5 1 0,-3 0 0,-7 1 16,-5 0-16,0-1 15,0 0-15,-6 0 0,-1-3 16,5-1-16,4-3 0,3-2 16,3-2-16,0-2 0,3-2 0,4-1 15,2 1-15,2-3 16,0 0-16,4-2 0,3-1 16,2-1-16,4-1 0,4 0 0,4-1 15,0 1-15,3-1 0,2 1 16,4 2-16,-3 0 0,-1-1 15,3 2-15,-2 2 0,-2 0 16,-2 3-16,-4 3 0,0 3 16,-8-1-16,-1 0 0,-6 3 15,-3 1-15,-2 1 0,0 0 0,-11 5 16,-5 0-16,-1-1 0,-1 0 16,-1-1-16,0-1 15,2-4-15,2-2 0,1-1 0,1-2 16,3-4-16,3-4 0,2 1 15,2-1-15,1 0 0</inkml:trace>
  <inkml:trace contextRef="#ctx0" brushRef="#br0" timeOffset="10516.6383">11024 8970 0,'0'0'0,"0"0"0,0 0 0,0 0 16,31 1-16,-31-1 0,29 4 16,-29-4-16,31 10 0,-16-4 15,0 1-15,0 1 0,-3 1 0,-2 2 16,-2 3-16,-4-1 16,-1 1-16,-3 6 0,-3 1 0,-1-1 15,-2 2-15,-1-3 0,0-2 16,0-1-16,2-1 0,0-3 15,2-3-15,2 0 0,1-1 0,3-4 16,3-3-16,2-1 16,3-2-16,6-4 0,4-3 15,0 1-15,0-1 0,3-2 16,4-1-16,-1 0 0,1-1 0,6-5 16,0 0-16,-3 2 0,-2-1 15,-4 1-15,-1 1 0,-3 2 16,-3 1-16,-4 1 0,-3 3 15,-2 1-15,-1 1 0,-3 2 16,-1 1-16,-4 3 0,-3 4 16,-1 2-16,-3 0 0,0 1 15,-2-1-15,0 3 0,0 2 16,0 0-16,2 0 0,1 3 0,2 0 16,0 0-16,2-2 0,2 0 15,1 0-15,2-2 0,0 0 16,2-1-16,3-2 0,1 0 15,0-1-15,1-5 0,1-1 16,-1-1-16,0-1 0,1-1 16,1-2-16,0 0 0,-1-2 0,0-2 15,0-1-15,0 1 0,0-1 16,-2-2-16,-1-1 16,-3-1-16,-1 1 0,-1-1 0,-2-1 15,-3 3-15,-3 0 0,-3 1 16,-2 0-16,-1 2 0,-1 1 15,-4 2-15,-5 0 0,-1 3 16,1 3-16,1 2 0,2-1 16,3 1-16,2-1 0,2 1 0</inkml:trace>
  <inkml:trace contextRef="#ctx0" brushRef="#br0" timeOffset="11183.2982">15144 9431 0,'0'0'0,"0"0"0,0 0 0,0 0 16,0 0-16,0 0 0,25-10 15,-25 10-15,22-4 0,-22 4 16,39-5-16,-17 6 0,1 2 0,5 1 16,4 2-16,5 3 0,-3-2 15,-3 1-15,-2 1 16,0-1-16,-6 0 0,-4-3 0</inkml:trace>
  <inkml:trace contextRef="#ctx0" brushRef="#br0" timeOffset="11333.4593">15006 9833 0,'0'0'0,"0"0"16,0 0-16,23 0 0,-23 0 0,32 2 16,-9-2-16,3 0 0,1 0 15,11 0-15,0 0 0,-4 0 16,-7 0-16,-4 0 0</inkml:trace>
  <inkml:trace contextRef="#ctx0" brushRef="#br0" timeOffset="11733.7561">16005 9653 0,'0'0'0,"0"0"16,21 0-16,-6 0 0,1 0 0,14 0 15,6-2-15,2 2 0,-1 2 16,16-4-16,6 1 16,-2 0-16,-2 0 0,15-1 0,2 0 15,4 0-15,-7 1 0,16 1 16,2 1-16,-12 2 0,-9 0 15,31 5-15,-9-1 0,-17 1 16,-13-1-16,-1-4 0,-2 1 16,-10-4-16,-5 3 0,-2-1 15,0 0-15,-9-1 0,-5 0 0,-5 1 16,-1 0-16,-5 1 0,-3-3 16,-6 2-16,-1-2 0,0 0 15,0 0-15,-10 0 0,-9 1 16,0-2-16,-3-1 0,4 0 15,4 0-15,2 1 0</inkml:trace>
  <inkml:trace contextRef="#ctx0" brushRef="#br0" timeOffset="12016.6949">16088 9942 0,'0'0'16,"-6"7"-16,-1 2 15,-1 2-15,-1 2 0,-4 8 0,-1 1 16,-1 2-16,0-1 0,-1 4 16,1-2-16,-3 7 0,3-2 0,1 1 15,1-2-15,2-1 0,1-2 16,2-1-16,-1-1 0,2-2 15,2-1-15,1-3 0,2-1 16,3-5-16,3 1 0,-1-5 16,-1-1-16,0 0 0</inkml:trace>
  <inkml:trace contextRef="#ctx0" brushRef="#br0" timeOffset="12833.6171">16371 10129 0,'0'0'0,"0"0"15,0 0-15,0 0 0,0 0 0,0 0 16,0 0-16,-27 13 0,27-13 16,-21 11-16,21-11 15,-26 18-15,15-8 0,0 1 0,2 0 16,0-1-16,2-2 0,2 3 15,0 2-15,3-2 0,2 0 16,3 0-16,4-4 0,1 0 16,2-2-16,2 1 0,1-3 15,1-1-15,1 0 0,4-4 16,1 0-16,-1-1 0,-1-1 0,-2-3 16,1 0-16,-4 0 0,-1-1 15,-2-2-15,-2-1 16,-2 1-16,0 2 0,-4-2 0,-2 2 15,-1-1-15,-1 0 0,-4 0 16,-1 1-16,-1 0 0,-1 2 0,0 0 16,0 1-16,2 1 15,0 0-15,0 1 0,2 0 16,2 3-16,-1 0 0,2 3 0,2-2 16,1 2-16,2 0 0,6-1 15,5 1-15,0 1 0,0 2 16,5-2-16,3 2 0,7-1 15,-1 1-15,2 1 0,1-6 16,1 3-16,0 2 0,5-3 16,-1 1-16,-3-3 0,-2 1 15,-3 0-15,-2 0 0,-4-2 16,-3-2-16,-4 2 0,-3 0 0,-2 0 16,-2 0-16,-4 2 15,-2 0-15,-2-2 0,-2 3 0,-3 0 16,-3 0-16,-1 1 0,-1-1 15,-1 0-15,-1 2 0,0 1 0,1 3 16,-1 0-16,-2 2 16,2 0-16,1 0 0,4 2 15,1 0-15,1 0 0,-1 1 0,4-4 16,3-2-16,2-1 0,2 3 16,0-3-16,1 1 0,3-4 15,3 2-15,1-4 0,1 0 16,1 1-16,-1-3 0,0-3 15,1 0-15,-2 2 0,-1-4 0,0 3 16,1-1-16,-1-1 16,-1-3-16,-2-4 0,-1 0 15,-1-3-15,-2 0 0,-4-2 16,-4 0-16,-3 2 0,-1-1 0,-5-2 16,-4-1-16,1 0 0,0-2 15,3 4-15,1 2 0,2 3 16</inkml:trace>
  <inkml:trace contextRef="#ctx0" brushRef="#br0" timeOffset="13233.042">16985 9020 0,'0'0'0,"0"0"16,0 0-16,0 0 0,0 0 0,0 0 16,0 0-16,0 0 0,-8 26 15,8-26-15,-7 25 0,3-12 16,-1 1-16,0 1 0,-1 0 15,1 1-15,0 0 0,0 2 16,-1-1-16,0 0 0,-1-2 0,-1 5 16,2-1-16,0-1 0,1-1 15,0-1-15,1 0 16,1-1-16,0-1 0,0-2 16,0-1-16,0 0 0,-1 2 0,2-3 15,1-1-15,0-2 0,-1 2 16,-1-2-16,1 0 0,0-1 15,0-1-15,0 0 0</inkml:trace>
  <inkml:trace contextRef="#ctx0" brushRef="#br0" timeOffset="16716.4791">5688 7289 0,'0'0'0,"0"0"0,0 0 15,0 0-15,0 0 0,-1 30 16,1-30-16,-2 31 0,2-31 15,-4 40-15,1-12 0,0 1 0,-1 0 16,-6 10-16,-1 4 16,0-3-16,0-1 0,-4 8 15,-2 1-15,4-4 0,1-4 0,0 6 16,1-5-16,2-5 0,2-4 16,4-4-16,0-4 0,1-3 15,4-7-15,1-6 0,4-5 16,-4-2-16,0 1 0,0-1 15</inkml:trace>
  <inkml:trace contextRef="#ctx0" brushRef="#br0" timeOffset="17583.4579">6116 7443 0,'0'0'0,"0"0"16,0 0-16,0 0 0,26 0 0,-26 0 16,30 2-16,-30-2 0,35 8 15,-17-1-15,1 5 0,-4-1 16,2 1-16,-1 8 0,-4-2 16,-3 5-16,-6-2 0,-3 1 15,-3 1-15,-7-5 0,-2 2 0,-9 4 16,-4-2-16,-2-2 15,-1-6-15,-3 1 0,-3-2 16,2 0-16,2-2 0,-4 1 16,-1-6-16,6 1 0,2-1 0,6-4 15,4-3-15,3 0 0,3-2 16,4 1-16,1 1 0,2-2 16,2 0-16,4-2 0,5-2 15,2 3-15,3-2 0,4 1 16,4-1-16,1 0 0,2-1 0,11-2 15,2 1-15,4 0 0,0 0 16,2-2-16,1-1 16,6-2-16,-1 1 0,-2-1 0,0 0 15,-2 4-15,-1 0 0,8-3 16,0-3-16,-5 4 0,-3-1 16,0 0-16,-3-3 0,-6 4 15,-3-3-15,-2 4 0,-2-1 16,-5 0-16,-4 3 0,-4-2 15,-5 3-15,-3-1 0,-2 0 16,-3 3-16,-2 1 0,-1 0 0,-1-2 16,-5 3-16,-4 3 15,0 0-15,-1 0 0,0 2 0,-4 0 16,1 2-16,2 1 0,-3 4 16,-3 3-16,4-1 0,2 4 15,-1 2-15,2 3 0,-1-2 16,3 1-16,2 3 0,2 3 15,4-2-15,3-1 0,0-3 16,4 0-16,2-4 0,3 0 0,-1-3 16,6-1-16,-3-2 0,0-1 15,0 0-15,0-1 16,1-4-16,1-2 0,0-2 0,3-2 16,-4-2-16,3-1 0,2-3 15,-3 0-15,1-4 0,-4 1 16,2-4-16,0 0 0,-3 2 15,-3 1-15,1-3 0,-3 2 16,-3 1-16,-1 0 0,-2-2 16,-2 0-16,-3 0 0,-3 2 0,-4 1 15,-3 1-15,-4 0 0,0 1 16,-7 2-16,0 3 0,0 1 16,3 2-16,4 1 0,0 0 15,6 1-15,2 0 0,2 0 16</inkml:trace>
  <inkml:trace contextRef="#ctx0" brushRef="#br0" timeOffset="17767.2353">7600 7912 0,'0'0'15,"0"0"-15,0 0 0,0 0 16,-22 25-16,22-25 0,-30 22 0,9-10 16,-4 1-16,3-1 0,3-2 15,3-1-15</inkml:trace>
  <inkml:trace contextRef="#ctx0" brushRef="#br0" timeOffset="18317.6203">9567 7348 0,'0'0'0,"0"0"16,0 0-16,0 0 0,-6 28 0,6-28 15,-10 29-15,3-12 0,1 1 0,-2 3 16,0 1-16,0-1 15,2 1-15,-3 6 0,1-2 16,1 0-16,-1-1 0,2-2 16,2-1-16,0-3 0,-1-2 0,3-2 15,1-1-15,1-1 0,1-1 16,2-5-16,3-3 16,1-5-16,3-5 0,-2 3 0,-1-1 15,-2 1-15</inkml:trace>
  <inkml:trace contextRef="#ctx0" brushRef="#br0" timeOffset="18549.7254">9969 7355 0,'0'0'0,"0"0"0,0 0 0,0 0 15,0 0-15,0 0 0,-12 21 16,12-21-16,-8 27 0,2-8 15,0 3-15,-1-1 0,2 4 0,-1 0 16,1 0-16,-3 9 16,1-2-16,1 0 0,0 0 0,2-1 15,-1-1-15,3 4 0,2-2 16,2-7-16,3-7 0,-2-3 16,0-3-16,0-2 0</inkml:trace>
  <inkml:trace contextRef="#ctx0" brushRef="#br0" timeOffset="18968.4934">10503 7397 0,'0'0'0,"0"0"0,0 0 0,-20 6 15,20-6-15,-21 11 0,21-11 16,-22 19-16,11-8 0,0 3 16,-2 0-16,2 2 0,2 1 0,-2 5 15,1-1-15,3 0 0,1-2 16,5 1-16,4-2 16,0-1-16,1-1 0,4-4 0,2-2 15,1-4-15,1-1 0,4-4 16,2-1-16,-1-1 0,-1-3 15,1-2-15,1-3 0,0 0 0,2-1 16,3-4-16,-1-3 16,-3 0-16,-2 1 0,-4 0 0,-2-1 15,-2 0-15,-2 4 0,-2-1 16,-2 2-16,-2-1 0,-2 1 16,-5 1-16,-7 4 0,-2 0 15,-4 3-15,-6 2 0,-5 3 16,-3 1-16,2 0 0,7-1 15,4 2-15,3-2 0</inkml:trace>
  <inkml:trace contextRef="#ctx0" brushRef="#br0" timeOffset="19166.7654">11100 7785 0,'0'0'0,"0"0"16,0 0-16,0 0 0,0 0 0,0 24 16,0-24-16,5 20 0,-5-20 15,4 23-15,-1-12 0,1-1 16,-2-2-16,0-1 0</inkml:trace>
  <inkml:trace contextRef="#ctx0" brushRef="#br0" timeOffset="19916.8237">13398 7527 0,'0'0'0,"6"-7"0,0-3 16,1-1-16,0-1 0,2-5 15,0-3-15,1 1 0,-1 2 0,0-3 16,-1 1-16,-5 2 0,-1 3 16,-4-4-16,-3 3 0,-1 4 15,-2 0-15,-3 5 0,-3 3 16,-4 2-16,0 2 0,-2 2 15,-1 4-15,1 2 0,0 0 16,-6 11-16,-1 1 0,4-1 0,3-2 16,5 3-16,1 1 15,3-1-15,4 2 0,1 0 16,2-2-16,2-1 0,0-4 0,6-2 16,2-1-16,3 0 0,2-1 15,2-3-15,2-4 0,-2-1 16,-1-2-16,3-1 0,0-1 15,-1-1-15,2-1 0,-1-2 16,2 1-16,-5-1 0,-1-1 0,0-1 16,0-1-16,-1-1 0,-1 1 15,-2 0-15,0-1 16,-1 1-16,-1-1 0,-2 1 0,1 2 16,-2-1-16,0 2 0,-1 2 15,-1 2-15,0 0 0,-2 0 16,-2 3-16,-2 1 0,-1 3 15,1 2-15,-3 0 0,-2 3 16,0 3-16,-1 0 0,-4 9 16,1 3-16,-1 2 0,1 0 0,-8 11 15,-4 1-15,3 0 16,1 1-16,-5 8 0,2 0 16,1-2-16,-1-1 0,-2 4 0,-1-3 15,6-4-15,3-4 0,0-1 16,0-1-16,3-3 0,1-1 0,1-4 15,0 1-15,3-8 0,2-3 16,5-3-16,3 0 16,4-6-16,3-3 0,6-9 15,6-4-15,-5 0 0,-2 2 0,-2 0 16</inkml:trace>
  <inkml:trace contextRef="#ctx0" brushRef="#br0" timeOffset="20366.4858">13931 7438 0,'0'0'0,"0"0"0,0 0 15,0 0-15,0 0 0,0 0 16,0 0-16,0 0 0,-20 4 0,20-4 15,-22 14-15,22-14 0,-26 21 16,11-8-16,0 5 16,1-2-16,0 2 0,-3 5 0,0 2 15,2-2-15,0-2 0,3-1 16,2 0-16,3-1 0,0-2 0,4 0 16,3-1-1,0-2-15,1-2 0,3-1 0,4-2 16,0-4-16,0-2 0,5-2 15,2 0-15,1-2 0,3-2 16,1-2-16,1-3 0,-1-1 16,-1-2-16,0-1 0,2-3 15,4-1-15,-3-1 0,-3 0 0,-3 1 16,-2-2-16,0 1 0,-3 0 16,-4-1-16,-1 3 0,-2 0 15,-3 1-15,-3-1 0,-6 1 16,-3 0-16,-8 3 0,-8 0 15,-4 6-15,-3 1 0,6 0 16,6 2-16,4 0 0</inkml:trace>
  <inkml:trace contextRef="#ctx0" brushRef="#br0" timeOffset="24416.6413">25494 3308 0,'0'0'0,"0"0"15,0 0-15,0 0 0,-17 16 0,17-16 16,-18 21-16,18-21 0,-25 30 0,9-12 16,-1 4-16,-1 1 0,0 2 15,-4 9-15,0 2 0,0 2 16,0-1-16,-4 9 16,0-3-16,3-1 0,2-3 0,-1 7 15,2-3-15,2-2 0,0-3 16,3-3-16,0-3 0,2-5 15,1-2-15,2-4 0,2-1 16,2-5-16,0-5 0,4-3 16,1-2-16,1-5 0,4 2 0,4-7 15,4-1-15,0-6 0,0-3 16,-2 2-16,-1 4 0,-2 0 16</inkml:trace>
  <inkml:trace contextRef="#ctx0" brushRef="#br0" timeOffset="24701.8845">25360 3404 0,'0'0'0,"0"0"0,0 0 16,22 23-16,-22-23 0,19 24 0,-8-7 0,0 0 15,0 2-15,3 7 0,0-2 16,1 1-16,-3-1 0,-1 1 16,-1 0-16,-1-2 0,-3-2 15,2 5-15,-1 0 0,-2-7 16,1-4-16,-3-2 0,1-1 16,1-2-16,0-2 0,5-3 15,3-3-15,-1 0 0,-4 0 0,0-1 16</inkml:trace>
  <inkml:trace contextRef="#ctx0" brushRef="#br0" timeOffset="25016.8968">26162 3395 0,'0'0'0,"0"0"0,0 0 15,0 0-15,-26 15 0,26-15 0,-24 17 16,24-17-16,-35 26 0,15-8 16,-1 2-16,-2 1 0,-2-2 15,-7 8-15,1-2 0,1 1 16,2-2-16,-5 7 0,1-1 0,3-3 16,3-2-16,2 0 15,2-2-15,3-3 0,2-5 0,4-1 16,2-1-16,2-3 0,2-2 15,2-5-15,3-4 0,3-1 16,2-2-16,2-6 0,0-4 16,0 0-16,-2 3 0,0 3 15</inkml:trace>
  <inkml:trace contextRef="#ctx0" brushRef="#br0" timeOffset="25283.3786">26091 3417 0,'0'0'16,"0"0"-16,0 0 0,0 0 16,0 0-16,14 21 0,-14-21 15,9 28-15,-4-11 0,-1 2 16,0 3-16,0 1 0,-2 1 0,0 4 16,1 1-16,1 9 0,-2-1 15,0 1-15,0 0 16,1 7-16,-1-3 0,1 2 0,1-1 15,2-2-15,0 0 0,-1 3 16,-1-4-16,0-3 0,-1-3 16,-2-3-16,-2-1 0,-3-5 15,-3-2-15,2-6 0,1-4 16,1-2-16</inkml:trace>
  <inkml:trace contextRef="#ctx0" brushRef="#br0" timeOffset="26617.299">5884 3624 0,'0'0'0,"0"0"0,0 0 16,-14 33-16,8-17 0,0 6 15,-6 5-15,-5 9 0,-2 4 0,-3 12 16,-2 2-16,1-1 0,-3 0 15,-4 8-15,1-1 0,4-7 16,-1-2-16,1 4 0,3-3 16,3-7-16,1-3 0,4-8 15,1-5-15,4-6 0,2-3 16,0-7-16,-1-5 0,5-2 0,-1-1 16,4-5-16,0-2 15,5-7-15,1-3 0,2-5 16,2-6-16,2-2 0,2-4 0,2-4 15,2-2-15,-2 0 0,-3 8 16,-3 6-16</inkml:trace>
  <inkml:trace contextRef="#ctx0" brushRef="#br0" timeOffset="26916.6363">5976 3643 0,'0'0'0,"0"0"0,0 0 16,5 18-16,-5-18 0,8 23 15,-3-7-15,2 0 0,2 2 0,-1 2 16,3 4-16,1-1 0,1 2 16,2 7-16,1 0 0,0-1 15,-2-1-15,3 4 0,0-1 16,-3-4-16,-2-2 0,0-3 15,1-1-15,-2-4 0,1 1 16,-1-6-16,-1-3 0,0-3 0,0 0 16,1-8-16,2-6 15,-2-4-15,3-4 0,-3 0 0,0 4 16,-3 1-16</inkml:trace>
  <inkml:trace contextRef="#ctx0" brushRef="#br0" timeOffset="27118.9105">6733 3542 0,'0'0'0,"0"0"16,0 0-16,-18 22 0,18-22 16,-26 28-16,7-4 0,1 0 15,0 3-15,-7 16 0,-3 5 16,-3 13-16,3-2 0,-9 20 15,0 5-15,0 2 0,5-11 0,5-13 16,8-16-16,5-13 16</inkml:trace>
  <inkml:trace contextRef="#ctx0" brushRef="#br0" timeOffset="28400.2727">6351 6290 0,'0'0'0,"0"0"0,0 0 0,0 0 16,0 0-16,-6 25 0,6-25 15,-3 26-15,3-26 0,-7 36 16,2-15-16,0 3 0,0 1 0,-2 3 15,-1 2-15,-3 5 16,-2-3-16,-1 1 0,-2 1 16,0 0-16,3-3 0,-1-5 15,6-1-15,-2-7 0,3 0 0,2-5 16,1-5-16,-2 1 0,0-4 16,3-3-16,3-2 15,-1-6-15,1-4 0,4-2 0,3-6 16,0-2-16,1-2 0,4-2 15,5-2-15,2-5 0,-1 1 16,2-2-16,1-3 0,-1 5 16,1 2-16,4-4 0,1 4 15,-4 0-15,-2 5 0,-1 0 0,1 4 16,-2 5-16,-3-1 0,2 5 16,-1 3-16,1 6 0,-5 1 15,1 7-15,-2 2 0,0 1 16,0 1-16,-2 6 0,-2 1 15,-3 1-15,0 2 0,-2 2 16,-1 2-16,-2-2 0,-3 2 0,0 0 16,-1 0-16,-2 0 0,0-5 15,1-1-15,-1-4 16,0-1-16,2-7 0,2 0 0,-1 0 16,1-3-16,-1-4 0,4-1 15,2-5-15,1-2 0,3-6 0,-1-1 16,5-6-16,0 0 15,1 3-15,7-7 0,3-3 16,-2 3-16,4 3 0,-4-2 0,2 1 16,-3 2-16,1 0 0,-1 3 15,1 0-15,0 3 0,0 1 16,-2 5-16,3 1 16,-5 4-16,-1 3 0,-2 3 0,-1 4 15,-1 1-15,-1 4 0,-2 3 16,1 4-16,-2 0 0,-3 0 0,-2 7 15,0 3-15,-1 1 16,0 0-16,-1 3 0,0 4 16,1-1-16,1-3 0,0 0 0,0-7 15,0-7-15</inkml:trace>
  <inkml:trace contextRef="#ctx0" brushRef="#br0" timeOffset="29134.1384">9967 6315 0,'0'0'0,"0"0"15,0 0-15,-3 25 0,3-25 16,-4 25-16,0-10 0,-1 2 15,1 2-15,-4 8 0,-1-1 16,1-1-16,1 0 0,-1 0 16,0-3-16,2-1 0,-1-1 0,-1-1 15,1-1-15,2-7 0,3-2 16,0-1-16,0-4 0,1-2 16,1-2-16,1-3 0,2-3 15,0-2-15,2-2 0,1-5 16,4-3-16,2 1 0,2-1 15,3-1-15,4-2 0,0 0 16,0 3-16,6-6 0,0 2 16,-2 0-16,1-2 0,-3 6 15,-1-3-15,-1 2 0,-1 2 0,-1 2 16,-1 4-16,0-2 0,-3 5 16,0 1-16,-2 0 0,-1 6 15,-2 1-15,-1 1 0,0 6 16,-3 1-16,-1 2 0,-4 4 15,-2 3-15,-2-1 0,0 1 0,-3 6 16,-2 4-16,-1-5 0,-1-1 16,0 4-16,1 0 15,2-3-15,0 0 0,2 2 0,0-3 16,3 0-16,2-5 0,1 1 16,1-3-16,4-3 0,0 0 15,5-2-15,5-4 0,0-1 16,1 2-16,5-5 0,4 1 15,1-2-15,0-2 0,1-2 16,0 1-16,-6-1 0,-5 4 0,-2-4 16</inkml:trace>
  <inkml:trace contextRef="#ctx0" brushRef="#br0" timeOffset="30650.5752">5792 11535 0,'0'0'15,"0"0"-15,0 0 0,0 0 0,0 0 16,1 21-16,-1-21 16,-1 25-16,1-25 0,-6 33 0,2-12 15,-1 2-15,1 0 0,-2 6 16,-1 1-16,-4 9 0,0-2 16,0 0-16,-1 2 0,0 2 15,-1-3-15,-1-2 0,-3-3 16,4-2-16,-1-3 0,3-7 15,2-3-15,2-5 0,4-3 0,-3-2 16,3-3-16,1-4 0,0-3 16,3-4-16,2-7 15,3-1-15,0-3 0,2-2 0,3-2 16,0-7-16,1-1 0,4-3 16,0-1-16,2 2 0,0 0 15,-1 1-15,2 0 0,0-3 16,-3 3-16,-2 2 0,0 4 15,-1 3-15,0 3 0,-1 3 16,0 3-16,-2 5 0,2 1 0,1 3 16,1 1-16,-1 2 0,-1 2 15,0 5-15,1 2 16,-4 3-16,0 3 0,-2 3 0,-2 1 16,2 1-16,-3-1 0,-1 5 15,-2 1-15,-1-2 0,-1-1 16,-2 0-16,0 0 0,0-3 15,-2-2-15,2-3 0,1 0 16,-1-3-16,-1-2 0,1-3 16,1-2-16,2-4 0,-4 0 0,3-3 15,1-2-15,0-3 0,1-2 16,3-3-16,1-2 16,2-2-16,2-1 0,2-1 0,2 0 15,1 0-15,2 1 0,2-4 16,1 0-1,-1 4-15,0 2 0,-5 4 16,-1 1-16,1 4 0,0 3 16,-2 4-16,0 2 0,-1 3 0,1 2 15,-3 3-15,1-2 0,0 8 16,-4 3-16,1 1 0,-3 0 16,1 7-16,-2 3 0,0-4 15,-2 0-15,-4 0 0,1 0 16,0-4-16,-2-2 0,2-1 15,2 0-15,-2-2 0,3-4 0,-3-2 16,2-1-16,2-4 0,2-2 16,3-5-16,6-6 15,-3 2-15,-1 2 0,-1-1 0</inkml:trace>
  <inkml:trace contextRef="#ctx0" brushRef="#br0" timeOffset="30820.9088">6876 11645 0,'0'0'0,"0"0"15,0 0-15,0 0 0,0 0 0,21 13 16,-21-13-16,0 0 0,24 21 0,-24-21 16,10 17-16,-10-17 15,7 16-15,-3-9 0</inkml:trace>
  <inkml:trace contextRef="#ctx0" brushRef="#br0" timeOffset="30945.2744">6784 12006 0,'0'0'0,"0"0"16,0 0-16,0 0 0,0 0 0,0 0 16,32 11-16,-32-11 0,34-2 0,-34 2 15,32-2-15,-21 0 16</inkml:trace>
  <inkml:trace contextRef="#ctx0" brushRef="#br0" timeOffset="31483.9003">7543 11684 0,'0'0'0,"0"0"0,0 0 16,-2 22-16,2-22 0,-6 27 16,3-7-16,-1-1 0,0 1 0,-2 4 15,0 0-15,-3 7 0,1-1 16,1-2-16,-1 1 0,1-5 16,0-3-16,0 2 0,0-3 15,3-3-15,-2-4 0,4-4 16,0-2-16,1-3 0,0-1 0,1-7 15,0-3-15,2-3 0,1-2 16,4-5-16,0-3 16,2-2-16,4 1 0,3-5 15,4-3-15,0 2 0,0 1 16,5-6-16,0 1 0,1 2 16,-1 2-16,3-3 0,-5 5 15,-3 4-15,-4 5 0,1 3 0,-3 4 16,0 3-16,2 5 0,-4 1 15,1 4-15,2 5 16,-1 4-16,-3 2 0,-1 4 0,-4 2 16,-1 1-16,-2 4 0,1 6 15,-2-2-15,-2 1 0,0 1 16,0 5-16,-2 2 0,0-2 16,1-2-16,0 0 0,0-2 15,0-2-15,2-3 0,1-5 16,3-2-16,-2-4 0,4-4 15,3-4-15,-3-2 0,-1-1 0,-2-1 16</inkml:trace>
  <inkml:trace contextRef="#ctx0" brushRef="#br0" timeOffset="31666.6906">8641 11844 0,'0'0'0,"0"0"16,30-6-16,-7 4 0,5 0 0,11 1 16,4 2-16,11 3 0,0 2 0,0 2 15,-1 3 1,-2-1-16,-11-3 0,-9-1 0</inkml:trace>
  <inkml:trace contextRef="#ctx0" brushRef="#br0" timeOffset="31833.8323">8738 12157 0,'0'0'0,"0"0"0,0 0 16,44 2-16,-15-2 0,7-1 16,8 0-16,20 0 0,6 1 15,18-6-15,1-1 16,-4 0-16,-19 2 0,-14 0 0</inkml:trace>
  <inkml:trace contextRef="#ctx0" brushRef="#br0" timeOffset="32184.351">10677 11560 0,'0'0'16,"0"0"-16,0 0 0,0 0 0,-20 28 15,20-28-15,-25 32 0,9-13 16,0 4-16,-5 4 0,-5 3 16,-5 11-16,2 0 15,-10 12-15,-2 1 0,5-4 0,4-4 16,-1 7-16,1 4 0,6-7 15,5-4-15,3-5 0,2-3 16,3-6-16,2-6 0,3-5 16,3-3-16,0-6 0,2-3 0,2-4 15,1-1-15,3-7 0,4-6 16,5-9-16,5-8 0,-3 5 16,-3 4-16,-2 2 0</inkml:trace>
  <inkml:trace contextRef="#ctx0" brushRef="#br0" timeOffset="32450.2428">10609 11640 0,'0'0'0,"0"0"16,0 0-16,0 0 0,18 22 0,-18-22 15,14 29-15,-6-11 0,0 2 16,1 5-16,1 2 0,3 8 15,0-2-15,0 1 0,2 0 16,-3-3-16,-1-2 0,1 4 16,0-4-16,-1-1 0,-1-2 0,0-4 15,0-4-15,2-3 16,0-4-16,8-7 0,5-6 0,1-3 16,-1-7-16,-4 4 15,-3 1-15,-4 1 0</inkml:trace>
  <inkml:trace contextRef="#ctx0" brushRef="#br0" timeOffset="32700.4415">11387 11692 0,'0'0'0,"0"0"16,0 0-16,0 0 0,0 0 0,-22 29 15,22-29-15,-25 28 0,7-12 16,-3 3-16,-2 3 15,-4 1-15,-1 2 0,-9 6 0,3-1 16,-7 4-16,2-2 0,1-3 16,3 0-16,5-4 15,5-3-15,4-4 0,4-2 16,3-1-16,3-5 0,3-5 16,3-3-16,5-8 0,4-7 15,-1 4-15,1 1 0,-2 2 16</inkml:trace>
  <inkml:trace contextRef="#ctx0" brushRef="#br0" timeOffset="32933.6095">11374 11872 0,'0'0'0,"0"0"0,0 0 0,9 27 15,-5-14-15,1 5 0,2 5 16,1 1-16,0 2 0,1 13 15,2 1-15,-1 2 0,-1 1 16,1 7-16,-1 0 0,0-5 16,-2-5-16,2 4 0,0-2 0,-1-7 15,1-4-15,3-6 0,2-5 16,2-6-16,0-4 0,-4-4 16,-2 0-16,-2-1 15</inkml:trace>
  <inkml:trace contextRef="#ctx0" brushRef="#br0" timeOffset="33119.3477">12054 11926 0,'0'0'0,"0"0"15,0 0-15,0 0 0,0 0 16,24 3-16,-24-3 0,28 9 15,-28-9-15,27 13 0,-15-5 16,-3-1-16,0-1 0,-1 0 0</inkml:trace>
  <inkml:trace contextRef="#ctx0" brushRef="#br0" timeOffset="33268.168">12017 12278 0,'0'0'0,"0"0"0,0 0 15,0 0-15,29 5 0,-29-5 16,39 1-16,-14-1 0,3 0 0,5-2 16,4-3-16,4 0 0,-7 1 15,-5 1-15</inkml:trace>
  <inkml:trace contextRef="#ctx0" brushRef="#br0" timeOffset="33616.7986">13273 11893 0,'0'0'0,"0"0"16,0 0-16,-9 20 0,9-20 0,-13 25 15,-1-6-15,0 1 16,-1 2-16,-4 3 0,-4 5 15,-6 6-15,0 0 0,-7 10 16,-2-1-16,4-1 0,2-1 0,-2 6 16,3-5-16,5-5 0,4-4 15,0 1-15,4-5 0,5-5 16,3-4-16,3-7 0,2-4 16,0-2-16,1-3 0,2-2 15,2-4-15,0 0 0,0-8 16,3-4-16,3-5 0,1-3 0,3-4 15,-1 6-15,-2 1 16,-2 5-16</inkml:trace>
  <inkml:trace contextRef="#ctx0" brushRef="#br0" timeOffset="33883.4632">13169 11932 0,'0'0'0,"0"0"0,0 0 15,0 0-15,0 0 0,20 29 16,-20-29-16,16 33 0,-7-12 0,0 2 16,0 3-16,0 1 0,-1 1 15,4 10-15,-1 3 16,0-3-16,1-1 0,2 6 16,-2-3-16,0-5 0,0-6 0,-1-1 15,-1-3-15,-1-4 0,-1-2 16,-1-4-16,-2-4 15,1-4-15,0-3 0,4-5 16,3-9-16,-3 4 0,-1-1 0,-2 3 16</inkml:trace>
  <inkml:trace contextRef="#ctx0" brushRef="#br0" timeOffset="34083.4806">13819 11981 0,'0'0'0,"0"0"0,0 0 15,-16 30-15,8-15 0,-4 5 0,-4 6 16,-9 13-16,-1 3 0,-15 16 16,-5 5-16,-3-1 0,0 2 0,1-4 15,6-7-15,10-13 0</inkml:trace>
  <inkml:trace contextRef="#ctx0" brushRef="#br0" timeOffset="35500.6886">8674 12705 0,'0'0'0,"0"0"15,0 0-15,-34 6 0,34-6 16,-52 1-16,9-1 0,-19-2 16,-3 0-16,-22-2 0,-14-3 15,-19-3-15,-16-2 0,-68-7 16,-23-2-16,2 3 0,26 3 16,-7 7-16,-5 6 0,26 0 15,18 3-15,-11 4 0,-6 3 16,20 0-16,12 2 0,-6 4 0,-6 4 15,23 0-15,16 0 0,1 0 16,-1 1-16,20-4 0,8-4 16,7 1-16,8 1 0,12-3 15,11 1-15,12-6 16,9 0-16,14-3 0,12-3 0,6 1 16,2-2-16,4 2 0,2-4 15,0 2-15,-2 0 0,0 2 16,0-3-16,3-1 0,0 0 15,13-4-15,7-4 0,-7 5 16,-5 2-16,-3 1 16</inkml:trace>
  <inkml:trace contextRef="#ctx0" brushRef="#br0" timeOffset="36216.9067">14034 13190 0,'0'0'0,"0"0"15,-26-3-15,26 3 0,-28-4 0,4 1 16,-4-1-16,-8-2 0,-4 1 16,-24-6-16,-10 0 15,-23-3-15,-5 2 0,-21-4 0,-20 0 16,-10-2-16,10-2 0,-79-8 16,2 3-1,-10 3-15,-5 4 0,57 5 16,39 5-16,-2 3 0,-3 2 0,11-2 15,7-1-15,-5 2 0,-4 2 16,14-1-16,9 0 0,-4 2 16,-2 1-16,15-3 0,11-2 0,6 1 15,3 0-15,10 2 16,7 1-16,8 4 0,5 2 16,8-1-16,8 1 0,11 0 15,7 1-15,6 3 0,1 3 0,5-4 16,2-3-16,2-1 0</inkml:trace>
  <inkml:trace contextRef="#ctx0" brushRef="#br0" timeOffset="273577.7503">6533 6982 0,'0'0'0,"0"0"0,0 0 0,-26-15 16,14 10-16,-2-2 0,-6 0 15,-1 1-15,-1-1 0,-10-2 16,-4 2-16,-1 0 0,0 2 0,-14 1 16,-2 2-16,1 2 0,3 4 15,-14 3-15,-2 3 0,5 1 16,2 2-16,-9 6 0,2 3 15,8-4-15,5-1 0,-5 8 16,2-1-16,6-1 0,5 1 16,1 5-16,-1 5 0,4-3 15,4-1-15,-5 8 0,-2 8 16,7-7-16,5-3 0,-15 21 0,7-2 16,7-3-16,7-5 0,0 1 15,5 2-15,5-6 0,2-3 16,4 3-16,2 3 0,5-7 15,2-3-15,5 1 0,2-1 16,3 4-16,2 3 0,4-4 16,3-1-16,0-4 0,3-2 0,4-1 15,2 1-15,-10-15 16,4 3-16,4 3 0,3 0 0,4 2 16,-1-2-16,5-1 15,2-2-15,6 0 0,-1-1 0,3-2 16,2 0-16,1-2 0,1-2 15,27 4-15,-2-3 0,-6-4 16,-5-1-16,2-6 0,3-1 16,-4 0-16,-3-2 0,3-4 15,2-2-15,0-3 0,-1-1 0,2-4 16,1-4-16,-4 1 0,-3 2 16,1-5-16,0-2 0,-5 1 15,-1 1-15,-3-3 0,-1-1 16,-6-3-16,-2 1 0,-1-5 15,-1-3-15,-4 0 0,-4 0 16,-1-2-16,-1-1 0,-2-3 16,0-2-16,-5-4 0,-2-3 15,-3 2-15,-2 4 0,0-4 16,0-4-16,-4 2 0,-1-1 0,-4 1 16,-2 1-16,-3 2 15,-1 5-15,-4-6 0,-1-1 16,-4 4-16,-2 7 0,-4-3 0,-2 0 15,-5 6-15,0 2 0,-7-1 16,-1-1-16,-3 1 16,0 0-16,0 10 0,-10-7 15,3 5-15,3 2 0,-17-7 0,2 7 16,2-1-16,2 0 0,-3 6 16,1 0-16,-3 2 0,2 3 15,-5-1-15,-2 2 0,17 5 16,-8 2-16,-21 3 0,0 2 15,5 5-15,1-1 0,-1 2 16,1 0-16,6 0 0,4 4 0,1-1 16,0 4-16,3 1 0,2 2 15,1 2-15,-2-1 0,0 3 16,2 0-16,-1 8 0,1 3 16,4 0-16,3-3 0,11-8 15,7-7-15,6-5 0</inkml:trace>
  <inkml:trace contextRef="#ctx0" brushRef="#br0" timeOffset="275059.0346">20002 9994 0,'0'0'0,"15"1"0,2-1 16,-2-2-16,3 1 0,14-5 0,6 2 15,13 0-15,2 1 0,19-1 16,5 0-16,-3 0 0,-3 1 15,20-1-15,4 1 0,6-3 16,-6 2-16,46-2 0,-8 0 16,-16 1-16,-10 0 0,9-1 15,7 1-15,-12-1 0,-7 3 0,8 2 16,7 4-16,-9-3 0,-6 2 16,10-2-16,6-1 15,-10 1-15,-6 1 0,9 4 16,8 3-16,-12 2 0,-8-1 0,5 3 15,2-1-15,-12-2 0,-9 0 16,3 0-16,-1 1 0,-12 1 16,-9-2-16,-4-2 0,-3 1 15,-9-2-15,-7-2 0,-4 3 16,-4 0-16,-7-3 0,-6-1 0,-7 1 16,-6-3-16,-3 0 0</inkml:trace>
  <inkml:trace contextRef="#ctx0" brushRef="#br0" timeOffset="275559.2506">20874 8786 0,'0'0'0,"0"0"0,0 0 0,0 0 16,-8 27-16,8-27 0,-10 33 15,4-12-15,-1 3 0,-2 4 0,-1 4 16,-3 9-16,0 1 0,-4 12 15,0 0-15,0-2 0,2-5 16,-3 9-16,1-2 0,3-7 16,3-5-16,0 3 0,2-3 15,4-7-15,1-5 0,4-5 0,5-4 16,0-6-16,3-5 0,-2-2 16,-2-1-16,-1 0 0</inkml:trace>
  <inkml:trace contextRef="#ctx0" brushRef="#br0" timeOffset="276256.532">21486 8924 0,'0'0'0,"0"0"0,0 0 15,32 3-15,-32-3 0,32 6 0,-14 3 16,-2 1-16,1 2 0,0 9 16,-1 3-16,-4 1 0,-2 2 0,-6 2 15,-5 3-15,-4 4 16,-4 0-16,-6 0 0,-3 1 16,-2-4-16,-1-4 0,-2 3 0,0-4 15,5-5-15,5-5 0,3-3 16,3-5-16,4-3 0,2-4 15,8-3-15,9-3 0,6-6 16,5-2-16,11-6 0,7-5 16,4 0-16,3-1 0,16-8 15,5-1-15,7-1 0,-4 1 0,11-3 16,-1-1-16,-11 6 0,-8 3 16,20-9-16,-13 5 15,-19 8-15,-13 5 0,-13 2 0,-8 4 16,-9 4-16,-6 5 0,-4 1 15,-4 4-15,-2 2 0,-3 3 16,-3 2-16,-4 3 16,-4 2-16,-2 2 0,-3 2 0,-3 3 15,4-3-15,1 1 0,-4 4 16,2 2-16,7-7 16,2 1-16,3 2 0,4 0 0,4-5 0,3-3 15,7 0-15,5-3 16,4-1-16,1-3 0,9-1 0,4-3 15,4-3-15,-1-1 0,5-4 16,4-2-16,-1 0 16,-1-2-16,0-3 0,2-4 15,-5 1-15,-4 0 0,2-4 0,-4 0 16,-5 1-16,-3 1 0,-6-1 0,-4-1 16,-4 2-16,-2 2 0,-6 2 15,-2 1-15,-5 0 0,-2 2 16,-11 0-16,-8 1 0,-5 2 15,-4 1-15,-9 3 0,-6 0 16,11 2-16,9 0 0,7 1 16</inkml:trace>
  <inkml:trace contextRef="#ctx0" brushRef="#br0" timeOffset="276672.6231">20567 10360 0,'0'0'0,"0"0"16,0 0-16,-14 25 0,14-25 0,-15 32 16,4-7-16,-3 3 0,0 1 15,-7 14-15,-2 4 0,-5 10 16,2 0-16,-6 11 0,0 2 15,3-6-15,3-6 0,-3 9 16,3-5-16,5-8 0,4-8 16,3-1-16,4-8 0,5-12 15,5-7-15,7-9 0,4-11 0,-3-1 16,-3 3-16,0 0 0</inkml:trace>
  <inkml:trace contextRef="#ctx0" brushRef="#br0" timeOffset="278440.0353">21261 10456 0,'0'0'16,"0"0"-16,0 0 0,24 7 0,-24-7 15,29 11-15,-10-1 0,-3 2 16,1 2-16,-3 4 0,-1 0 15,2 10-15,-4-3 0,-7 4 16,-5 3-16,-6 0 0,-4-3 16,-10 10-16,-6-3 0,-3-1 0,-1-2 15,-9 2-15,-1-2 16,1-5-16,2-6 0,-1-2 16,3-8-16,8-2 0,6-3 0,5-7 15,4-7-15,5 0 0,3-3 16,5-5-16,5-3 0,5 0 15,3-3-15,7-1 0,6 1 16,1 0-16,1 6 0,5-3 16,3 1-16,-1 3 0,0 3 0,2 3 15,4 1-15,-4 7 16,-1 0-16,8 1 0,1 2 16,-4 4-16,-3 0 0,4 0 15,2 0-15,-3 1 0,-1 2 0,2-5 16,2 1-16,-2-2 0,-4-1 15,2-3-15,1 0 0,-5 0 16,-3-1-16,2-2 0,0-1 16,-3-2-16,-2-1 0,-1-3 15,1-1-15,-2 0 0,-2-1 0,-2-2 16,1-3-16,-5 3 0,-3-1 16,-1 1-16,-3-1 15,-5 4-15,-2-2 0,-1 2 0,-2 3 16,-2-2-16,-1 2 0,-3 2 15,-3 2-15,-1 4 0,-3 0 16,-5 0-16,-2 3 0,-1 1 16,-1 0-16,-2 3 0,-1 5 15,1-2-15,1 0 0,2 1 16,0 1-16,4 2 0,2 2 0,3-1 16,2 3-16,4 0 15,2-4-15,4 3 0,4-2 16,1-1-16,2 0 0,3-3 0,2-1 15,0-2-15,1-3 0,0-2 16,2 0-16,0-6 0,-1 2 16,1-2-16,1-4 0,-2 0 15,0-1-15,-1-2 0,0-4 16,-2 3-16,-1-4 0,0 1 0,-2 0 16,-3 0-16,0 0 0,-2-1 15,-3 0-15,-1-1 0,-1 1 16,-2 1-16,-1 3 0,-1 3 15,-2 1-15,-1 0 0,-2 0 16,0 3-16,0-2 0,-1 5 16,-1-2-16,1 3 0,0 0 0,1 0 15,2 3-15,0 0 0,2 1 16,1 0-16,3 3 0,3-2 16,0 1-16,4 0 0,1-1 15,3 2-15,3 0 0,4 0 16,5-2-16,-1 1 0,0-3 15,1 1-15,1-1 0,0-2 16,-1-1-16,1-1 0,-1-2 16,-2-1-16,-1 1 0,2-3 15,-3 1-15,-5-1 0,-2 2 0,-2 0 16,-3 0-16,0 1 0,-1 2 16,-2-2-16,-1 3 0,0-1 15,-3 1-15,0 0 0,0 0 16,-5 4-16,1-2 0,-3 3 15,-1 0-15,0 1 0,-2 2 16,0-1-16,0 3 0,0-2 16,1 2-16,-2 1 0,2 1 15,1 1-15,3-2 0,3 2 16,2-1-16,1-1 0,1-1 0,2 1 16,4-5-16,-1-1 0,-1-2 15,5 1-15,3-4 0,-1 3 16,0-3-16,1 0 0,2-3 15,-1-2-15,0-1 0,-1-1 16,0-3-16,-1 2 0,-2-3 0,-2 1 16,1-4-16,-1 3 15,-1 0-15,-3-1 0,0-1 16,-2 2-16,-2 0 0,-1 0 0,-1 1 16,-1 0-16,-1 2 0,-4 1 15,-2 0-15,0 1 16,-1 1-16,-1 2 0,0 0 0,3 2 15,0-2-15,1 3 0,2 3 16,1-3-16,2 1 0,2 3 16,4 3-16,1-1 0,2 0 0,3-1 15,3 2-15,1 0 16,3 0-16,7 1 0,2-1 16,0-1-16,-1-2 0,3 2 15,1-5-15,-1 3 0,0-4 0,2 0 16,-1 0-16,-3-1 0,-4-2 15,-4 3-15,-1-1 0,-4-1 16,-2 2-16,-2-1 0,-2-2 16,-3 3-16,-1 0 0,1 0 15,-2 0-15,-2 0 0,2 0 0,-2 0 16,-3 0-16,-2 1 0,0 2 16,-4 0-16,-2 1 15,0 0-15,0 3 0,-2 0 0,-2 0 16,2 0-16,1 3 0,-2 2 15,1 2-15,4-1 0,1-1 16,3-1-16,5 3 0,3-3 16,1-1-16,5 1 0,3-1 15,1 0-15,2-2 0,2-4 16,3-1-16,0-3 0,0 0 0,0 0 16,1-3-16,-2-2 0,0-2 15,2-3-15,-2 3 16,-6-3-16,-1 3 0,-1-4 0,-2-3 15,-1 2-15,-3-1 0,-1 2 16,-3-4-16,-2 1 0,-3 0 0,-3 0 16,-4-1-16,-3-2 0,1 2 15,-5-3-15,0-3 0,0 3 16,2 3-16,2 1 0,3 4 16,2 2-16</inkml:trace>
  <inkml:trace contextRef="#ctx0" brushRef="#br0" timeOffset="278791.9542">24809 9771 0,'0'0'0,"0"0"16,0 0-16,0 0 0,24-13 0,-24 13 15,30-2-15,-12 4 0,2 0 16,3 1-16,3 5 0,-2-1 16,-1 2-16,5 4 0,-4 1 15,-3 0-15,-3-5 0,-4-1 0</inkml:trace>
  <inkml:trace contextRef="#ctx0" brushRef="#br0" timeOffset="278955.8167">24694 10103 0,'0'0'0,"0"0"15,0 0-15,22-7 0,-22 7 0,30-1 16,-7 0-16,3 1 0,4 1 16,13-1-16,4 1 0,-7-1 15,-7 0-15,-4 0 0</inkml:trace>
  <inkml:trace contextRef="#ctx0" brushRef="#br0" timeOffset="279222.875">25814 9850 0,'0'0'0,"13"-5"0,10 0 16,2 0-16,4 0 0,15-1 0,15 1 15,1 1-15,0 2 0,21 3 16,6 4-16,9-1 0,-7 1 16,17 2-16,2 2 0,0 3 15,-11 0-15,30 5 0,-9-3 16,-20 0-16,-14 1 0,-8-4 16,-4-1-16,-15-1 0,-9 0 0,-9 0 15,-3 2-15,-13 2 16,-8 1-16,-4-4 0,-3-3 0,-3-1 15</inkml:trace>
  <inkml:trace contextRef="#ctx0" brushRef="#br0" timeOffset="279472.7789">25918 10403 0,'0'0'16,"-10"11"-16,-2 6 0,2-5 15,-1 2-15,-8 11 0,-3 4 16,0-1-16,1 1 0,-5 9 16,-1 1-16,2-2 0,2-1 0,-2 6 15,4-3-15,7-6 0,4-2 16,2-9-16,3-5 0,1-3 15</inkml:trace>
  <inkml:trace contextRef="#ctx0" brushRef="#br0" timeOffset="280256.3505">26290 10510 0,'0'0'0,"0"0"0,0 0 16,-19 11-16,19-11 0,-22 10 15,22-10-15,-29 16 0,15-6 0,-1 0 16,1 1-16,1-1 0,1 1 16,1 0-16,2 0 0,4 0 15,4-1-15,9 1 0,6-4 16,6 0-16,4 0 0,5-3 15,4-1-15,0-3 0,-1 0 16,8-7-16,-1 0 0,-5-1 16,-2 1-16,1-7 0,-4 3 15,-10 1-15,-1 0 0,-1 0 16,-4 1-16,-4 0 0,-3 4 0,-1-2 16,-3 1-16,-2 2 0,-1 0 15,-5 3-15,-3-4 16,-3 3-16,-1-1 0,-2 0 0,-3 2 15,1-2-15,1 3 0,-1 0 16,2 3-16,2-2 0,2 2 16,2 0-16,3 1 0,4 0 15,3 0-15,9 2 0,7-2 16,4 1-16,3 2 0,6 2 0,4-1 16,9-1-16,0 0 0,4 0 15,4 0-15,5-3 0,-4-1 0,-1 1 16,-2-3-16,-7 1 15,-4-1-15,-2 2 0,-6-3 16,-8 0-16,-5 0 0,-8-3 16,-1 3-16,-3 3 0,-3 1 0,-3 2 15,-4-1-15,-2 2 0,-2 0 16,-3 3-16,-4 0 16,0-2-16,-2 0 0,-1 2 0,-1 1 15,2-1-15,0-2 0,1 2 16,3 1-16,2 0 0,2-4 15,3 3-15,3-3 0,2 0 16,2-2-16,4 2 0,5 0 16,3 0-16,3-1 0,2-1 15,5-2-15,0-3 0,0 3 0,7-6 16,1-1-16,-3-3 0,-1 0 16,-2-3-16,-2-1 15,-2-3-15,-2-1 0,-3-5 0,-1-3 16,-4-4-16,-3 1 0,-5-6 15,-3-7-15,-3-1 0,-3-2 0,0 3 16,2 9-16,0 5 0</inkml:trace>
  <inkml:trace contextRef="#ctx0" brushRef="#br0" timeOffset="280456.6266">27166 9212 0,'0'0'16,"0"0"-16,0 0 0,0 0 15,0 0-15,0 0 0,-11 22 16,11-22-16,-16 23 0,2-5 16,-3 3-16,-2 3 0,-2 0 0,-1 3 15,3-4-15,3-4 0</inkml:trace>
  <inkml:trace contextRef="#ctx0" brushRef="#br0" timeOffset="280917.6527">22015 9120 0,'0'0'0,"0"0"15,0 0-15,0 0 0,0 0 0,0 0 16,0 0-16,0 0 0</inkml:trace>
  <inkml:trace contextRef="#ctx0" brushRef="#br0" timeOffset="281906.4577">23633 10318 0,'0'0'0,"-11"-10"16,-7-3-16,-4-1 0,-3-3 15,-19-5-15,-21-10 0,-14-4 0,1 1 16,-26-4-16,-6 0 15,-8 0-15,8 5 0,-58-8 0,7 9 16,17 7-16,13 6 0,-8 4 16,-5 4-16,14 5 0,9 3 15,-10 9-15,-7 6 0,13 3 16,11 2-16,-10 6 0,-6 1 16,12 3-16,9 0 0,-4 8 15,-3 4-15,15-2 0,8-1 0,-1 8 16,-2 4-16,12-2 0,10-2 15,1 7-15,1 4 0,11-4 16,8 0-16,4 7 0,4 3 16,10-6-16,6-4 0,10 3 15,6 1-15,8-4 0,5-3 0,6 3 16,6 0-16,5-1 16,3-5-16,12 2 0,7 4 15,1-7-15,0-7 0,13 6 16,7 1-16,2-5 0,2-8 0,13 2 15,10-3-15,2-1 0,-1-3 16,15-3-16,12-1 0,-7-10 16,-4-4-16,14 0 0,9 2 15,-10-7-15,-6-4 0,10-5 16,8-2-16,-11 2 0,-7-2 0,5-7 16,7-2-16,-11-4 15,-6-3-15,6-3 0,2-1 16,-11-3-16,-9 0 0,3-7 0,2-1 15,-12 0-15,-8 2 0,-1-8 16,-2-5-16,-12 2 0,-7 6 0,-7-4 16,-4-3-16,-10 0 15,-6 4-15,-8-4 0,-4-4 16,-6 8-16,-4 2 0,-7-1 16,-5-2-16,-1 4 0,-3 4 15,-7 0-15,-5 0 0,-2 3 0,-2 4 16,-8-4-16,-5 0 15,-1 4-15,-1 4 0,-4 2 0,-3 3 16,4 5-16,4 2 0,7 6 16,5 4-16,14-3 0,10-7 0,1 7 15,-1 2-15,1 1 0</inkml:trace>
  <inkml:trace contextRef="#ctx0" brushRef="#br0" timeOffset="282723.4748">27482 9230 0,'0'0'16,"0"0"-16,-20-18 0,8 8 0,-4 2 15,-14-6-15,-7 1 16,-4-2-16,-3 1 0,-20-3 15,-7-1-15,-11 2 0,2 3 0,-19 4 16,-3 4-16,5 5 0,5 6 16,-43 11-16,-5 9 0,21-1 15,15 3-15,-1 9 0,1 8 16,13 1-16,8-3 0,2 9 16,1 7-16,9-1 0,7 0 0,3 10 15,2 3-15,10-1 16,7-4-16,6 11 0,4 6 0,9-7 15,7-5-15,6 6 0,4 3 16,8-8-16,5-1 0,11 4 16,7 5-16,3-10 0,1-6 15,17 3-15,10 1 0,2-7 16,2-7-16,14 0 0,10 3 16,-2-11-16,0-6 0,12 1 15,7-1-15,-6-7 0,-4-4 0,9-1 16,4-3-16,-7-10 0,-6-5 15,6-6-15,3-2 0,-8-4 16,-6 0-16,12-8 0,8-5 16,-16-1-16,-11 2 0,2-8 15,3-6-15,-7-1 0,-4-3 16,-1-12-16,-2-8 0,-10 2 16,-7 3-16,-5-10 0,-2-4 15,-5 1-15,-4 2 0,-5-6 16,-3-4-16,-5 7 0,-7 5 0,-4-2 15,-2-6-15,-5 10 0,-3 8 16,-5-6-16,-3 0 0,-3 2 16,-1 2-16,-10-7 0,-7-8 15,-8 2-15,-6-1 0,-12-10 16,-10-7-16,2 6 0,0 5 0,-16-1 16,-11-2-16,-3 7 15,-2 3-15,-19 3 0,-14 2 16,10 12-16,8 7 0,33 11 0,24 8 15,16 6-15</inkml:trace>
  <inkml:trace contextRef="#ctx0" brushRef="#br0" timeOffset="302305.0907">6258 8165 0,'0'0'0,"0"0"15,0 0-15,0 0 0,0 0 0,0 0 16,0 0-16,0 0 16,0 0-16,15 19 0,-15-19 15,24 10-15,-24-10 0,42 3 0,-9-6 16,-5 1-16,-1 1 0,-6 0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6-01-14T03:55:55.332"/>
    </inkml:context>
    <inkml:brush xml:id="br0">
      <inkml:brushProperty name="width" value="0.05292" units="cm"/>
      <inkml:brushProperty name="height" value="0.05292" units="cm"/>
      <inkml:brushProperty name="color" value="#FF0000"/>
    </inkml:brush>
  </inkml:definitions>
  <inkml:trace contextRef="#ctx0" brushRef="#br0">1268 7944 0,'0'0'0,"0"0"0,0 0 16,0 0-16,0 0 0,0 0 16,0 0-16,0 0 0,29 14 0,-29-14 15,0 0-15,0 0 0</inkml:trace>
  <inkml:trace contextRef="#ctx0" brushRef="#br0" timeOffset="308.3511">2648 7857 0,'0'0'0,"0"0"15,0 0-15,0 0 0,0 0 0,0 0 16,0 0-16,0 0 16,0 0-16,18 18 0,-18-18 15,21 9-15,-21-9 0,22 6 16,-22-6-16,17 3 0</inkml:trace>
  <inkml:trace contextRef="#ctx0" brushRef="#br0" timeOffset="626.2155">4076 7739 0,'0'0'0,"0"0"0,0 0 15,0 0-15,0 0 0,0 0 16,0 0-16,0 0 0,0 0 0,0 0 16,25 17-16,-25-17 0,0 0 15,20 7-15</inkml:trace>
  <inkml:trace contextRef="#ctx0" brushRef="#br0" timeOffset="930.2245">5236 7730 0,'0'0'16,"0"0"-16,0 0 0,0 0 16,0 0-16,0 0 0,0 0 0,26 15 15,-26-15-15,0 0 0,26 9 16,-26-9-16</inkml:trace>
  <inkml:trace contextRef="#ctx0" brushRef="#br0" timeOffset="1257.845">6591 7670 0,'0'0'0,"0"0"15,0 0-15,0 0 0,0 0 0,0 0 16,0 0-16,0 0 0,0 0 16,0 0-16,23 9 0,-23-9 15,0 0-15,0 0 0,24 7 16,-24-7-16</inkml:trace>
  <inkml:trace contextRef="#ctx0" brushRef="#br0" timeOffset="1581.3611">7770 7652 0,'0'0'0,"0"0"0,0 0 16,0 0-16,0 0 0,0 0 16,0 0-16,0 0 0,0 0 0,0 0 15,0 0-15,0 0 16,22 13-16,-22-13 0,0 0 15,26 7-15,-26-7 0,0 0 0</inkml:trace>
  <inkml:trace contextRef="#ctx0" brushRef="#br0" timeOffset="1900.3669">9048 7679 0,'0'0'15,"0"0"-15,0 0 0,0 0 0,0 0 16,0 0-16,0 0 0,0 0 16,0 0-16,0 0 0,0 0 15,26 7-15,-26-7 0,0 0 16,0 0-16,30 12 0,-30-12 0,0 0 16</inkml:trace>
  <inkml:trace contextRef="#ctx0" brushRef="#br0" timeOffset="2188.0988">10268 7660 0,'0'0'0,"0"0"0,0 0 0,0 0 16,0 0-16,0 0 0,0 0 16,0 0-16,0 0 0,0 0 15,25 7-15,-25-7 0,0 0 0,0 0 16,22 8-16,-22-8 0</inkml:trace>
  <inkml:trace contextRef="#ctx0" brushRef="#br0" timeOffset="2516.1155">11559 7613 0,'0'0'0,"0"0"0,0 0 16,0 0-16,0 0 0,0 0 0,0 0 16,0 0-16,0 0 0,26 12 15,-26-12-15,0 0 0,28 12 16,-28-12-16,0 0 0,23 11 16</inkml:trace>
  <inkml:trace contextRef="#ctx0" brushRef="#br0" timeOffset="2806.9822">12821 7608 0,'0'0'0,"0"0"15,0 0-15,0 0 0,0 0 0,0 0 16,0 0-16,0 0 16,0 0-16,0 0 0,0 0 15,0 0-15,28 2 0,-28-2 16,0 0-16,0 0 0</inkml:trace>
  <inkml:trace contextRef="#ctx0" brushRef="#br0" timeOffset="3121.0226">14230 7588 0,'0'0'0,"0"0"0,0 0 15,0 0-15,0 0 0,0 0 0,0 0 16,0 0-16,23 6 0,-23-6 16,0 0-16,24 5 0,-24-5 0,0 0 15</inkml:trace>
  <inkml:trace contextRef="#ctx0" brushRef="#br0" timeOffset="3406.6278">15468 7584 0,'0'0'0,"0"0"0,0 0 16,0 0-16,0 0 0,0 0 0,0 0 15,0 0-15,0 0 0,0 0 16,24 17-16,-24-17 0,0 0 16,0 0-16,20 11 0,-20-11 0</inkml:trace>
  <inkml:trace contextRef="#ctx0" brushRef="#br0" timeOffset="3725.4954">16838 7649 0,'0'0'0,"0"0"15,0 0-15,0 0 0,0 0 0,0 0 16,0 0-16,0 0 15,0 0-15,0 0 0,16 16 16,-16-16-16,0 0 0,19 12 0,-19-12 16,0 0-16</inkml:trace>
  <inkml:trace contextRef="#ctx0" brushRef="#br0" timeOffset="4057.5852">18164 7635 0,'0'0'0,"0"0"15,0 0-15,0 0 0,0 0 0,0 0 16,0 0-16,0 0 16,0 0-16,0 0 0,0 0 15,26 13-15,-26-13 0,0 0 0,0 0 16,0 0-16</inkml:trace>
  <inkml:trace contextRef="#ctx0" brushRef="#br0" timeOffset="4387.2113">19344 7653 0,'0'0'0,"0"0"0,0 0 16,0 0-16,0 0 0,0 0 0,0 0 15,0 0-15,0 0 0,0 0 16,0 0-16,0 0 0</inkml:trace>
  <inkml:trace contextRef="#ctx0" brushRef="#br0" timeOffset="4722.1497">20589 7712 0,'0'0'16,"0"0"-16,0 0 0,0 0 15,0 0-15,0 0 0,0 0 16,0 0-16,0 0 0,4 23 0</inkml:trace>
  <inkml:trace contextRef="#ctx0" brushRef="#br0" timeOffset="5055.8569">21955 7620 0,'0'0'0,"0"0"15,0 0-15,0 0 0,0 0 16,0 0-16,0 0 0,0 0 16,23 8-16,-23-8 0,0 0 15,25 10-15,-25-10 0,17 4 16,-11-2-16,1-1 0</inkml:trace>
  <inkml:trace contextRef="#ctx0" brushRef="#br0" timeOffset="5353.1659">23162 7632 0,'0'0'15,"0"0"-15,0 0 0,0 0 16,0 0-16,0 0 0,0 0 15,0 0-15,0 0 0,23 10 0,-23-10 16,0 0-16,0 0 0,27-2 16</inkml:trace>
  <inkml:trace contextRef="#ctx0" brushRef="#br0" timeOffset="5659.6534">24273 7634 0,'0'0'16,"0"0"-16,0 0 0,0 0 0,0 0 15,0 0-15,0 0 0,0 0 16,0 0-16,0 0 0,0 0 16,0 0-16,22 11 0,-22-11 15</inkml:trace>
  <inkml:trace contextRef="#ctx0" brushRef="#br0" timeOffset="5980.407">25505 7638 0,'0'0'0,"0"0"15,0 0-15,0 0 0,0 0 0,0 0 16,0 0-16,0 0 0,0 0 16,0 0-16</inkml:trace>
  <inkml:trace contextRef="#ctx0" brushRef="#br0" timeOffset="7047.505">26371 6686 0,'0'0'0,"0"0"0,0 0 0,0 0 16,0 0-16,0 0 0,0 0 15,0 0-15,0 0 0,0 0 16,-1 29-16,1-29 0,0 0 0,-3 28 15,3-28-15,-2 28 0,2-28 16,-4 30-16,2-12 16,0 2-16,-2-1 0,0 3 15,-1 3-15,-1-1 0,1-2 0,-3 9 16,-1-1-16,1 0 0,1 0 16,-1 5-16,0-2 0,1 2 15,1-2-15,0-1 0,1 0 16,0 1-16,1-3 0,1 0 15,1 1-15,-1-1 0,1 2 0,-1-2 16,-1 3-16,1-2 16,1-2-16,0 3 0,1-3 15,1 1-15,0-1 0,0-4 16,1-4-16,-1-1 0,1-1 0,0-3 16,-1 1-16,0-2 0,-1-2 15,1 0-15,1 1 0,0-3 16,0 0-16,-1-2 0,0-1 15,0-2-15,0-2 0,0 0 16,0 1-16,0-3 0,0-2 0,0 4 16,0-4-16,1 3 0,-1-3 15,0 0-15,2-1 0,-2 1 16,2-3-16,-2 3 16,0-3-16,0 3 0,0-2 0,0 2 15,0 0-15,0-2 0</inkml:trace>
  <inkml:trace contextRef="#ctx0" brushRef="#br0" timeOffset="11503.1434">26562 7958 0,'0'0'16,"0"0"-16,0 0 0,0 0 15,0 0-15,0 0 0,0 0 16,0 0-16,32-3 0,-32 3 16,0 0-16,27 1 0,-27-1 0,0 0 15,31 2-15,-20-1 0,1 0 16,2 0-16,0 0 0,1 1 16,2 0-16,1-1 0,-1 0 15,1 1-15,0 0 0,1-1 16,4 0-16,-1-1 0,0 2 0,4-2 15,-2 0-15,1 1 0,-1-1 16,0 0-16,1 0 16,0 1-16,-2 0 0,-1-1 0,-2 0 15,0 0-15,0 1 0,-2 0 16,0-1-16,-2 0 0,1 2 16,-3-2-16,0-1 0,-2 0 15,-1 1-15,-1 0 0,-2 0 16,-1 0-16,-3 0 0,1 0 15,-1 0-15,0 0 0,-2 0 0,-2 0 16,2 2-16,-2-2 16,0 0-16,-3 2 0,-1 0 0,2-2 15,0 1-15,0-1 0</inkml:trace>
  <inkml:trace contextRef="#ctx0" brushRef="#br0" timeOffset="15253.5689">5649 6526 0,'0'0'16,"0"0"-16,0 0 0,0 0 0,0 0 16,0 0-16,0 0 0,23-4 15,-23 4-15,0 0 0,35-3 16,-35 3-16,31-4 0,-14 3 15,2-1-15,0 2 0,2-1 0,-2-2 16,4 3-16,-1-3 16,0 3-16,9 0 0,-2-1 15,0 1-15,-1-2 0,-1 1 16,2 1-16,-4-3 0,2 2 0,5 1 16,-2-3-16,-2 3 0,-5 0 15,1-1-15,-1-2 0,-5 3 16,1-3-16,-2 2 0,-2-1 15,-3 1-15,-1 1 0,-1 0 16,-1-1-16,0 1 0,-3 1 16,1-1-16,0 0 0,-2 3 0,1 1 15,-2 0-15,-1-1 0,1-2 16</inkml:trace>
  <inkml:trace contextRef="#ctx0" brushRef="#br0" timeOffset="43514.4906">26945 7807 0,'0'0'0,"0"0"0,0 0 15,0 0-15,0 0 0,24-5 0,-24 5 16,0 0-16</inkml:trace>
  <inkml:trace contextRef="#ctx0" brushRef="#br0" timeOffset="43948.7503">28429 7665 0,'0'0'16,"0"0"-16,0 0 0,0 0 0,0 0 16,0 0-16,0 0 0,0 0 15,0 0-15,0 0 0,0 0 16,0 0-16,16 23 0,-16-23 15,0 0-15,0 0 0</inkml:trace>
  <inkml:trace contextRef="#ctx0" brushRef="#br0" timeOffset="44987.0405">29528 7011 0,'0'0'0,"0"0"0,0 0 16,-33 3-16,33-3 0,-30 7 0,12-2 16,-1 2-16,-1 2 0,-7 4 15,-2 1-15,0 4 0,2 0 16,-1 1-16,3 4 0,-5 6 0,2 3 16,1 3-16,0-2 15,3 2-15,2 0 0,-1 7 0,3 3 16,3-1-16,4-2 0,3 2 15,3 2-15,0 2 0,3-6 16,2 1-16,4-1 0,1-3 16,1-4-16,5 1 0,2 0 15,3-4-15,2-2 0,4-2 16,3-1-16,-2-1 0,0-1 16,4-5-16,4-3 0,1-1 0,-1-3 15,4-1-15,4-3 16,0-4-16,1-4 0,2-4 0,1-1 15,-1-4-15,0-3 0,0-3 16,-1-1-16,-1-1 0,-2 0 16,-3-3-16,-2-3 0,-2-3 15,-3-3-15,2 3 0,0 2 16,-4-3-16,-5-2 0,0-4 16,-1-1-16,-3 0 0,-1 0 0,-3-1 15,-3 0-15,-2-1 0,-3 1 16,-1 0-16,0-2 0,-6 4 15,-2-1-15,-1-1 0,-1-2 16,-1 2-16,1 2 0,-5 2 16,-1 3-16,-2 0 15,-3 3-15,-2 1 0,-1 0 0,-1 2 16,-2 3-16,0 0 0,-3 0 16,0 4-16,-2 3 0,-1 1 15,-2 2-15,-2 1 0,-2 6 0,-1 1 16,-3 1-16,-1 6 0,0 6 15,-2 1-15,-1 2 0,3 6 16,2-1-16,11-5 0,6-3 16,7-4-16</inkml:trace>
  <inkml:trace contextRef="#ctx0" brushRef="#br0" timeOffset="46053.9615">30839 6896 0,'0'0'0,"0"0"0,-15-4 16,5 2-16,1-1 0,-4 2 16,-3 0-16,-5 2 15,0 0-15,-5 4 0,-4 3 16,3 0-16,0-1 0,2 3 0,0 2 15,-6 6-15,2 3 0,-2 4 16,-2 3-16,3 0 0,4 2 16,-3 5-16,3 4 0,3-3 15,4 3-15,0 1 0,0 2 16,4-2-16,3 3 0,1 4 16,2 2-16,5-6 0,2 1 0,2-3 15,2-1-15,2-1 0,5 1 16,0-1-16,1-3 0,-1-2 15,1-3-15,4 0 0,2-1 16,2-1-16,2-2 0,3-5 16,2-4-16,2-1 0,0-1 0,3-4 15,1-2-15,-1-3 16,-2-2-16,3-3 0,1 1 16,0-7-16,0-3 0,-2-4 15,-1 0-15,-1-2 0,2-1 0,0-3 16,1-3-16,-7 1 0,0-1 15,4-7-15,-1-2 16,0-4-16,-1-1 0,-1 2 0,-4 0 16,-2 0-16,0 0 0,-2-2 15,-2-2-15,-2 2 0,-1-1 0,-2 0 16,-1-2-16,-2 1 0,-2 1 16,-4-2-16,-2-1 15,1 4-15,1 3 0,-4-2 0,-3-2 16,-3 5-16,-2 3 0,-3-1 15,1-1-15,-2 6 0,-2 3 16,-4-1-16,-4 0 0,-2 5 16,1 0-16,-3 3 0,0 1 15,-5 4-15,-2 3 0,-3 7 16,-1 2-16,-1 6 0,0 4 0,-3 1 16,-2 5-16,11-5 0,9-7 15,6 2-15</inkml:trace>
  <inkml:trace contextRef="#ctx0" brushRef="#br0" timeOffset="53554.4237">3026 8473 0,'0'0'0,"0"0"0,0 0 0,0 0 16,-16-18-16,8 11 0,-2 0 15,0 0-15,-3 0 0,-5 2 16,-5 0-16,-2 3 0,2 1 15,-14 2-15,-2 2 0,0 2 16,1 3-16,-10 5 0,-3 4 16,3 1-16,4 0 0,-6 8 15,0 2-15,9-1 0,8 3 0,-8 5 16,4 2-16,6-4 0,4-1 16,5 3-16,0 4 0,6-3 15,4-1-15,3 2 0,4 2 16,1-3-16,3-3 0,7 3 15,7 2-15,3-5 0,3-2 0,5-1 16,5 1-16,3-6 16,2-1-16,8 3 0,2 1 15,-7-9-15,-1-2 0,9 3 0,5-2 16,-3-4-16,-2-5 0,6 0 16,2-3-16,-6-1 0,-3-2 0,7-5 15,5-4-15,-5 0 16,-7-1-16,10-7 0,-1-3 15,-14 2-15,-2 0 0,17-15 16,-3 0-16,-26 12 0,-5 0 0,17-22 16,-5-3-16,-14 17 0,1 0 15,-2-3-15,-2-2 16,-3-1-16,-2-2 0,-2-2 0,-3-3 16,-1 4-16,-2 3 0,-6-3 15,-1-4-15,-4 4 0,-1 3 16,-6-2-16,-5 0 0,1 7 15,-2 7-15,-6-5 0,-1-1 16,-6 2-16,1 1 0,-7 1 0,-3 0 16,0 9-16,1 4 0,-4 0 15,-8-1-15,6 2 0,5 2 16,-3 4-16,-3 3 0,8 4 16,7 2-16,1 2 0,3 0 15,9-2-15,5-1 0,7-3 16</inkml:trace>
  <inkml:trace contextRef="#ctx0" brushRef="#br0" timeOffset="55000.544">7992 8384 0,'0'0'0,"0"0"0,0 0 0,0 0 16,0 0-16,-26-3 0,26 3 15,-22-1-15,8-1 0,-3 2 16,-1 2-16,-2-1 0,0 1 0,-3 3 16,-4 1-16,-7 3 0,1 0 15,-3 2-15,-3 3 0,1-1 16,3 2-16,-10 4 0,-2 4 16,4 0-16,2 1 0,-7 7 15,2 1-15,6 1 0,4-2 16,3 10-16,4 2 0,7-5 15,6-4-15,3 2 0,5 2 16,2-3-16,3-1 0,5 5 16,5 2-16,1-3 0,3-5 15,7 4-15,2 0 0,1-6 16,1-4-16,2 3 0,3 3 0,1-1 16,1-1-16,5-1 0,5-2 15,-8-9-15,0-1 0,8 1 16,4-2-16,-3-4 0,-1-5 15,1-3-15,3-2 0,-5-2 16,-1-3-16,2-4 0,2-4 16,-5-1-16,-3-1 0,4-3 0,2-2 15,-5-1-15,-3-1 0,2-4 16,2-4-16,-6 0 0,-2-1 16,-1-3-16,0-3 0,-4 2 15,-3 1-15,4-6 0,1-3 16,-3 4-16,-3 2 0,-3-5 15,-4-1-15,-2 4 0,-3 2 0,-1-3 16,-3-2-16,-1 5 0,-1 1 16,-3 0-16,-2-2 15,-3 3-15,-6 2 0,-5 1 0,-6-3 16,4 10-16,-1 2 0,-2-3 16,-2-1-16,0 5 0,1 1 0,-8 2 15,-6 3-15,1 3 16,0 3-16,-5 3 0,-4 1 15,3 3-15,2 2 0,-11 6 16,-1 1-16,6 4 0,5 0 0,2 4 16,3 2-16,10-4 0,8-6 15,6-2-15</inkml:trace>
  <inkml:trace contextRef="#ctx0" brushRef="#br0" timeOffset="56737.4134">12673 8435 0,'0'0'0,"-11"0"0,-1 0 16,-3-1-16,-1 1 0,-11 3 15,-4 1-15,-1 2 0,-2 0 16,-7 8-16,2 2 0,1 0 0,2 1 15,-4 7-15,4 4 16,5 0-16,4 0 0,2 4 16,1 4-16,3-2 0,2-2 15,1 11-15,5 0 0,3-3 0,4-4 16,5 5-16,3 3 0,4-4 16,4-1-16,4-1 0,3 0 15,2-3-15,1-4 0,7 0 16,6-1-16,-3-3 0,-2-3 0,10 4 15,5-3-15,-7-8 0,-1-2 16,11-3-16,5-3 0,-6-5 16,-4 0-16,3-6 0,4-3 15,-4-2-15,-1-1 0,1-3 16,1-3-16,-3-2 0,-2 0 16,-1-7-16,1-5 0,-5 0 15,-2 1-15,0-2 0,2-1 16,-7-3-16,-3 0 0,-6-3 15,-1-1-15,-3 2 0,1 2 0,-5-5 16,-2-1-16,-3 4 16,0 1-16,-5 0 15,-3 0-15,-5 2 0,-2 2 0,-2-2 0,-2-1 16,-5 6-16,-3 6 0,-5 0 16,-5-3-16,5 8 0,-1-1 0,-7 1 15,-7 0-15,2 5 0,-1 4 16,-11 3-16,-2 5 15,4 2-15,0 1 0,0 5 16,1 3-16,4 1 0,4-2 0,11-3 16,10-2-16,4-1 0</inkml:trace>
  <inkml:trace contextRef="#ctx0" brushRef="#br0" timeOffset="58188.4281">15585 8479 0,'0'0'0,"0"0"15,0 0-15,-24-12 0,12 8 0,-6 0 16,-4 0-16,-9 0 15,-1 1-15,-4 1 0,-5 4 16,-8 0-16,2 0 0,-1 5 16,-3 2-16,-3 6 0,5 0 0,1 6 15,-2 4-15,-1 3 0,7-1 16,3 6-16,4 5 16,5-3-16,3-3 0,2 9 0,4 4 15,4-5-15,3-3 0,6 3 16,5 4-16,2-4 0,0-5 0,7 5 15,5 3-15,2-4 0,2 0 16,4-2-16,4 0 16,0-6-16,0-3 0,12 0 0,8 0 15,-2-7-15,-3-3 0,8-2 16,5 0-16,-2-2 0,0 0 16,25 1-16,-2-5 0,-30-8 15,-1-3-15,30-5 0,-1-1 16,-15-1-16,-10-1 0,8-4 15,5-4-15,-12-2 0,-8 0 0,3-4 16,2-3-16,-8 1 0,-4 1 16,-2-3-16,0-3 15,-5 2-15,-4 2 0,-1-6 0,-2-8 16,-7 19-16,0-2 0,2-21 16,-4 1-16,-3 17 0,-1-1 0,-2-4 15,-1-2-15,-2 3 16,1 1-16,-3-2 0,-3-3 15,-1 3-15,0 3 0,-5-2 16,-5-2-16,2 5 0,-1 3 0,-3-1 16,-3-1-16,2 8 0,-3 1 15,-9-3-15,-4-1 16,6 7-16,0 4 0,-18 0 0,-7 2 16,5 3-16,4-1 0,-2 7 15,-3 5-15,14-3 0,12 0 0,7-2 16</inkml:trace>
  <inkml:trace contextRef="#ctx0" brushRef="#br0" timeOffset="62389.3953">20164 8737 0,'0'0'16,"0"0"-16,0 0 0,0 0 0,0 0 16,15 15-16,-15-15 15,0 0-15,20 22 0,-20-22 16,15 19-16,-6-8 0,1 0 0,3 2 16,2 3-16,0-1 0,1 0 15,-1 2-15,2 1 0,4 4 16,1 0-16,1 2 0,2 1 15,-1-1-15,0-2 0,5 7 16,1 0-16,-1-1 0,-1 0 0,0-1 16,-1 0-16,-4-3 15,-1-2-15,4 4 0,1 1 0,-3-1 16,-1-2-16,-2-1 0,0-2 16,-3-4-16,-4-2 0,-1-1 15,0 1-15,-2-2 0,-1-1 16,-1-2-16,0 0 0,0-2 0,-1 0 15,-2-2-15,1 0 16,-2-1-16,1 0 0,-2-3 16,1 1-16,-2 0 0,0 0 0,-2 2 15,-2-1-15,1 1 0,0-3 16,0 1-16</inkml:trace>
  <inkml:trace contextRef="#ctx0" brushRef="#br0" timeOffset="63437.8572">29030 7732 0,'0'0'0,"0"0"15,0 0-15,0 0 0,0 0 0,0 0 16,0 0-16,0 0 0</inkml:trace>
  <inkml:trace contextRef="#ctx0" brushRef="#br0" timeOffset="65593.0069">25519 8570 0,'0'0'0,"0"0"16,0 0-16,-33 1 0,18 0 0,-9 2 16,-5 3-16,2 1 15,0 0-15,-9 7 0,-3 2 16,4-1-16,3-1 0,-1 5 0,0 3 16,2 0-16,3 0 0,-2 7 15,2 2-15,5-2 16,4 1-16,4 2 0,1 2 0,4-1 15,3 0-15,2 7 0,5 1 16,3-3-16,0-6 0,8 1 0,5 2 16,3-6-16,1-3 0,2 1 15,1 2-15,0-4 0,1-2 16,5-1-16,7 0 0,-4-3 16,-3-1-16,7-2 0,2-1 15,-4-4-15,-3-4 0,9-2 16,6-1-16,-6-2 0,-5 0 15,12-5-15,2-4 0,-12 0 16,-4-1-16,10-4 0,4-4 16,-7 0-16,-6 0 0,5-8 0,1-5 15,-4 4-15,-6 1 0,-2-4 16,1-1-16,-6 0 0,-3 1 16,-2-3-16,-2-2 15,-3 2-15,-2 0 0,-2-4 0,-1-2 16,-4 2-16,-2 3 0,-5-1 15,-3-2-15,-3 3 0,-1 3 0,-5-2 16,-3-1-16,3 7 16,3 2-16,-10-6 0,-5 1 15,1 6-15,1 2 0,-7-2 0,-1 2 16,3 4-16,-1-1 0,-6 2 16,-1 1-16,8 4 15,3 2-15,-10 1 0,-1 2 0,8 3 16,4 2-16,-2 4 0,-1 3 15,3 0-15,2 0 0,6-2 16,5 0-16,3-3 0</inkml:trace>
  <inkml:trace contextRef="#ctx0" brushRef="#br0" timeOffset="68672.19">27297 8581 0,'0'0'0,"0"0"0,0 0 0,0 0 16,-13-16-16,13 16 0,0 0 15,-16-13-15,9 7 0,0-1 0,0 1 16,-2-2-16,0 1 16,-2 1-16,-1 1 0,-2 0 0,-2 2 15,-2 2-15,-1 0 16,-1 1-16,1 1 0,-10 2 0,-2 3 16,3-1-16,0 2 0,-2 0 15,-2 2-15,3 1 0,0 1 16,-4 5-16,2 2 0,0-2 15,1 0-15,2 2 0,-1 2 16,4-1-16,3 2 0,0 1 16,-2 3-16,4 0 0,1-3 0,-2 8 15,2 0-15,3-1 0,2-2 16,4 0-16,5 1 0,0-2 16,2 0-16,1 1 0,1 2 15,2-3-15,2-1 0,3 2 16,1 1-16,2-1 0,1-2 0,2 2 15,3 0-15,-2-1 0,0 0 16,5-2-16,3-1 0,1-1 16,2-4-16,1 2 0,1-2 15,0-2-15,2-2 0,2-1 16,2-2-16,-2-1 0,1-2 16,4-1-16,2-3 0,-2-1 15,-2-3-15,3 0 0,0-3 16,-4-1-16,-3-2 0,4-4 15,-2-3-15,-7 3 0,-1 0 0,1-4 16,1-2-16,-3-1 0,-1-2 16,-2-2-16,1-5 0,-2-1 15,-3-1-15,1 0 0,-2-1 16,-1 2-16,-2-1 0,-3-4 16,-1-2-16,-3 3 0,-1 0 15,0-8-15,-3 0 0,-1 7 16,-2 2-16,-1-7 0,-2 0 15,-1 1-15,-1 3 0,-2 0 16,-2 3-16,0 5 0,-1 3 0,-2-2 16,-1-1-16,-1 6 0,0 5 15,-2 2-15,-3 3 0,0-1 16,-1 1-16,-8 5 0,-7 6 16,9-1-16,6 0 0,6 0 15</inkml:trace>
  <inkml:trace contextRef="#ctx0" brushRef="#br0" timeOffset="69769.0977">29029 7979 0,'0'0'0,"0"0"16,0 0-16,0 0 0,0 0 0,0 0 15,22 11-15,-22-11 0,23 5 0,-23-5 16,21 5-16,-21-5 16</inkml:trace>
  <inkml:trace contextRef="#ctx0" brushRef="#br0" timeOffset="70022.8664">30724 8030 0,'0'0'0,"0"0"16,0 0-16,0 0 0,0 0 0,0 0 15,0 0-15,-15 21 0,15-21 16,-16 16-16,16-16 0,0 0 16</inkml:trace>
  <inkml:trace contextRef="#ctx0" brushRef="#br0" timeOffset="71314.183">3180 9498 0,'0'0'0,"0"0"0,0 0 16,0 0-16,0 0 0,0 0 16,0 0-16,10 22 0,-10-22 0,0 0 15,23 20-15,-23-20 0,18 13 16,-18-13-16</inkml:trace>
  <inkml:trace contextRef="#ctx0" brushRef="#br0" timeOffset="71740.9058">7774 9476 0,'0'0'0,"0"0"15,0 0-15,0 0 0,0 0 16,0 0-16,17 23 0,-17-23 0,18 18 16,-18-18-16,16 17 0,-16-17 15</inkml:trace>
  <inkml:trace contextRef="#ctx0" brushRef="#br0" timeOffset="72254.607">12479 9430 0,'0'0'0,"0"0"16,0 0-16,0 0 0,0 0 0,0 0 16,0 0-16,26 23 0,-26-23 15,21 16-15,-21-16 0,0 0 16</inkml:trace>
  <inkml:trace contextRef="#ctx0" brushRef="#br0" timeOffset="72637.0952">15237 9481 0,'0'0'16,"0"0"-16,0 0 0,0 0 0,0 0 16,0 0-16,0 0 15,13 24-15,-13-24 0,0 0 0,0 0 16,15 19-16</inkml:trace>
  <inkml:trace contextRef="#ctx0" brushRef="#br0" timeOffset="73448.0978">25308 9533 0,'0'0'0,"0"0"16,0 0-16,0 0 0,0 0 16,0 0-16,0 0 0,0 0 15,23 10-15,-23-10 0,0 0 16,16 15-16,-16-15 0,10 10 0,-6-6 15,-1 0-15</inkml:trace>
  <inkml:trace contextRef="#ctx0" brushRef="#br0" timeOffset="73762.6658">27262 9532 0,'0'0'0,"0"0"0,0 0 16,0 0-16,0 0 0,0 0 16,0 0-16,0 0 0,-5 17 0,5-17 15,-16 15-15,16-15 0,0 0 16,-20 16-16</inkml:trace>
  <inkml:trace contextRef="#ctx0" brushRef="#br0" timeOffset="79471.1986">10958 5708 0,'0'0'0,"0"0"0,0 0 0,0 0 16,0 0-16,0 0 0,0 0 0,0 0 15,-25 9-15,25-9 0,-17 13 16,17-13-16,-15 18 0,6-8 16,-1 1-16,0 3 0,1-2 15,-1 3-15,-1 3 0,1 1 16,1-3-16,1 4 0,0-1 16,0 6-16,2-1 0,2-2 15,2 2-15,2-4 0,1 0 0,2 1 16,2-3-16,0-1 0,1-2 15,1-1-15,0 1 16,1-3-16,0-2 0,0 0 0,2-3 16,1 0-16,0 0 0,2-2 15,1-2-15,0 0 0,2 0 0,-2-6 16,-1 0-16,1-1 16,0-3-16,1-1 0,2-2 15,-1-1-15,0 0 0,-1 0 0,0-3 16,-2-3-16,-1 2 0,-1-3 15,-1 0-15,-1-2 0,-2 1 16,0 1-16,-1 0 0,-1-2 16,-1 1-16,0-4 0,-2 0 15,-2 6-15,0 0 0,-1 1 16,-1 5-16,-2-3 0,0 0 0,-3 0 16,-1-1-16,-2 1 15,-1 0-15,-3 3 0,-1 3 16,-2 2-16,0 2 0,-5 4 0,-3 2 15,1 1-15,-1 1 0,-1 1 16,5-3-16,5 1 0</inkml:trace>
  <inkml:trace contextRef="#ctx0" brushRef="#br0" timeOffset="81224.7923">5377 5829 0,'0'0'0,"0"0"16,0 0-16,0 0 0,0 0 0,0 0 15,0 0-15,0 0 16,0 0-16,-24 13 0,24-13 15,-14 23-15,14-23 0,-18 29 0,6-7 16,-1 0-16,1 2 0,-1 8 16,1 0-16,1-3 0,2-1 15,2 1-15,4-1 0,0 0 16,3-3-16,4-6 0,4 2 16,2-7-16,-2 1 0,4-8 15,3 0-15,-3-4 0,-1-6 16,5-1-16,1-5 0,-4 2 15,0 2-15,6-6 0,2-4 16,-3 1-16,0-3 0,-3-1 0,0-3 16,-3 3-16,-1-3 0,0 2 15,0-2-15,-1 0 0,-4 3 0,-2 0 16,-4 0-16,-2 0 16,0 2-16,-3 3 0,-1-3 15,-1 4-15,-7 1 0,-4 1 16,-7 6-16,2 0 0,1 4 0,-6 4 15,-7 1-15,4 5 0,5 1 16,2-1-16,5-3 0,5-2 16</inkml:trace>
  <inkml:trace contextRef="#ctx0" brushRef="#br0" timeOffset="81912.5227">6880 5798 0,'0'0'0,"0"0"0,0 0 15,0 0-15,0 0 0,0 0 0,-22 21 16,22-21-16,-11 21 0,11-21 16,-12 32-16,5-14 0,1 1 15,0 1-15,1 5 0,0-3 16,1 0-16,-1 9 0,2-1 15,1-3-15,1-5 0,1-1 0,1-2 16,0-2-16,1-3 0,0 0 16,2-6-16,1 2 0,3-6 15,1 0-15,1-4 0,2-1 16,3-5-16,1-1 0,-1-4 16,2 0-16,-2-3 0,0-1 15,2-2-15,0-2 0,-1-1 0,3-6 16,-2 1-16,-3 0 0,-2 1 15,-2 2-15,-4 0 16,-2 1-16,-2 3 0,-8-3 0,-2 3 16,-3 0-16,-3 4 0,-6 3 15,-4 2-15,-3 7 0,-4 0 0,-7 8 16,-4 5-16,8-1 16,7-3-16,3-1 0</inkml:trace>
  <inkml:trace contextRef="#ctx0" brushRef="#br0" timeOffset="85987.7948">26517 7967 0,'0'0'0,"0"0"0,0 0 0,0 0 16,0 0-16,22-4 0,-22 4 16,0 0-16,24-7 0,-24 7 15,25-3-15,-10 2 0,-1 1 16,3 0-16,0-1 0,2 1 15,1-1-15,2 0 0,2 0 16,-1-2-16,2 0 0,9 3 16,3 2-16,0-3 0,-3-4 0,9 3 15,1 3-15,-4-1 0,-4-1 16,2-1-16,0-2 0,-2 3 16,-1 1-16,5-5 0,1-2 15,-4 3-15,-3 1 0,-1 1 16,-1-1-16,-1 2 0,-3 2 15,2-1-15,0 1 0,-4 1 16,-1 2-16,-2-6 0,-2-3 0,0 3 16,-1 3-16,0-3 0,0-2 15,-4 2-15,-3 0 0,1 0 16,1 0-16,-2 0 0,0 1 0,1-2 16,0 0-16,-2 2 15,-1-2-15,0 1 0,1 0 16,-3 0-16,0 0 0,0 1 15,-1 0-15,0 0 0,0 1 0,-2-1 16,1-1-16,-1-1 0,-1 2 16,0 1-16,-1 1 0,-1-2 15,1 0-15,-2-1 0,0 0 16,0 0-16,-2 2 0,2-1 16,-2 1-16,3-3 0,-3 3 15,2-1-15,-2 1 0,0 0 16,0 0-16,0 0 0,-1 4 15,1-4-15,-2 1 0,2-1 0,-4 2 16,2 2-16,-1 1 0,0-1 16,1 1-16,0-2 0</inkml:trace>
  <inkml:trace contextRef="#ctx0" brushRef="#br0" timeOffset="87388.6059">29732 7022 0,'0'0'0,"0"0"16,0 0-16,0 0 16,-18-18-16,18 18 0,-26-17 0,11 6 15,-1 0-15,-4 3 0,-4-1 16,-9 1-16,0-3 0,-4 1 16,-4-1-16,2 4 0,2-2 0,-13 3 15,-3 3-15,-5-1 16,4 1-16,-3 3 0,-1 2 15,5 0-15,3 1 0,-9 8 16,-1 3-16,8-3 0,7-1 0,-10 7 16,-1 6-16,14-6 0,6-2 0,-6 8 15,0 2-15,8 4 16,4 4-16,1-4 0,0-4 16,6 0-16,5-4 0,-2 7 15,0 6-15,2-2 0,3-4 0,4 7 16,3 3-16,1-4 0,1-5 15,2 6-15,2 7 16,1-7-16,0-6 0,2 3 0,0 0 16,4-5-16,2 0 0,6 4 15,2 0-15,-2-6 0,0-1 0,4 2 16,2 2-16,-1-4 16,1-1-16,8 0 0,5 1 15,-3 0-15,-1 0 0,7-6 16,6-4-16,-3-1 0,-3-1 0,12 0 15,5-3-15,-12-5 0,-4-2 16,13-1-16,3 1 16,-6-3-16,-4-1 0,5-1 0,5 1 15,-6-3-15,-2-1 0,4-7 16,2-8-16,-5 4 0,-4 1 16,17-12-16,-5 0 0,-26 13 15,0 1-15,15-17 0,-4-5 16,-19 14-16,-3-4 0,11-19 15,0 2-15,-13 19 0,-1 1 0,-1-7 16,-1-5-16,-2 3 0,-2 4 16,-2-6-16,0-4 0,-3 4 15,-2 4-15,-6-2 0,-3 0 16,0 0-16,0 0 0,-3 1 16,-3-1-16,1 5 0,1 6 0,-2-6 15,0-3-15,0 8 16,-3 5-16,-5-1 0,0 3 15,5 1-15,1 3 0,0 1 0,-2 5 16,0-1-16,1 4 0,-6 3 16,-2 3-16,7-1 15,2-2-15,3 3 0,4-4 16,3 0-16</inkml:trace>
  <inkml:trace contextRef="#ctx0" brushRef="#br0" timeOffset="89888.7045">31579 6829 0,'0'0'0,"0"0"15,0 0-15,-28-7 0,15 4 0,-5 0 16,-4 2-16,-1-2 0,-1 3 15,-10 0-15,-4 3 16,1-2-16,2 2 0,-11 1 0,-4 3 16,3 2-16,0-1 0,-10 6 15,-1 0-15,6 1 0,4 0 16,-2 5-16,-6 3 0,1 1 16,8-3-16,-4 3 15,-1 3-15,8 1 0,7-3 0,-3 8 16,4-1-16,5-1 0,4-2 0,3 3 15,2-3-15,5 3 0,4-1 16,0 2-16,1 2 0,2-2 16,2-1-16,4-3 0,2 3 15,0 0-15,2-4 0,0 1 16,2 1-16,1-2 0,2-2 16,3 3-16,1 1 0,2-3 15,3-2-15,6 3 0,3 3 16,2-6-16,-1-6 0,5 2 15,3-2-15,1-1 0,2-1 0,1 1 16,2 2-16,1-3 16,3-1-16,2-6 0,2-3 0,0-2 15,0 1-15,4-2 0,1 0 16,5-1-16,-3-5 0,-2 2 16,-1 3-16,1-7 0,-1-1 0,-2-2 15,0 1-15,-3-2 0,0-1 16,-4-2-16,-1-2 15,-4 0-15,-2-1 0,-1 0 16,-1 0-16,-3 0 0,-4 0 0,2-5 16,0-6-16,-3 4 0,0 0 15,-6 3-15,1-2 0,-1 1 16,-2-1-16,3-6 16,2-4-16,-3 5 0,-3 6 0,-1-1 15,0 0-15,-3-2 0,-1-2 16,-2 1-16,0 0 0,-3 3 15,-2 0-15,0-4 0,0-3 16,-1 2-16,-2 2 0,-2 2 16,0-1-16,0 0 0,0-2 0,-1 1 15,-2 1-15,-3-1 0,-1 3 16,-3 0-16,0-1 0,-1 2 16,1 2-16,-1-4 0,0 3 15,-1 2-15,0 0 0,-3 2 16,0 3-16,-2-3 0,0 3 15,1 2-15,-1 0 0,0-1 16,0 1-16,-2-2 0,-1-2 16,0-1-16,0 6 0,1-2 15,-1 6-15,0-4 0,-1-1 0,-1 2 16,-2 0-16,2 3 0,0 1 16,0 2-16,-2-4 0,1 0 15,-1 4-15,2-2 0,0 0 16,0 3-16,1 0 0,-1 0 15,1 2-15,0-1 0,1 3 0,0 2 16,0 1-16,1-2 0,0 2 16,-2 3-16,-3 0 15,3 0-15,1-1 0,4 0 0,3-2 16,3-2-16</inkml:trace>
  <inkml:trace contextRef="#ctx0" brushRef="#br0" timeOffset="93938.5566">29475 7047 0,'0'0'0,"0"0"0,0 0 16,0 0-16,-3-23 0,3 23 0,-11-16 16,2 6-16,-2-1 0,-3 0 15,-4 0-15,-2 1 0,-1 2 16,-11-2-16,-2 6 0,-1-3 16,-1 0-16,-13 3 0,-2 4 15,1 3-15,0 1 0,-12 4 16,0 6-16,5 0 0,3 0 0,-9 8 15,0 6-15,8-1 16,6 0-16,-7 8 0,5 1 16,8-1-16,5 0 0,2 6 0,-1 1 15,6-3-15,5-2 0,5 2 16,6 4-16,4-2 0,3-3 16,3 5-16,4 3 0,2-9 15,3-2-15,7 2 0,6 2 16,2-3-16,0-4 0,5 5 15,5 1-15,0-6 0,-1-5 0,7 1 16,4-1-16,-1-3 0,-2-5 16,6-1-16,5 0 15,0-5-15,-1-2 0,8 0 0,0-2 16,-9-3-16,0-4 0,28 0 16,-2-3-16,-12-3 0,-7-4 0,1-5 15,1-2-15,-9-2 16,-6-2-16,2-4 0,1-4 15,-9 5-15,-6 1 0,2-4 16,0-4-16,-12 9 0,2-3 0,7-18 16,-2-3-16,-11 18 0,1 0 15,1-4-15,0-2 0,-1-1 16,0 2-16,-5-4 0,-1-2 16,-2 2-16,-3 0 0,-1-1 15,-1-3-15,-4 2 0,-2 1 0,-5-1 16,-4-1-16,0 5 15,-1 3-15,-1-1 0,2 0 16,-4 2-16,-2 4 0,-8 0 0,-7 2 16,2 3-16,1 2 0,-7 0 15,-8 1-15,-1 5 0,-3 2 0,-7 3 16,-8 0-16,4 4 16,2 3-16,-14 7 0,-2 4 15,2 3-15,24-7 0,14-1 0</inkml:trace>
  <inkml:trace contextRef="#ctx0" brushRef="#br0" timeOffset="94740.875">31322 7936 0,'0'0'0,"0"0"0,0 0 16,0 0-16,0 0 0,0 0 0,0 0 16,0 0-16,0 0 0,0 0 15</inkml:trace>
  <inkml:trace contextRef="#ctx0" brushRef="#br0" timeOffset="94897.8899">31243 7983 0,'0'0'0,"0"0"0,0 0 16,0 0-16,0 0 0,0 0 0,0 0 16,0 0-16</inkml:trace>
  <inkml:trace contextRef="#ctx0" brushRef="#br0" timeOffset="95033.1808">31241 8062 0,'0'0'0,"0"0"0,0 0 0,-31 4 16,22-3-16,1-1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2026/1/14</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798070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8</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4166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41.xml"/><Relationship Id="rId13" Type="http://schemas.openxmlformats.org/officeDocument/2006/relationships/slide" Target="../slides/slide50.xml"/><Relationship Id="rId18" Type="http://schemas.openxmlformats.org/officeDocument/2006/relationships/slide" Target="../slides/slide59.xml"/><Relationship Id="rId3" Type="http://schemas.openxmlformats.org/officeDocument/2006/relationships/tags" Target="../tags/tag41.xml"/><Relationship Id="rId7" Type="http://schemas.openxmlformats.org/officeDocument/2006/relationships/slide" Target="../slides/slide40.xml"/><Relationship Id="rId12" Type="http://schemas.openxmlformats.org/officeDocument/2006/relationships/slide" Target="../slides/slide48.xml"/><Relationship Id="rId17" Type="http://schemas.openxmlformats.org/officeDocument/2006/relationships/slide" Target="../slides/slide58.xml"/><Relationship Id="rId2" Type="http://schemas.openxmlformats.org/officeDocument/2006/relationships/tags" Target="../tags/tag40.xml"/><Relationship Id="rId16" Type="http://schemas.openxmlformats.org/officeDocument/2006/relationships/slide" Target="../slides/slide56.xml"/><Relationship Id="rId20" Type="http://schemas.openxmlformats.org/officeDocument/2006/relationships/slide" Target="../slides/slide3.xml"/><Relationship Id="rId1" Type="http://schemas.openxmlformats.org/officeDocument/2006/relationships/tags" Target="../tags/tag39.xml"/><Relationship Id="rId6" Type="http://schemas.openxmlformats.org/officeDocument/2006/relationships/slide" Target="../slides/slide39.xml"/><Relationship Id="rId11" Type="http://schemas.openxmlformats.org/officeDocument/2006/relationships/slide" Target="../slides/slide46.xml"/><Relationship Id="rId5" Type="http://schemas.openxmlformats.org/officeDocument/2006/relationships/slideMaster" Target="../slideMasters/slideMaster1.xml"/><Relationship Id="rId15" Type="http://schemas.openxmlformats.org/officeDocument/2006/relationships/slide" Target="../slides/slide54.xml"/><Relationship Id="rId10" Type="http://schemas.openxmlformats.org/officeDocument/2006/relationships/slide" Target="../slides/slide45.xml"/><Relationship Id="rId19" Type="http://schemas.openxmlformats.org/officeDocument/2006/relationships/slide" Target="../slides/slide61.xml"/><Relationship Id="rId4" Type="http://schemas.openxmlformats.org/officeDocument/2006/relationships/tags" Target="../tags/tag42.xml"/><Relationship Id="rId9" Type="http://schemas.openxmlformats.org/officeDocument/2006/relationships/slide" Target="../slides/slide43.xml"/><Relationship Id="rId14" Type="http://schemas.openxmlformats.org/officeDocument/2006/relationships/slide" Target="../slides/slide5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thumb-1920-678560"/>
          <p:cNvPicPr>
            <a:picLocks noChangeAspect="1"/>
          </p:cNvPicPr>
          <p:nvPr userDrawn="1"/>
        </p:nvPicPr>
        <p:blipFill>
          <a:blip r:embed="rId2"/>
          <a:stretch>
            <a:fillRect/>
          </a:stretch>
        </p:blipFill>
        <p:spPr>
          <a:xfrm>
            <a:off x="-33020" y="0"/>
            <a:ext cx="12229465" cy="6858000"/>
          </a:xfrm>
          <a:prstGeom prst="rect">
            <a:avLst/>
          </a:prstGeom>
        </p:spPr>
      </p:pic>
      <p:sp>
        <p:nvSpPr>
          <p:cNvPr id="8" name="矩形 7"/>
          <p:cNvSpPr/>
          <p:nvPr userDrawn="1"/>
        </p:nvSpPr>
        <p:spPr>
          <a:xfrm>
            <a:off x="-30637" y="0"/>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5" name="图片 4" descr="thumb-1920-678560"/>
          <p:cNvPicPr>
            <a:picLocks noChangeAspect="1"/>
          </p:cNvPicPr>
          <p:nvPr userDrawn="1"/>
        </p:nvPicPr>
        <p:blipFill>
          <a:blip r:embed="rId4"/>
          <a:stretch>
            <a:fillRect/>
          </a:stretch>
        </p:blipFill>
        <p:spPr>
          <a:xfrm>
            <a:off x="-33020" y="0"/>
            <a:ext cx="12229465"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14" name="Rectangle 21">
            <a:hlinkClick r:id="rId10" action="ppaction://hlinksldjump"/>
          </p:cNvPr>
          <p:cNvSpPr>
            <a:spLocks noChangeArrowheads="1"/>
          </p:cNvSpPr>
          <p:nvPr userDrawn="1"/>
        </p:nvSpPr>
        <p:spPr bwMode="auto">
          <a:xfrm>
            <a:off x="3447602"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5</a:t>
            </a:r>
          </a:p>
        </p:txBody>
      </p:sp>
      <p:sp>
        <p:nvSpPr>
          <p:cNvPr id="15" name="Rectangle 21">
            <a:hlinkClick r:id="rId11" action="ppaction://hlinksldjump"/>
          </p:cNvPr>
          <p:cNvSpPr>
            <a:spLocks noChangeArrowheads="1"/>
          </p:cNvSpPr>
          <p:nvPr userDrawn="1"/>
        </p:nvSpPr>
        <p:spPr bwMode="auto">
          <a:xfrm>
            <a:off x="3744426"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6</a:t>
            </a:r>
          </a:p>
        </p:txBody>
      </p:sp>
      <p:sp>
        <p:nvSpPr>
          <p:cNvPr id="16" name="Rectangle 21">
            <a:hlinkClick r:id="rId12" action="ppaction://hlinksldjump"/>
          </p:cNvPr>
          <p:cNvSpPr>
            <a:spLocks noChangeArrowheads="1"/>
          </p:cNvSpPr>
          <p:nvPr userDrawn="1"/>
        </p:nvSpPr>
        <p:spPr bwMode="auto">
          <a:xfrm>
            <a:off x="4041249"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7</a:t>
            </a:r>
          </a:p>
        </p:txBody>
      </p:sp>
      <p:sp>
        <p:nvSpPr>
          <p:cNvPr id="17" name="Rectangle 21">
            <a:hlinkClick r:id="rId13" action="ppaction://hlinksldjump"/>
          </p:cNvPr>
          <p:cNvSpPr>
            <a:spLocks noChangeArrowheads="1"/>
          </p:cNvSpPr>
          <p:nvPr userDrawn="1"/>
        </p:nvSpPr>
        <p:spPr bwMode="auto">
          <a:xfrm>
            <a:off x="4338074"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8</a:t>
            </a:r>
          </a:p>
        </p:txBody>
      </p:sp>
      <p:sp>
        <p:nvSpPr>
          <p:cNvPr id="18" name="Rectangle 21">
            <a:hlinkClick r:id="rId14" action="ppaction://hlinksldjump"/>
          </p:cNvPr>
          <p:cNvSpPr>
            <a:spLocks noChangeArrowheads="1"/>
          </p:cNvSpPr>
          <p:nvPr userDrawn="1"/>
        </p:nvSpPr>
        <p:spPr bwMode="auto">
          <a:xfrm>
            <a:off x="4634897"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9</a:t>
            </a:r>
          </a:p>
        </p:txBody>
      </p:sp>
      <p:sp>
        <p:nvSpPr>
          <p:cNvPr id="19" name="Rectangle 21">
            <a:hlinkClick r:id="rId15" action="ppaction://hlinksldjump"/>
          </p:cNvPr>
          <p:cNvSpPr>
            <a:spLocks noChangeArrowheads="1"/>
          </p:cNvSpPr>
          <p:nvPr userDrawn="1"/>
        </p:nvSpPr>
        <p:spPr bwMode="auto">
          <a:xfrm>
            <a:off x="493172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10</a:t>
            </a:r>
          </a:p>
        </p:txBody>
      </p:sp>
      <p:sp>
        <p:nvSpPr>
          <p:cNvPr id="20" name="Rectangle 21">
            <a:hlinkClick r:id="rId16" action="ppaction://hlinksldjump"/>
          </p:cNvPr>
          <p:cNvSpPr>
            <a:spLocks noChangeArrowheads="1"/>
          </p:cNvSpPr>
          <p:nvPr userDrawn="1"/>
        </p:nvSpPr>
        <p:spPr bwMode="auto">
          <a:xfrm>
            <a:off x="527775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11</a:t>
            </a:r>
          </a:p>
        </p:txBody>
      </p:sp>
      <p:sp>
        <p:nvSpPr>
          <p:cNvPr id="21" name="Rectangle 21">
            <a:hlinkClick r:id="rId17" action="ppaction://hlinksldjump"/>
          </p:cNvPr>
          <p:cNvSpPr>
            <a:spLocks noChangeArrowheads="1"/>
          </p:cNvSpPr>
          <p:nvPr userDrawn="1"/>
        </p:nvSpPr>
        <p:spPr bwMode="auto">
          <a:xfrm>
            <a:off x="562378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12</a:t>
            </a:r>
          </a:p>
        </p:txBody>
      </p:sp>
      <p:sp>
        <p:nvSpPr>
          <p:cNvPr id="22" name="Rectangle 21">
            <a:hlinkClick r:id="rId18" action="ppaction://hlinksldjump"/>
          </p:cNvPr>
          <p:cNvSpPr>
            <a:spLocks noChangeArrowheads="1"/>
          </p:cNvSpPr>
          <p:nvPr userDrawn="1"/>
        </p:nvSpPr>
        <p:spPr bwMode="auto">
          <a:xfrm>
            <a:off x="596981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13</a:t>
            </a:r>
          </a:p>
        </p:txBody>
      </p:sp>
      <p:sp>
        <p:nvSpPr>
          <p:cNvPr id="23" name="Rectangle 21">
            <a:hlinkClick r:id="rId19" action="ppaction://hlinksldjump"/>
          </p:cNvPr>
          <p:cNvSpPr>
            <a:spLocks noChangeArrowheads="1"/>
          </p:cNvSpPr>
          <p:nvPr userDrawn="1"/>
        </p:nvSpPr>
        <p:spPr bwMode="auto">
          <a:xfrm>
            <a:off x="6315841" y="6418161"/>
            <a:ext cx="293649" cy="323925"/>
          </a:xfrm>
          <a:prstGeom prst="rect">
            <a:avLst/>
          </a:prstGeom>
          <a:noFill/>
          <a:ln>
            <a:noFill/>
          </a:ln>
          <a:effectLst/>
        </p:spPr>
        <p:txBody>
          <a:bodyPr wrap="none" lIns="102364" tIns="51181" rIns="102364" bIns="51181" anchor="ctr"/>
          <a:lstStyle/>
          <a:p>
            <a:pPr algn="ctr" defTabSz="768350">
              <a:defRPr/>
            </a:pPr>
            <a:r>
              <a:rPr lang="en-US" altLang="zh-CN" sz="1400" dirty="0">
                <a:solidFill>
                  <a:prstClr val="black"/>
                </a:solidFill>
                <a:latin typeface="Broadway" panose="04040905080B02020502" pitchFamily="82" charset="0"/>
                <a:ea typeface="楷体" panose="02010609060101010101" charset="-122"/>
                <a:cs typeface="经典繁仿黑" pitchFamily="49" charset="-122"/>
              </a:rPr>
              <a:t>14</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2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5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57.xml"/><Relationship Id="rId5" Type="http://schemas.openxmlformats.org/officeDocument/2006/relationships/image" Target="../media/image11.emf"/><Relationship Id="rId4" Type="http://schemas.openxmlformats.org/officeDocument/2006/relationships/customXml" Target="../ink/ink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15.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slideLayout" Target="../slideLayouts/slideLayout3.xml"/><Relationship Id="rId4" Type="http://schemas.openxmlformats.org/officeDocument/2006/relationships/tags" Target="../tags/tag62.xml"/></Relationships>
</file>

<file path=ppt/slides/_rels/slide16.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4.png"/><Relationship Id="rId5" Type="http://schemas.openxmlformats.org/officeDocument/2006/relationships/slideLayout" Target="../slideLayouts/slideLayout4.xml"/><Relationship Id="rId4" Type="http://schemas.openxmlformats.org/officeDocument/2006/relationships/tags" Target="../tags/tag6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3.emf"/><Relationship Id="rId4" Type="http://schemas.openxmlformats.org/officeDocument/2006/relationships/customXml" Target="../ink/ink2.xml"/></Relationships>
</file>

<file path=ppt/slides/_rels/slide1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slideLayout" Target="../slideLayouts/slideLayout3.xml"/><Relationship Id="rId4" Type="http://schemas.openxmlformats.org/officeDocument/2006/relationships/tags" Target="../tags/tag7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4.xml"/><Relationship Id="rId1" Type="http://schemas.openxmlformats.org/officeDocument/2006/relationships/tags" Target="../tags/tag7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1.xml"/><Relationship Id="rId1" Type="http://schemas.openxmlformats.org/officeDocument/2006/relationships/tags" Target="../tags/tag80.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5.xml.rels><?xml version="1.0" encoding="UTF-8" standalone="yes"?>
<Relationships xmlns="http://schemas.openxmlformats.org/package/2006/relationships"><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9.png"/><Relationship Id="rId5" Type="http://schemas.openxmlformats.org/officeDocument/2006/relationships/slideLayout" Target="../slideLayouts/slideLayout3.xml"/><Relationship Id="rId4" Type="http://schemas.openxmlformats.org/officeDocument/2006/relationships/tags" Target="../tags/tag8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88.xml"/><Relationship Id="rId1" Type="http://schemas.openxmlformats.org/officeDocument/2006/relationships/tags" Target="../tags/tag8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90.xml"/><Relationship Id="rId1" Type="http://schemas.openxmlformats.org/officeDocument/2006/relationships/tags" Target="../tags/tag89.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23.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93.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38.xml"/><Relationship Id="rId4" Type="http://schemas.openxmlformats.org/officeDocument/2006/relationships/slide" Target="slide15.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34.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slideLayout" Target="../slideLayouts/slideLayout3.xml"/><Relationship Id="rId4" Type="http://schemas.openxmlformats.org/officeDocument/2006/relationships/tags" Target="../tags/tag10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03.xml"/><Relationship Id="rId1" Type="http://schemas.openxmlformats.org/officeDocument/2006/relationships/tags" Target="../tags/tag102.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38.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slideLayout" Target="../slideLayouts/slideLayout3.xml"/><Relationship Id="rId4" Type="http://schemas.openxmlformats.org/officeDocument/2006/relationships/tags" Target="../tags/tag109.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1.xml"/><Relationship Id="rId1" Type="http://schemas.openxmlformats.org/officeDocument/2006/relationships/tags" Target="../tags/tag110.xml"/></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3.xml"/><Relationship Id="rId1" Type="http://schemas.openxmlformats.org/officeDocument/2006/relationships/tags" Target="../tags/tag11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4.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15.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8.xml"/><Relationship Id="rId1" Type="http://schemas.openxmlformats.org/officeDocument/2006/relationships/tags" Target="../tags/tag116.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8.xml"/><Relationship Id="rId1" Type="http://schemas.openxmlformats.org/officeDocument/2006/relationships/tags" Target="../tags/tag11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19.xml"/><Relationship Id="rId1" Type="http://schemas.openxmlformats.org/officeDocument/2006/relationships/tags" Target="../tags/tag118.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8.xml"/><Relationship Id="rId1" Type="http://schemas.openxmlformats.org/officeDocument/2006/relationships/tags" Target="../tags/tag120.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1.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8.xml"/><Relationship Id="rId1" Type="http://schemas.openxmlformats.org/officeDocument/2006/relationships/tags" Target="../tags/tag122.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4.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8.xml"/><Relationship Id="rId1" Type="http://schemas.openxmlformats.org/officeDocument/2006/relationships/tags" Target="../tags/tag125.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8.xml"/><Relationship Id="rId1" Type="http://schemas.openxmlformats.org/officeDocument/2006/relationships/tags" Target="../tags/tag126.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8.xml"/><Relationship Id="rId1" Type="http://schemas.openxmlformats.org/officeDocument/2006/relationships/tags" Target="../tags/tag127.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28.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8.xml"/><Relationship Id="rId1" Type="http://schemas.openxmlformats.org/officeDocument/2006/relationships/tags" Target="../tags/tag129.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8.xml"/><Relationship Id="rId1" Type="http://schemas.openxmlformats.org/officeDocument/2006/relationships/tags" Target="../tags/tag130.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8.xml"/><Relationship Id="rId1" Type="http://schemas.openxmlformats.org/officeDocument/2006/relationships/tags" Target="../tags/tag131.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33.xml"/><Relationship Id="rId1" Type="http://schemas.openxmlformats.org/officeDocument/2006/relationships/tags" Target="../tags/tag132.xml"/><Relationship Id="rId4" Type="http://schemas.openxmlformats.org/officeDocument/2006/relationships/image" Target="../media/image42.png"/></Relationships>
</file>

<file path=ppt/slides/_rels/slide59.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slideLayout" Target="../slideLayouts/slideLayout8.xml"/><Relationship Id="rId1" Type="http://schemas.openxmlformats.org/officeDocument/2006/relationships/tags" Target="../tags/tag13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8.xml"/><Relationship Id="rId1" Type="http://schemas.openxmlformats.org/officeDocument/2006/relationships/tags" Target="../tags/tag135.xml"/></Relationships>
</file>

<file path=ppt/slides/_rels/slide61.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image" Target="../media/image44.TIF"/><Relationship Id="rId5" Type="http://schemas.openxmlformats.org/officeDocument/2006/relationships/image" Target="../media/image43.png"/><Relationship Id="rId4"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8.xml"/><Relationship Id="rId1" Type="http://schemas.openxmlformats.org/officeDocument/2006/relationships/tags" Target="../tags/tag1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9.png"/><Relationship Id="rId5" Type="http://schemas.openxmlformats.org/officeDocument/2006/relationships/slideLayout" Target="../slideLayouts/slideLayout3.xml"/><Relationship Id="rId4" Type="http://schemas.openxmlformats.org/officeDocument/2006/relationships/tags" Target="../tags/tag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第九章　统计与成对数据的统计分析</a:t>
            </a:r>
          </a:p>
        </p:txBody>
      </p:sp>
      <p:sp>
        <p:nvSpPr>
          <p:cNvPr id="8" name="文本框 5"/>
          <p:cNvSpPr txBox="1"/>
          <p:nvPr/>
        </p:nvSpPr>
        <p:spPr>
          <a:xfrm>
            <a:off x="2855223" y="5158030"/>
            <a:ext cx="8874875" cy="83013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随机抽样、统计图表</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4514108"/>
            <a:ext cx="12190413" cy="1679462"/>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3" name="矩形 2"/>
          <p:cNvSpPr/>
          <p:nvPr/>
        </p:nvSpPr>
        <p:spPr>
          <a:xfrm>
            <a:off x="9926235" y="1663478"/>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227818" y="931318"/>
            <a:ext cx="11589417" cy="489364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简单随机抽样中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每个个体被抽到的机会不一样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与先后有关</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抽签法和随机数法都是简单随机抽样的方法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分层随机抽样中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每个个体被抽到的可能性与层数及分层有关</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频率分布直方图中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小长方形的面积越大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表示样本数据落在该区间的频率越大</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简单随机抽样中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每个个体被抽到的机会一样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与先后无关</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分层随机抽样中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每个个体被抽到的可能性与层数及分层无关</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7" name="矩形 6"/>
          <p:cNvSpPr/>
          <p:nvPr/>
        </p:nvSpPr>
        <p:spPr>
          <a:xfrm>
            <a:off x="7632795" y="2210848"/>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10116735" y="2851181"/>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1584039" y="4015264"/>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linds(horizont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blinds(horizontal)">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4145872"/>
            <a:ext cx="12190413" cy="2034558"/>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6972014" y="1333024"/>
            <a:ext cx="665567" cy="492443"/>
          </a:xfrm>
          <a:prstGeom prst="rect">
            <a:avLst/>
          </a:prstGeom>
        </p:spPr>
        <p:txBody>
          <a:bodyPr wrap="none">
            <a:spAutoFit/>
          </a:bodyPr>
          <a:lstStyle/>
          <a:p>
            <a:r>
              <a:rPr lang="en-US" altLang="zh-CN" sz="2600" b="1" smtClean="0">
                <a:solidFill>
                  <a:srgbClr val="C00000"/>
                </a:solidFill>
                <a:latin typeface="Times New Roman" panose="02020603050405020304"/>
                <a:ea typeface="宋体" panose="02010600030101010101" pitchFamily="2" charset="-122"/>
                <a:sym typeface="Times New Roman" panose="02020603050405020304"/>
              </a:rPr>
              <a:t>CD</a:t>
            </a:r>
            <a:endParaRPr lang="zh-CN" altLang="en-US" sz="26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2" y="621443"/>
            <a:ext cx="8634175"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苏教必修二</a:t>
            </a:r>
            <a:r>
              <a:rPr lang="en-US" altLang="zh-CN" sz="2600" b="1">
                <a:latin typeface="Times New Roman" panose="02020603050405020304" pitchFamily="18" charset="0"/>
                <a:cs typeface="Times New Roman" panose="02020603050405020304" pitchFamily="18" charset="0"/>
              </a:rPr>
              <a:t>P236</a:t>
            </a:r>
            <a:r>
              <a:rPr lang="zh-CN" altLang="zh-CN" sz="2600" b="1">
                <a:latin typeface="Times New Roman" panose="02020603050405020304" pitchFamily="18" charset="0"/>
                <a:cs typeface="Times New Roman" panose="02020603050405020304" pitchFamily="18" charset="0"/>
              </a:rPr>
              <a:t>例</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某企业</a:t>
            </a:r>
            <a:r>
              <a:rPr lang="en-US" altLang="zh-CN" sz="2600" b="1">
                <a:latin typeface="Times New Roman" panose="02020603050405020304" pitchFamily="18" charset="0"/>
                <a:cs typeface="Times New Roman" panose="02020603050405020304" pitchFamily="18" charset="0"/>
              </a:rPr>
              <a:t>2024</a:t>
            </a:r>
            <a:r>
              <a:rPr lang="zh-CN" altLang="zh-CN" sz="2600" b="1">
                <a:latin typeface="Times New Roman" panose="02020603050405020304" pitchFamily="18" charset="0"/>
                <a:cs typeface="Times New Roman" panose="02020603050405020304" pitchFamily="18" charset="0"/>
              </a:rPr>
              <a:t>年年度营业费用情况如图所示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则下面说法中正确的是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25" name="image4.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6347" y="837470"/>
            <a:ext cx="3712034" cy="2901360"/>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485409" y="1701578"/>
            <a:ext cx="11226499" cy="3693319"/>
          </a:xfrm>
          <a:prstGeom prst="rect">
            <a:avLst/>
          </a:prstGeom>
        </p:spPr>
        <p:txBody>
          <a:bodyPr wrap="square">
            <a:spAutoFit/>
          </a:bodyPr>
          <a:lstStyle/>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基本工资占比最高</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奖金高于基本工资</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加班费与包装费相同</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工人支出占比不到</a:t>
            </a:r>
            <a:r>
              <a:rPr lang="en-US" altLang="zh-CN" sz="2600" b="1" dirty="0">
                <a:latin typeface="Times New Roman" panose="02020603050405020304" pitchFamily="18" charset="0"/>
                <a:cs typeface="Times New Roman" panose="02020603050405020304" pitchFamily="18" charset="0"/>
              </a:rPr>
              <a:t>40%</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加班费与包装费同为</a:t>
            </a:r>
            <a:r>
              <a:rPr lang="en-US" altLang="zh-CN" sz="2600" b="1" dirty="0">
                <a:latin typeface="Times New Roman" panose="02020603050405020304" pitchFamily="18" charset="0"/>
                <a:cs typeface="Times New Roman" panose="02020603050405020304" pitchFamily="18" charset="0"/>
              </a:rPr>
              <a:t>8%</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故相同</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工人支出包括基本工资、加班费和奖金</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占比</a:t>
            </a:r>
            <a:r>
              <a:rPr lang="en-US" altLang="zh-CN" sz="2600" b="1" dirty="0">
                <a:latin typeface="Times New Roman" panose="02020603050405020304" pitchFamily="18" charset="0"/>
                <a:cs typeface="Times New Roman" panose="02020603050405020304" pitchFamily="18" charset="0"/>
              </a:rPr>
              <a:t>18%+8%+11%=37%</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不到</a:t>
            </a:r>
            <a:r>
              <a:rPr lang="en-US" altLang="zh-CN" sz="2600" b="1" dirty="0">
                <a:latin typeface="Times New Roman" panose="02020603050405020304" pitchFamily="18" charset="0"/>
                <a:cs typeface="Times New Roman" panose="02020603050405020304" pitchFamily="18" charset="0"/>
              </a:rPr>
              <a:t>40%.</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blinds(horizontal)">
                                      <p:cBhvr>
                                        <p:cTn id="1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079817"/>
            <a:ext cx="12190413" cy="3104598"/>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11" name="矩形 10"/>
          <p:cNvSpPr/>
          <p:nvPr/>
        </p:nvSpPr>
        <p:spPr>
          <a:xfrm>
            <a:off x="1876393" y="2335687"/>
            <a:ext cx="1836593" cy="623953"/>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120</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110</a:t>
            </a:r>
            <a:r>
              <a:rPr lang="en-US" altLang="zh-CN" sz="2600" b="1">
                <a:solidFill>
                  <a:srgbClr val="C00000"/>
                </a:solidFill>
                <a:latin typeface="宋体" panose="02010600030101010101" pitchFamily="2" charset="-122"/>
                <a:cs typeface="Times New Roman" panose="02020603050405020304" pitchFamily="18" charset="0"/>
              </a:rPr>
              <a:t>,</a:t>
            </a:r>
            <a:r>
              <a:rPr lang="en-US" altLang="zh-CN" sz="2600" b="1">
                <a:solidFill>
                  <a:srgbClr val="C00000"/>
                </a:solidFill>
                <a:latin typeface="Times New Roman" panose="02020603050405020304" pitchFamily="18" charset="0"/>
                <a:cs typeface="Times New Roman" panose="02020603050405020304" pitchFamily="18" charset="0"/>
              </a:rPr>
              <a:t>90</a:t>
            </a:r>
            <a:endParaRPr lang="zh-CN" altLang="zh-CN" sz="1150">
              <a:latin typeface="Calibri" panose="020F0502020204030204" pitchFamily="34" charset="0"/>
              <a:cs typeface="Times New Roman" panose="02020603050405020304" pitchFamily="18" charset="0"/>
            </a:endParaRPr>
          </a:p>
        </p:txBody>
      </p:sp>
      <p:sp>
        <p:nvSpPr>
          <p:cNvPr id="10" name="矩形 9"/>
          <p:cNvSpPr/>
          <p:nvPr/>
        </p:nvSpPr>
        <p:spPr>
          <a:xfrm>
            <a:off x="370862" y="621443"/>
            <a:ext cx="10476938"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zh-CN" altLang="zh-CN" sz="2600" b="1" smtClean="0">
                <a:latin typeface="Times New Roman" panose="02020603050405020304" pitchFamily="18" charset="0"/>
                <a:cs typeface="Times New Roman" panose="02020603050405020304" pitchFamily="18" charset="0"/>
              </a:rPr>
              <a:t>人教</a:t>
            </a:r>
            <a:r>
              <a:rPr lang="en-US" altLang="zh-CN" sz="2600" b="1" smtClean="0">
                <a:latin typeface="Times New Roman" panose="02020603050405020304" pitchFamily="18" charset="0"/>
                <a:cs typeface="Times New Roman" panose="02020603050405020304" pitchFamily="18" charset="0"/>
              </a:rPr>
              <a:t>B</a:t>
            </a:r>
            <a:r>
              <a:rPr lang="zh-CN" altLang="zh-CN" sz="2600" b="1" smtClean="0">
                <a:latin typeface="Times New Roman" panose="02020603050405020304" pitchFamily="18" charset="0"/>
                <a:cs typeface="Times New Roman" panose="02020603050405020304" pitchFamily="18" charset="0"/>
              </a:rPr>
              <a:t>必修二</a:t>
            </a:r>
            <a:r>
              <a:rPr lang="en-US" altLang="zh-CN" sz="2600" b="1" smtClean="0">
                <a:latin typeface="Times New Roman" panose="02020603050405020304" pitchFamily="18" charset="0"/>
                <a:cs typeface="Times New Roman" panose="02020603050405020304" pitchFamily="18" charset="0"/>
              </a:rPr>
              <a:t>P90</a:t>
            </a:r>
            <a:r>
              <a:rPr lang="zh-CN" altLang="zh-CN" sz="2600" b="1" smtClean="0">
                <a:latin typeface="Times New Roman" panose="02020603050405020304" pitchFamily="18" charset="0"/>
                <a:cs typeface="Times New Roman" panose="02020603050405020304" pitchFamily="18" charset="0"/>
              </a:rPr>
              <a:t>习题</a:t>
            </a:r>
            <a:r>
              <a:rPr lang="en-US" altLang="zh-CN" sz="2600" b="1" smtClean="0">
                <a:latin typeface="Times New Roman" panose="02020603050405020304" pitchFamily="18" charset="0"/>
                <a:cs typeface="Times New Roman" panose="02020603050405020304" pitchFamily="18" charset="0"/>
              </a:rPr>
              <a:t>5</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1AT2</a:t>
            </a:r>
            <a:r>
              <a:rPr lang="zh-CN" altLang="zh-CN" sz="2600" b="1" smtClean="0">
                <a:latin typeface="Times New Roman" panose="02020603050405020304" pitchFamily="18" charset="0"/>
                <a:cs typeface="Times New Roman" panose="02020603050405020304" pitchFamily="18" charset="0"/>
              </a:rPr>
              <a:t>改编</a:t>
            </a:r>
            <a:r>
              <a:rPr lang="en-US" altLang="zh-CN" sz="2600" b="1" smtClean="0">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已知某地区有小学生</a:t>
            </a:r>
            <a:r>
              <a:rPr lang="en-US" altLang="zh-CN" sz="2600" b="1" smtClean="0">
                <a:latin typeface="Times New Roman" panose="02020603050405020304" pitchFamily="18" charset="0"/>
                <a:cs typeface="Times New Roman" panose="02020603050405020304" pitchFamily="18" charset="0"/>
              </a:rPr>
              <a:t>12</a:t>
            </a:r>
            <a:r>
              <a:rPr lang="en-US" altLang="zh-CN" sz="2600" b="1" smtClean="0">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000</a:t>
            </a:r>
            <a:r>
              <a:rPr lang="zh-CN" altLang="zh-CN" sz="2600" b="1" smtClean="0">
                <a:latin typeface="Times New Roman" panose="02020603050405020304" pitchFamily="18" charset="0"/>
                <a:cs typeface="Times New Roman" panose="02020603050405020304" pitchFamily="18" charset="0"/>
              </a:rPr>
              <a:t>人</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初中生</a:t>
            </a:r>
            <a:r>
              <a:rPr lang="en-US" altLang="zh-CN" sz="2600" b="1" smtClean="0">
                <a:latin typeface="Times New Roman" panose="02020603050405020304" pitchFamily="18" charset="0"/>
                <a:cs typeface="Times New Roman" panose="02020603050405020304" pitchFamily="18" charset="0"/>
              </a:rPr>
              <a:t>11</a:t>
            </a:r>
            <a:r>
              <a:rPr lang="en-US" altLang="zh-CN" sz="2600" b="1" smtClean="0">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000</a:t>
            </a:r>
            <a:r>
              <a:rPr lang="zh-CN" altLang="zh-CN" sz="2600" b="1" smtClean="0">
                <a:latin typeface="Times New Roman" panose="02020603050405020304" pitchFamily="18" charset="0"/>
                <a:cs typeface="Times New Roman" panose="02020603050405020304" pitchFamily="18" charset="0"/>
              </a:rPr>
              <a:t>人</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高中生</a:t>
            </a:r>
            <a:r>
              <a:rPr lang="en-US" altLang="zh-CN" sz="2600" b="1" smtClean="0">
                <a:latin typeface="Times New Roman" panose="02020603050405020304" pitchFamily="18" charset="0"/>
                <a:cs typeface="Times New Roman" panose="02020603050405020304" pitchFamily="18" charset="0"/>
              </a:rPr>
              <a:t>9</a:t>
            </a:r>
            <a:r>
              <a:rPr lang="en-US" altLang="zh-CN" sz="2600" b="1" smtClean="0">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000</a:t>
            </a:r>
            <a:r>
              <a:rPr lang="zh-CN" altLang="zh-CN" sz="2600" b="1" smtClean="0">
                <a:latin typeface="Times New Roman" panose="02020603050405020304" pitchFamily="18" charset="0"/>
                <a:cs typeface="Times New Roman" panose="02020603050405020304" pitchFamily="18" charset="0"/>
              </a:rPr>
              <a:t>人</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现在要了解该地区学生的近视情况</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准备抽取</a:t>
            </a:r>
            <a:r>
              <a:rPr lang="en-US" altLang="zh-CN" sz="2600" b="1" smtClean="0">
                <a:latin typeface="Times New Roman" panose="02020603050405020304" pitchFamily="18" charset="0"/>
                <a:cs typeface="Times New Roman" panose="02020603050405020304" pitchFamily="18" charset="0"/>
              </a:rPr>
              <a:t>320</a:t>
            </a:r>
            <a:r>
              <a:rPr lang="zh-CN" altLang="zh-CN" sz="2600" b="1" smtClean="0">
                <a:latin typeface="Times New Roman" panose="02020603050405020304" pitchFamily="18" charset="0"/>
                <a:cs typeface="Times New Roman" panose="02020603050405020304" pitchFamily="18" charset="0"/>
              </a:rPr>
              <a:t>人进行调查</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则应该抽取小学生、初中生、高中生的人数分别是</a:t>
            </a:r>
            <a:r>
              <a:rPr lang="zh-CN" altLang="zh-CN" sz="2600" b="1" u="sng" smtClean="0">
                <a:latin typeface="Times New Roman" panose="02020603050405020304" pitchFamily="18" charset="0"/>
                <a:cs typeface="Times New Roman" panose="02020603050405020304" pitchFamily="18" charset="0"/>
              </a:rPr>
              <a:t>　　　</a:t>
            </a:r>
            <a:r>
              <a:rPr lang="zh-CN" altLang="zh-CN" sz="2600" b="1" u="sng">
                <a:latin typeface="Times New Roman" panose="02020603050405020304" pitchFamily="18" charset="0"/>
                <a:cs typeface="Times New Roman" panose="02020603050405020304" pitchFamily="18" charset="0"/>
              </a:rPr>
              <a:t>　　</a:t>
            </a:r>
            <a:r>
              <a:rPr lang="zh-CN" altLang="zh-CN" sz="2600" b="1" u="sng" smtClean="0">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847058" y="3099340"/>
                <a:ext cx="11011366" cy="215975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小学生、初中生、高中生人数的比例</a:t>
                </a:r>
                <a:r>
                  <a:rPr lang="zh-CN" altLang="zh-CN" sz="2600" b="1" smtClean="0">
                    <a:latin typeface="Times New Roman" panose="02020603050405020304" pitchFamily="18" charset="0"/>
                    <a:cs typeface="Times New Roman" panose="02020603050405020304" pitchFamily="18" charset="0"/>
                  </a:rPr>
                  <a:t>为</a:t>
                </a:r>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12</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000=12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11</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9</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故抽取人数分别</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cs typeface="Times New Roman" panose="02020603050405020304" pitchFamily="18" charset="0"/>
                  </a:rPr>
                  <a:t>320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𝟏𝟐</m:t>
                        </m:r>
                      </m:num>
                      <m:den>
                        <m:r>
                          <a:rPr lang="en-US" altLang="zh-CN" sz="2600" b="1" i="1">
                            <a:latin typeface="Cambria Math" panose="02040503050406030204" pitchFamily="18" charset="0"/>
                            <a:cs typeface="Times New Roman" panose="02020603050405020304" pitchFamily="18" charset="0"/>
                          </a:rPr>
                          <m:t>𝟏𝟐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320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𝟏𝟏</m:t>
                        </m:r>
                      </m:num>
                      <m:den>
                        <m:r>
                          <a:rPr lang="en-US" altLang="zh-CN" sz="2600" b="1" i="1">
                            <a:latin typeface="Cambria Math" panose="02040503050406030204" pitchFamily="18" charset="0"/>
                            <a:cs typeface="Times New Roman" panose="02020603050405020304" pitchFamily="18" charset="0"/>
                          </a:rPr>
                          <m:t>𝟏𝟐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=110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320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𝟏𝟐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den>
                    </m:f>
                  </m:oMath>
                </a14:m>
                <a:r>
                  <a:rPr lang="en-US" altLang="zh-CN" sz="2600" b="1">
                    <a:latin typeface="Times New Roman" panose="02020603050405020304" pitchFamily="18" charset="0"/>
                    <a:cs typeface="Times New Roman" panose="02020603050405020304" pitchFamily="18" charset="0"/>
                  </a:rPr>
                  <a:t>=90.</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847058" y="3099340"/>
                <a:ext cx="11011366" cy="2159758"/>
              </a:xfrm>
              <a:prstGeom prst="rect">
                <a:avLst/>
              </a:prstGeom>
              <a:blipFill rotWithShape="0">
                <a:blip r:embed="rId3"/>
                <a:stretch>
                  <a:fillRect l="-997"/>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1057680" y="1190880"/>
              <a:ext cx="9070560" cy="3557880"/>
            </p14:xfrm>
          </p:contentPart>
        </mc:Choice>
        <mc:Fallback>
          <p:pic>
            <p:nvPicPr>
              <p:cNvPr id="2" name="墨迹 1"/>
              <p:cNvPicPr/>
              <p:nvPr/>
            </p:nvPicPr>
            <p:blipFill>
              <a:blip r:embed="rId5"/>
              <a:stretch>
                <a:fillRect/>
              </a:stretch>
            </p:blipFill>
            <p:spPr>
              <a:xfrm>
                <a:off x="1048320" y="1181520"/>
                <a:ext cx="9089280" cy="3576600"/>
              </a:xfrm>
              <a:prstGeom prst="rect">
                <a:avLst/>
              </a:prstGeom>
            </p:spPr>
          </p:pic>
        </mc:Fallback>
      </mc:AlternateContent>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528282" y="3874675"/>
            <a:ext cx="1269899" cy="492443"/>
          </a:xfrm>
          <a:prstGeom prst="rect">
            <a:avLst/>
          </a:prstGeom>
        </p:spPr>
        <p:txBody>
          <a:bodyPr wrap="none">
            <a:spAutoFit/>
          </a:bodyPr>
          <a:lstStyle/>
          <a:p>
            <a:r>
              <a:rPr lang="en-US" altLang="zh-CN" sz="2600" b="1">
                <a:solidFill>
                  <a:srgbClr val="C00000"/>
                </a:solidFill>
                <a:latin typeface="Times New Roman" panose="02020603050405020304" pitchFamily="18" charset="0"/>
              </a:rPr>
              <a:t>0.004</a:t>
            </a:r>
            <a:r>
              <a:rPr lang="en-US" altLang="zh-CN" sz="2600" b="1">
                <a:solidFill>
                  <a:srgbClr val="C00000"/>
                </a:solidFill>
                <a:latin typeface="宋体" panose="02010600030101010101" pitchFamily="2" charset="-122"/>
                <a:cs typeface="Times New Roman" panose="02020603050405020304" pitchFamily="18" charset="0"/>
              </a:rPr>
              <a:t> </a:t>
            </a:r>
            <a:r>
              <a:rPr lang="en-US" altLang="zh-CN" sz="2600" b="1">
                <a:solidFill>
                  <a:srgbClr val="C00000"/>
                </a:solidFill>
                <a:latin typeface="Times New Roman" panose="02020603050405020304" pitchFamily="18" charset="0"/>
              </a:rPr>
              <a:t>4</a:t>
            </a:r>
            <a:endParaRPr lang="zh-CN" altLang="en-US" sz="26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269382" y="621443"/>
            <a:ext cx="6689931"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必修二</a:t>
            </a:r>
            <a:r>
              <a:rPr lang="en-US" altLang="zh-CN" sz="2600" b="1">
                <a:latin typeface="Times New Roman" panose="02020603050405020304" pitchFamily="18" charset="0"/>
                <a:cs typeface="Times New Roman" panose="02020603050405020304" pitchFamily="18" charset="0"/>
              </a:rPr>
              <a:t>P198T1</a:t>
            </a:r>
            <a:r>
              <a:rPr lang="zh-CN" altLang="zh-CN" sz="2600" b="1">
                <a:latin typeface="Times New Roman" panose="02020603050405020304" pitchFamily="18" charset="0"/>
                <a:cs typeface="Times New Roman" panose="02020603050405020304" pitchFamily="18" charset="0"/>
              </a:rPr>
              <a:t>原题</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从某小区抽取</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户居民用户进行月用电量调查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发现他们的用电量都在</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kW·h</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350</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kW·h</a:t>
            </a:r>
            <a:r>
              <a:rPr lang="zh-CN" altLang="zh-CN" sz="2600" b="1">
                <a:latin typeface="Times New Roman" panose="02020603050405020304" pitchFamily="18" charset="0"/>
                <a:cs typeface="Times New Roman" panose="02020603050405020304" pitchFamily="18" charset="0"/>
              </a:rPr>
              <a:t>之间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进行适当分组后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每组为左闭右开的区间</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画出频率分布直方图如图所示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49" name="image5.jpe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9313" y="973984"/>
            <a:ext cx="4735463" cy="2661252"/>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75260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8" name="矩形 7"/>
          <p:cNvSpPr/>
          <p:nvPr/>
        </p:nvSpPr>
        <p:spPr>
          <a:xfrm>
            <a:off x="554545" y="3811048"/>
            <a:ext cx="11589417" cy="1292662"/>
          </a:xfrm>
          <a:prstGeom prst="rect">
            <a:avLst/>
          </a:prstGeom>
        </p:spPr>
        <p:txBody>
          <a:bodyPr wrap="square">
            <a:spAutoFit/>
          </a:bodyPr>
          <a:lstStyle/>
          <a:p>
            <a:pPr>
              <a:lnSpc>
                <a:spcPct val="150000"/>
              </a:lnSpc>
              <a:spcAft>
                <a:spcPts val="0"/>
              </a:spcAft>
              <a:tabLst>
                <a:tab pos="2970530" algn="l"/>
              </a:tabLst>
            </a:pPr>
            <a:r>
              <a:rPr lang="en-US" altLang="zh-CN" sz="2600" b="1" smtClean="0">
                <a:latin typeface="Times New Roman" panose="02020603050405020304" pitchFamily="18" charset="0"/>
                <a:ea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ea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直方图中</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的值为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在被调查的用户中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用电量落在区间</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250)</a:t>
            </a:r>
            <a:r>
              <a:rPr lang="zh-CN" altLang="zh-CN" sz="2600" b="1">
                <a:latin typeface="Times New Roman" panose="02020603050405020304" pitchFamily="18" charset="0"/>
                <a:cs typeface="Times New Roman" panose="02020603050405020304" pitchFamily="18" charset="0"/>
              </a:rPr>
              <a:t>内的户数为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9" name="矩形 8"/>
          <p:cNvSpPr/>
          <p:nvPr/>
        </p:nvSpPr>
        <p:spPr>
          <a:xfrm>
            <a:off x="9608201" y="4484529"/>
            <a:ext cx="518091" cy="492443"/>
          </a:xfrm>
          <a:prstGeom prst="rect">
            <a:avLst/>
          </a:prstGeom>
        </p:spPr>
        <p:txBody>
          <a:bodyPr wrap="none">
            <a:spAutoFit/>
          </a:bodyPr>
          <a:lstStyle/>
          <a:p>
            <a:r>
              <a:rPr lang="en-US" altLang="zh-CN" sz="2600" b="1">
                <a:solidFill>
                  <a:srgbClr val="C00000"/>
                </a:solidFill>
                <a:latin typeface="Times New Roman" panose="02020603050405020304" pitchFamily="18" charset="0"/>
              </a:rPr>
              <a:t>70</a:t>
            </a:r>
            <a:endParaRPr lang="zh-CN" altLang="en-US" sz="26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0"/>
            <a:ext cx="12190413" cy="6294307"/>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32266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(0.002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4+0.003</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6+0.006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+0.002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4+0.001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=0.004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用电量落在区间</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250)</a:t>
                </a:r>
                <a:r>
                  <a:rPr lang="zh-CN" altLang="zh-CN" sz="2600" b="1">
                    <a:latin typeface="Times New Roman" panose="02020603050405020304" pitchFamily="18" charset="0"/>
                    <a:cs typeface="Times New Roman" panose="02020603050405020304" pitchFamily="18" charset="0"/>
                  </a:rPr>
                  <a:t>内的频率为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(0.003</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6+0.006</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0+0.004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50=0.7</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𝒏</m:t>
                        </m:r>
                      </m:num>
                      <m:den>
                        <m:r>
                          <a:rPr lang="en-US" altLang="zh-CN" sz="2600" b="1" i="1">
                            <a:latin typeface="Cambria Math" panose="02040503050406030204" pitchFamily="18" charset="0"/>
                            <a:cs typeface="Times New Roman" panose="02020603050405020304" pitchFamily="18" charset="0"/>
                          </a:rPr>
                          <m:t>𝑵</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𝒏</m:t>
                        </m:r>
                      </m:num>
                      <m:den>
                        <m:r>
                          <a:rPr lang="en-US" altLang="zh-CN" sz="2600" b="1" i="1">
                            <a:latin typeface="Cambria Math" panose="02040503050406030204" pitchFamily="18" charset="0"/>
                            <a:cs typeface="Times New Roman" panose="02020603050405020304" pitchFamily="18" charset="0"/>
                          </a:rPr>
                          <m:t>𝟏𝟎𝟎</m:t>
                        </m:r>
                      </m:den>
                    </m:f>
                  </m:oMath>
                </a14:m>
                <a:r>
                  <a:rPr lang="en-US" altLang="zh-CN" sz="2600" b="1">
                    <a:latin typeface="Times New Roman" panose="02020603050405020304" pitchFamily="18" charset="0"/>
                    <a:cs typeface="Times New Roman" panose="02020603050405020304" pitchFamily="18" charset="0"/>
                  </a:rPr>
                  <a:t>=0.7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=70.</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3226653"/>
              </a:xfrm>
              <a:prstGeom prst="rect">
                <a:avLst/>
              </a:prstGeom>
              <a:blipFill rotWithShape="0">
                <a:blip r:embed="rId3"/>
                <a:stretch>
                  <a:fillRect l="-947" b="-113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63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4073615"/>
            <a:ext cx="12190413" cy="21034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简单随机抽样</a:t>
            </a:r>
            <a:endParaRPr lang="zh-CN" altLang="zh-CN" sz="12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矩形 10"/>
              <p:cNvSpPr/>
              <p:nvPr/>
            </p:nvSpPr>
            <p:spPr>
              <a:xfrm>
                <a:off x="269382" y="752072"/>
                <a:ext cx="11589417" cy="5424305"/>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南京调研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炎炎夏日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冰淇淋成为青年人的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消暑利器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现用简单随机抽样的方法检测某品牌冰淇淋是否符合食品安全标准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若从</a:t>
                </a:r>
                <a:r>
                  <a:rPr lang="en-US" altLang="zh-CN" sz="2600" b="1">
                    <a:latin typeface="Times New Roman" panose="02020603050405020304" pitchFamily="18" charset="0"/>
                    <a:cs typeface="Times New Roman" panose="02020603050405020304" pitchFamily="18" charset="0"/>
                  </a:rPr>
                  <a:t>21</a:t>
                </a:r>
                <a:r>
                  <a:rPr lang="zh-CN" altLang="zh-CN" sz="2600" b="1">
                    <a:latin typeface="Times New Roman" panose="02020603050405020304" pitchFamily="18" charset="0"/>
                    <a:cs typeface="Times New Roman" panose="02020603050405020304" pitchFamily="18" charset="0"/>
                  </a:rPr>
                  <a:t>个冰淇淋中逐个抽取一个容量为</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的样本</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则其中某一个体</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第一次被抽到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的可能性与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第二次被抽到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的可能性分别是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𝟐𝟏</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𝟐𝟎</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𝟐𝟏</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𝟐𝟏</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𝟕</m:t>
                        </m:r>
                      </m:den>
                    </m:f>
                  </m:oMath>
                </a14:m>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在简单随机抽样的过程中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个体</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每一次被抽到的概率都是相等的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因为总体容量为</a:t>
                </a:r>
                <a:r>
                  <a:rPr lang="en-US" altLang="zh-CN" sz="2600" b="1">
                    <a:latin typeface="Times New Roman" panose="02020603050405020304" pitchFamily="18" charset="0"/>
                    <a:cs typeface="Times New Roman" panose="02020603050405020304" pitchFamily="18" charset="0"/>
                  </a:rPr>
                  <a:t>21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所以个体</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第一次被抽到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的可能性与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第二次被抽到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的可能性均为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𝟐𝟏</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269382" y="752072"/>
                <a:ext cx="11589417" cy="5424305"/>
              </a:xfrm>
              <a:prstGeom prst="rect">
                <a:avLst/>
              </a:prstGeom>
              <a:blipFill rotWithShape="0">
                <a:blip r:embed="rId6"/>
                <a:stretch>
                  <a:fillRect l="-947" r="-842"/>
                </a:stretch>
              </a:blipFill>
            </p:spPr>
            <p:txBody>
              <a:bodyPr/>
              <a:lstStyle/>
              <a:p>
                <a:r>
                  <a:rPr lang="zh-CN" altLang="en-US">
                    <a:noFill/>
                  </a:rPr>
                  <a:t> </a:t>
                </a:r>
              </a:p>
            </p:txBody>
          </p:sp>
        </mc:Fallback>
      </mc:AlternateContent>
      <p:sp>
        <p:nvSpPr>
          <p:cNvPr id="12" name="矩形 11"/>
          <p:cNvSpPr/>
          <p:nvPr>
            <p:custDataLst>
              <p:tags r:id="rId4"/>
            </p:custDataLst>
          </p:nvPr>
        </p:nvSpPr>
        <p:spPr>
          <a:xfrm>
            <a:off x="6590887" y="2659769"/>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linds(horizontal)">
                                      <p:cBhvr>
                                        <p:cTn id="1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custDataLst>
              <p:tags r:id="rId1"/>
            </p:custDataLst>
          </p:nvPr>
        </p:nvSpPr>
        <p:spPr>
          <a:xfrm>
            <a:off x="0" y="5191954"/>
            <a:ext cx="12190413" cy="107695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581529"/>
            <a:ext cx="11589417" cy="468660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西安质检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已知某班共有学生</a:t>
            </a:r>
            <a:r>
              <a:rPr lang="en-US" altLang="zh-CN" sz="2600" b="1">
                <a:latin typeface="Times New Roman" panose="02020603050405020304" pitchFamily="18" charset="0"/>
                <a:cs typeface="Times New Roman" panose="02020603050405020304" pitchFamily="18" charset="0"/>
              </a:rPr>
              <a:t>46</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该班语文老师为了了解学生每天阅读课外书籍的时长情况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决定利用随机数法从全班学生中抽取</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人进行调查</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a:t>
            </a:r>
            <a:r>
              <a:rPr lang="en-US" altLang="zh-CN" sz="2600" b="1">
                <a:latin typeface="Times New Roman" panose="02020603050405020304" pitchFamily="18" charset="0"/>
                <a:cs typeface="Times New Roman" panose="02020603050405020304" pitchFamily="18" charset="0"/>
              </a:rPr>
              <a:t>46</a:t>
            </a:r>
            <a:r>
              <a:rPr lang="zh-CN" altLang="zh-CN" sz="2600" b="1">
                <a:latin typeface="Times New Roman" panose="02020603050405020304" pitchFamily="18" charset="0"/>
                <a:cs typeface="Times New Roman" panose="02020603050405020304" pitchFamily="18" charset="0"/>
              </a:rPr>
              <a:t>名学生按</a:t>
            </a:r>
            <a:r>
              <a:rPr lang="en-US" altLang="zh-CN" sz="2600" b="1">
                <a:latin typeface="Times New Roman" panose="02020603050405020304" pitchFamily="18" charset="0"/>
                <a:cs typeface="Times New Roman" panose="02020603050405020304" pitchFamily="18" charset="0"/>
              </a:rPr>
              <a:t>01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46</a:t>
            </a:r>
            <a:r>
              <a:rPr lang="zh-CN" altLang="zh-CN" sz="2600" b="1">
                <a:latin typeface="Times New Roman" panose="02020603050405020304" pitchFamily="18" charset="0"/>
                <a:cs typeface="Times New Roman" panose="02020603050405020304" pitchFamily="18" charset="0"/>
              </a:rPr>
              <a:t>进行编号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现提供随机数表的第</a:t>
            </a: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行至第</a:t>
            </a: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行</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84</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42</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17</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53</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31</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57</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24</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55</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06</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88</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77</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04</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74</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47</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67</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21</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76</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33</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50</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25</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83</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92</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12</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06</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76</a:t>
            </a:r>
            <a:endParaRPr lang="zh-CN" altLang="zh-CN" sz="24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60</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01</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63</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78</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59</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16</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95</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56</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57</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19</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98</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10</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50</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71</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75</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12</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86</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73</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58</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07</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44</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39</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52</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38</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79</a:t>
            </a:r>
            <a:endParaRPr lang="zh-CN" altLang="zh-CN" sz="24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400" b="1">
                <a:latin typeface="Times New Roman" panose="02020603050405020304" pitchFamily="18" charset="0"/>
                <a:cs typeface="Times New Roman" panose="02020603050405020304" pitchFamily="18" charset="0"/>
              </a:rPr>
              <a:t>33</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21</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12</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34</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29</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78</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64</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56</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07</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82</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52</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42</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07</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44</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38</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15</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51</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00</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13</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42</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99</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66</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02</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79</a:t>
            </a:r>
            <a:r>
              <a:rPr lang="en-US" altLang="zh-CN" sz="2400" b="1">
                <a:latin typeface="宋体" panose="02010600030101010101" pitchFamily="2" charset="-122"/>
                <a:cs typeface="Times New Roman" panose="02020603050405020304" pitchFamily="18" charset="0"/>
              </a:rPr>
              <a:t> </a:t>
            </a:r>
            <a:r>
              <a:rPr lang="en-US" altLang="zh-CN" sz="2400" b="1">
                <a:latin typeface="Times New Roman" panose="02020603050405020304" pitchFamily="18" charset="0"/>
                <a:cs typeface="Times New Roman" panose="02020603050405020304" pitchFamily="18" charset="0"/>
              </a:rPr>
              <a:t>54</a:t>
            </a:r>
            <a:endParaRPr lang="zh-CN" altLang="zh-CN" sz="24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若从表中第</a:t>
            </a: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行第</a:t>
            </a:r>
            <a:r>
              <a:rPr lang="en-US" altLang="zh-CN" sz="2600" b="1">
                <a:latin typeface="Times New Roman" panose="02020603050405020304" pitchFamily="18" charset="0"/>
                <a:cs typeface="Times New Roman" panose="02020603050405020304" pitchFamily="18" charset="0"/>
              </a:rPr>
              <a:t>41</a:t>
            </a:r>
            <a:r>
              <a:rPr lang="zh-CN" altLang="zh-CN" sz="2600" b="1">
                <a:latin typeface="Times New Roman" panose="02020603050405020304" pitchFamily="18" charset="0"/>
                <a:cs typeface="Times New Roman" panose="02020603050405020304" pitchFamily="18" charset="0"/>
              </a:rPr>
              <a:t>列开始向右依次读取</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个数据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每行结束后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下一行依然从左向右读数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则得到的第</a:t>
            </a: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个样本编号是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8" name="矩形 7"/>
          <p:cNvSpPr/>
          <p:nvPr>
            <p:custDataLst>
              <p:tags r:id="rId2"/>
            </p:custDataLst>
          </p:nvPr>
        </p:nvSpPr>
        <p:spPr>
          <a:xfrm>
            <a:off x="5929979" y="4453496"/>
            <a:ext cx="595035" cy="752065"/>
          </a:xfrm>
          <a:prstGeom prst="rect">
            <a:avLst/>
          </a:prstGeom>
        </p:spPr>
        <p:txBody>
          <a:bodyPr wrap="none">
            <a:spAutoFit/>
          </a:bodyPr>
          <a:lstStyle/>
          <a:p>
            <a:pPr>
              <a:lnSpc>
                <a:spcPct val="150000"/>
              </a:lnSpc>
              <a:spcAft>
                <a:spcPts val="0"/>
              </a:spcAft>
              <a:tabLst>
                <a:tab pos="2970530" algn="l"/>
              </a:tabLst>
            </a:pPr>
            <a:r>
              <a:rPr lang="en-US" altLang="zh-CN" sz="3200" b="1">
                <a:solidFill>
                  <a:srgbClr val="C00000"/>
                </a:solidFill>
                <a:latin typeface="Times New Roman" panose="02020603050405020304" pitchFamily="18" charset="0"/>
                <a:cs typeface="Times New Roman" panose="02020603050405020304" pitchFamily="18" charset="0"/>
              </a:rPr>
              <a:t>44</a:t>
            </a:r>
            <a:endParaRPr lang="zh-CN" altLang="zh-CN" sz="3200">
              <a:latin typeface="Calibri" panose="020F0502020204030204" pitchFamily="34" charset="0"/>
              <a:cs typeface="Times New Roman" panose="02020603050405020304" pitchFamily="18" charset="0"/>
            </a:endParaRPr>
          </a:p>
        </p:txBody>
      </p:sp>
      <p:sp>
        <p:nvSpPr>
          <p:cNvPr id="5" name="矩形 4"/>
          <p:cNvSpPr/>
          <p:nvPr/>
        </p:nvSpPr>
        <p:spPr>
          <a:xfrm>
            <a:off x="269382" y="5191954"/>
            <a:ext cx="11589417" cy="1014060"/>
          </a:xfrm>
          <a:prstGeom prst="rect">
            <a:avLst/>
          </a:prstGeom>
        </p:spPr>
        <p:txBody>
          <a:bodyPr wrap="square">
            <a:spAutoFit/>
          </a:bodyPr>
          <a:lstStyle/>
          <a:p>
            <a:pPr>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得到的样本编号依次为</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38</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则得到的第</a:t>
            </a: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个样本编号是</a:t>
            </a:r>
            <a:r>
              <a:rPr lang="en-US" altLang="zh-CN" sz="2600" b="1">
                <a:latin typeface="Times New Roman" panose="02020603050405020304" pitchFamily="18" charset="0"/>
                <a:cs typeface="Times New Roman" panose="02020603050405020304" pitchFamily="18" charset="0"/>
              </a:rPr>
              <a:t>44.</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456480" y="2054880"/>
              <a:ext cx="11083320" cy="1395360"/>
            </p14:xfrm>
          </p:contentPart>
        </mc:Choice>
        <mc:Fallback>
          <p:pic>
            <p:nvPicPr>
              <p:cNvPr id="2" name="墨迹 1"/>
              <p:cNvPicPr/>
              <p:nvPr/>
            </p:nvPicPr>
            <p:blipFill>
              <a:blip r:embed="rId5"/>
              <a:stretch>
                <a:fillRect/>
              </a:stretch>
            </p:blipFill>
            <p:spPr>
              <a:xfrm>
                <a:off x="447120" y="2045520"/>
                <a:ext cx="11102040" cy="1414080"/>
              </a:xfrm>
              <a:prstGeom prst="rect">
                <a:avLst/>
              </a:prstGeom>
            </p:spPr>
          </p:pic>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269382" y="2179648"/>
            <a:ext cx="11589417"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简单随机抽样需满足</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被抽取的样本总体的个体数有限</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逐个抽取</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是不放回抽取</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是等可能抽取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一次性抽取和逐个不放回抽取是等价的</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简单随机抽样常有抽签法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适用于总体中个体数较少的情况</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、随机数法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适用于个体数较多的情况</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15688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4199868"/>
            <a:ext cx="12190413" cy="202912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custDataLst>
              <p:tags r:id="rId2"/>
            </p:custDataLst>
          </p:nvPr>
        </p:nvSpPr>
        <p:spPr>
          <a:xfrm>
            <a:off x="7670895" y="601099"/>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CD</a:t>
            </a:r>
            <a:endParaRPr lang="zh-CN" altLang="en-US" sz="3000" b="1" dirty="0">
              <a:solidFill>
                <a:srgbClr val="C00000"/>
              </a:solidFill>
            </a:endParaRPr>
          </a:p>
        </p:txBody>
      </p:sp>
      <p:sp>
        <p:nvSpPr>
          <p:cNvPr id="10" name="矩形 9"/>
          <p:cNvSpPr/>
          <p:nvPr/>
        </p:nvSpPr>
        <p:spPr>
          <a:xfrm>
            <a:off x="269382" y="532543"/>
            <a:ext cx="11589417" cy="5765361"/>
          </a:xfrm>
          <a:prstGeom prst="rect">
            <a:avLst/>
          </a:prstGeom>
        </p:spPr>
        <p:txBody>
          <a:bodyPr wrap="square">
            <a:spAutoFit/>
          </a:bodyPr>
          <a:lstStyle/>
          <a:p>
            <a:pPr marL="355600" indent="-355600">
              <a:lnSpc>
                <a:spcPct val="13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下列抽样方法是简单随机抽样的为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在机器传送带上抽取</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件产品作为样本</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从平面直角坐标系中抽取</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个点作为样本</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箱子里共有</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个零件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今从中选取</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个零件进行检验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在抽样操作时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每次任意地拿出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个零件进行质量检验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检验后不再把它放回箱子里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直到抽取</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个零件为止</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某可乐公司从仓库中的</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zh-CN" altLang="zh-CN" sz="2600" b="1">
                <a:latin typeface="Times New Roman" panose="02020603050405020304" pitchFamily="18" charset="0"/>
                <a:cs typeface="Times New Roman" panose="02020603050405020304" pitchFamily="18" charset="0"/>
              </a:rPr>
              <a:t>箱可乐中一次性抽取</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箱进行质量检查</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不是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因为传送带上的产品数量不确定</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zh-CN" altLang="zh-CN" sz="2600" b="1">
                <a:latin typeface="Times New Roman" panose="02020603050405020304" pitchFamily="18" charset="0"/>
                <a:cs typeface="Times New Roman" panose="02020603050405020304" pitchFamily="18" charset="0"/>
              </a:rPr>
              <a:t>不是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因为个体的数量无限</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zh-CN" altLang="zh-CN" sz="2600" b="1">
                <a:latin typeface="Times New Roman" panose="02020603050405020304" pitchFamily="18" charset="0"/>
                <a:cs typeface="Times New Roman" panose="02020603050405020304" pitchFamily="18" charset="0"/>
              </a:rPr>
              <a:t>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因为满足简单随机抽样的定义</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zh-CN" altLang="zh-CN" sz="2600" b="1">
                <a:latin typeface="Times New Roman" panose="02020603050405020304" pitchFamily="18" charset="0"/>
                <a:cs typeface="Times New Roman" panose="02020603050405020304" pitchFamily="18" charset="0"/>
              </a:rPr>
              <a:t>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因为一次性抽取和逐个不放回地随机抽取是等价的</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06978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blinds(horizontal)">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linds(horizontal)">
                                      <p:cBhvr>
                                        <p:cTn id="22" dur="500"/>
                                        <p:tgtEl>
                                          <p:spTgt spid="1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blinds(horizontal)">
                                      <p:cBhvr>
                                        <p:cTn id="27"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理解随机抽样的必要性和重要性</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会用简单随机抽样方法从总体中抽取样本</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了解分层随机抽样方法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掌握分层随机抽样的样本均值和样本方差</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 </a:t>
            </a:r>
            <a:endParaRPr lang="en-US" altLang="zh-CN" sz="2600" b="1" smtClean="0">
              <a:latin typeface="宋体" panose="02010600030101010101" pitchFamily="2" charset="-122"/>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3</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理解统计图表的含义</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649682"/>
            <a:ext cx="12190413" cy="257644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621443"/>
                <a:ext cx="11589417" cy="477239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厦门调研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利用简单随机抽样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个个体中抽取一个容量为</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的样本</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若第二次抽取时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余下的每个个体被抽到的概率为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则在整个抽样过程中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每个个体被抽到的概率为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𝟏𝟒</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num>
                      <m:den>
                        <m:r>
                          <a:rPr lang="en-US" altLang="zh-CN" sz="2600" b="1" i="1">
                            <a:latin typeface="Cambria Math" panose="02040503050406030204" pitchFamily="18" charset="0"/>
                            <a:cs typeface="Times New Roman" panose="02020603050405020304" pitchFamily="18" charset="0"/>
                          </a:rPr>
                          <m:t>𝟐𝟕</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根据题意</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=28.</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故在整个抽样过程中每个个体被抽到的概率为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𝟏𝟎</m:t>
                        </m:r>
                      </m:num>
                      <m:den>
                        <m:r>
                          <a:rPr lang="en-US" altLang="zh-CN" sz="2600" b="1" i="1">
                            <a:latin typeface="Cambria Math" panose="02040503050406030204" pitchFamily="18" charset="0"/>
                            <a:cs typeface="Times New Roman" panose="02020603050405020304" pitchFamily="18" charset="0"/>
                          </a:rPr>
                          <m:t>𝟐𝟖</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𝟏𝟒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621443"/>
                <a:ext cx="11589417" cy="4772397"/>
              </a:xfrm>
              <a:prstGeom prst="rect">
                <a:avLst/>
              </a:prstGeom>
              <a:blipFill rotWithShape="0">
                <a:blip r:embed="rId4"/>
                <a:stretch>
                  <a:fillRect l="-947" r="-947"/>
                </a:stretch>
              </a:blipFill>
            </p:spPr>
            <p:txBody>
              <a:bodyPr/>
              <a:lstStyle/>
              <a:p>
                <a:r>
                  <a:rPr lang="zh-CN" altLang="en-US">
                    <a:noFill/>
                  </a:rPr>
                  <a:t> </a:t>
                </a:r>
              </a:p>
            </p:txBody>
          </p:sp>
        </mc:Fallback>
      </mc:AlternateContent>
      <p:sp>
        <p:nvSpPr>
          <p:cNvPr id="13" name="矩形 12"/>
          <p:cNvSpPr/>
          <p:nvPr>
            <p:custDataLst>
              <p:tags r:id="rId2"/>
            </p:custDataLst>
          </p:nvPr>
        </p:nvSpPr>
        <p:spPr>
          <a:xfrm>
            <a:off x="3218823" y="2202315"/>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4310570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blinds(horizontal)">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blinds(horizontal)">
                                      <p:cBhvr>
                                        <p:cTn id="17"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分层随机抽样</a:t>
            </a:r>
            <a:endParaRPr lang="zh-CN" altLang="zh-CN" sz="1200">
              <a:latin typeface="Calibri" panose="020F0502020204030204" pitchFamily="34" charset="0"/>
              <a:cs typeface="Times New Roman" panose="02020603050405020304" pitchFamily="18" charset="0"/>
            </a:endParaRPr>
          </a:p>
        </p:txBody>
      </p:sp>
      <p:sp>
        <p:nvSpPr>
          <p:cNvPr id="11" name="矩形 10"/>
          <p:cNvSpPr/>
          <p:nvPr>
            <p:custDataLst>
              <p:tags r:id="rId2"/>
            </p:custDataLst>
          </p:nvPr>
        </p:nvSpPr>
        <p:spPr>
          <a:xfrm>
            <a:off x="4646644" y="3282450"/>
            <a:ext cx="71846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BC</a:t>
            </a:r>
            <a:endParaRPr lang="zh-CN" altLang="en-US" sz="3000" b="1" dirty="0">
              <a:solidFill>
                <a:srgbClr val="C00000"/>
              </a:solidFill>
            </a:endParaRPr>
          </a:p>
        </p:txBody>
      </p:sp>
      <p:sp>
        <p:nvSpPr>
          <p:cNvPr id="12" name="矩形 11"/>
          <p:cNvSpPr/>
          <p:nvPr/>
        </p:nvSpPr>
        <p:spPr>
          <a:xfrm>
            <a:off x="269382" y="781100"/>
            <a:ext cx="11589417" cy="302461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航海模型项目在我国已开展四十余年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深受青少年的喜爱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某学校为了解学生对航海模型项目的喜爱程度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用比例分配的分层随机抽样法从校高一、高二、高三年级所有学生中抽取部分学生做抽样调查</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已知该学校高一、高二、高三年级学生人数的比例如图所示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若抽取的样本中高三年级学生有</a:t>
            </a:r>
            <a:r>
              <a:rPr lang="en-US" altLang="zh-CN" sz="2600" b="1">
                <a:latin typeface="Times New Roman" panose="02020603050405020304" pitchFamily="18" charset="0"/>
                <a:cs typeface="Times New Roman" panose="02020603050405020304" pitchFamily="18" charset="0"/>
              </a:rPr>
              <a:t>32</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073" name="image7.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70072" y="3180282"/>
            <a:ext cx="2875320" cy="2875320"/>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906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p:cNvSpPr/>
          <p:nvPr/>
        </p:nvSpPr>
        <p:spPr>
          <a:xfrm>
            <a:off x="567245" y="3775599"/>
            <a:ext cx="11589417"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该校高一学生人数是</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样本中高二学生人数是</a:t>
            </a:r>
            <a:r>
              <a:rPr lang="en-US" altLang="zh-CN" sz="2600" b="1">
                <a:latin typeface="Times New Roman" panose="02020603050405020304" pitchFamily="18" charset="0"/>
                <a:cs typeface="Times New Roman" panose="02020603050405020304" pitchFamily="18" charset="0"/>
              </a:rPr>
              <a:t>28</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样本中高三学生人数比高一学生人数多</a:t>
            </a:r>
            <a:r>
              <a:rPr lang="en-US" altLang="zh-CN" sz="2600" b="1">
                <a:latin typeface="Times New Roman" panose="02020603050405020304" pitchFamily="18" charset="0"/>
                <a:cs typeface="Times New Roman" panose="02020603050405020304" pitchFamily="18" charset="0"/>
              </a:rPr>
              <a:t>12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该校学生总人数是</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9188067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664"/>
            <a:ext cx="12190413" cy="62069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21443"/>
                <a:ext cx="11589417" cy="541443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由题图可知高三年级学生人数占总人数的</a:t>
                </a:r>
                <a:r>
                  <a:rPr lang="en-US" altLang="zh-CN" sz="2600" b="1">
                    <a:latin typeface="Times New Roman" panose="02020603050405020304" pitchFamily="18" charset="0"/>
                    <a:cs typeface="Times New Roman" panose="02020603050405020304" pitchFamily="18" charset="0"/>
                  </a:rPr>
                  <a:t>40%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抽取的样本中高三年级学生有</a:t>
                </a:r>
                <a:r>
                  <a:rPr lang="en-US" altLang="zh-CN" sz="2600" b="1">
                    <a:latin typeface="Times New Roman" panose="02020603050405020304" pitchFamily="18" charset="0"/>
                    <a:cs typeface="Times New Roman" panose="02020603050405020304" pitchFamily="18" charset="0"/>
                  </a:rPr>
                  <a:t>32</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则抽取的学生总人数为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num>
                      <m:den>
                        <m:r>
                          <a:rPr lang="en-US" altLang="zh-CN" sz="2600" b="1" i="1">
                            <a:latin typeface="Cambria Math" panose="02040503050406030204" pitchFamily="18" charset="0"/>
                            <a:cs typeface="Times New Roman" panose="02020603050405020304" pitchFamily="18" charset="0"/>
                          </a:rPr>
                          <m:t>𝟒𝟎</m:t>
                        </m:r>
                        <m:r>
                          <a:rPr lang="en-US" altLang="zh-CN" sz="2600" b="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=80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则样本中高一学生人数为</a:t>
                </a:r>
                <a:r>
                  <a:rPr lang="en-US" altLang="zh-CN" sz="2600" b="1">
                    <a:latin typeface="Times New Roman" panose="02020603050405020304" pitchFamily="18" charset="0"/>
                    <a:cs typeface="Times New Roman" panose="02020603050405020304" pitchFamily="18" charset="0"/>
                  </a:rPr>
                  <a:t>80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25%=20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样本中高二学生人数为</a:t>
                </a:r>
                <a:r>
                  <a:rPr lang="en-US" altLang="zh-CN" sz="2600" b="1">
                    <a:latin typeface="Times New Roman" panose="02020603050405020304" pitchFamily="18" charset="0"/>
                    <a:cs typeface="Times New Roman" panose="02020603050405020304" pitchFamily="18" charset="0"/>
                  </a:rPr>
                  <a:t>80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35%=28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从而样本中高三学生人数比高一学生人数多</a:t>
                </a:r>
                <a:r>
                  <a:rPr lang="en-US" altLang="zh-CN" sz="2600" b="1">
                    <a:latin typeface="Times New Roman" panose="02020603050405020304" pitchFamily="18" charset="0"/>
                    <a:cs typeface="Times New Roman" panose="02020603050405020304" pitchFamily="18" charset="0"/>
                  </a:rPr>
                  <a:t>32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20=12.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因为从该校所有学生中抽取的学生总人数是</a:t>
                </a:r>
                <a:r>
                  <a:rPr lang="en-US" altLang="zh-CN" sz="2600" b="1">
                    <a:latin typeface="Times New Roman" panose="02020603050405020304" pitchFamily="18" charset="0"/>
                    <a:cs typeface="Times New Roman" panose="02020603050405020304" pitchFamily="18" charset="0"/>
                  </a:rPr>
                  <a:t>80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但抽取的比例不知道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所以该校高一学生人数和该校学生总人数求不出来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错误</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5414431"/>
              </a:xfrm>
              <a:prstGeom prst="rect">
                <a:avLst/>
              </a:prstGeom>
              <a:blipFill rotWithShape="0">
                <a:blip r:embed="rId3"/>
                <a:stretch>
                  <a:fillRect l="-947" r="-53" b="-180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69382" y="621443"/>
            <a:ext cx="11589417" cy="302461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太原模拟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为获得某校高一年级全体学生的身高信息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现采用样本量按比例分配的分层随机抽样的方法抽取了一个样本</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其中有</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名男生和</a:t>
            </a:r>
            <a:r>
              <a:rPr lang="en-US" altLang="zh-CN" sz="2600" b="1">
                <a:latin typeface="Times New Roman" panose="02020603050405020304" pitchFamily="18" charset="0"/>
                <a:cs typeface="Times New Roman" panose="02020603050405020304" pitchFamily="18" charset="0"/>
              </a:rPr>
              <a:t>20</a:t>
            </a:r>
            <a:r>
              <a:rPr lang="zh-CN" altLang="zh-CN" sz="2600" b="1">
                <a:latin typeface="Times New Roman" panose="02020603050405020304" pitchFamily="18" charset="0"/>
                <a:cs typeface="Times New Roman" panose="02020603050405020304" pitchFamily="18" charset="0"/>
              </a:rPr>
              <a:t>名女生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计算得男生样本数据的均值为</a:t>
            </a:r>
            <a:r>
              <a:rPr lang="en-US" altLang="zh-CN" sz="2600" b="1">
                <a:latin typeface="Times New Roman" panose="02020603050405020304" pitchFamily="18" charset="0"/>
                <a:cs typeface="Times New Roman" panose="02020603050405020304" pitchFamily="18" charset="0"/>
              </a:rPr>
              <a:t>170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方差为</a:t>
            </a:r>
            <a:r>
              <a:rPr lang="en-US" altLang="zh-CN" sz="2600" b="1">
                <a:latin typeface="Times New Roman" panose="02020603050405020304" pitchFamily="18" charset="0"/>
                <a:cs typeface="Times New Roman" panose="02020603050405020304" pitchFamily="18" charset="0"/>
              </a:rPr>
              <a:t>15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女生样本数据的均值为</a:t>
            </a:r>
            <a:r>
              <a:rPr lang="en-US" altLang="zh-CN" sz="2600" b="1">
                <a:latin typeface="Times New Roman" panose="02020603050405020304" pitchFamily="18" charset="0"/>
                <a:cs typeface="Times New Roman" panose="02020603050405020304" pitchFamily="18" charset="0"/>
              </a:rPr>
              <a:t>160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方差为</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则由上述数据估计该校高一年级全体学生身高数据的均值是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方差是</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8" name="矩形 7"/>
          <p:cNvSpPr/>
          <p:nvPr>
            <p:custDataLst>
              <p:tags r:id="rId1"/>
            </p:custDataLst>
          </p:nvPr>
        </p:nvSpPr>
        <p:spPr>
          <a:xfrm>
            <a:off x="10047192" y="2450938"/>
            <a:ext cx="684803" cy="492443"/>
          </a:xfrm>
          <a:prstGeom prst="rect">
            <a:avLst/>
          </a:prstGeom>
        </p:spPr>
        <p:txBody>
          <a:bodyPr wrap="none">
            <a:spAutoFit/>
          </a:bodyPr>
          <a:lstStyle/>
          <a:p>
            <a:r>
              <a:rPr lang="en-US" altLang="zh-CN" sz="2600" b="1">
                <a:solidFill>
                  <a:srgbClr val="C00000"/>
                </a:solidFill>
                <a:latin typeface="Times New Roman" panose="02020603050405020304" pitchFamily="18" charset="0"/>
              </a:rPr>
              <a:t>166</a:t>
            </a:r>
            <a:endParaRPr lang="zh-CN" altLang="en-US" sz="2600" b="1" dirty="0">
              <a:solidFill>
                <a:srgbClr val="C00000"/>
              </a:solidFill>
            </a:endParaRPr>
          </a:p>
        </p:txBody>
      </p:sp>
      <p:sp>
        <p:nvSpPr>
          <p:cNvPr id="5" name="矩形 4"/>
          <p:cNvSpPr/>
          <p:nvPr>
            <p:custDataLst>
              <p:tags r:id="rId2"/>
            </p:custDataLst>
          </p:nvPr>
        </p:nvSpPr>
        <p:spPr>
          <a:xfrm>
            <a:off x="1342612" y="2946940"/>
            <a:ext cx="518091" cy="628314"/>
          </a:xfrm>
          <a:prstGeom prst="rect">
            <a:avLst/>
          </a:prstGeom>
        </p:spPr>
        <p:txBody>
          <a:bodyPr wrap="none">
            <a:spAutoFit/>
          </a:bodyPr>
          <a:lstStyle/>
          <a:p>
            <a:pPr>
              <a:lnSpc>
                <a:spcPct val="150000"/>
              </a:lnSpc>
              <a:spcAft>
                <a:spcPts val="0"/>
              </a:spcAft>
              <a:tabLst>
                <a:tab pos="2970530" algn="l"/>
              </a:tabLst>
            </a:pPr>
            <a:r>
              <a:rPr lang="en-US" altLang="zh-CN" sz="2600" b="1">
                <a:solidFill>
                  <a:srgbClr val="C00000"/>
                </a:solidFill>
                <a:latin typeface="Times New Roman" panose="02020603050405020304" pitchFamily="18" charset="0"/>
                <a:cs typeface="Times New Roman" panose="02020603050405020304" pitchFamily="18" charset="0"/>
              </a:rPr>
              <a:t>45</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34959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3938"/>
            <a:ext cx="12190413" cy="62427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7" name="矩形 6"/>
          <p:cNvSpPr/>
          <p:nvPr/>
        </p:nvSpPr>
        <p:spPr>
          <a:xfrm>
            <a:off x="269382" y="621443"/>
            <a:ext cx="11589417" cy="616579"/>
          </a:xfrm>
          <a:prstGeom prst="rect">
            <a:avLst/>
          </a:prstGeom>
        </p:spPr>
        <p:txBody>
          <a:bodyPr wrap="square">
            <a:spAutoFit/>
          </a:bodyPr>
          <a:lstStyle/>
          <a:p>
            <a:pPr algn="just">
              <a:lnSpc>
                <a:spcPct val="150000"/>
              </a:lnSpc>
              <a:spcAft>
                <a:spcPts val="0"/>
              </a:spcAft>
              <a:tabLst>
                <a:tab pos="2700655" algn="l"/>
                <a:tab pos="5311140" algn="l"/>
                <a:tab pos="801116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对题中数据分析可得</a:t>
            </a:r>
            <a:r>
              <a:rPr lang="en-US" altLang="zh-CN" sz="2600" b="1">
                <a:latin typeface="宋体" panose="02010600030101010101" pitchFamily="2" charset="-122"/>
                <a:cs typeface="Times New Roman" panose="02020603050405020304" pitchFamily="18" charset="0"/>
              </a:rPr>
              <a:t>,</a:t>
            </a:r>
            <a:endParaRPr lang="zh-CN" altLang="zh-CN" sz="1050" kern="100" dirty="0">
              <a:effectLst/>
              <a:latin typeface="宋体"/>
              <a:cs typeface="Courier New"/>
            </a:endParaRPr>
          </a:p>
        </p:txBody>
      </p:sp>
      <p:graphicFrame>
        <p:nvGraphicFramePr>
          <p:cNvPr id="2" name="表格 1"/>
          <p:cNvGraphicFramePr>
            <a:graphicFrameLocks noGrp="1"/>
          </p:cNvGraphicFramePr>
          <p:nvPr>
            <p:extLst>
              <p:ext uri="{D42A27DB-BD31-4B8C-83A1-F6EECF244321}">
                <p14:modId xmlns:p14="http://schemas.microsoft.com/office/powerpoint/2010/main" val="233186009"/>
              </p:ext>
            </p:extLst>
          </p:nvPr>
        </p:nvGraphicFramePr>
        <p:xfrm>
          <a:off x="1101185" y="1498251"/>
          <a:ext cx="8857108" cy="1870710"/>
        </p:xfrm>
        <a:graphic>
          <a:graphicData uri="http://schemas.openxmlformats.org/drawingml/2006/table">
            <a:tbl>
              <a:tblPr firstRow="1" firstCol="1" bandRow="1"/>
              <a:tblGrid>
                <a:gridCol w="2214277">
                  <a:extLst>
                    <a:ext uri="{9D8B030D-6E8A-4147-A177-3AD203B41FA5}">
                      <a16:colId xmlns:a16="http://schemas.microsoft.com/office/drawing/2014/main" val="20000"/>
                    </a:ext>
                  </a:extLst>
                </a:gridCol>
                <a:gridCol w="2214277">
                  <a:extLst>
                    <a:ext uri="{9D8B030D-6E8A-4147-A177-3AD203B41FA5}">
                      <a16:colId xmlns:a16="http://schemas.microsoft.com/office/drawing/2014/main" val="20001"/>
                    </a:ext>
                  </a:extLst>
                </a:gridCol>
                <a:gridCol w="2214277">
                  <a:extLst>
                    <a:ext uri="{9D8B030D-6E8A-4147-A177-3AD203B41FA5}">
                      <a16:colId xmlns:a16="http://schemas.microsoft.com/office/drawing/2014/main" val="20002"/>
                    </a:ext>
                  </a:extLst>
                </a:gridCol>
                <a:gridCol w="2214277">
                  <a:extLst>
                    <a:ext uri="{9D8B030D-6E8A-4147-A177-3AD203B41FA5}">
                      <a16:colId xmlns:a16="http://schemas.microsoft.com/office/drawing/2014/main" val="20003"/>
                    </a:ext>
                  </a:extLst>
                </a:gridCol>
              </a:tblGrid>
              <a:tr h="360045">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 </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人数</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均值</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方差</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0045">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男生</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30</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170</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15</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60045">
                <a:tc>
                  <a:txBody>
                    <a:bodyPr/>
                    <a:lstStyle/>
                    <a:p>
                      <a:pPr algn="ctr">
                        <a:lnSpc>
                          <a:spcPct val="150000"/>
                        </a:lnSpc>
                        <a:spcAft>
                          <a:spcPts val="0"/>
                        </a:spcAft>
                        <a:tabLst>
                          <a:tab pos="2970530" algn="l"/>
                        </a:tabLst>
                      </a:pPr>
                      <a:r>
                        <a:rPr lang="zh-CN" sz="2600" b="1">
                          <a:effectLst/>
                          <a:latin typeface="Times New Roman" panose="02020603050405020304" pitchFamily="18" charset="0"/>
                          <a:ea typeface="宋体" panose="02010600030101010101" pitchFamily="2" charset="-122"/>
                          <a:cs typeface="Times New Roman" panose="02020603050405020304" pitchFamily="18" charset="0"/>
                        </a:rPr>
                        <a:t>女生</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20</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160</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tabLst>
                          <a:tab pos="2970530" algn="l"/>
                        </a:tabLst>
                      </a:pPr>
                      <a:r>
                        <a:rPr lang="en-US" sz="2600" b="1">
                          <a:effectLst/>
                          <a:latin typeface="Times New Roman" panose="02020603050405020304" pitchFamily="18" charset="0"/>
                          <a:ea typeface="宋体" panose="02010600030101010101" pitchFamily="2" charset="-122"/>
                          <a:cs typeface="Times New Roman" panose="02020603050405020304" pitchFamily="18" charset="0"/>
                        </a:rPr>
                        <a:t>30</a:t>
                      </a:r>
                      <a:endParaRPr lang="zh-CN" sz="1150">
                        <a:effectLst/>
                        <a:latin typeface="Calibri" panose="020F0502020204030204" pitchFamily="34" charset="0"/>
                        <a:ea typeface="宋体" panose="02010600030101010101" pitchFamily="2" charset="-122"/>
                        <a:cs typeface="Times New Roman" panose="02020603050405020304" pitchFamily="18" charset="0"/>
                      </a:endParaRPr>
                    </a:p>
                  </a:txBody>
                  <a:tcPr marL="14605" marR="14605" marT="14605" marB="1460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6" name="矩形 5"/>
              <p:cNvSpPr/>
              <p:nvPr/>
            </p:nvSpPr>
            <p:spPr>
              <a:xfrm>
                <a:off x="421782" y="3645821"/>
                <a:ext cx="11589417" cy="175407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则估计该校高一年级全体学生身高数据的均值</a:t>
                </a:r>
                <a14:m>
                  <m:oMath xmlns:m="http://schemas.openxmlformats.org/officeDocument/2006/math">
                    <m:bar>
                      <m:barPr>
                        <m:pos m:val="top"/>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barPr>
                      <m:e>
                        <m:r>
                          <a:rPr lang="en-US" altLang="zh-CN" sz="2600" b="1" i="1">
                            <a:latin typeface="Cambria Math" panose="02040503050406030204" pitchFamily="18" charset="0"/>
                            <a:cs typeface="Times New Roman" panose="02020603050405020304" pitchFamily="18" charset="0"/>
                          </a:rPr>
                          <m:t>𝒙</m:t>
                        </m:r>
                      </m:e>
                    </m:bar>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𝟑𝟎</m:t>
                        </m:r>
                      </m:num>
                      <m:den>
                        <m:r>
                          <a:rPr lang="en-US" altLang="zh-CN" sz="2600" b="1" i="1">
                            <a:latin typeface="Cambria Math" panose="02040503050406030204" pitchFamily="18" charset="0"/>
                            <a:cs typeface="Times New Roman" panose="02020603050405020304" pitchFamily="18" charset="0"/>
                          </a:rPr>
                          <m:t>𝟓𝟎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170+</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num>
                      <m:den>
                        <m:r>
                          <a:rPr lang="en-US" altLang="zh-CN" sz="2600" b="1" i="1">
                            <a:latin typeface="Cambria Math" panose="02040503050406030204" pitchFamily="18" charset="0"/>
                            <a:cs typeface="Times New Roman" panose="02020603050405020304" pitchFamily="18" charset="0"/>
                          </a:rPr>
                          <m:t>𝟓𝟎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160=166</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方差</a:t>
                </a:r>
                <a:r>
                  <a:rPr lang="en-US" altLang="zh-CN" sz="2600" b="1" i="1">
                    <a:latin typeface="Times New Roman" panose="02020603050405020304" pitchFamily="18" charset="0"/>
                    <a:cs typeface="Times New Roman" panose="02020603050405020304" pitchFamily="18" charset="0"/>
                  </a:rPr>
                  <a:t>s</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𝟑𝟎</m:t>
                        </m:r>
                      </m:num>
                      <m:den>
                        <m:r>
                          <a:rPr lang="en-US" altLang="zh-CN" sz="2600" b="1" i="1">
                            <a:latin typeface="Cambria Math" panose="02040503050406030204" pitchFamily="18" charset="0"/>
                            <a:cs typeface="Times New Roman" panose="02020603050405020304" pitchFamily="18" charset="0"/>
                          </a:rPr>
                          <m:t>𝟓𝟎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[(170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+15]+</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num>
                      <m:den>
                        <m:r>
                          <a:rPr lang="en-US" altLang="zh-CN" sz="2600" b="1" i="1">
                            <a:latin typeface="Cambria Math" panose="02040503050406030204" pitchFamily="18" charset="0"/>
                            <a:cs typeface="Times New Roman" panose="02020603050405020304" pitchFamily="18" charset="0"/>
                          </a:rPr>
                          <m:t>𝟓𝟎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166)</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+30]=45.</a:t>
                </a:r>
                <a:endParaRPr lang="zh-CN" altLang="zh-CN" sz="1150">
                  <a:latin typeface="Calibri" panose="020F0502020204030204" pitchFamily="34" charset="0"/>
                  <a:cs typeface="Times New Roman" panose="02020603050405020304" pitchFamily="18" charset="0"/>
                </a:endParaRPr>
              </a:p>
            </p:txBody>
          </p:sp>
        </mc:Choice>
        <mc:Fallback xmlns="">
          <p:sp>
            <p:nvSpPr>
              <p:cNvPr id="6" name="矩形 5"/>
              <p:cNvSpPr>
                <a:spLocks noRot="1" noChangeAspect="1" noMove="1" noResize="1" noEditPoints="1" noAdjustHandles="1" noChangeArrowheads="1" noChangeShapeType="1" noTextEdit="1"/>
              </p:cNvSpPr>
              <p:nvPr/>
            </p:nvSpPr>
            <p:spPr>
              <a:xfrm>
                <a:off x="421782" y="3645821"/>
                <a:ext cx="11589417" cy="1754070"/>
              </a:xfrm>
              <a:prstGeom prst="rect">
                <a:avLst/>
              </a:prstGeom>
              <a:blipFill rotWithShape="0">
                <a:blip r:embed="rId3"/>
                <a:stretch>
                  <a:fillRect l="-947" b="-277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849534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421730"/>
            <a:ext cx="12190413" cy="4817145"/>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608743"/>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691311"/>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709731"/>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9" name="矩形 18"/>
              <p:cNvSpPr/>
              <p:nvPr/>
            </p:nvSpPr>
            <p:spPr>
              <a:xfrm>
                <a:off x="312448" y="1450311"/>
                <a:ext cx="11411052" cy="470494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分层随机抽样中有关计算的方法</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抽样比</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zh-CN" altLang="zh-CN" sz="2600" b="1">
                            <a:latin typeface="Cambria Math" panose="02040503050406030204" pitchFamily="18" charset="0"/>
                            <a:cs typeface="Times New Roman" panose="02020603050405020304" pitchFamily="18" charset="0"/>
                          </a:rPr>
                          <m:t>该层样本量</m:t>
                        </m:r>
                        <m:r>
                          <a:rPr lang="en-US" altLang="zh-CN" sz="2600" b="1" i="1">
                            <a:latin typeface="Cambria Math" panose="02040503050406030204" pitchFamily="18" charset="0"/>
                            <a:cs typeface="Times New Roman" panose="02020603050405020304" pitchFamily="18" charset="0"/>
                          </a:rPr>
                          <m:t>𝒏</m:t>
                        </m:r>
                      </m:num>
                      <m:den>
                        <m:r>
                          <a:rPr lang="zh-CN" altLang="zh-CN" sz="2600" b="1">
                            <a:latin typeface="Cambria Math" panose="02040503050406030204" pitchFamily="18" charset="0"/>
                            <a:cs typeface="Times New Roman" panose="02020603050405020304" pitchFamily="18" charset="0"/>
                          </a:rPr>
                          <m:t>总样本量</m:t>
                        </m:r>
                        <m:r>
                          <a:rPr lang="en-US" altLang="zh-CN" sz="2600" b="1" i="1">
                            <a:latin typeface="Cambria Math" panose="02040503050406030204" pitchFamily="18" charset="0"/>
                            <a:cs typeface="Times New Roman" panose="02020603050405020304" pitchFamily="18" charset="0"/>
                          </a:rPr>
                          <m:t>𝑵</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zh-CN" altLang="zh-CN" sz="2600" b="1">
                            <a:latin typeface="Cambria Math" panose="02040503050406030204" pitchFamily="18" charset="0"/>
                            <a:cs typeface="Times New Roman" panose="02020603050405020304" pitchFamily="18" charset="0"/>
                          </a:rPr>
                          <m:t>该层抽取的个体数</m:t>
                        </m:r>
                      </m:num>
                      <m:den>
                        <m:r>
                          <a:rPr lang="zh-CN" altLang="zh-CN" sz="2600" b="1">
                            <a:latin typeface="Cambria Math" panose="02040503050406030204" pitchFamily="18" charset="0"/>
                            <a:cs typeface="Times New Roman" panose="02020603050405020304" pitchFamily="18" charset="0"/>
                          </a:rPr>
                          <m:t>该层的个体数</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在分层随机抽样中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如果第一层的样本量为</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平均值为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方差为</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𝒔</m:t>
                        </m:r>
                      </m:e>
                      <m:sub>
                        <m:r>
                          <a:rPr lang="en-US" altLang="zh-CN" sz="2600" b="1" i="1">
                            <a:latin typeface="Cambria Math" panose="02040503050406030204" pitchFamily="18" charset="0"/>
                            <a:cs typeface="Times New Roman" panose="02020603050405020304" pitchFamily="18" charset="0"/>
                          </a:rPr>
                          <m:t>𝒙</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第二层的样本量为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平均值为</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方差为</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𝒔</m:t>
                        </m:r>
                      </m:e>
                      <m:sub>
                        <m:r>
                          <a:rPr lang="en-US" altLang="zh-CN" sz="2600" b="1" i="1">
                            <a:latin typeface="Cambria Math" panose="02040503050406030204" pitchFamily="18" charset="0"/>
                            <a:cs typeface="Times New Roman" panose="02020603050405020304" pitchFamily="18" charset="0"/>
                          </a:rPr>
                          <m:t>𝒚</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则样本的平均值为</a:t>
                </a:r>
                <a:r>
                  <a:rPr lang="en-US" altLang="zh-CN" sz="2600" b="1" i="1">
                    <a:latin typeface="Times New Roman" panose="02020603050405020304" pitchFamily="18" charset="0"/>
                    <a:cs typeface="Times New Roman" panose="02020603050405020304" pitchFamily="18" charset="0"/>
                  </a:rPr>
                  <a:t>μ</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𝒏𝒚</m:t>
                        </m:r>
                      </m:num>
                      <m:den>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den>
                    </m:f>
                  </m:oMath>
                </a14:m>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𝒏</m:t>
                        </m:r>
                      </m:num>
                      <m:den>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den>
                    </m:f>
                  </m:oMath>
                </a14:m>
                <a:r>
                  <a:rPr lang="en-US" altLang="zh-CN" sz="2600" b="1" i="1">
                    <a:latin typeface="Times New Roman" panose="02020603050405020304" pitchFamily="18" charset="0"/>
                    <a:cs typeface="Times New Roman" panose="02020603050405020304" pitchFamily="18" charset="0"/>
                  </a:rPr>
                  <a:t>y</a:t>
                </a:r>
                <a:r>
                  <a:rPr lang="en-US" altLang="zh-CN" sz="2600" b="1" smtClean="0">
                    <a:latin typeface="Times New Roman" panose="02020603050405020304" pitchFamily="18" charset="0"/>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方差</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s</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𝒎</m:t>
                        </m:r>
                      </m:num>
                      <m:den>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𝒔</m:t>
                        </m:r>
                      </m:e>
                      <m:sub>
                        <m:r>
                          <a:rPr lang="en-US" altLang="zh-CN" sz="2600" b="1" i="1">
                            <a:latin typeface="Cambria Math" panose="02040503050406030204" pitchFamily="18" charset="0"/>
                            <a:cs typeface="Times New Roman" panose="02020603050405020304" pitchFamily="18" charset="0"/>
                          </a:rPr>
                          <m:t>𝒙</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𝒏</m:t>
                        </m:r>
                      </m:num>
                      <m:den>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𝒔</m:t>
                        </m:r>
                      </m:e>
                      <m:sub>
                        <m:r>
                          <a:rPr lang="en-US" altLang="zh-CN" sz="2600" b="1" i="1">
                            <a:latin typeface="Cambria Math" panose="02040503050406030204" pitchFamily="18" charset="0"/>
                            <a:cs typeface="Times New Roman" panose="02020603050405020304" pitchFamily="18" charset="0"/>
                          </a:rPr>
                          <m:t>𝒚</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μ</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9" name="矩形 18"/>
              <p:cNvSpPr>
                <a:spLocks noRot="1" noChangeAspect="1" noMove="1" noResize="1" noEditPoints="1" noAdjustHandles="1" noChangeArrowheads="1" noChangeShapeType="1" noTextEdit="1"/>
              </p:cNvSpPr>
              <p:nvPr/>
            </p:nvSpPr>
            <p:spPr>
              <a:xfrm>
                <a:off x="312448" y="1450311"/>
                <a:ext cx="11411052" cy="4704942"/>
              </a:xfrm>
              <a:prstGeom prst="rect">
                <a:avLst/>
              </a:prstGeom>
              <a:blipFill rotWithShape="0">
                <a:blip r:embed="rId6"/>
                <a:stretch>
                  <a:fillRect l="-962" b="-38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4264400"/>
            <a:ext cx="12190413" cy="193875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21443"/>
                <a:ext cx="11589417" cy="456041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某社区为迎接中秋节</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组织了隆重的庆祝活动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为全面了解社区居民的文娱喜好</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已知参加活动的老年人、中年人、青年人的人数比为</a:t>
                </a:r>
                <a:r>
                  <a:rPr lang="en-US" altLang="zh-CN" sz="2600" b="1">
                    <a:latin typeface="Times New Roman" panose="02020603050405020304" pitchFamily="18" charset="0"/>
                    <a:cs typeface="Times New Roman" panose="02020603050405020304" pitchFamily="18" charset="0"/>
                  </a:rPr>
                  <a:t>10</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13</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如果采用比例分配的分层随机抽样方法从所有人中抽取一个</a:t>
                </a:r>
                <a:r>
                  <a:rPr lang="en-US" altLang="zh-CN" sz="2600" b="1">
                    <a:latin typeface="Times New Roman" panose="02020603050405020304" pitchFamily="18" charset="0"/>
                    <a:cs typeface="Times New Roman" panose="02020603050405020304" pitchFamily="18" charset="0"/>
                  </a:rPr>
                  <a:t>70</a:t>
                </a:r>
                <a:r>
                  <a:rPr lang="zh-CN" altLang="zh-CN" sz="2600" b="1">
                    <a:latin typeface="Times New Roman" panose="02020603050405020304" pitchFamily="18" charset="0"/>
                    <a:cs typeface="Times New Roman" panose="02020603050405020304" pitchFamily="18" charset="0"/>
                  </a:rPr>
                  <a:t>人的样本进行调查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则应抽取的青年人的人数为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A.20</a:t>
                </a:r>
                <a:r>
                  <a:rPr lang="en-US" altLang="zh-CN" sz="2600" b="1">
                    <a:latin typeface="Times New Roman" panose="02020603050405020304" pitchFamily="18" charset="0"/>
                    <a:cs typeface="Times New Roman" panose="02020603050405020304" pitchFamily="18" charset="0"/>
                  </a:rPr>
                  <a:t>	B.22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C.24</a:t>
                </a:r>
                <a:r>
                  <a:rPr lang="en-US" altLang="zh-CN" sz="2600" b="1">
                    <a:latin typeface="Times New Roman" panose="02020603050405020304" pitchFamily="18" charset="0"/>
                    <a:cs typeface="Times New Roman" panose="02020603050405020304" pitchFamily="18" charset="0"/>
                  </a:rPr>
                  <a:t>	D.26</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由比例分配的分层随机抽样的等比例关系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𝟏𝟐</m:t>
                        </m:r>
                      </m:num>
                      <m:den>
                        <m:r>
                          <a:rPr lang="en-US" altLang="zh-CN" sz="2600" b="1" i="1">
                            <a:latin typeface="Cambria Math" panose="02040503050406030204" pitchFamily="18" charset="0"/>
                            <a:cs typeface="Times New Roman" panose="02020603050405020304" pitchFamily="18" charset="0"/>
                          </a:rPr>
                          <m:t>𝟏𝟎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70=24.</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4560416"/>
              </a:xfrm>
              <a:prstGeom prst="rect">
                <a:avLst/>
              </a:prstGeom>
              <a:blipFill rotWithShape="0">
                <a:blip r:embed="rId4"/>
                <a:stretch>
                  <a:fillRect l="-947" r="-473"/>
                </a:stretch>
              </a:blipFill>
            </p:spPr>
            <p:txBody>
              <a:bodyPr/>
              <a:lstStyle/>
              <a:p>
                <a:r>
                  <a:rPr lang="zh-CN" altLang="en-US">
                    <a:noFill/>
                  </a:rPr>
                  <a:t> </a:t>
                </a:r>
              </a:p>
            </p:txBody>
          </p:sp>
        </mc:Fallback>
      </mc:AlternateContent>
      <p:sp>
        <p:nvSpPr>
          <p:cNvPr id="8" name="矩形 7"/>
          <p:cNvSpPr/>
          <p:nvPr>
            <p:custDataLst>
              <p:tags r:id="rId2"/>
            </p:custDataLst>
          </p:nvPr>
        </p:nvSpPr>
        <p:spPr>
          <a:xfrm>
            <a:off x="5726652" y="255804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linds(horizontal)">
                                      <p:cBhvr>
                                        <p:cTn id="1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047662"/>
            <a:ext cx="12190413" cy="413203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nvSpPr>
        <p:spPr>
          <a:xfrm>
            <a:off x="269382" y="621443"/>
            <a:ext cx="11589417" cy="122411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某学校高一年级共有</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个班</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班有</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优秀率为</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班有</a:t>
            </a:r>
            <a:r>
              <a:rPr lang="en-US" altLang="zh-CN" sz="2600" b="1">
                <a:latin typeface="Times New Roman" panose="02020603050405020304" pitchFamily="18" charset="0"/>
                <a:cs typeface="Times New Roman" panose="02020603050405020304" pitchFamily="18" charset="0"/>
              </a:rPr>
              <a:t>35</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优秀率为</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班有</a:t>
            </a:r>
            <a:r>
              <a:rPr lang="en-US" altLang="zh-CN" sz="2600" b="1">
                <a:latin typeface="Times New Roman" panose="02020603050405020304" pitchFamily="18" charset="0"/>
                <a:cs typeface="Times New Roman" panose="02020603050405020304" pitchFamily="18" charset="0"/>
              </a:rPr>
              <a:t>35</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优秀率为</a:t>
            </a:r>
            <a:r>
              <a:rPr lang="en-US" altLang="zh-CN" sz="2600" b="1">
                <a:latin typeface="Times New Roman" panose="02020603050405020304" pitchFamily="18" charset="0"/>
                <a:cs typeface="Times New Roman" panose="02020603050405020304" pitchFamily="18" charset="0"/>
              </a:rPr>
              <a:t>40%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则该校高一年级学生的优秀率为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2"/>
            </p:custDataLst>
          </p:nvPr>
        </p:nvSpPr>
        <p:spPr>
          <a:xfrm>
            <a:off x="9881965" y="1038413"/>
            <a:ext cx="1005403" cy="752065"/>
          </a:xfrm>
          <a:prstGeom prst="rect">
            <a:avLst/>
          </a:prstGeom>
        </p:spPr>
        <p:txBody>
          <a:bodyPr wrap="none">
            <a:spAutoFit/>
          </a:bodyPr>
          <a:lstStyle/>
          <a:p>
            <a:pPr>
              <a:lnSpc>
                <a:spcPct val="150000"/>
              </a:lnSpc>
              <a:spcAft>
                <a:spcPts val="0"/>
              </a:spcAft>
              <a:tabLst>
                <a:tab pos="2970530" algn="l"/>
              </a:tabLst>
            </a:pPr>
            <a:r>
              <a:rPr lang="en-US" altLang="zh-CN" sz="3200" b="1">
                <a:solidFill>
                  <a:srgbClr val="C00000"/>
                </a:solidFill>
                <a:latin typeface="Times New Roman" panose="02020603050405020304" pitchFamily="18" charset="0"/>
                <a:cs typeface="Times New Roman" panose="02020603050405020304" pitchFamily="18" charset="0"/>
              </a:rPr>
              <a:t>44%</a:t>
            </a:r>
            <a:endParaRPr lang="zh-CN" altLang="zh-CN" sz="140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421782" y="2133632"/>
                <a:ext cx="11589417" cy="209563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某学校高一年级共有三个班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按优秀率进行评选</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班</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优秀率</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班</a:t>
                </a:r>
                <a:r>
                  <a:rPr lang="en-US" altLang="zh-CN" sz="2600" b="1">
                    <a:latin typeface="Times New Roman" panose="02020603050405020304" pitchFamily="18" charset="0"/>
                    <a:cs typeface="Times New Roman" panose="02020603050405020304" pitchFamily="18" charset="0"/>
                  </a:rPr>
                  <a:t>35</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优秀率</a:t>
                </a:r>
                <a:r>
                  <a:rPr lang="en-US" altLang="zh-CN" sz="2600" b="1">
                    <a:latin typeface="Times New Roman" panose="02020603050405020304" pitchFamily="18" charset="0"/>
                    <a:cs typeface="Times New Roman" panose="02020603050405020304" pitchFamily="18" charset="0"/>
                  </a:rPr>
                  <a:t>60%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三班</a:t>
                </a:r>
                <a:r>
                  <a:rPr lang="en-US" altLang="zh-CN" sz="2600" b="1">
                    <a:latin typeface="Times New Roman" panose="02020603050405020304" pitchFamily="18" charset="0"/>
                    <a:cs typeface="Times New Roman" panose="02020603050405020304" pitchFamily="18" charset="0"/>
                  </a:rPr>
                  <a:t>35</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优秀率</a:t>
                </a:r>
                <a:r>
                  <a:rPr lang="en-US" altLang="zh-CN" sz="2600" b="1">
                    <a:latin typeface="Times New Roman" panose="02020603050405020304" pitchFamily="18" charset="0"/>
                    <a:cs typeface="Times New Roman" panose="02020603050405020304" pitchFamily="18" charset="0"/>
                  </a:rPr>
                  <a:t>40%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则高一年级优秀率为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𝟔𝟎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𝟒𝟎</m:t>
                        </m:r>
                        <m:r>
                          <a:rPr lang="en-US" altLang="zh-CN" sz="2600" b="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𝟑𝟎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𝟑𝟓</m:t>
                        </m:r>
                      </m:den>
                    </m:f>
                  </m:oMath>
                </a14:m>
                <a:r>
                  <a:rPr lang="en-US" altLang="zh-CN" sz="2600" b="1">
                    <a:latin typeface="Times New Roman" panose="02020603050405020304" pitchFamily="18" charset="0"/>
                    <a:cs typeface="Times New Roman" panose="02020603050405020304" pitchFamily="18" charset="0"/>
                  </a:rPr>
                  <a:t>=44%.</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133632"/>
                <a:ext cx="11589417" cy="2095638"/>
              </a:xfrm>
              <a:prstGeom prst="rect">
                <a:avLst/>
              </a:prstGeom>
              <a:blipFill rotWithShape="0">
                <a:blip r:embed="rId4"/>
                <a:stretch>
                  <a:fillRect l="-947" b="-232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bwMode="auto">
          <a:xfrm>
            <a:off x="251427" y="19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考点三</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统计图表</a:t>
            </a:r>
            <a:endParaRPr lang="zh-CN" altLang="zh-CN" sz="1200">
              <a:latin typeface="Calibri" panose="020F0502020204030204" pitchFamily="34" charset="0"/>
              <a:cs typeface="Times New Roman" panose="02020603050405020304" pitchFamily="18" charset="0"/>
            </a:endParaRPr>
          </a:p>
        </p:txBody>
      </p:sp>
      <p:sp>
        <p:nvSpPr>
          <p:cNvPr id="14" name="矩形 13"/>
          <p:cNvSpPr/>
          <p:nvPr/>
        </p:nvSpPr>
        <p:spPr>
          <a:xfrm>
            <a:off x="243982" y="829310"/>
            <a:ext cx="6041851" cy="2934586"/>
          </a:xfrm>
          <a:prstGeom prst="rect">
            <a:avLst/>
          </a:prstGeom>
        </p:spPr>
        <p:txBody>
          <a:bodyPr wrap="square">
            <a:spAutoFit/>
          </a:bodyPr>
          <a:lstStyle/>
          <a:p>
            <a:pPr marL="355600" indent="-355600">
              <a:lnSpc>
                <a:spcPct val="12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扇形图、条形图</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3</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某中学组织三个年级的学生进行禁毒知识竞赛</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经统计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得到成绩排在前</a:t>
            </a:r>
            <a:r>
              <a:rPr lang="en-US" altLang="zh-CN" sz="2600" b="1">
                <a:latin typeface="Times New Roman" panose="02020603050405020304" pitchFamily="18" charset="0"/>
                <a:cs typeface="Times New Roman" panose="02020603050405020304" pitchFamily="18" charset="0"/>
              </a:rPr>
              <a:t>200</a:t>
            </a:r>
            <a:r>
              <a:rPr lang="zh-CN" altLang="zh-CN" sz="2600" b="1">
                <a:latin typeface="Times New Roman" panose="02020603050405020304" pitchFamily="18" charset="0"/>
                <a:cs typeface="Times New Roman" panose="02020603050405020304" pitchFamily="18" charset="0"/>
              </a:rPr>
              <a:t>名学生分布的扇形图</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和其中的高一学生排名分布的频率条形图</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5" name="矩形 14"/>
          <p:cNvSpPr/>
          <p:nvPr>
            <p:custDataLst>
              <p:tags r:id="rId2"/>
            </p:custDataLst>
          </p:nvPr>
        </p:nvSpPr>
        <p:spPr>
          <a:xfrm>
            <a:off x="5319998" y="3206250"/>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121" name="image8.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7797" y="1000694"/>
            <a:ext cx="5485519" cy="2781392"/>
          </a:xfrm>
          <a:prstGeom prst="rect">
            <a:avLst/>
          </a:prstGeom>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矩形 8"/>
              <p:cNvSpPr/>
              <p:nvPr/>
            </p:nvSpPr>
            <p:spPr>
              <a:xfrm>
                <a:off x="485282" y="3899948"/>
                <a:ext cx="11589417" cy="2187715"/>
              </a:xfrm>
              <a:prstGeom prst="rect">
                <a:avLst/>
              </a:prstGeom>
            </p:spPr>
            <p:txBody>
              <a:bodyPr wrap="square">
                <a:spAutoFit/>
              </a:bodyPr>
              <a:lstStyle/>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成绩排在前</a:t>
                </a:r>
                <a:r>
                  <a:rPr lang="en-US" altLang="zh-CN" sz="2600" b="1">
                    <a:latin typeface="Times New Roman" panose="02020603050405020304" pitchFamily="18" charset="0"/>
                    <a:cs typeface="Times New Roman" panose="02020603050405020304" pitchFamily="18" charset="0"/>
                  </a:rPr>
                  <a:t>200</a:t>
                </a:r>
                <a:r>
                  <a:rPr lang="zh-CN" altLang="zh-CN" sz="2600" b="1">
                    <a:latin typeface="Times New Roman" panose="02020603050405020304" pitchFamily="18" charset="0"/>
                    <a:cs typeface="Times New Roman" panose="02020603050405020304" pitchFamily="18" charset="0"/>
                  </a:rPr>
                  <a:t>名的</a:t>
                </a:r>
                <a:r>
                  <a:rPr lang="en-US" altLang="zh-CN" sz="2600" b="1">
                    <a:latin typeface="Times New Roman" panose="02020603050405020304" pitchFamily="18" charset="0"/>
                    <a:cs typeface="Times New Roman" panose="02020603050405020304" pitchFamily="18" charset="0"/>
                  </a:rPr>
                  <a:t>200</a:t>
                </a:r>
                <a:r>
                  <a:rPr lang="zh-CN" altLang="zh-CN" sz="2600" b="1">
                    <a:latin typeface="Times New Roman" panose="02020603050405020304" pitchFamily="18" charset="0"/>
                    <a:cs typeface="Times New Roman" panose="02020603050405020304" pitchFamily="18" charset="0"/>
                  </a:rPr>
                  <a:t>人中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高二人数比高三人数多</a:t>
                </a:r>
                <a:r>
                  <a:rPr lang="en-US" altLang="zh-CN" sz="2600" b="1">
                    <a:latin typeface="Times New Roman" panose="02020603050405020304" pitchFamily="18" charset="0"/>
                    <a:cs typeface="Times New Roman" panose="02020603050405020304" pitchFamily="18" charset="0"/>
                  </a:rPr>
                  <a:t>10</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成绩排在第</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r>
                  <a:rPr lang="zh-CN" altLang="zh-CN" sz="2600" b="1">
                    <a:latin typeface="Times New Roman" panose="02020603050405020304" pitchFamily="18" charset="0"/>
                    <a:cs typeface="Times New Roman" panose="02020603050405020304" pitchFamily="18" charset="0"/>
                  </a:rPr>
                  <a:t>名的</a:t>
                </a:r>
                <a:r>
                  <a:rPr lang="en-US" altLang="zh-CN" sz="2600" b="1">
                    <a:latin typeface="Times New Roman" panose="02020603050405020304" pitchFamily="18" charset="0"/>
                    <a:cs typeface="Times New Roman" panose="02020603050405020304" pitchFamily="18" charset="0"/>
                  </a:rPr>
                  <a:t>50</a:t>
                </a:r>
                <a:r>
                  <a:rPr lang="zh-CN" altLang="zh-CN" sz="2600" b="1">
                    <a:latin typeface="Times New Roman" panose="02020603050405020304" pitchFamily="18" charset="0"/>
                    <a:cs typeface="Times New Roman" panose="02020603050405020304" pitchFamily="18" charset="0"/>
                  </a:rPr>
                  <a:t>人中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高一人数比高二的多</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成绩排在第</a:t>
                </a:r>
                <a:r>
                  <a:rPr lang="en-US" altLang="zh-CN" sz="2600" b="1">
                    <a:latin typeface="Times New Roman" panose="02020603050405020304" pitchFamily="18" charset="0"/>
                    <a:cs typeface="Times New Roman" panose="02020603050405020304" pitchFamily="18" charset="0"/>
                  </a:rPr>
                  <a:t>51</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150</a:t>
                </a:r>
                <a:r>
                  <a:rPr lang="zh-CN" altLang="zh-CN" sz="2600" b="1">
                    <a:latin typeface="Times New Roman" panose="02020603050405020304" pitchFamily="18" charset="0"/>
                    <a:cs typeface="Times New Roman" panose="02020603050405020304" pitchFamily="18" charset="0"/>
                  </a:rPr>
                  <a:t>名的</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人中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高三人数占比可能超过</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成绩排在第</a:t>
                </a:r>
                <a:r>
                  <a:rPr lang="en-US" altLang="zh-CN" sz="2600" b="1">
                    <a:latin typeface="Times New Roman" panose="02020603050405020304" pitchFamily="18" charset="0"/>
                    <a:cs typeface="Times New Roman" panose="02020603050405020304" pitchFamily="18" charset="0"/>
                  </a:rPr>
                  <a:t>51</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名的</a:t>
                </a:r>
                <a:r>
                  <a:rPr lang="en-US" altLang="zh-CN" sz="2600" b="1">
                    <a:latin typeface="Times New Roman" panose="02020603050405020304" pitchFamily="18" charset="0"/>
                    <a:cs typeface="Times New Roman" panose="02020603050405020304" pitchFamily="18" charset="0"/>
                  </a:rPr>
                  <a:t>50</a:t>
                </a:r>
                <a:r>
                  <a:rPr lang="zh-CN" altLang="zh-CN" sz="2600" b="1">
                    <a:latin typeface="Times New Roman" panose="02020603050405020304" pitchFamily="18" charset="0"/>
                    <a:cs typeface="Times New Roman" panose="02020603050405020304" pitchFamily="18" charset="0"/>
                  </a:rPr>
                  <a:t>人中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高二人数肯定多于</a:t>
                </a:r>
                <a:r>
                  <a:rPr lang="en-US" altLang="zh-CN" sz="2600" b="1">
                    <a:latin typeface="Times New Roman" panose="02020603050405020304" pitchFamily="18" charset="0"/>
                    <a:cs typeface="Times New Roman" panose="02020603050405020304" pitchFamily="18" charset="0"/>
                  </a:rPr>
                  <a:t>23</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85282" y="3899948"/>
                <a:ext cx="11589417" cy="2187715"/>
              </a:xfrm>
              <a:prstGeom prst="rect">
                <a:avLst/>
              </a:prstGeom>
              <a:blipFill rotWithShape="0">
                <a:blip r:embed="rId5"/>
                <a:stretch>
                  <a:fillRect l="-947" t="-1393" b="-585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2437758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4397"/>
            <a:ext cx="12190413" cy="62069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509184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成绩排在前</a:t>
                </a:r>
                <a:r>
                  <a:rPr lang="en-US" altLang="zh-CN" sz="2600" b="1">
                    <a:latin typeface="Times New Roman" panose="02020603050405020304" pitchFamily="18" charset="0"/>
                    <a:cs typeface="Times New Roman" panose="02020603050405020304" pitchFamily="18" charset="0"/>
                  </a:rPr>
                  <a:t>200</a:t>
                </a:r>
                <a:r>
                  <a:rPr lang="zh-CN" altLang="zh-CN" sz="2600" b="1">
                    <a:latin typeface="Times New Roman" panose="02020603050405020304" pitchFamily="18" charset="0"/>
                    <a:cs typeface="Times New Roman" panose="02020603050405020304" pitchFamily="18" charset="0"/>
                  </a:rPr>
                  <a:t>名的</a:t>
                </a:r>
                <a:r>
                  <a:rPr lang="en-US" altLang="zh-CN" sz="2600" b="1">
                    <a:latin typeface="Times New Roman" panose="02020603050405020304" pitchFamily="18" charset="0"/>
                    <a:cs typeface="Times New Roman" panose="02020603050405020304" pitchFamily="18" charset="0"/>
                  </a:rPr>
                  <a:t>200</a:t>
                </a:r>
                <a:r>
                  <a:rPr lang="zh-CN" altLang="zh-CN" sz="2600" b="1">
                    <a:latin typeface="Times New Roman" panose="02020603050405020304" pitchFamily="18" charset="0"/>
                    <a:cs typeface="Times New Roman" panose="02020603050405020304" pitchFamily="18" charset="0"/>
                  </a:rPr>
                  <a:t>人中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高二人数比高三人数多</a:t>
                </a:r>
                <a:r>
                  <a:rPr lang="en-US" altLang="zh-CN" sz="2600" b="1">
                    <a:latin typeface="Times New Roman" panose="02020603050405020304" pitchFamily="18" charset="0"/>
                    <a:cs typeface="Times New Roman" panose="02020603050405020304" pitchFamily="18" charset="0"/>
                  </a:rPr>
                  <a:t>200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25%)=10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成绩排在第</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50</a:t>
                </a:r>
                <a:r>
                  <a:rPr lang="zh-CN" altLang="zh-CN" sz="2600" b="1">
                    <a:latin typeface="Times New Roman" panose="02020603050405020304" pitchFamily="18" charset="0"/>
                    <a:cs typeface="Times New Roman" panose="02020603050405020304" pitchFamily="18" charset="0"/>
                  </a:rPr>
                  <a:t>名的</a:t>
                </a:r>
                <a:r>
                  <a:rPr lang="en-US" altLang="zh-CN" sz="2600" b="1">
                    <a:latin typeface="Times New Roman" panose="02020603050405020304" pitchFamily="18" charset="0"/>
                    <a:cs typeface="Times New Roman" panose="02020603050405020304" pitchFamily="18" charset="0"/>
                  </a:rPr>
                  <a:t>50</a:t>
                </a:r>
                <a:r>
                  <a:rPr lang="zh-CN" altLang="zh-CN" sz="2600" b="1">
                    <a:latin typeface="Times New Roman" panose="02020603050405020304" pitchFamily="18" charset="0"/>
                    <a:cs typeface="Times New Roman" panose="02020603050405020304" pitchFamily="18" charset="0"/>
                  </a:rPr>
                  <a:t>人中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高一人数为</a:t>
                </a:r>
                <a:r>
                  <a:rPr lang="en-US" altLang="zh-CN" sz="2600" b="1">
                    <a:latin typeface="Times New Roman" panose="02020603050405020304" pitchFamily="18" charset="0"/>
                    <a:cs typeface="Times New Roman" panose="02020603050405020304" pitchFamily="18" charset="0"/>
                  </a:rPr>
                  <a:t>200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20%=18</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高二和高三的总人数为</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18=32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高二的具体人数不知道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成绩排在第</a:t>
                </a:r>
                <a:r>
                  <a:rPr lang="en-US" altLang="zh-CN" sz="2600" b="1">
                    <a:latin typeface="Times New Roman" panose="02020603050405020304" pitchFamily="18" charset="0"/>
                    <a:cs typeface="Times New Roman" panose="02020603050405020304" pitchFamily="18" charset="0"/>
                  </a:rPr>
                  <a:t>51</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150</a:t>
                </a:r>
                <a:r>
                  <a:rPr lang="zh-CN" altLang="zh-CN" sz="2600" b="1">
                    <a:latin typeface="Times New Roman" panose="02020603050405020304" pitchFamily="18" charset="0"/>
                    <a:cs typeface="Times New Roman" panose="02020603050405020304" pitchFamily="18" charset="0"/>
                  </a:rPr>
                  <a:t>名的</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人中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高一人数为</a:t>
                </a:r>
                <a:r>
                  <a:rPr lang="en-US" altLang="zh-CN" sz="2600" b="1">
                    <a:latin typeface="Times New Roman" panose="02020603050405020304" pitchFamily="18" charset="0"/>
                    <a:cs typeface="Times New Roman" panose="02020603050405020304" pitchFamily="18" charset="0"/>
                  </a:rPr>
                  <a:t>90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(0.3+0.4)=63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高二和高三的总人数为</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63=37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所以高三人数占比有可能超过</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成绩排在第</a:t>
                </a:r>
                <a:r>
                  <a:rPr lang="en-US" altLang="zh-CN" sz="2600" b="1">
                    <a:latin typeface="Times New Roman" panose="02020603050405020304" pitchFamily="18" charset="0"/>
                    <a:cs typeface="Times New Roman" panose="02020603050405020304" pitchFamily="18" charset="0"/>
                  </a:rPr>
                  <a:t>51</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名的</a:t>
                </a:r>
                <a:r>
                  <a:rPr lang="en-US" altLang="zh-CN" sz="2600" b="1">
                    <a:latin typeface="Times New Roman" panose="02020603050405020304" pitchFamily="18" charset="0"/>
                    <a:cs typeface="Times New Roman" panose="02020603050405020304" pitchFamily="18" charset="0"/>
                  </a:rPr>
                  <a:t>50</a:t>
                </a:r>
                <a:r>
                  <a:rPr lang="zh-CN" altLang="zh-CN" sz="2600" b="1">
                    <a:latin typeface="Times New Roman" panose="02020603050405020304" pitchFamily="18" charset="0"/>
                    <a:cs typeface="Times New Roman" panose="02020603050405020304" pitchFamily="18" charset="0"/>
                  </a:rPr>
                  <a:t>人中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高一学生人数为</a:t>
                </a:r>
                <a:r>
                  <a:rPr lang="en-US" altLang="zh-CN" sz="2600" b="1">
                    <a:latin typeface="Times New Roman" panose="02020603050405020304" pitchFamily="18" charset="0"/>
                    <a:cs typeface="Times New Roman" panose="02020603050405020304" pitchFamily="18" charset="0"/>
                  </a:rPr>
                  <a:t>90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0.3=27</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高二人数最多有</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27=23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5091843"/>
              </a:xfrm>
              <a:prstGeom prst="rect">
                <a:avLst/>
              </a:prstGeom>
              <a:blipFill rotWithShape="0">
                <a:blip r:embed="rId3"/>
                <a:stretch>
                  <a:fillRect l="-947" r="-789" b="-203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70431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58905" y="461509"/>
            <a:ext cx="6542459" cy="3407868"/>
          </a:xfrm>
          <a:prstGeom prst="rect">
            <a:avLst/>
          </a:prstGeom>
        </p:spPr>
        <p:txBody>
          <a:bodyPr wrap="square">
            <a:spAutoFit/>
          </a:bodyPr>
          <a:lstStyle/>
          <a:p>
            <a:pPr marL="355600" indent="-355600">
              <a:lnSpc>
                <a:spcPct val="120000"/>
              </a:lnSpc>
              <a:spcAft>
                <a:spcPts val="0"/>
              </a:spcAft>
              <a:tabLst>
                <a:tab pos="2970530" algn="l"/>
              </a:tabLst>
            </a:pPr>
            <a:r>
              <a:rPr lang="zh-CN" altLang="zh-CN" sz="25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500" b="1">
                <a:latin typeface="Times New Roman" panose="02020603050405020304" pitchFamily="18" charset="0"/>
                <a:cs typeface="Times New Roman" panose="02020603050405020304" pitchFamily="18" charset="0"/>
              </a:rPr>
              <a:t>2</a:t>
            </a:r>
            <a:r>
              <a:rPr lang="zh-CN" altLang="zh-CN" sz="2500" b="1">
                <a:latin typeface="Times New Roman" panose="02020603050405020304" pitchFamily="18" charset="0"/>
                <a:cs typeface="Times New Roman" panose="02020603050405020304" pitchFamily="18" charset="0"/>
              </a:rPr>
              <a:t>　</a:t>
            </a:r>
            <a:r>
              <a:rPr lang="zh-CN" altLang="zh-CN" sz="2500" b="1">
                <a:latin typeface="Times New Roman" panose="02020603050405020304" pitchFamily="18" charset="0"/>
                <a:ea typeface="黑体" panose="02010609060101010101" pitchFamily="49" charset="-122"/>
                <a:cs typeface="Times New Roman" panose="02020603050405020304" pitchFamily="18" charset="0"/>
              </a:rPr>
              <a:t>折线图</a:t>
            </a:r>
            <a:endParaRPr lang="zh-CN" altLang="zh-CN" sz="250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zh-CN" altLang="zh-CN" sz="2500" b="1" spc="-13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500" b="1" spc="-130">
                <a:solidFill>
                  <a:srgbClr val="0000FF"/>
                </a:solidFill>
                <a:latin typeface="Times New Roman" panose="02020603050405020304" pitchFamily="18" charset="0"/>
                <a:cs typeface="Times New Roman" panose="02020603050405020304" pitchFamily="18" charset="0"/>
              </a:rPr>
              <a:t>4</a:t>
            </a:r>
            <a:r>
              <a:rPr lang="en-US" altLang="zh-CN" sz="2500" b="1" spc="-130">
                <a:solidFill>
                  <a:srgbClr val="0000FF"/>
                </a:solidFill>
                <a:latin typeface="宋体" panose="02010600030101010101" pitchFamily="2" charset="-122"/>
                <a:cs typeface="Times New Roman" panose="02020603050405020304" pitchFamily="18" charset="0"/>
              </a:rPr>
              <a:t> </a:t>
            </a:r>
            <a:r>
              <a:rPr lang="en-US" altLang="zh-CN" sz="2500" b="1" spc="-130">
                <a:latin typeface="Times New Roman" panose="02020603050405020304" pitchFamily="18" charset="0"/>
                <a:cs typeface="Times New Roman" panose="02020603050405020304" pitchFamily="18" charset="0"/>
              </a:rPr>
              <a:t>(2025·</a:t>
            </a:r>
            <a:r>
              <a:rPr lang="zh-CN" altLang="zh-CN" sz="2500" b="1" spc="-130">
                <a:latin typeface="Times New Roman" panose="02020603050405020304" pitchFamily="18" charset="0"/>
                <a:cs typeface="Times New Roman" panose="02020603050405020304" pitchFamily="18" charset="0"/>
              </a:rPr>
              <a:t>绵阳模拟</a:t>
            </a:r>
            <a:r>
              <a:rPr lang="en-US" altLang="zh-CN" sz="2500" b="1" spc="-130">
                <a:latin typeface="Times New Roman" panose="02020603050405020304" pitchFamily="18" charset="0"/>
                <a:cs typeface="Times New Roman" panose="02020603050405020304" pitchFamily="18" charset="0"/>
              </a:rPr>
              <a:t>)</a:t>
            </a:r>
            <a:r>
              <a:rPr lang="zh-CN" altLang="zh-CN" sz="2500" b="1" spc="-130">
                <a:latin typeface="Times New Roman" panose="02020603050405020304" pitchFamily="18" charset="0"/>
                <a:cs typeface="Times New Roman" panose="02020603050405020304" pitchFamily="18" charset="0"/>
              </a:rPr>
              <a:t>睡眠很重要</a:t>
            </a:r>
            <a:r>
              <a:rPr lang="en-US" altLang="zh-CN" sz="2500" b="1" spc="-130">
                <a:latin typeface="宋体" panose="02010600030101010101" pitchFamily="2" charset="-122"/>
                <a:cs typeface="Times New Roman" panose="02020603050405020304" pitchFamily="18" charset="0"/>
              </a:rPr>
              <a:t>,</a:t>
            </a:r>
            <a:r>
              <a:rPr lang="zh-CN" altLang="zh-CN" sz="2500" b="1" spc="-130">
                <a:latin typeface="Times New Roman" panose="02020603050405020304" pitchFamily="18" charset="0"/>
                <a:cs typeface="Times New Roman" panose="02020603050405020304" pitchFamily="18" charset="0"/>
              </a:rPr>
              <a:t>教育部《关于进一步加强中小学生睡眠管理工作的通知》中强调</a:t>
            </a:r>
            <a:r>
              <a:rPr lang="en-US" altLang="zh-CN" sz="2500" b="1" spc="-130">
                <a:latin typeface="宋体" panose="02010600030101010101" pitchFamily="2" charset="-122"/>
                <a:cs typeface="Times New Roman" panose="02020603050405020304" pitchFamily="18" charset="0"/>
              </a:rPr>
              <a:t>“</a:t>
            </a:r>
            <a:r>
              <a:rPr lang="zh-CN" altLang="zh-CN" sz="2500" b="1" spc="-130">
                <a:latin typeface="Times New Roman" panose="02020603050405020304" pitchFamily="18" charset="0"/>
                <a:cs typeface="Times New Roman" panose="02020603050405020304" pitchFamily="18" charset="0"/>
              </a:rPr>
              <a:t>小学生每天睡眠时间应达到</a:t>
            </a:r>
            <a:r>
              <a:rPr lang="en-US" altLang="zh-CN" sz="2500" b="1" spc="-130">
                <a:latin typeface="Times New Roman" panose="02020603050405020304" pitchFamily="18" charset="0"/>
                <a:cs typeface="Times New Roman" panose="02020603050405020304" pitchFamily="18" charset="0"/>
              </a:rPr>
              <a:t>10</a:t>
            </a:r>
            <a:r>
              <a:rPr lang="zh-CN" altLang="zh-CN" sz="2500" b="1" spc="-130">
                <a:latin typeface="Times New Roman" panose="02020603050405020304" pitchFamily="18" charset="0"/>
                <a:cs typeface="Times New Roman" panose="02020603050405020304" pitchFamily="18" charset="0"/>
              </a:rPr>
              <a:t>小时</a:t>
            </a:r>
            <a:r>
              <a:rPr lang="en-US" altLang="zh-CN" sz="2500" b="1" spc="-130">
                <a:latin typeface="宋体" panose="02010600030101010101" pitchFamily="2" charset="-122"/>
                <a:cs typeface="Times New Roman" panose="02020603050405020304" pitchFamily="18" charset="0"/>
              </a:rPr>
              <a:t>,</a:t>
            </a:r>
            <a:r>
              <a:rPr lang="zh-CN" altLang="zh-CN" sz="2500" b="1" spc="-130">
                <a:latin typeface="Times New Roman" panose="02020603050405020304" pitchFamily="18" charset="0"/>
                <a:cs typeface="Times New Roman" panose="02020603050405020304" pitchFamily="18" charset="0"/>
              </a:rPr>
              <a:t>初中生应达到</a:t>
            </a:r>
            <a:r>
              <a:rPr lang="en-US" altLang="zh-CN" sz="2500" b="1" spc="-130">
                <a:latin typeface="Times New Roman" panose="02020603050405020304" pitchFamily="18" charset="0"/>
                <a:cs typeface="Times New Roman" panose="02020603050405020304" pitchFamily="18" charset="0"/>
              </a:rPr>
              <a:t>9</a:t>
            </a:r>
            <a:r>
              <a:rPr lang="zh-CN" altLang="zh-CN" sz="2500" b="1" spc="-130">
                <a:latin typeface="Times New Roman" panose="02020603050405020304" pitchFamily="18" charset="0"/>
                <a:cs typeface="Times New Roman" panose="02020603050405020304" pitchFamily="18" charset="0"/>
              </a:rPr>
              <a:t>小时</a:t>
            </a:r>
            <a:r>
              <a:rPr lang="en-US" altLang="zh-CN" sz="2500" b="1" spc="-130">
                <a:latin typeface="宋体" panose="02010600030101010101" pitchFamily="2" charset="-122"/>
                <a:cs typeface="Times New Roman" panose="02020603050405020304" pitchFamily="18" charset="0"/>
              </a:rPr>
              <a:t>,</a:t>
            </a:r>
            <a:r>
              <a:rPr lang="zh-CN" altLang="zh-CN" sz="2500" b="1" spc="-130">
                <a:latin typeface="Times New Roman" panose="02020603050405020304" pitchFamily="18" charset="0"/>
                <a:cs typeface="Times New Roman" panose="02020603050405020304" pitchFamily="18" charset="0"/>
              </a:rPr>
              <a:t>高中生应达到</a:t>
            </a:r>
            <a:r>
              <a:rPr lang="en-US" altLang="zh-CN" sz="2500" b="1" spc="-130">
                <a:latin typeface="Times New Roman" panose="02020603050405020304" pitchFamily="18" charset="0"/>
                <a:cs typeface="Times New Roman" panose="02020603050405020304" pitchFamily="18" charset="0"/>
              </a:rPr>
              <a:t>8</a:t>
            </a:r>
            <a:r>
              <a:rPr lang="zh-CN" altLang="zh-CN" sz="2500" b="1" spc="-130">
                <a:latin typeface="Times New Roman" panose="02020603050405020304" pitchFamily="18" charset="0"/>
                <a:cs typeface="Times New Roman" panose="02020603050405020304" pitchFamily="18" charset="0"/>
              </a:rPr>
              <a:t>小时</a:t>
            </a:r>
            <a:r>
              <a:rPr lang="en-US" altLang="zh-CN" sz="2500" b="1" spc="-130">
                <a:latin typeface="宋体" panose="02010600030101010101" pitchFamily="2" charset="-122"/>
                <a:cs typeface="Times New Roman" panose="02020603050405020304" pitchFamily="18" charset="0"/>
              </a:rPr>
              <a:t>”</a:t>
            </a:r>
            <a:r>
              <a:rPr lang="en-US" altLang="zh-CN" sz="2500" b="1" spc="-130">
                <a:latin typeface="Times New Roman" panose="02020603050405020304" pitchFamily="18" charset="0"/>
                <a:cs typeface="Times New Roman" panose="02020603050405020304" pitchFamily="18" charset="0"/>
              </a:rPr>
              <a:t>.</a:t>
            </a:r>
            <a:r>
              <a:rPr lang="zh-CN" altLang="zh-CN" sz="2500" b="1" spc="-130">
                <a:latin typeface="Times New Roman" panose="02020603050405020304" pitchFamily="18" charset="0"/>
                <a:cs typeface="Times New Roman" panose="02020603050405020304" pitchFamily="18" charset="0"/>
              </a:rPr>
              <a:t>某机构调查了</a:t>
            </a:r>
            <a:r>
              <a:rPr lang="en-US" altLang="zh-CN" sz="2500" b="1" spc="-130">
                <a:latin typeface="Times New Roman" panose="02020603050405020304" pitchFamily="18" charset="0"/>
                <a:cs typeface="Times New Roman" panose="02020603050405020304" pitchFamily="18" charset="0"/>
              </a:rPr>
              <a:t>1</a:t>
            </a:r>
            <a:r>
              <a:rPr lang="zh-CN" altLang="zh-CN" sz="2500" b="1" spc="-130">
                <a:latin typeface="Times New Roman" panose="02020603050405020304" pitchFamily="18" charset="0"/>
                <a:cs typeface="Times New Roman" panose="02020603050405020304" pitchFamily="18" charset="0"/>
              </a:rPr>
              <a:t>万名学生的时间并利用信息得出下图</a:t>
            </a:r>
            <a:r>
              <a:rPr lang="en-US" altLang="zh-CN" sz="2500" b="1" spc="-130">
                <a:latin typeface="宋体" panose="02010600030101010101" pitchFamily="2" charset="-122"/>
                <a:cs typeface="Times New Roman" panose="02020603050405020304" pitchFamily="18" charset="0"/>
              </a:rPr>
              <a:t>,</a:t>
            </a:r>
            <a:r>
              <a:rPr lang="zh-CN" altLang="zh-CN" sz="2500" b="1" spc="-130">
                <a:latin typeface="Times New Roman" panose="02020603050405020304" pitchFamily="18" charset="0"/>
                <a:cs typeface="Times New Roman" panose="02020603050405020304" pitchFamily="18" charset="0"/>
              </a:rPr>
              <a:t>则以下判断正确的是</a:t>
            </a:r>
            <a:r>
              <a:rPr lang="en-US" altLang="zh-CN" sz="2500" b="1" spc="-130">
                <a:latin typeface="Times New Roman" panose="02020603050405020304" pitchFamily="18" charset="0"/>
                <a:cs typeface="Times New Roman" panose="02020603050405020304" pitchFamily="18" charset="0"/>
              </a:rPr>
              <a:t>(</a:t>
            </a:r>
            <a:r>
              <a:rPr lang="zh-CN" altLang="zh-CN" sz="2500" b="1" spc="-130">
                <a:latin typeface="Times New Roman" panose="02020603050405020304" pitchFamily="18" charset="0"/>
                <a:cs typeface="Times New Roman" panose="02020603050405020304" pitchFamily="18" charset="0"/>
              </a:rPr>
              <a:t>　　</a:t>
            </a:r>
            <a:r>
              <a:rPr lang="en-US" altLang="zh-CN" sz="2500" b="1" spc="-130">
                <a:latin typeface="Times New Roman" panose="02020603050405020304" pitchFamily="18" charset="0"/>
                <a:cs typeface="Times New Roman" panose="02020603050405020304" pitchFamily="18" charset="0"/>
              </a:rPr>
              <a:t>)</a:t>
            </a:r>
            <a:endParaRPr lang="zh-CN" altLang="zh-CN" sz="2500" spc="-130">
              <a:latin typeface="Calibri" panose="020F0502020204030204" pitchFamily="34" charset="0"/>
              <a:cs typeface="Times New Roman" panose="02020603050405020304" pitchFamily="18" charset="0"/>
            </a:endParaRPr>
          </a:p>
        </p:txBody>
      </p:sp>
      <p:sp>
        <p:nvSpPr>
          <p:cNvPr id="12" name="矩形 11"/>
          <p:cNvSpPr/>
          <p:nvPr>
            <p:custDataLst>
              <p:tags r:id="rId1"/>
            </p:custDataLst>
          </p:nvPr>
        </p:nvSpPr>
        <p:spPr>
          <a:xfrm>
            <a:off x="4252563" y="3206123"/>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145" name="image9.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04510" y="354202"/>
            <a:ext cx="5179597" cy="3773707"/>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516604" y="3722021"/>
            <a:ext cx="11495882" cy="2492990"/>
          </a:xfrm>
          <a:prstGeom prst="rect">
            <a:avLst/>
          </a:prstGeom>
        </p:spPr>
        <p:txBody>
          <a:bodyPr wrap="square">
            <a:spAutoFit/>
          </a:bodyPr>
          <a:lstStyle/>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高三年级学生平均学习时间最长</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中小学生的平均睡眠时间都没有达到《通知》中的标准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其中高中生平均睡眠时间最接近标准</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大多数年龄段学生平均睡眠时间少于学习时间</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与高中生相比</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大学生平均学习时间大幅下降</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释放出的时间基本是在睡眠</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42689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7168"/>
            <a:ext cx="12190413" cy="614548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5367431"/>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根据图象可知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高三年级学生平均学习时间没有高二年级学生平均学习时间长</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根据图象可知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中小学生平均睡眠时间都没有达到《通知》中的标准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高中生平均睡眠时间最接近标准</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学习时间大于睡眠时间的有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初二、初三、高一、高二、高三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占比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睡眠时间长于学习时间的占比</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𝟏𝟏</m:t>
                        </m:r>
                      </m:num>
                      <m:den>
                        <m:r>
                          <a:rPr lang="en-US" altLang="zh-CN" sz="2600" b="1" i="1">
                            <a:latin typeface="Cambria Math" panose="02040503050406030204" pitchFamily="18" charset="0"/>
                            <a:cs typeface="Times New Roman" panose="02020603050405020304" pitchFamily="18" charset="0"/>
                          </a:rPr>
                          <m:t>𝟏𝟔</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从高三到大学一年级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平均学习时间减少</a:t>
                </a:r>
                <a:r>
                  <a:rPr lang="en-US" altLang="zh-CN" sz="2600" b="1">
                    <a:latin typeface="Times New Roman" panose="02020603050405020304" pitchFamily="18" charset="0"/>
                    <a:cs typeface="Times New Roman" panose="02020603050405020304" pitchFamily="18" charset="0"/>
                  </a:rPr>
                  <a:t>9.65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5.71=3.94(</a:t>
                </a:r>
                <a:r>
                  <a:rPr lang="zh-CN" altLang="zh-CN" sz="2600" b="1">
                    <a:latin typeface="Times New Roman" panose="02020603050405020304" pitchFamily="18" charset="0"/>
                    <a:cs typeface="Times New Roman" panose="02020603050405020304" pitchFamily="18" charset="0"/>
                  </a:rPr>
                  <a:t>小时</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平均睡眠时间增加</a:t>
                </a:r>
                <a:r>
                  <a:rPr lang="en-US" altLang="zh-CN" sz="2600" b="1">
                    <a:latin typeface="Times New Roman" panose="02020603050405020304" pitchFamily="18" charset="0"/>
                    <a:cs typeface="Times New Roman" panose="02020603050405020304" pitchFamily="18" charset="0"/>
                  </a:rPr>
                  <a:t>8.52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7.91=0.61(</a:t>
                </a:r>
                <a:r>
                  <a:rPr lang="zh-CN" altLang="zh-CN" sz="2600" b="1">
                    <a:latin typeface="Times New Roman" panose="02020603050405020304" pitchFamily="18" charset="0"/>
                    <a:cs typeface="Times New Roman" panose="02020603050405020304" pitchFamily="18" charset="0"/>
                  </a:rPr>
                  <a:t>小时</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5367431"/>
              </a:xfrm>
              <a:prstGeom prst="rect">
                <a:avLst/>
              </a:prstGeom>
              <a:blipFill rotWithShape="0">
                <a:blip r:embed="rId3"/>
                <a:stretch>
                  <a:fillRect l="-947" r="-579" b="-19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597774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65960" y="557943"/>
            <a:ext cx="7259284" cy="429348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角度</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ea typeface="黑体" panose="02010609060101010101" pitchFamily="49" charset="-122"/>
                <a:cs typeface="Times New Roman" panose="02020603050405020304" pitchFamily="18" charset="0"/>
              </a:rPr>
              <a:t>频率分布直方图</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5</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(2022·</a:t>
            </a:r>
            <a:r>
              <a:rPr lang="zh-CN" altLang="zh-CN" sz="2600" b="1">
                <a:latin typeface="Times New Roman" panose="02020603050405020304" pitchFamily="18" charset="0"/>
                <a:cs typeface="Times New Roman" panose="02020603050405020304" pitchFamily="18" charset="0"/>
              </a:rPr>
              <a:t>天津卷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a:t>
            </a:r>
            <a:r>
              <a:rPr lang="en-US" altLang="zh-CN" sz="2600" b="1">
                <a:latin typeface="Times New Roman" panose="02020603050405020304" pitchFamily="18" charset="0"/>
                <a:cs typeface="Times New Roman" panose="02020603050405020304" pitchFamily="18" charset="0"/>
              </a:rPr>
              <a:t>1916</a:t>
            </a:r>
            <a:r>
              <a:rPr lang="zh-CN" altLang="zh-CN" sz="2600" b="1">
                <a:latin typeface="Times New Roman" panose="02020603050405020304" pitchFamily="18" charset="0"/>
                <a:cs typeface="Times New Roman" panose="02020603050405020304" pitchFamily="18" charset="0"/>
              </a:rPr>
              <a:t>年到</a:t>
            </a:r>
            <a:r>
              <a:rPr lang="en-US" altLang="zh-CN" sz="2600" b="1">
                <a:latin typeface="Times New Roman" panose="02020603050405020304" pitchFamily="18" charset="0"/>
                <a:cs typeface="Times New Roman" panose="02020603050405020304" pitchFamily="18" charset="0"/>
              </a:rPr>
              <a:t>2015</a:t>
            </a:r>
            <a:r>
              <a:rPr lang="zh-CN" altLang="zh-CN" sz="2600" b="1">
                <a:latin typeface="Times New Roman" panose="02020603050405020304" pitchFamily="18" charset="0"/>
                <a:cs typeface="Times New Roman" panose="02020603050405020304" pitchFamily="18" charset="0"/>
              </a:rPr>
              <a:t>年的全球年平均气温</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共</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个数据</a:t>
            </a:r>
            <a:r>
              <a:rPr lang="en-US" altLang="zh-CN" sz="2600" b="1">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分成</a:t>
            </a:r>
            <a:r>
              <a:rPr lang="en-US" altLang="zh-CN" sz="2600" b="1" smtClean="0">
                <a:latin typeface="Times New Roman" panose="02020603050405020304" pitchFamily="18" charset="0"/>
                <a:cs typeface="Times New Roman" panose="02020603050405020304" pitchFamily="18" charset="0"/>
              </a:rPr>
              <a:t>6</a:t>
            </a:r>
            <a:r>
              <a:rPr lang="zh-CN" altLang="zh-CN" sz="2600" b="1" smtClean="0">
                <a:latin typeface="Times New Roman" panose="02020603050405020304" pitchFamily="18" charset="0"/>
                <a:cs typeface="Times New Roman" panose="02020603050405020304" pitchFamily="18" charset="0"/>
              </a:rPr>
              <a:t>组</a:t>
            </a:r>
            <a:r>
              <a:rPr lang="en-US" altLang="zh-CN" sz="2600" b="1">
                <a:latin typeface="Times New Roman" panose="02020603050405020304" pitchFamily="18" charset="0"/>
                <a:cs typeface="Times New Roman" panose="02020603050405020304" pitchFamily="18" charset="0"/>
              </a:rPr>
              <a:t>:[13.55</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13.75)</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13.75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13.95)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[13.95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14.15)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[14.15</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14.35</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[14.35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14.55)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[14.55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14.75]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并整理得到如下的频率分布直方图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则全球年平均气温在区间</a:t>
            </a:r>
            <a:r>
              <a:rPr lang="en-US" altLang="zh-CN" sz="2600" b="1">
                <a:latin typeface="Times New Roman" panose="02020603050405020304" pitchFamily="18" charset="0"/>
                <a:cs typeface="Times New Roman" panose="02020603050405020304" pitchFamily="18" charset="0"/>
              </a:rPr>
              <a:t>[14.35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14.75]</a:t>
            </a:r>
            <a:r>
              <a:rPr lang="zh-CN" altLang="zh-CN" sz="2600" b="1">
                <a:latin typeface="Times New Roman" panose="02020603050405020304" pitchFamily="18" charset="0"/>
                <a:cs typeface="Times New Roman" panose="02020603050405020304" pitchFamily="18" charset="0"/>
              </a:rPr>
              <a:t>内的有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1"/>
            </p:custDataLst>
          </p:nvPr>
        </p:nvSpPr>
        <p:spPr>
          <a:xfrm>
            <a:off x="4866152" y="4222758"/>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169" name="image10.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39297" y="838306"/>
            <a:ext cx="4389566" cy="3428216"/>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701436" y="4772600"/>
            <a:ext cx="7338013" cy="1224118"/>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A.22</a:t>
            </a:r>
            <a:r>
              <a:rPr lang="zh-CN" altLang="zh-CN" sz="2600" b="1">
                <a:latin typeface="Times New Roman" panose="02020603050405020304" pitchFamily="18" charset="0"/>
                <a:cs typeface="Times New Roman" panose="02020603050405020304" pitchFamily="18" charset="0"/>
              </a:rPr>
              <a:t>年</a:t>
            </a:r>
            <a:r>
              <a:rPr lang="en-US" altLang="zh-CN" sz="2600" b="1">
                <a:latin typeface="Times New Roman" panose="02020603050405020304" pitchFamily="18" charset="0"/>
                <a:cs typeface="Times New Roman" panose="02020603050405020304" pitchFamily="18" charset="0"/>
              </a:rPr>
              <a:t>	B.23</a:t>
            </a:r>
            <a:r>
              <a:rPr lang="zh-CN" altLang="zh-CN" sz="2600" b="1">
                <a:latin typeface="Times New Roman" panose="02020603050405020304" pitchFamily="18" charset="0"/>
                <a:cs typeface="Times New Roman" panose="02020603050405020304" pitchFamily="18" charset="0"/>
              </a:rPr>
              <a:t>年</a:t>
            </a:r>
            <a:r>
              <a:rPr lang="en-US" altLang="zh-CN" sz="2600" b="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C.25</a:t>
            </a:r>
            <a:r>
              <a:rPr lang="zh-CN" altLang="zh-CN" sz="2600" b="1">
                <a:latin typeface="Times New Roman" panose="02020603050405020304" pitchFamily="18" charset="0"/>
                <a:cs typeface="Times New Roman" panose="02020603050405020304" pitchFamily="18" charset="0"/>
              </a:rPr>
              <a:t>年</a:t>
            </a:r>
            <a:r>
              <a:rPr lang="en-US" altLang="zh-CN" sz="2600" b="1">
                <a:latin typeface="Times New Roman" panose="02020603050405020304" pitchFamily="18" charset="0"/>
                <a:cs typeface="Times New Roman" panose="02020603050405020304" pitchFamily="18" charset="0"/>
              </a:rPr>
              <a:t>	D.35</a:t>
            </a:r>
            <a:r>
              <a:rPr lang="zh-CN" altLang="zh-CN" sz="2600" b="1">
                <a:latin typeface="Times New Roman" panose="02020603050405020304" pitchFamily="18" charset="0"/>
                <a:cs typeface="Times New Roman" panose="02020603050405020304" pitchFamily="18" charset="0"/>
              </a:rPr>
              <a:t>年</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22027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4971"/>
            <a:ext cx="12190413" cy="62690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11589417" cy="182428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全球年平均气温在区间</a:t>
            </a:r>
            <a:r>
              <a:rPr lang="en-US" altLang="zh-CN" sz="2600" b="1">
                <a:latin typeface="Times New Roman" panose="02020603050405020304" pitchFamily="18" charset="0"/>
                <a:cs typeface="Times New Roman" panose="02020603050405020304" pitchFamily="18" charset="0"/>
              </a:rPr>
              <a:t>[14.35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14.75]</a:t>
            </a:r>
            <a:r>
              <a:rPr lang="zh-CN" altLang="zh-CN" sz="2600" b="1">
                <a:latin typeface="Times New Roman" panose="02020603050405020304" pitchFamily="18" charset="0"/>
                <a:cs typeface="Times New Roman" panose="02020603050405020304" pitchFamily="18" charset="0"/>
              </a:rPr>
              <a:t>内的频率是</a:t>
            </a:r>
            <a:r>
              <a:rPr lang="en-US" altLang="zh-CN" sz="2600" b="1">
                <a:latin typeface="Times New Roman" panose="02020603050405020304" pitchFamily="18" charset="0"/>
                <a:cs typeface="Times New Roman" panose="02020603050405020304" pitchFamily="18" charset="0"/>
              </a:rPr>
              <a:t>0.2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0.5+0.2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0.65=0.23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故全球年平均气温在区间</a:t>
            </a:r>
            <a:r>
              <a:rPr lang="en-US" altLang="zh-CN" sz="2600" b="1">
                <a:latin typeface="Times New Roman" panose="02020603050405020304" pitchFamily="18" charset="0"/>
                <a:cs typeface="Times New Roman" panose="02020603050405020304" pitchFamily="18" charset="0"/>
              </a:rPr>
              <a:t>[14.35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14.75]</a:t>
            </a:r>
            <a:r>
              <a:rPr lang="zh-CN" altLang="zh-CN" sz="2600" b="1">
                <a:latin typeface="Times New Roman" panose="02020603050405020304" pitchFamily="18" charset="0"/>
                <a:cs typeface="Times New Roman" panose="02020603050405020304" pitchFamily="18" charset="0"/>
              </a:rPr>
              <a:t>内的有</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0.23=23</a:t>
            </a:r>
            <a:r>
              <a:rPr lang="zh-CN" altLang="zh-CN" sz="2600" b="1">
                <a:latin typeface="Times New Roman" panose="02020603050405020304" pitchFamily="18" charset="0"/>
                <a:cs typeface="Times New Roman" panose="02020603050405020304" pitchFamily="18" charset="0"/>
              </a:rPr>
              <a:t>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6432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1401461"/>
            <a:ext cx="12190413" cy="478763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558774"/>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641342"/>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659762"/>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312447" y="1400342"/>
            <a:ext cx="11615487" cy="4515019"/>
          </a:xfrm>
          <a:prstGeom prst="rect">
            <a:avLst/>
          </a:prstGeom>
        </p:spPr>
        <p:txBody>
          <a:bodyPr wrap="square">
            <a:spAutoFit/>
          </a:bodyPr>
          <a:lstStyle/>
          <a:p>
            <a:pPr>
              <a:lnSpc>
                <a:spcPct val="14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通过扇形图可以很清楚地表示出各部分数量同总数之间的关系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折线图可以显示随时间</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根据常用比例放置</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而变化的连续数据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因此非常适用于显示在相等时间间隔下数据变化的趋势</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频率分布直方图的数据特点</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频率分布直方图中纵轴上的数据是各组的频率除以组距的结果</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不要误以为纵轴上的数据是各组的频率</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不要和条形图混淆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频率分布直方图中各小长方形的面积之和为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这是解题的关键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常利用频率分布直方图估计总体分布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1510515"/>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4927277"/>
            <a:ext cx="12190413" cy="13110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11589417" cy="182428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spc="-13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spc="-130">
                <a:solidFill>
                  <a:srgbClr val="0000FF"/>
                </a:solidFill>
                <a:latin typeface="Times New Roman" panose="02020603050405020304" pitchFamily="18" charset="0"/>
                <a:cs typeface="Times New Roman" panose="02020603050405020304" pitchFamily="18" charset="0"/>
              </a:rPr>
              <a:t>3</a:t>
            </a:r>
            <a:r>
              <a:rPr lang="en-US" altLang="zh-CN" sz="2600" b="1" spc="-130">
                <a:solidFill>
                  <a:srgbClr val="0000FF"/>
                </a:solidFill>
                <a:latin typeface="宋体" panose="02010600030101010101" pitchFamily="2" charset="-122"/>
                <a:cs typeface="Times New Roman" panose="02020603050405020304" pitchFamily="18" charset="0"/>
              </a:rPr>
              <a:t> </a:t>
            </a:r>
            <a:r>
              <a:rPr lang="en-US" altLang="zh-CN" sz="2600" b="1" spc="-130">
                <a:latin typeface="Times New Roman" panose="02020603050405020304" pitchFamily="18" charset="0"/>
                <a:cs typeface="Times New Roman" panose="02020603050405020304" pitchFamily="18" charset="0"/>
              </a:rPr>
              <a:t>(1)</a:t>
            </a:r>
            <a:r>
              <a:rPr lang="zh-CN" altLang="zh-CN" sz="2600" b="1" spc="-130">
                <a:latin typeface="Times New Roman" panose="02020603050405020304" pitchFamily="18" charset="0"/>
                <a:cs typeface="Times New Roman" panose="02020603050405020304" pitchFamily="18" charset="0"/>
              </a:rPr>
              <a:t>已知我市某居民小区户主人数和户主对户型结构的满意率分别如图</a:t>
            </a:r>
            <a:r>
              <a:rPr lang="en-US" altLang="zh-CN" sz="2600" b="1" spc="-130">
                <a:latin typeface="Times New Roman" panose="02020603050405020304" pitchFamily="18" charset="0"/>
                <a:cs typeface="Times New Roman" panose="02020603050405020304" pitchFamily="18" charset="0"/>
              </a:rPr>
              <a:t>1</a:t>
            </a:r>
            <a:r>
              <a:rPr lang="zh-CN" altLang="zh-CN" sz="2600" b="1" spc="-130">
                <a:latin typeface="Times New Roman" panose="02020603050405020304" pitchFamily="18" charset="0"/>
                <a:cs typeface="Times New Roman" panose="02020603050405020304" pitchFamily="18" charset="0"/>
              </a:rPr>
              <a:t>和图</a:t>
            </a:r>
            <a:r>
              <a:rPr lang="en-US" altLang="zh-CN" sz="2600" b="1" spc="-130">
                <a:latin typeface="Times New Roman" panose="02020603050405020304" pitchFamily="18" charset="0"/>
                <a:cs typeface="Times New Roman" panose="02020603050405020304" pitchFamily="18" charset="0"/>
              </a:rPr>
              <a:t>2</a:t>
            </a:r>
            <a:r>
              <a:rPr lang="zh-CN" altLang="zh-CN" sz="2600" b="1" spc="-130">
                <a:latin typeface="Times New Roman" panose="02020603050405020304" pitchFamily="18" charset="0"/>
                <a:cs typeface="Times New Roman" panose="02020603050405020304" pitchFamily="18" charset="0"/>
              </a:rPr>
              <a:t>所示</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为了解该小区户主对户型结构的满意程度</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用分层抽样的方法抽取</a:t>
            </a:r>
            <a:r>
              <a:rPr lang="en-US" altLang="zh-CN" sz="2600" b="1" spc="-130">
                <a:latin typeface="Times New Roman" panose="02020603050405020304" pitchFamily="18" charset="0"/>
                <a:cs typeface="Times New Roman" panose="02020603050405020304" pitchFamily="18" charset="0"/>
              </a:rPr>
              <a:t>30%</a:t>
            </a:r>
            <a:r>
              <a:rPr lang="zh-CN" altLang="zh-CN" sz="2600" b="1" spc="-130">
                <a:latin typeface="Times New Roman" panose="02020603050405020304" pitchFamily="18" charset="0"/>
                <a:cs typeface="Times New Roman" panose="02020603050405020304" pitchFamily="18" charset="0"/>
              </a:rPr>
              <a:t>的户主进行调查</a:t>
            </a:r>
            <a:r>
              <a:rPr lang="en-US" altLang="zh-CN" sz="2600" b="1" spc="-130">
                <a:latin typeface="宋体" panose="02010600030101010101" pitchFamily="2" charset="-122"/>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则样本量和抽取的户主对四居室满意的人数分别为</a:t>
            </a:r>
            <a:r>
              <a:rPr lang="en-US" altLang="zh-CN" sz="2600" b="1" spc="-130">
                <a:latin typeface="Times New Roman" panose="02020603050405020304" pitchFamily="18" charset="0"/>
                <a:cs typeface="Times New Roman" panose="02020603050405020304" pitchFamily="18" charset="0"/>
              </a:rPr>
              <a:t>(</a:t>
            </a:r>
            <a:r>
              <a:rPr lang="zh-CN" altLang="zh-CN" sz="2600" b="1" spc="-130">
                <a:latin typeface="Times New Roman" panose="02020603050405020304" pitchFamily="18" charset="0"/>
                <a:cs typeface="Times New Roman" panose="02020603050405020304" pitchFamily="18" charset="0"/>
              </a:rPr>
              <a:t>　　</a:t>
            </a:r>
            <a:r>
              <a:rPr lang="en-US" altLang="zh-CN" sz="2600" b="1" spc="-130">
                <a:latin typeface="Times New Roman" panose="02020603050405020304" pitchFamily="18" charset="0"/>
                <a:cs typeface="Times New Roman" panose="02020603050405020304" pitchFamily="18" charset="0"/>
              </a:rPr>
              <a:t>)</a:t>
            </a:r>
            <a:endParaRPr lang="zh-CN" altLang="zh-CN" sz="1150" spc="-130">
              <a:latin typeface="Calibri" panose="020F0502020204030204" pitchFamily="34" charset="0"/>
              <a:cs typeface="Times New Roman" panose="02020603050405020304" pitchFamily="18" charset="0"/>
            </a:endParaRPr>
          </a:p>
        </p:txBody>
      </p:sp>
      <p:sp>
        <p:nvSpPr>
          <p:cNvPr id="12" name="矩形 11"/>
          <p:cNvSpPr/>
          <p:nvPr>
            <p:custDataLst>
              <p:tags r:id="rId2"/>
            </p:custDataLst>
          </p:nvPr>
        </p:nvSpPr>
        <p:spPr>
          <a:xfrm>
            <a:off x="9551638" y="1871861"/>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pic>
        <p:nvPicPr>
          <p:cNvPr id="8193" name="image11.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5813" y="2487185"/>
            <a:ext cx="4891301" cy="2386002"/>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694531" y="2425859"/>
            <a:ext cx="11589417" cy="3693319"/>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A.240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18	</a:t>
            </a:r>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B.200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20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C.240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	</a:t>
            </a:r>
            <a:endParaRPr lang="en-US" altLang="zh-CN" sz="2600" b="1" smtClean="0">
              <a:latin typeface="Times New Roman" panose="02020603050405020304" pitchFamily="18" charset="0"/>
              <a:cs typeface="Times New Roman" panose="02020603050405020304" pitchFamily="18" charset="0"/>
            </a:endParaRP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D.200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18</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样本量</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=(250+150+400)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30%=240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抽取的户主对四居室满意的人数为</a:t>
            </a:r>
            <a:r>
              <a:rPr lang="en-US" altLang="zh-CN" sz="2600" b="1">
                <a:latin typeface="Times New Roman" panose="02020603050405020304" pitchFamily="18" charset="0"/>
                <a:cs typeface="Times New Roman" panose="02020603050405020304" pitchFamily="18" charset="0"/>
              </a:rPr>
              <a:t>150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40%=18.</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81028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4" end="4"/>
                                            </p:txEl>
                                          </p:spTgt>
                                        </p:tgtEl>
                                        <p:attrNameLst>
                                          <p:attrName>style.visibility</p:attrName>
                                        </p:attrNameLst>
                                      </p:cBhvr>
                                      <p:to>
                                        <p:strVal val="visible"/>
                                      </p:to>
                                    </p:set>
                                    <p:animEffect transition="in" filter="blinds(horizontal)">
                                      <p:cBhvr>
                                        <p:cTn id="12" dur="500"/>
                                        <p:tgtEl>
                                          <p:spTgt spid="8">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animEffect transition="in" filter="blinds(horizontal)">
                                      <p:cBhvr>
                                        <p:cTn id="1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3" y="621443"/>
            <a:ext cx="7554040" cy="309315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金华模拟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要调查某地区高中学生身体素质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从高中生中抽取</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人进行跳远测试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根据测试成绩制作频率分布直方图如图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现从成绩在</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140)</a:t>
            </a:r>
            <a:r>
              <a:rPr lang="zh-CN" altLang="zh-CN" sz="2600" b="1">
                <a:latin typeface="Times New Roman" panose="02020603050405020304" pitchFamily="18" charset="0"/>
                <a:cs typeface="Times New Roman" panose="02020603050405020304" pitchFamily="18" charset="0"/>
              </a:rPr>
              <a:t>之间的学生中用分层随机抽样的方法抽取</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应从</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130)</a:t>
            </a:r>
            <a:r>
              <a:rPr lang="zh-CN" altLang="zh-CN" sz="2600" b="1">
                <a:latin typeface="Times New Roman" panose="02020603050405020304" pitchFamily="18" charset="0"/>
                <a:cs typeface="Times New Roman" panose="02020603050405020304" pitchFamily="18" charset="0"/>
              </a:rPr>
              <a:t>间抽取人数为</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1"/>
            </p:custDataLst>
          </p:nvPr>
        </p:nvSpPr>
        <p:spPr>
          <a:xfrm>
            <a:off x="4621117" y="3104523"/>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9217" name="image12.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92760" y="837470"/>
            <a:ext cx="4332087" cy="2517794"/>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421783" y="3552638"/>
            <a:ext cx="7554040" cy="129266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=0.025</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	</a:t>
            </a:r>
            <a:r>
              <a:rPr lang="en-US" altLang="zh-CN" sz="2600" b="1" smtClean="0">
                <a:latin typeface="Times New Roman" panose="02020603050405020304" pitchFamily="18" charset="0"/>
                <a:cs typeface="Times New Roman" panose="02020603050405020304" pitchFamily="18" charset="0"/>
              </a:rPr>
              <a:t>		B.</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Times New Roman" panose="02020603050405020304" pitchFamily="18" charset="0"/>
                <a:cs typeface="Times New Roman" panose="02020603050405020304" pitchFamily="18" charset="0"/>
              </a:rPr>
              <a:t>=0.025</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=0.030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=4	</a:t>
            </a:r>
            <a:r>
              <a:rPr lang="en-US" altLang="zh-CN" sz="2600" b="1" smtClean="0">
                <a:latin typeface="Times New Roman" panose="02020603050405020304" pitchFamily="18" charset="0"/>
                <a:cs typeface="Times New Roman" panose="02020603050405020304" pitchFamily="18" charset="0"/>
              </a:rPr>
              <a:t>		D.</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Times New Roman" panose="02020603050405020304" pitchFamily="18" charset="0"/>
                <a:cs typeface="Times New Roman" panose="02020603050405020304" pitchFamily="18" charset="0"/>
              </a:rPr>
              <a:t>=0.030</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b</a:t>
            </a:r>
            <a:r>
              <a:rPr lang="en-US" altLang="zh-CN" sz="2600" b="1" smtClean="0">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73002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7671"/>
            <a:ext cx="12190413" cy="62690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436452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由题图得</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(0.005+0.035+</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+0.020+0.010)=1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=0.030.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130)</a:t>
                </a:r>
                <a:r>
                  <a:rPr lang="zh-CN" altLang="zh-CN" sz="2600" b="1">
                    <a:latin typeface="Times New Roman" panose="02020603050405020304" pitchFamily="18" charset="0"/>
                    <a:cs typeface="Times New Roman" panose="02020603050405020304" pitchFamily="18" charset="0"/>
                  </a:rPr>
                  <a:t>之间的学生为</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0.030=30</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[130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140)</a:t>
                </a:r>
                <a:r>
                  <a:rPr lang="zh-CN" altLang="zh-CN" sz="2600" b="1">
                    <a:latin typeface="Times New Roman" panose="02020603050405020304" pitchFamily="18" charset="0"/>
                    <a:cs typeface="Times New Roman" panose="02020603050405020304" pitchFamily="18" charset="0"/>
                  </a:rPr>
                  <a:t>之间的学生为</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0.020=20</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140)</a:t>
                </a:r>
                <a:r>
                  <a:rPr lang="zh-CN" altLang="zh-CN" sz="2600" b="1">
                    <a:latin typeface="Times New Roman" panose="02020603050405020304" pitchFamily="18" charset="0"/>
                    <a:cs typeface="Times New Roman" panose="02020603050405020304" pitchFamily="18" charset="0"/>
                  </a:rPr>
                  <a:t>之间的学生为</a:t>
                </a:r>
                <a:r>
                  <a:rPr lang="en-US" altLang="zh-CN" sz="2600" b="1">
                    <a:latin typeface="Times New Roman" panose="02020603050405020304" pitchFamily="18" charset="0"/>
                    <a:cs typeface="Times New Roman" panose="02020603050405020304" pitchFamily="18" charset="0"/>
                  </a:rPr>
                  <a:t>50</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又用分层随机抽样的方法在</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140)</a:t>
                </a:r>
                <a:r>
                  <a:rPr lang="zh-CN" altLang="zh-CN" sz="2600" b="1">
                    <a:latin typeface="Times New Roman" panose="02020603050405020304" pitchFamily="18" charset="0"/>
                    <a:cs typeface="Times New Roman" panose="02020603050405020304" pitchFamily="18" charset="0"/>
                  </a:rPr>
                  <a:t>之间的学生中抽取</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即抽样比为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𝟏𝟎</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所以成绩在</a:t>
                </a:r>
                <a:r>
                  <a:rPr lang="en-US" altLang="zh-CN" sz="2600" b="1">
                    <a:latin typeface="Times New Roman" panose="02020603050405020304" pitchFamily="18" charset="0"/>
                    <a:cs typeface="Times New Roman" panose="02020603050405020304" pitchFamily="18" charset="0"/>
                  </a:rPr>
                  <a:t>[120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130)</a:t>
                </a:r>
                <a:r>
                  <a:rPr lang="zh-CN" altLang="zh-CN" sz="2600" b="1">
                    <a:latin typeface="Times New Roman" panose="02020603050405020304" pitchFamily="18" charset="0"/>
                    <a:cs typeface="Times New Roman" panose="02020603050405020304" pitchFamily="18" charset="0"/>
                  </a:rPr>
                  <a:t>之间的学生中抽取的人数应为</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𝟏𝟎</m:t>
                        </m:r>
                      </m:den>
                    </m:f>
                  </m:oMath>
                </a14:m>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4364528"/>
              </a:xfrm>
              <a:prstGeom prst="rect">
                <a:avLst/>
              </a:prstGeom>
              <a:blipFill rotWithShape="0">
                <a:blip r:embed="rId3"/>
                <a:stretch>
                  <a:fillRect l="-947" b="-55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672877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4116310"/>
            <a:ext cx="12190413" cy="20795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nvSpPr>
        <p:spPr>
          <a:xfrm>
            <a:off x="269382" y="492501"/>
            <a:ext cx="11589417" cy="429348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一、单选题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1.(2025·</a:t>
            </a:r>
            <a:r>
              <a:rPr lang="zh-CN" altLang="zh-CN" sz="2600" b="1">
                <a:latin typeface="Times New Roman" panose="02020603050405020304" pitchFamily="18" charset="0"/>
                <a:cs typeface="Times New Roman" panose="02020603050405020304" pitchFamily="18" charset="0"/>
              </a:rPr>
              <a:t>开封质检</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中国天眼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a:t>
            </a:r>
            <a:r>
              <a:rPr lang="en-US" altLang="zh-CN" sz="2600" b="1">
                <a:latin typeface="Times New Roman" panose="02020603050405020304" pitchFamily="18" charset="0"/>
                <a:cs typeface="Times New Roman" panose="02020603050405020304" pitchFamily="18" charset="0"/>
              </a:rPr>
              <a:t>500</a:t>
            </a:r>
            <a:r>
              <a:rPr lang="zh-CN" altLang="zh-CN" sz="2600" b="1">
                <a:latin typeface="Times New Roman" panose="02020603050405020304" pitchFamily="18" charset="0"/>
                <a:cs typeface="Times New Roman" panose="02020603050405020304" pitchFamily="18" charset="0"/>
              </a:rPr>
              <a:t>米口径球面射电望远镜</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是具有我国自主知识产权、世界最大单口径、最灵敏的射电望远镜</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建造</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中国天眼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的目的是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通过调查获取数据</a:t>
            </a:r>
            <a:r>
              <a:rPr lang="en-US" altLang="zh-CN" sz="2600" b="1">
                <a:latin typeface="Times New Roman" panose="02020603050405020304" pitchFamily="18" charset="0"/>
                <a:cs typeface="Times New Roman" panose="02020603050405020304" pitchFamily="18" charset="0"/>
              </a:rPr>
              <a:t>	B.</a:t>
            </a:r>
            <a:r>
              <a:rPr lang="zh-CN" altLang="zh-CN" sz="2600" b="1">
                <a:latin typeface="Times New Roman" panose="02020603050405020304" pitchFamily="18" charset="0"/>
                <a:cs typeface="Times New Roman" panose="02020603050405020304" pitchFamily="18" charset="0"/>
              </a:rPr>
              <a:t>通过试验获取数据</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通过观察获取数据</a:t>
            </a:r>
            <a:r>
              <a:rPr lang="en-US" altLang="zh-CN" sz="2600" b="1">
                <a:latin typeface="Times New Roman" panose="02020603050405020304" pitchFamily="18" charset="0"/>
                <a:cs typeface="Times New Roman" panose="02020603050405020304" pitchFamily="18" charset="0"/>
              </a:rPr>
              <a:t>	D.</a:t>
            </a:r>
            <a:r>
              <a:rPr lang="zh-CN" altLang="zh-CN" sz="2600" b="1">
                <a:latin typeface="Times New Roman" panose="02020603050405020304" pitchFamily="18" charset="0"/>
                <a:cs typeface="Times New Roman" panose="02020603050405020304" pitchFamily="18" charset="0"/>
              </a:rPr>
              <a:t>通过查询获得数据</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中国天眼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主要是通过观察获取数据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2"/>
            </p:custDataLst>
          </p:nvPr>
        </p:nvSpPr>
        <p:spPr>
          <a:xfrm>
            <a:off x="1228185" y="2392942"/>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Tree>
    <p:extLst>
      <p:ext uri="{BB962C8B-B14F-4D97-AF65-F5344CB8AC3E}">
        <p14:creationId xmlns:p14="http://schemas.microsoft.com/office/powerpoint/2010/main" val="282524282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4700311"/>
            <a:ext cx="12190413" cy="146569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nvSpPr>
        <p:spPr>
          <a:xfrm>
            <a:off x="269382" y="492501"/>
            <a:ext cx="11589417" cy="549381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要完成下列两项调查</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某社区有</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户高收入家庭</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210</a:t>
            </a:r>
            <a:r>
              <a:rPr lang="zh-CN" altLang="zh-CN" sz="2600" b="1">
                <a:latin typeface="Times New Roman" panose="02020603050405020304" pitchFamily="18" charset="0"/>
                <a:cs typeface="Times New Roman" panose="02020603050405020304" pitchFamily="18" charset="0"/>
              </a:rPr>
              <a:t>户中等收入家庭</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90</a:t>
            </a:r>
            <a:r>
              <a:rPr lang="zh-CN" altLang="zh-CN" sz="2600" b="1">
                <a:latin typeface="Times New Roman" panose="02020603050405020304" pitchFamily="18" charset="0"/>
                <a:cs typeface="Times New Roman" panose="02020603050405020304" pitchFamily="18" charset="0"/>
              </a:rPr>
              <a:t>户低收入家庭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从中抽取</a:t>
            </a:r>
            <a:r>
              <a:rPr lang="en-US" altLang="zh-CN" sz="2600" b="1">
                <a:latin typeface="Times New Roman" panose="02020603050405020304" pitchFamily="18" charset="0"/>
                <a:cs typeface="Times New Roman" panose="02020603050405020304" pitchFamily="18" charset="0"/>
              </a:rPr>
              <a:t>100</a:t>
            </a:r>
            <a:r>
              <a:rPr lang="zh-CN" altLang="zh-CN" sz="2600" b="1">
                <a:latin typeface="Times New Roman" panose="02020603050405020304" pitchFamily="18" charset="0"/>
                <a:cs typeface="Times New Roman" panose="02020603050405020304" pitchFamily="18" charset="0"/>
              </a:rPr>
              <a:t>户调查购买力的某项指标</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从某中学高二年级的</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名体育特长生中抽取</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人调查学习负担情况</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应采取的抽样方法是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都用简单随机抽样法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用分层随机抽样法</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用简单随机抽样法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用简单随机抽样法</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用分层随机抽样法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都用分层随机抽样法</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中收入差距较大</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采用分层随机抽样法较合适</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中总体容量较小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采用简单随机抽样法较合适</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7" name="矩形 16"/>
          <p:cNvSpPr/>
          <p:nvPr>
            <p:custDataLst>
              <p:tags r:id="rId2"/>
            </p:custDataLst>
          </p:nvPr>
        </p:nvSpPr>
        <p:spPr>
          <a:xfrm>
            <a:off x="10444754" y="178296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5" end="5"/>
                                            </p:txEl>
                                          </p:spTgt>
                                        </p:tgtEl>
                                        <p:attrNameLst>
                                          <p:attrName>style.visibility</p:attrName>
                                        </p:attrNameLst>
                                      </p:cBhvr>
                                      <p:to>
                                        <p:strVal val="visible"/>
                                      </p:to>
                                    </p:set>
                                    <p:animEffect transition="in" filter="blinds(horizontal)">
                                      <p:cBhvr>
                                        <p:cTn id="1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492501"/>
            <a:ext cx="11589417" cy="535531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某工厂利用随机数表对生产的</a:t>
            </a:r>
            <a:r>
              <a:rPr lang="en-US" altLang="zh-CN" sz="2600" b="1">
                <a:latin typeface="Times New Roman" panose="02020603050405020304" pitchFamily="18" charset="0"/>
                <a:cs typeface="Times New Roman" panose="02020603050405020304" pitchFamily="18" charset="0"/>
              </a:rPr>
              <a:t>600</a:t>
            </a:r>
            <a:r>
              <a:rPr lang="zh-CN" altLang="zh-CN" sz="2600" b="1">
                <a:latin typeface="Times New Roman" panose="02020603050405020304" pitchFamily="18" charset="0"/>
                <a:cs typeface="Times New Roman" panose="02020603050405020304" pitchFamily="18" charset="0"/>
              </a:rPr>
              <a:t>个零件进行抽样测试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先将</a:t>
            </a:r>
            <a:r>
              <a:rPr lang="en-US" altLang="zh-CN" sz="2600" b="1">
                <a:latin typeface="Times New Roman" panose="02020603050405020304" pitchFamily="18" charset="0"/>
                <a:cs typeface="Times New Roman" panose="02020603050405020304" pitchFamily="18" charset="0"/>
              </a:rPr>
              <a:t>600</a:t>
            </a:r>
            <a:r>
              <a:rPr lang="zh-CN" altLang="zh-CN" sz="2600" b="1">
                <a:latin typeface="Times New Roman" panose="02020603050405020304" pitchFamily="18" charset="0"/>
                <a:cs typeface="Times New Roman" panose="02020603050405020304" pitchFamily="18" charset="0"/>
              </a:rPr>
              <a:t>个零件进行编号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编号分别为</a:t>
            </a:r>
            <a:r>
              <a:rPr lang="en-US" altLang="zh-CN" sz="2600" b="1">
                <a:latin typeface="Times New Roman" panose="02020603050405020304" pitchFamily="18" charset="0"/>
                <a:cs typeface="Times New Roman" panose="02020603050405020304" pitchFamily="18" charset="0"/>
              </a:rPr>
              <a:t>001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599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从中抽取</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个样本</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下面提供随机数表的第</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行到第</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行</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400" b="1" spc="-130" smtClean="0">
                <a:latin typeface="Times New Roman" panose="02020603050405020304" pitchFamily="18" charset="0"/>
                <a:cs typeface="Times New Roman" panose="02020603050405020304" pitchFamily="18" charset="0"/>
              </a:rPr>
              <a:t>	32</a:t>
            </a:r>
            <a:r>
              <a:rPr lang="en-US" altLang="zh-CN" sz="2400" b="1" spc="-130" smtClean="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21</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18</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34</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29</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78</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64</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54</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07</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32</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52</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42</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06</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44</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38</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12</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23</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43</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56</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77</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35</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78</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90</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56</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42</a:t>
            </a:r>
            <a:endParaRPr lang="zh-CN" altLang="zh-CN" sz="2400" spc="-13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400" b="1" spc="-130" smtClean="0">
                <a:latin typeface="Times New Roman" panose="02020603050405020304" pitchFamily="18" charset="0"/>
                <a:cs typeface="Times New Roman" panose="02020603050405020304" pitchFamily="18" charset="0"/>
              </a:rPr>
              <a:t>	84</a:t>
            </a:r>
            <a:r>
              <a:rPr lang="en-US" altLang="zh-CN" sz="2400" b="1" spc="-130" smtClean="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42</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12</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53</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31</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34</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57</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86</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07</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36</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25</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30</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07</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32</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86</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23</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45</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78</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89</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07</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23</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68</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96</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08</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04</a:t>
            </a:r>
            <a:endParaRPr lang="zh-CN" altLang="zh-CN" sz="2400" spc="-13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400" b="1" spc="-130" smtClean="0">
                <a:latin typeface="Times New Roman" panose="02020603050405020304" pitchFamily="18" charset="0"/>
                <a:cs typeface="Times New Roman" panose="02020603050405020304" pitchFamily="18" charset="0"/>
              </a:rPr>
              <a:t>	32</a:t>
            </a:r>
            <a:r>
              <a:rPr lang="en-US" altLang="zh-CN" sz="2400" b="1" spc="-130" smtClean="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56</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78</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08</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43</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67</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89</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53</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55</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77</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34</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89</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94</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83</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75</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22</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53</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55</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78</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32</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45</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77</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89</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23</a:t>
            </a:r>
            <a:r>
              <a:rPr lang="en-US" altLang="zh-CN" sz="2400" b="1" spc="-130">
                <a:latin typeface="宋体" panose="02010600030101010101" pitchFamily="2" charset="-122"/>
                <a:cs typeface="Times New Roman" panose="02020603050405020304" pitchFamily="18" charset="0"/>
              </a:rPr>
              <a:t> </a:t>
            </a:r>
            <a:r>
              <a:rPr lang="en-US" altLang="zh-CN" sz="2400" b="1" spc="-130">
                <a:latin typeface="Times New Roman" panose="02020603050405020304" pitchFamily="18" charset="0"/>
                <a:cs typeface="Times New Roman" panose="02020603050405020304" pitchFamily="18" charset="0"/>
              </a:rPr>
              <a:t>45</a:t>
            </a:r>
            <a:endParaRPr lang="zh-CN" altLang="zh-CN" sz="2400" spc="-13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若</a:t>
            </a:r>
            <a:r>
              <a:rPr lang="zh-CN" altLang="zh-CN" sz="2600" b="1">
                <a:latin typeface="Times New Roman" panose="02020603050405020304" pitchFamily="18" charset="0"/>
                <a:cs typeface="Times New Roman" panose="02020603050405020304" pitchFamily="18" charset="0"/>
              </a:rPr>
              <a:t>从表中第</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行第</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列开始向右依次读取</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个数据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则得到的第</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个样本编号是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A.522</a:t>
            </a:r>
            <a:r>
              <a:rPr lang="en-US" altLang="zh-CN" sz="2600" b="1">
                <a:latin typeface="Times New Roman" panose="02020603050405020304" pitchFamily="18" charset="0"/>
                <a:cs typeface="Times New Roman" panose="02020603050405020304" pitchFamily="18" charset="0"/>
              </a:rPr>
              <a:t>	B.324	</a:t>
            </a:r>
            <a:r>
              <a:rPr lang="en-US" altLang="zh-CN" sz="2600" b="1" smtClean="0">
                <a:latin typeface="Times New Roman" panose="02020603050405020304" pitchFamily="18" charset="0"/>
                <a:cs typeface="Times New Roman" panose="02020603050405020304" pitchFamily="18" charset="0"/>
              </a:rPr>
              <a:t>	C.535</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D.578</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1"/>
            </p:custDataLst>
          </p:nvPr>
        </p:nvSpPr>
        <p:spPr>
          <a:xfrm>
            <a:off x="933483" y="4626937"/>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31383"/>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830849" y="837470"/>
            <a:ext cx="11185087" cy="1892826"/>
          </a:xfrm>
          <a:prstGeom prst="rect">
            <a:avLst/>
          </a:prstGeom>
        </p:spPr>
        <p:txBody>
          <a:bodyPr>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依题意从第</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行第</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列开始的数为</a:t>
            </a:r>
            <a:r>
              <a:rPr lang="en-US" altLang="zh-CN" sz="2600" b="1">
                <a:latin typeface="Times New Roman" panose="02020603050405020304" pitchFamily="18" charset="0"/>
                <a:cs typeface="Times New Roman" panose="02020603050405020304" pitchFamily="18" charset="0"/>
              </a:rPr>
              <a:t>808(</a:t>
            </a:r>
            <a:r>
              <a:rPr lang="zh-CN" altLang="zh-CN" sz="2600" b="1">
                <a:latin typeface="Times New Roman" panose="02020603050405020304" pitchFamily="18" charset="0"/>
                <a:cs typeface="Times New Roman" panose="02020603050405020304" pitchFamily="18" charset="0"/>
              </a:rPr>
              <a:t>舍去</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436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789(</a:t>
            </a:r>
            <a:r>
              <a:rPr lang="zh-CN" altLang="zh-CN" sz="2600" b="1">
                <a:latin typeface="Times New Roman" panose="02020603050405020304" pitchFamily="18" charset="0"/>
                <a:cs typeface="Times New Roman" panose="02020603050405020304" pitchFamily="18" charset="0"/>
              </a:rPr>
              <a:t>舍去</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535</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577</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348</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994</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舍去</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837(</a:t>
            </a:r>
            <a:r>
              <a:rPr lang="zh-CN" altLang="zh-CN" sz="2600" b="1">
                <a:latin typeface="Times New Roman" panose="02020603050405020304" pitchFamily="18" charset="0"/>
                <a:cs typeface="Times New Roman" panose="02020603050405020304" pitchFamily="18" charset="0"/>
              </a:rPr>
              <a:t>舍去</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522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则满足条件的</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个样本编号为</a:t>
            </a:r>
            <a:r>
              <a:rPr lang="en-US" altLang="zh-CN" sz="2600" b="1">
                <a:latin typeface="Times New Roman" panose="02020603050405020304" pitchFamily="18" charset="0"/>
                <a:cs typeface="Times New Roman" panose="02020603050405020304" pitchFamily="18" charset="0"/>
              </a:rPr>
              <a:t>436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535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577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348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522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则第</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个编号为</a:t>
            </a:r>
            <a:r>
              <a:rPr lang="en-US" altLang="zh-CN" sz="2600" b="1">
                <a:latin typeface="Times New Roman" panose="02020603050405020304" pitchFamily="18" charset="0"/>
                <a:cs typeface="Times New Roman" panose="02020603050405020304" pitchFamily="18" charset="0"/>
              </a:rPr>
              <a:t>522.</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78679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69382" y="492501"/>
            <a:ext cx="11589417" cy="242444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4.(2025·</a:t>
            </a:r>
            <a:r>
              <a:rPr lang="zh-CN" altLang="zh-CN" sz="2600" b="1">
                <a:latin typeface="Times New Roman" panose="02020603050405020304" pitchFamily="18" charset="0"/>
                <a:cs typeface="Times New Roman" panose="02020603050405020304" pitchFamily="18" charset="0"/>
              </a:rPr>
              <a:t>重庆调研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已知某地区中小学生人数如图</a:t>
            </a: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为了解该地区中小学生的近视情况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卫生部门根据当地中小学生人数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用按比例分配的分层随机抽样的方法抽取了</a:t>
            </a:r>
            <a:r>
              <a:rPr lang="en-US" altLang="zh-CN" sz="2600" b="1">
                <a:latin typeface="Times New Roman" panose="02020603050405020304" pitchFamily="18" charset="0"/>
                <a:cs typeface="Times New Roman" panose="02020603050405020304" pitchFamily="18" charset="0"/>
              </a:rPr>
              <a:t>10%</a:t>
            </a:r>
            <a:r>
              <a:rPr lang="zh-CN" altLang="zh-CN" sz="2600" b="1">
                <a:latin typeface="Times New Roman" panose="02020603050405020304" pitchFamily="18" charset="0"/>
                <a:cs typeface="Times New Roman" panose="02020603050405020304" pitchFamily="18" charset="0"/>
              </a:rPr>
              <a:t>的学生进行调查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调查数据如图</a:t>
            </a: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则估计该地区中小学生的平均近视率为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3" name="矩形 12"/>
          <p:cNvSpPr/>
          <p:nvPr>
            <p:custDataLst>
              <p:tags r:id="rId1"/>
            </p:custDataLst>
          </p:nvPr>
        </p:nvSpPr>
        <p:spPr>
          <a:xfrm>
            <a:off x="3922236" y="2380115"/>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241" name="image14.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7049" y="3060337"/>
            <a:ext cx="6166142" cy="2388870"/>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681831" y="5545648"/>
            <a:ext cx="11589417" cy="692497"/>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A.50%	B.32%	</a:t>
            </a:r>
            <a:r>
              <a:rPr lang="en-US" altLang="zh-CN" sz="2600" b="1" smtClean="0">
                <a:latin typeface="Times New Roman" panose="02020603050405020304" pitchFamily="18" charset="0"/>
                <a:cs typeface="Times New Roman" panose="02020603050405020304" pitchFamily="18" charset="0"/>
              </a:rPr>
              <a:t>	C.30</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D.27</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4657760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944"/>
            <a:ext cx="12190413" cy="62456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478504" y="621443"/>
                <a:ext cx="10901751" cy="4699305"/>
              </a:xfrm>
              <a:prstGeom prst="rect">
                <a:avLst/>
              </a:prstGeom>
            </p:spPr>
            <p:txBody>
              <a:bodyPr>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抽取的样本容量为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500+4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500+2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其中小学生、初中生、高中生抽取人数分别为</a:t>
                </a:r>
                <a:r>
                  <a:rPr lang="en-US" altLang="zh-CN" sz="2600" b="1">
                    <a:latin typeface="Times New Roman" panose="02020603050405020304" pitchFamily="18" charset="0"/>
                    <a:cs typeface="Times New Roman" panose="02020603050405020304" pitchFamily="18" charset="0"/>
                  </a:rPr>
                  <a:t>350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根据题图</a:t>
                </a: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知抽取的小学生、初中生、高中生中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近视的人数分别为</a:t>
                </a:r>
                <a:r>
                  <a:rPr lang="en-US" altLang="zh-CN" sz="2600" b="1">
                    <a:latin typeface="Times New Roman" panose="02020603050405020304" pitchFamily="18" charset="0"/>
                    <a:cs typeface="Times New Roman" panose="02020603050405020304" pitchFamily="18" charset="0"/>
                  </a:rPr>
                  <a:t>35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135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所以估计该地区学生的平均近视率为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𝟏𝟑𝟓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𝟏𝟎𝟎</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100%=27%.</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78504" y="621443"/>
                <a:ext cx="10901751" cy="4699305"/>
              </a:xfrm>
              <a:prstGeom prst="rect">
                <a:avLst/>
              </a:prstGeom>
              <a:blipFill rotWithShape="0">
                <a:blip r:embed="rId3"/>
                <a:stretch>
                  <a:fillRect l="-100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3164595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3562074"/>
            <a:ext cx="12190413" cy="26487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492501"/>
                <a:ext cx="11589417" cy="542712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5.(2025·</a:t>
                </a:r>
                <a:r>
                  <a:rPr lang="zh-CN" altLang="zh-CN" sz="2600" b="1">
                    <a:latin typeface="Times New Roman" panose="02020603050405020304" pitchFamily="18" charset="0"/>
                    <a:cs typeface="Times New Roman" panose="02020603050405020304" pitchFamily="18" charset="0"/>
                  </a:rPr>
                  <a:t>深圳模拟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为调查某地区中学生每天睡眠时间</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采用样本量比例分配的分层随机抽样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现抽取初中生</a:t>
                </a:r>
                <a:r>
                  <a:rPr lang="en-US" altLang="zh-CN" sz="2600" b="1">
                    <a:latin typeface="Times New Roman" panose="02020603050405020304" pitchFamily="18" charset="0"/>
                    <a:cs typeface="Times New Roman" panose="02020603050405020304" pitchFamily="18" charset="0"/>
                  </a:rPr>
                  <a:t>800</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其每天睡眠时间均值为</a:t>
                </a: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小时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方差为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抽取高中生</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200</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其每天睡眠时间均值为</a:t>
                </a: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小时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方差为</a:t>
                </a:r>
                <a:r>
                  <a:rPr lang="en-US" altLang="zh-CN" sz="2600" b="1">
                    <a:latin typeface="Times New Roman" panose="02020603050405020304" pitchFamily="18" charset="0"/>
                    <a:cs typeface="Times New Roman" panose="02020603050405020304" pitchFamily="18" charset="0"/>
                  </a:rPr>
                  <a:t>0.5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则估计该地区中学生每天睡眠时间的方差为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A.0.96</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B.0.94		C.0.79</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D.0.75</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总体的均值为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𝟖𝟎𝟎</m:t>
                        </m:r>
                      </m:num>
                      <m:den>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𝟐𝟎𝟎</m:t>
                        </m:r>
                      </m:num>
                      <m:den>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8=8.4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根据</a:t>
                </a:r>
                <a:r>
                  <a:rPr lang="zh-CN" altLang="zh-CN" sz="2600" b="1">
                    <a:latin typeface="Times New Roman" panose="02020603050405020304" pitchFamily="18" charset="0"/>
                    <a:cs typeface="Times New Roman" panose="02020603050405020304" pitchFamily="18" charset="0"/>
                  </a:rPr>
                  <a:t>分层随机抽样的性质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可得总体的方差为</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a:effectLst/>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𝟖𝟎𝟎</m:t>
                        </m:r>
                      </m:num>
                      <m:den>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[1+(8.4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𝟐𝟎𝟎</m:t>
                        </m:r>
                      </m:num>
                      <m:den>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𝟎𝟎𝟎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[0.5+(8.4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]=0.544+0.396=0.94.</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492501"/>
                <a:ext cx="11589417" cy="5427127"/>
              </a:xfrm>
              <a:prstGeom prst="rect">
                <a:avLst/>
              </a:prstGeom>
              <a:blipFill rotWithShape="0">
                <a:blip r:embed="rId4"/>
                <a:stretch>
                  <a:fillRect l="-947" r="-473"/>
                </a:stretch>
              </a:blipFill>
            </p:spPr>
            <p:txBody>
              <a:bodyPr/>
              <a:lstStyle/>
              <a:p>
                <a:r>
                  <a:rPr lang="zh-CN" altLang="en-US">
                    <a:noFill/>
                  </a:rPr>
                  <a:t> </a:t>
                </a:r>
              </a:p>
            </p:txBody>
          </p:sp>
        </mc:Fallback>
      </mc:AlternateContent>
      <p:sp>
        <p:nvSpPr>
          <p:cNvPr id="15" name="矩形 14"/>
          <p:cNvSpPr/>
          <p:nvPr>
            <p:custDataLst>
              <p:tags r:id="rId2"/>
            </p:custDataLst>
          </p:nvPr>
        </p:nvSpPr>
        <p:spPr>
          <a:xfrm>
            <a:off x="4926044" y="2392942"/>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spTree>
    <p:extLst>
      <p:ext uri="{BB962C8B-B14F-4D97-AF65-F5344CB8AC3E}">
        <p14:creationId xmlns:p14="http://schemas.microsoft.com/office/powerpoint/2010/main" val="342410952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3" y="492501"/>
            <a:ext cx="6041850" cy="24929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6.(2021·</a:t>
            </a:r>
            <a:r>
              <a:rPr lang="zh-CN" altLang="zh-CN" sz="2600" b="1">
                <a:latin typeface="Times New Roman" panose="02020603050405020304" pitchFamily="18" charset="0"/>
                <a:cs typeface="Times New Roman" panose="02020603050405020304" pitchFamily="18" charset="0"/>
              </a:rPr>
              <a:t>全国甲卷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为了解某地农村经济情况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对该地农户家庭年收入进行抽样调查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将农户家庭年收入的调查数据整理得到如下频率分布直方图</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4" name="矩形 13"/>
          <p:cNvSpPr/>
          <p:nvPr>
            <p:custDataLst>
              <p:tags r:id="rId1"/>
            </p:custDataLst>
          </p:nvPr>
        </p:nvSpPr>
        <p:spPr>
          <a:xfrm>
            <a:off x="7632795" y="3066423"/>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C</a:t>
            </a:r>
            <a:endParaRPr lang="zh-CN" altLang="en-US" sz="3000" b="1" dirty="0">
              <a:solidFill>
                <a:srgbClr val="C00000"/>
              </a:solidFill>
            </a:endParaRPr>
          </a:p>
        </p:txBody>
      </p:sp>
      <p:sp>
        <p:nvSpPr>
          <p:cNvPr id="2" name="Rectangle 2"/>
          <p:cNvSpPr>
            <a:spLocks noChangeArrowheads="1"/>
          </p:cNvSpPr>
          <p:nvPr/>
        </p:nvSpPr>
        <p:spPr bwMode="auto">
          <a:xfrm>
            <a:off x="-609521" y="0"/>
            <a:ext cx="1340945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1265" name="image15.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46019" y="220449"/>
            <a:ext cx="5809650" cy="3133063"/>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567245" y="2934113"/>
            <a:ext cx="11589417" cy="302461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根据此频率分布直方图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下面结论中不正确的是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该地农户家庭年收入低于</a:t>
            </a:r>
            <a:r>
              <a:rPr lang="en-US" altLang="zh-CN" sz="2600" b="1">
                <a:latin typeface="Times New Roman" panose="02020603050405020304" pitchFamily="18" charset="0"/>
                <a:cs typeface="Times New Roman" panose="02020603050405020304" pitchFamily="18" charset="0"/>
              </a:rPr>
              <a:t>4.5</a:t>
            </a:r>
            <a:r>
              <a:rPr lang="zh-CN" altLang="zh-CN" sz="2600" b="1">
                <a:latin typeface="Times New Roman" panose="02020603050405020304" pitchFamily="18" charset="0"/>
                <a:cs typeface="Times New Roman" panose="02020603050405020304" pitchFamily="18" charset="0"/>
              </a:rPr>
              <a:t>万元的农户比率估计为</a:t>
            </a:r>
            <a:r>
              <a:rPr lang="en-US" altLang="zh-CN" sz="2600" b="1">
                <a:latin typeface="Times New Roman" panose="02020603050405020304" pitchFamily="18" charset="0"/>
                <a:cs typeface="Times New Roman" panose="02020603050405020304" pitchFamily="18" charset="0"/>
              </a:rPr>
              <a:t>6%</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该地农户家庭年收入不低于</a:t>
            </a:r>
            <a:r>
              <a:rPr lang="en-US" altLang="zh-CN" sz="2600" b="1">
                <a:latin typeface="Times New Roman" panose="02020603050405020304" pitchFamily="18" charset="0"/>
                <a:cs typeface="Times New Roman" panose="02020603050405020304" pitchFamily="18" charset="0"/>
              </a:rPr>
              <a:t>10.5</a:t>
            </a:r>
            <a:r>
              <a:rPr lang="zh-CN" altLang="zh-CN" sz="2600" b="1">
                <a:latin typeface="Times New Roman" panose="02020603050405020304" pitchFamily="18" charset="0"/>
                <a:cs typeface="Times New Roman" panose="02020603050405020304" pitchFamily="18" charset="0"/>
              </a:rPr>
              <a:t>万元的农户比率估计为</a:t>
            </a:r>
            <a:r>
              <a:rPr lang="en-US" altLang="zh-CN" sz="2600" b="1">
                <a:latin typeface="Times New Roman" panose="02020603050405020304" pitchFamily="18" charset="0"/>
                <a:cs typeface="Times New Roman" panose="02020603050405020304" pitchFamily="18" charset="0"/>
              </a:rPr>
              <a:t>10%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估计该地农户家庭年收入的平均值不超过</a:t>
            </a:r>
            <a:r>
              <a:rPr lang="en-US" altLang="zh-CN" sz="2600" b="1">
                <a:latin typeface="Times New Roman" panose="02020603050405020304" pitchFamily="18" charset="0"/>
                <a:cs typeface="Times New Roman" panose="02020603050405020304" pitchFamily="18" charset="0"/>
              </a:rPr>
              <a:t>6.5</a:t>
            </a:r>
            <a:r>
              <a:rPr lang="zh-CN" altLang="zh-CN" sz="2600" b="1">
                <a:latin typeface="Times New Roman" panose="02020603050405020304" pitchFamily="18" charset="0"/>
                <a:cs typeface="Times New Roman" panose="02020603050405020304" pitchFamily="18" charset="0"/>
              </a:rPr>
              <a:t>万元</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估计该地有一半以上的农户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其家庭年收入介于</a:t>
            </a:r>
            <a:r>
              <a:rPr lang="en-US" altLang="zh-CN" sz="2600" b="1">
                <a:latin typeface="Times New Roman" panose="02020603050405020304" pitchFamily="18" charset="0"/>
                <a:cs typeface="Times New Roman" panose="02020603050405020304" pitchFamily="18" charset="0"/>
              </a:rPr>
              <a:t>4.5</a:t>
            </a:r>
            <a:r>
              <a:rPr lang="zh-CN" altLang="zh-CN" sz="2600" b="1">
                <a:latin typeface="Times New Roman" panose="02020603050405020304" pitchFamily="18" charset="0"/>
                <a:cs typeface="Times New Roman" panose="02020603050405020304" pitchFamily="18" charset="0"/>
              </a:rPr>
              <a:t>万元至</a:t>
            </a:r>
            <a:r>
              <a:rPr lang="en-US" altLang="zh-CN" sz="2600" b="1">
                <a:latin typeface="Times New Roman" panose="02020603050405020304" pitchFamily="18" charset="0"/>
                <a:cs typeface="Times New Roman" panose="02020603050405020304" pitchFamily="18" charset="0"/>
              </a:rPr>
              <a:t>8.5</a:t>
            </a:r>
            <a:r>
              <a:rPr lang="zh-CN" altLang="zh-CN" sz="2600" b="1">
                <a:latin typeface="Times New Roman" panose="02020603050405020304" pitchFamily="18" charset="0"/>
                <a:cs typeface="Times New Roman" panose="02020603050405020304" pitchFamily="18" charset="0"/>
              </a:rPr>
              <a:t>万元之间</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519421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6790"/>
            <a:ext cx="12190413" cy="621947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16593" y="442796"/>
            <a:ext cx="11755638" cy="5642695"/>
          </a:xfrm>
          <a:prstGeom prst="rect">
            <a:avLst/>
          </a:prstGeom>
        </p:spPr>
        <p:txBody>
          <a:bodyPr>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根据频率分布直方图可知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该地农户家庭年收入低于</a:t>
            </a:r>
            <a:r>
              <a:rPr lang="en-US" altLang="zh-CN" sz="2600" b="1">
                <a:latin typeface="Times New Roman" panose="02020603050405020304" pitchFamily="18" charset="0"/>
                <a:cs typeface="Times New Roman" panose="02020603050405020304" pitchFamily="18" charset="0"/>
              </a:rPr>
              <a:t>4.5</a:t>
            </a:r>
            <a:r>
              <a:rPr lang="zh-CN" altLang="zh-CN" sz="2600" b="1">
                <a:latin typeface="Times New Roman" panose="02020603050405020304" pitchFamily="18" charset="0"/>
                <a:cs typeface="Times New Roman" panose="02020603050405020304" pitchFamily="18" charset="0"/>
              </a:rPr>
              <a:t>万元的农户比率估计为</a:t>
            </a:r>
            <a:r>
              <a:rPr lang="en-US" altLang="zh-CN" sz="2600" b="1">
                <a:latin typeface="Times New Roman" panose="02020603050405020304" pitchFamily="18" charset="0"/>
                <a:cs typeface="Times New Roman" panose="02020603050405020304" pitchFamily="18" charset="0"/>
              </a:rPr>
              <a:t>(0.02+0.04)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100%=6%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根据频率分布直方图可知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该地农户家庭年收入不低于</a:t>
            </a:r>
            <a:r>
              <a:rPr lang="en-US" altLang="zh-CN" sz="2600" b="1">
                <a:latin typeface="Times New Roman" panose="02020603050405020304" pitchFamily="18" charset="0"/>
                <a:cs typeface="Times New Roman" panose="02020603050405020304" pitchFamily="18" charset="0"/>
              </a:rPr>
              <a:t>10.5</a:t>
            </a:r>
            <a:r>
              <a:rPr lang="zh-CN" altLang="zh-CN" sz="2600" b="1">
                <a:latin typeface="Times New Roman" panose="02020603050405020304" pitchFamily="18" charset="0"/>
                <a:cs typeface="Times New Roman" panose="02020603050405020304" pitchFamily="18" charset="0"/>
              </a:rPr>
              <a:t>万元的农户比率估计为</a:t>
            </a:r>
            <a:r>
              <a:rPr lang="en-US" altLang="zh-CN" sz="2600" b="1">
                <a:latin typeface="Times New Roman" panose="02020603050405020304" pitchFamily="18" charset="0"/>
                <a:cs typeface="Times New Roman" panose="02020603050405020304" pitchFamily="18" charset="0"/>
              </a:rPr>
              <a:t>(0.04+0.02+0.02+0.02)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100%=10%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根据频率分布直方图可知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该地农户家庭年收入的平均值估计为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0.02+4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0.04+5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0.10+6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0.14+7</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0.20+8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0.20+9</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0.10+10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0.10+11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0.04+12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0.02+13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0.02+14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0.02=7.68(</a:t>
            </a:r>
            <a:r>
              <a:rPr lang="zh-CN" altLang="zh-CN" sz="2600" b="1">
                <a:latin typeface="Times New Roman" panose="02020603050405020304" pitchFamily="18" charset="0"/>
                <a:cs typeface="Times New Roman" panose="02020603050405020304" pitchFamily="18" charset="0"/>
              </a:rPr>
              <a:t>万元</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根据频率分布直方图可知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该地农户家庭年收入介于</a:t>
            </a:r>
            <a:r>
              <a:rPr lang="en-US" altLang="zh-CN" sz="2600" b="1">
                <a:latin typeface="Times New Roman" panose="02020603050405020304" pitchFamily="18" charset="0"/>
                <a:cs typeface="Times New Roman" panose="02020603050405020304" pitchFamily="18" charset="0"/>
              </a:rPr>
              <a:t>4.5</a:t>
            </a:r>
            <a:r>
              <a:rPr lang="zh-CN" altLang="zh-CN" sz="2600" b="1">
                <a:latin typeface="Times New Roman" panose="02020603050405020304" pitchFamily="18" charset="0"/>
                <a:cs typeface="Times New Roman" panose="02020603050405020304" pitchFamily="18" charset="0"/>
              </a:rPr>
              <a:t>万元至</a:t>
            </a:r>
            <a:r>
              <a:rPr lang="en-US" altLang="zh-CN" sz="2600" b="1">
                <a:latin typeface="Times New Roman" panose="02020603050405020304" pitchFamily="18" charset="0"/>
                <a:cs typeface="Times New Roman" panose="02020603050405020304" pitchFamily="18" charset="0"/>
              </a:rPr>
              <a:t>8.5</a:t>
            </a:r>
            <a:r>
              <a:rPr lang="zh-CN" altLang="zh-CN" sz="2600" b="1">
                <a:latin typeface="Times New Roman" panose="02020603050405020304" pitchFamily="18" charset="0"/>
                <a:cs typeface="Times New Roman" panose="02020603050405020304" pitchFamily="18" charset="0"/>
              </a:rPr>
              <a:t>万元之间的农户比率估计为</a:t>
            </a:r>
            <a:r>
              <a:rPr lang="en-US" altLang="zh-CN" sz="2600" b="1">
                <a:latin typeface="Times New Roman" panose="02020603050405020304" pitchFamily="18" charset="0"/>
                <a:cs typeface="Times New Roman" panose="02020603050405020304" pitchFamily="18" charset="0"/>
              </a:rPr>
              <a:t>(0.10+0.14+0.20+0.20)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100%=64%&gt;50%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506832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42183" y="744287"/>
            <a:ext cx="6078839" cy="1292662"/>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7.</a:t>
            </a:r>
            <a:r>
              <a:rPr lang="zh-CN" altLang="zh-CN" sz="2600" b="1" dirty="0">
                <a:latin typeface="Times New Roman" panose="02020603050405020304" pitchFamily="18" charset="0"/>
                <a:cs typeface="Times New Roman" panose="02020603050405020304" pitchFamily="18" charset="0"/>
              </a:rPr>
              <a:t>某企业</a:t>
            </a:r>
            <a:r>
              <a:rPr lang="en-US" altLang="zh-CN" sz="2600" b="1" dirty="0">
                <a:latin typeface="Times New Roman" panose="02020603050405020304" pitchFamily="18" charset="0"/>
                <a:cs typeface="Times New Roman" panose="02020603050405020304" pitchFamily="18" charset="0"/>
              </a:rPr>
              <a:t>2024</a:t>
            </a:r>
            <a:r>
              <a:rPr lang="zh-CN" altLang="zh-CN" sz="2600" b="1" dirty="0">
                <a:latin typeface="Times New Roman" panose="02020603050405020304" pitchFamily="18" charset="0"/>
                <a:cs typeface="Times New Roman" panose="02020603050405020304" pitchFamily="18" charset="0"/>
              </a:rPr>
              <a:t>年</a:t>
            </a:r>
            <a:r>
              <a:rPr lang="en-US" altLang="zh-CN" sz="2600" b="1" dirty="0">
                <a:latin typeface="Times New Roman" panose="02020603050405020304" pitchFamily="18" charset="0"/>
                <a:cs typeface="Times New Roman" panose="02020603050405020304" pitchFamily="18" charset="0"/>
              </a:rPr>
              <a:t>12</a:t>
            </a:r>
            <a:r>
              <a:rPr lang="zh-CN" altLang="zh-CN" sz="2600" b="1" dirty="0">
                <a:latin typeface="Times New Roman" panose="02020603050405020304" pitchFamily="18" charset="0"/>
                <a:cs typeface="Times New Roman" panose="02020603050405020304" pitchFamily="18" charset="0"/>
              </a:rPr>
              <a:t>个月的收入与支出数据的折线图如图</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10" name="矩形 9"/>
          <p:cNvSpPr/>
          <p:nvPr>
            <p:custDataLst>
              <p:tags r:id="rId1"/>
            </p:custDataLst>
          </p:nvPr>
        </p:nvSpPr>
        <p:spPr>
          <a:xfrm>
            <a:off x="3447550" y="2659769"/>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3313" name="image16.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01221" y="103042"/>
            <a:ext cx="5410687" cy="3246414"/>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459882" y="1968405"/>
            <a:ext cx="11589417" cy="3624775"/>
          </a:xfrm>
          <a:prstGeom prst="rect">
            <a:avLst/>
          </a:prstGeom>
        </p:spPr>
        <p:txBody>
          <a:bodyPr wrap="square">
            <a:spAutoFit/>
          </a:bodyPr>
          <a:lstStyle/>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已知</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利润</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收入</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支出</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根据该折线图</a:t>
            </a:r>
            <a:r>
              <a:rPr lang="en-US" altLang="zh-CN" sz="2600" b="1" dirty="0"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dirty="0" smtClean="0">
                <a:latin typeface="Times New Roman" panose="02020603050405020304" pitchFamily="18" charset="0"/>
                <a:cs typeface="Times New Roman" panose="02020603050405020304" pitchFamily="18" charset="0"/>
              </a:rPr>
              <a:t>下列</a:t>
            </a:r>
            <a:r>
              <a:rPr lang="zh-CN" altLang="zh-CN" sz="2600" b="1" dirty="0">
                <a:latin typeface="Times New Roman" panose="02020603050405020304" pitchFamily="18" charset="0"/>
                <a:cs typeface="Times New Roman" panose="02020603050405020304" pitchFamily="18" charset="0"/>
              </a:rPr>
              <a:t>说法错误的是</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该企业</a:t>
            </a:r>
            <a:r>
              <a:rPr lang="en-US" altLang="zh-CN" sz="2600" b="1" dirty="0">
                <a:latin typeface="Times New Roman" panose="02020603050405020304" pitchFamily="18" charset="0"/>
                <a:cs typeface="Times New Roman" panose="02020603050405020304" pitchFamily="18" charset="0"/>
              </a:rPr>
              <a:t>2024</a:t>
            </a:r>
            <a:r>
              <a:rPr lang="zh-CN" altLang="zh-CN" sz="2600" b="1" dirty="0">
                <a:latin typeface="Times New Roman" panose="02020603050405020304" pitchFamily="18" charset="0"/>
                <a:cs typeface="Times New Roman" panose="02020603050405020304" pitchFamily="18" charset="0"/>
              </a:rPr>
              <a:t>年</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月至</a:t>
            </a:r>
            <a:r>
              <a:rPr lang="en-US" altLang="zh-CN" sz="2600" b="1" dirty="0">
                <a:latin typeface="Times New Roman" panose="02020603050405020304" pitchFamily="18" charset="0"/>
                <a:cs typeface="Times New Roman" panose="02020603050405020304" pitchFamily="18" charset="0"/>
              </a:rPr>
              <a:t>6</a:t>
            </a:r>
            <a:r>
              <a:rPr lang="zh-CN" altLang="zh-CN" sz="2600" b="1" dirty="0">
                <a:latin typeface="Times New Roman" panose="02020603050405020304" pitchFamily="18" charset="0"/>
                <a:cs typeface="Times New Roman" panose="02020603050405020304" pitchFamily="18" charset="0"/>
              </a:rPr>
              <a:t>月的总利润低于</a:t>
            </a:r>
            <a:r>
              <a:rPr lang="en-US" altLang="zh-CN" sz="2600" b="1" dirty="0">
                <a:latin typeface="Times New Roman" panose="02020603050405020304" pitchFamily="18" charset="0"/>
                <a:cs typeface="Times New Roman" panose="02020603050405020304" pitchFamily="18" charset="0"/>
              </a:rPr>
              <a:t>2024</a:t>
            </a:r>
            <a:r>
              <a:rPr lang="zh-CN" altLang="zh-CN" sz="2600" b="1" dirty="0">
                <a:latin typeface="Times New Roman" panose="02020603050405020304" pitchFamily="18" charset="0"/>
                <a:cs typeface="Times New Roman" panose="02020603050405020304" pitchFamily="18" charset="0"/>
              </a:rPr>
              <a:t>年</a:t>
            </a:r>
            <a:r>
              <a:rPr lang="en-US" altLang="zh-CN" sz="2600" b="1" dirty="0">
                <a:latin typeface="Times New Roman" panose="02020603050405020304" pitchFamily="18" charset="0"/>
                <a:cs typeface="Times New Roman" panose="02020603050405020304" pitchFamily="18" charset="0"/>
              </a:rPr>
              <a:t>7</a:t>
            </a:r>
            <a:r>
              <a:rPr lang="zh-CN" altLang="zh-CN" sz="2600" b="1" dirty="0">
                <a:latin typeface="Times New Roman" panose="02020603050405020304" pitchFamily="18" charset="0"/>
                <a:cs typeface="Times New Roman" panose="02020603050405020304" pitchFamily="18" charset="0"/>
              </a:rPr>
              <a:t>月至</a:t>
            </a:r>
            <a:r>
              <a:rPr lang="en-US" altLang="zh-CN" sz="2600" b="1" dirty="0">
                <a:latin typeface="Times New Roman" panose="02020603050405020304" pitchFamily="18" charset="0"/>
                <a:cs typeface="Times New Roman" panose="02020603050405020304" pitchFamily="18" charset="0"/>
              </a:rPr>
              <a:t>12</a:t>
            </a:r>
            <a:r>
              <a:rPr lang="zh-CN" altLang="zh-CN" sz="2600" b="1" dirty="0">
                <a:latin typeface="Times New Roman" panose="02020603050405020304" pitchFamily="18" charset="0"/>
                <a:cs typeface="Times New Roman" panose="02020603050405020304" pitchFamily="18" charset="0"/>
              </a:rPr>
              <a:t>月的总利润</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B.</a:t>
            </a:r>
            <a:r>
              <a:rPr lang="zh-CN" altLang="zh-CN" sz="2600" b="1" dirty="0">
                <a:latin typeface="Times New Roman" panose="02020603050405020304" pitchFamily="18" charset="0"/>
                <a:cs typeface="Times New Roman" panose="02020603050405020304" pitchFamily="18" charset="0"/>
              </a:rPr>
              <a:t>该企业</a:t>
            </a:r>
            <a:r>
              <a:rPr lang="en-US" altLang="zh-CN" sz="2600" b="1" dirty="0">
                <a:latin typeface="Times New Roman" panose="02020603050405020304" pitchFamily="18" charset="0"/>
                <a:cs typeface="Times New Roman" panose="02020603050405020304" pitchFamily="18" charset="0"/>
              </a:rPr>
              <a:t>2024</a:t>
            </a:r>
            <a:r>
              <a:rPr lang="zh-CN" altLang="zh-CN" sz="2600" b="1" dirty="0">
                <a:latin typeface="Times New Roman" panose="02020603050405020304" pitchFamily="18" charset="0"/>
                <a:cs typeface="Times New Roman" panose="02020603050405020304" pitchFamily="18" charset="0"/>
              </a:rPr>
              <a:t>年</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月至</a:t>
            </a:r>
            <a:r>
              <a:rPr lang="en-US" altLang="zh-CN" sz="2600" b="1" dirty="0">
                <a:latin typeface="Times New Roman" panose="02020603050405020304" pitchFamily="18" charset="0"/>
                <a:cs typeface="Times New Roman" panose="02020603050405020304" pitchFamily="18" charset="0"/>
              </a:rPr>
              <a:t>6</a:t>
            </a:r>
            <a:r>
              <a:rPr lang="zh-CN" altLang="zh-CN" sz="2600" b="1" dirty="0">
                <a:latin typeface="Times New Roman" panose="02020603050405020304" pitchFamily="18" charset="0"/>
                <a:cs typeface="Times New Roman" panose="02020603050405020304" pitchFamily="18" charset="0"/>
              </a:rPr>
              <a:t>月的平均收入低于</a:t>
            </a:r>
            <a:r>
              <a:rPr lang="en-US" altLang="zh-CN" sz="2600" b="1" dirty="0">
                <a:latin typeface="Times New Roman" panose="02020603050405020304" pitchFamily="18" charset="0"/>
                <a:cs typeface="Times New Roman" panose="02020603050405020304" pitchFamily="18" charset="0"/>
              </a:rPr>
              <a:t>2024</a:t>
            </a:r>
            <a:r>
              <a:rPr lang="zh-CN" altLang="zh-CN" sz="2600" b="1" dirty="0">
                <a:latin typeface="Times New Roman" panose="02020603050405020304" pitchFamily="18" charset="0"/>
                <a:cs typeface="Times New Roman" panose="02020603050405020304" pitchFamily="18" charset="0"/>
              </a:rPr>
              <a:t>年</a:t>
            </a:r>
            <a:r>
              <a:rPr lang="en-US" altLang="zh-CN" sz="2600" b="1" dirty="0">
                <a:latin typeface="Times New Roman" panose="02020603050405020304" pitchFamily="18" charset="0"/>
                <a:cs typeface="Times New Roman" panose="02020603050405020304" pitchFamily="18" charset="0"/>
              </a:rPr>
              <a:t>7</a:t>
            </a:r>
            <a:r>
              <a:rPr lang="zh-CN" altLang="zh-CN" sz="2600" b="1" dirty="0">
                <a:latin typeface="Times New Roman" panose="02020603050405020304" pitchFamily="18" charset="0"/>
                <a:cs typeface="Times New Roman" panose="02020603050405020304" pitchFamily="18" charset="0"/>
              </a:rPr>
              <a:t>月至</a:t>
            </a:r>
            <a:r>
              <a:rPr lang="en-US" altLang="zh-CN" sz="2600" b="1" dirty="0">
                <a:latin typeface="Times New Roman" panose="02020603050405020304" pitchFamily="18" charset="0"/>
                <a:cs typeface="Times New Roman" panose="02020603050405020304" pitchFamily="18" charset="0"/>
              </a:rPr>
              <a:t>12</a:t>
            </a:r>
            <a:r>
              <a:rPr lang="zh-CN" altLang="zh-CN" sz="2600" b="1" dirty="0">
                <a:latin typeface="Times New Roman" panose="02020603050405020304" pitchFamily="18" charset="0"/>
                <a:cs typeface="Times New Roman" panose="02020603050405020304" pitchFamily="18" charset="0"/>
              </a:rPr>
              <a:t>月的平均收入</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该企业</a:t>
            </a:r>
            <a:r>
              <a:rPr lang="en-US" altLang="zh-CN" sz="2600" b="1" dirty="0">
                <a:latin typeface="Times New Roman" panose="02020603050405020304" pitchFamily="18" charset="0"/>
                <a:cs typeface="Times New Roman" panose="02020603050405020304" pitchFamily="18" charset="0"/>
              </a:rPr>
              <a:t>2024</a:t>
            </a:r>
            <a:r>
              <a:rPr lang="zh-CN" altLang="zh-CN" sz="2600" b="1" dirty="0">
                <a:latin typeface="Times New Roman" panose="02020603050405020304" pitchFamily="18" charset="0"/>
                <a:cs typeface="Times New Roman" panose="02020603050405020304" pitchFamily="18" charset="0"/>
              </a:rPr>
              <a:t>年</a:t>
            </a:r>
            <a:r>
              <a:rPr lang="en-US" altLang="zh-CN" sz="2600" b="1" dirty="0">
                <a:latin typeface="Times New Roman" panose="02020603050405020304" pitchFamily="18" charset="0"/>
                <a:cs typeface="Times New Roman" panose="02020603050405020304" pitchFamily="18" charset="0"/>
              </a:rPr>
              <a:t>8</a:t>
            </a:r>
            <a:r>
              <a:rPr lang="zh-CN" altLang="zh-CN" sz="2600" b="1" dirty="0">
                <a:latin typeface="Times New Roman" panose="02020603050405020304" pitchFamily="18" charset="0"/>
                <a:cs typeface="Times New Roman" panose="02020603050405020304" pitchFamily="18" charset="0"/>
              </a:rPr>
              <a:t>月至</a:t>
            </a:r>
            <a:r>
              <a:rPr lang="en-US" altLang="zh-CN" sz="2600" b="1" dirty="0">
                <a:latin typeface="Times New Roman" panose="02020603050405020304" pitchFamily="18" charset="0"/>
                <a:cs typeface="Times New Roman" panose="02020603050405020304" pitchFamily="18" charset="0"/>
              </a:rPr>
              <a:t>12</a:t>
            </a:r>
            <a:r>
              <a:rPr lang="zh-CN" altLang="zh-CN" sz="2600" b="1" dirty="0">
                <a:latin typeface="Times New Roman" panose="02020603050405020304" pitchFamily="18" charset="0"/>
                <a:cs typeface="Times New Roman" panose="02020603050405020304" pitchFamily="18" charset="0"/>
              </a:rPr>
              <a:t>月的支出持续增长</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D.</a:t>
            </a:r>
            <a:r>
              <a:rPr lang="zh-CN" altLang="zh-CN" sz="2600" b="1" dirty="0">
                <a:latin typeface="Times New Roman" panose="02020603050405020304" pitchFamily="18" charset="0"/>
                <a:cs typeface="Times New Roman" panose="02020603050405020304" pitchFamily="18" charset="0"/>
              </a:rPr>
              <a:t>该企业</a:t>
            </a:r>
            <a:r>
              <a:rPr lang="en-US" altLang="zh-CN" sz="2600" b="1" dirty="0">
                <a:latin typeface="Times New Roman" panose="02020603050405020304" pitchFamily="18" charset="0"/>
                <a:cs typeface="Times New Roman" panose="02020603050405020304" pitchFamily="18" charset="0"/>
              </a:rPr>
              <a:t>2024</a:t>
            </a:r>
            <a:r>
              <a:rPr lang="zh-CN" altLang="zh-CN" sz="2600" b="1" dirty="0">
                <a:latin typeface="Times New Roman" panose="02020603050405020304" pitchFamily="18" charset="0"/>
                <a:cs typeface="Times New Roman" panose="02020603050405020304" pitchFamily="18" charset="0"/>
              </a:rPr>
              <a:t>年</a:t>
            </a:r>
            <a:r>
              <a:rPr lang="en-US" altLang="zh-CN" sz="2600" b="1" dirty="0">
                <a:latin typeface="Times New Roman" panose="02020603050405020304" pitchFamily="18" charset="0"/>
                <a:cs typeface="Times New Roman" panose="02020603050405020304" pitchFamily="18" charset="0"/>
              </a:rPr>
              <a:t>11</a:t>
            </a:r>
            <a:r>
              <a:rPr lang="zh-CN" altLang="zh-CN" sz="2600" b="1" dirty="0">
                <a:latin typeface="Times New Roman" panose="02020603050405020304" pitchFamily="18" charset="0"/>
                <a:cs typeface="Times New Roman" panose="02020603050405020304" pitchFamily="18" charset="0"/>
              </a:rPr>
              <a:t>月份的月利润最大</a:t>
            </a:r>
            <a:endParaRPr lang="zh-CN" altLang="zh-CN" sz="11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250495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757"/>
            <a:ext cx="12190413" cy="620975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460641" y="770727"/>
            <a:ext cx="10793813" cy="3624775"/>
          </a:xfrm>
          <a:prstGeom prst="rect">
            <a:avLst/>
          </a:prstGeom>
        </p:spPr>
        <p:txBody>
          <a:bodyPr>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因为图中的实线与虚线的相对高度表示当月利润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由折线统计图可知</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月至</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月的相对高度的总量要比</a:t>
            </a: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月至</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月的相对高度总量少</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由折线统计图可知</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月至</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月的收入普遍低于</a:t>
            </a: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月至</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月的收入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由折线统计图可知</a:t>
            </a:r>
            <a:r>
              <a:rPr lang="en-US" altLang="zh-CN" sz="2600" b="1">
                <a:latin typeface="Times New Roman" panose="02020603050405020304" pitchFamily="18" charset="0"/>
                <a:cs typeface="Times New Roman" panose="02020603050405020304" pitchFamily="18" charset="0"/>
              </a:rPr>
              <a:t>2024</a:t>
            </a:r>
            <a:r>
              <a:rPr lang="zh-CN" altLang="zh-CN" sz="2600" b="1">
                <a:latin typeface="Times New Roman" panose="02020603050405020304" pitchFamily="18" charset="0"/>
                <a:cs typeface="Times New Roman" panose="02020603050405020304" pitchFamily="18" charset="0"/>
              </a:rPr>
              <a:t>年</a:t>
            </a: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月至</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月的虚线是上升的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所以支出持续增长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由折线统计图可知</a:t>
            </a:r>
            <a:r>
              <a:rPr lang="en-US" altLang="zh-CN" sz="2600" b="1">
                <a:latin typeface="Times New Roman" panose="02020603050405020304" pitchFamily="18" charset="0"/>
                <a:cs typeface="Times New Roman" panose="02020603050405020304" pitchFamily="18" charset="0"/>
              </a:rPr>
              <a:t>11</a:t>
            </a:r>
            <a:r>
              <a:rPr lang="zh-CN" altLang="zh-CN" sz="2600" b="1">
                <a:latin typeface="Times New Roman" panose="02020603050405020304" pitchFamily="18" charset="0"/>
                <a:cs typeface="Times New Roman" panose="02020603050405020304" pitchFamily="18" charset="0"/>
              </a:rPr>
              <a:t>月的相对高度比</a:t>
            </a:r>
            <a:r>
              <a:rPr lang="en-US" altLang="zh-CN" sz="2600" b="1">
                <a:latin typeface="Times New Roman" panose="02020603050405020304" pitchFamily="18" charset="0"/>
                <a:cs typeface="Times New Roman" panose="02020603050405020304" pitchFamily="18" charset="0"/>
              </a:rPr>
              <a:t>7</a:t>
            </a:r>
            <a:r>
              <a:rPr lang="zh-CN" altLang="zh-CN" sz="2600" b="1">
                <a:latin typeface="Times New Roman" panose="02020603050405020304" pitchFamily="18" charset="0"/>
                <a:cs typeface="Times New Roman" panose="02020603050405020304" pitchFamily="18" charset="0"/>
              </a:rPr>
              <a:t>月、</a:t>
            </a: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月都要小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3881623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2" y="1041457"/>
            <a:ext cx="11589417"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总体、个体、样本</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调查</a:t>
            </a:r>
            <a:r>
              <a:rPr lang="zh-CN" altLang="zh-CN" sz="2600" b="1">
                <a:latin typeface="Times New Roman" panose="02020603050405020304" pitchFamily="18" charset="0"/>
                <a:cs typeface="Times New Roman" panose="02020603050405020304" pitchFamily="18" charset="0"/>
              </a:rPr>
              <a:t>对象的全体</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或调查对象的某些指标的全体</a:t>
            </a:r>
            <a:r>
              <a:rPr lang="en-US" altLang="zh-CN" sz="2600" b="1">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称为</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组成总体的每一个调查对象</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或每一个调查对象的相应指标</a:t>
            </a:r>
            <a:r>
              <a:rPr lang="en-US" altLang="zh-CN" sz="2600" b="1">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称为</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在抽样调查中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从总体中抽取的那部分个体</a:t>
            </a:r>
            <a:r>
              <a:rPr lang="zh-CN" altLang="zh-CN" sz="2600" b="1" smtClean="0">
                <a:latin typeface="Times New Roman" panose="02020603050405020304" pitchFamily="18" charset="0"/>
                <a:cs typeface="Times New Roman" panose="02020603050405020304" pitchFamily="18" charset="0"/>
              </a:rPr>
              <a:t>称为</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样本中包含的个体数</a:t>
            </a:r>
            <a:r>
              <a:rPr lang="zh-CN" altLang="zh-CN" sz="2600" b="1" smtClean="0">
                <a:latin typeface="Times New Roman" panose="02020603050405020304" pitchFamily="18" charset="0"/>
                <a:cs typeface="Times New Roman" panose="02020603050405020304" pitchFamily="18" charset="0"/>
              </a:rPr>
              <a:t>称为</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简称样本量</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8277563" y="1714278"/>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总体</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3" name="矩形 2"/>
          <p:cNvSpPr/>
          <p:nvPr/>
        </p:nvSpPr>
        <p:spPr>
          <a:xfrm>
            <a:off x="7616782" y="2314670"/>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个体</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4" name="矩形 3"/>
          <p:cNvSpPr/>
          <p:nvPr/>
        </p:nvSpPr>
        <p:spPr>
          <a:xfrm>
            <a:off x="4770331" y="2911951"/>
            <a:ext cx="854721"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样本</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
        <p:nvSpPr>
          <p:cNvPr id="5" name="矩形 4"/>
          <p:cNvSpPr/>
          <p:nvPr/>
        </p:nvSpPr>
        <p:spPr>
          <a:xfrm>
            <a:off x="9577038" y="2934240"/>
            <a:ext cx="1524776"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样本容量</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251435297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P spid="4" grpId="0" autoUpdateAnimBg="0"/>
      <p:bldP spid="5"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69382" y="492501"/>
            <a:ext cx="11589417" cy="4293483"/>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8.</a:t>
            </a:r>
            <a:r>
              <a:rPr lang="zh-CN" altLang="zh-CN" sz="2600" b="1">
                <a:latin typeface="Times New Roman" panose="02020603050405020304" pitchFamily="18" charset="0"/>
                <a:cs typeface="Times New Roman" panose="02020603050405020304" pitchFamily="18" charset="0"/>
              </a:rPr>
              <a:t>中国古代数学专著《算法统宗》中有这样的记载</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毛诗春秋周易书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九十四册共无余</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毛诗一册三人读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春秋一册四人呼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周易五人读一本</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意思为现有《毛诗》《春秋》《周易》</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种书共</a:t>
            </a:r>
            <a:r>
              <a:rPr lang="en-US" altLang="zh-CN" sz="2600" b="1">
                <a:latin typeface="Times New Roman" panose="02020603050405020304" pitchFamily="18" charset="0"/>
                <a:cs typeface="Times New Roman" panose="02020603050405020304" pitchFamily="18" charset="0"/>
              </a:rPr>
              <a:t>94</a:t>
            </a:r>
            <a:r>
              <a:rPr lang="zh-CN" altLang="zh-CN" sz="2600" b="1">
                <a:latin typeface="Times New Roman" panose="02020603050405020304" pitchFamily="18" charset="0"/>
                <a:cs typeface="Times New Roman" panose="02020603050405020304" pitchFamily="18" charset="0"/>
              </a:rPr>
              <a:t>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若干人读这些书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要求每个人都要读到这</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种书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人共读一本《毛诗》</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人共读一本《春秋》</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人共读一本《周易》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则刚好没有剩余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现要用按比例分配的分层随机抽样的方法从中抽取</a:t>
            </a:r>
            <a:r>
              <a:rPr lang="en-US" altLang="zh-CN" sz="2600" b="1" smtClean="0">
                <a:latin typeface="Times New Roman" panose="02020603050405020304" pitchFamily="18" charset="0"/>
                <a:cs typeface="Times New Roman" panose="02020603050405020304" pitchFamily="18" charset="0"/>
              </a:rPr>
              <a:t>47</a:t>
            </a:r>
            <a:r>
              <a:rPr lang="zh-CN" altLang="zh-CN" sz="2600" b="1" smtClean="0">
                <a:latin typeface="Times New Roman" panose="02020603050405020304" pitchFamily="18" charset="0"/>
                <a:cs typeface="Times New Roman" panose="02020603050405020304" pitchFamily="18" charset="0"/>
              </a:rPr>
              <a:t>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则要从《毛诗》中抽取的册数为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A.12</a:t>
            </a:r>
            <a:r>
              <a:rPr lang="en-US" altLang="zh-CN" sz="2600" b="1">
                <a:latin typeface="Times New Roman" panose="02020603050405020304" pitchFamily="18" charset="0"/>
                <a:cs typeface="Times New Roman" panose="02020603050405020304" pitchFamily="18" charset="0"/>
              </a:rPr>
              <a:t>	B.14	</a:t>
            </a:r>
            <a:r>
              <a:rPr lang="en-US" altLang="zh-CN" sz="2600" b="1" smtClean="0">
                <a:latin typeface="Times New Roman" panose="02020603050405020304" pitchFamily="18" charset="0"/>
                <a:cs typeface="Times New Roman" panose="02020603050405020304" pitchFamily="18" charset="0"/>
              </a:rPr>
              <a:t>	C.18</a:t>
            </a:r>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D.20</a:t>
            </a:r>
            <a:endParaRPr lang="zh-CN" altLang="zh-CN" sz="1150">
              <a:latin typeface="Calibri" panose="020F0502020204030204" pitchFamily="34" charset="0"/>
              <a:cs typeface="Times New Roman" panose="02020603050405020304" pitchFamily="18" charset="0"/>
            </a:endParaRPr>
          </a:p>
        </p:txBody>
      </p:sp>
      <p:sp>
        <p:nvSpPr>
          <p:cNvPr id="13" name="矩形 12"/>
          <p:cNvSpPr/>
          <p:nvPr>
            <p:custDataLst>
              <p:tags r:id="rId1"/>
            </p:custDataLst>
          </p:nvPr>
        </p:nvSpPr>
        <p:spPr>
          <a:xfrm>
            <a:off x="6069806" y="3549277"/>
            <a:ext cx="46198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D</a:t>
            </a:r>
            <a:endParaRPr lang="zh-CN" altLang="en-US" sz="3000" b="1" dirty="0">
              <a:solidFill>
                <a:srgbClr val="C00000"/>
              </a:solidFill>
            </a:endParaRPr>
          </a:p>
        </p:txBody>
      </p:sp>
    </p:spTree>
    <p:extLst>
      <p:ext uri="{BB962C8B-B14F-4D97-AF65-F5344CB8AC3E}">
        <p14:creationId xmlns:p14="http://schemas.microsoft.com/office/powerpoint/2010/main" val="311352902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53513"/>
            <a:ext cx="12190413" cy="612254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505201"/>
                <a:ext cx="11589417" cy="3609578"/>
              </a:xfrm>
              <a:prstGeom prst="rect">
                <a:avLst/>
              </a:prstGeom>
            </p:spPr>
            <p:txBody>
              <a:bodyPr wrap="square">
                <a:spAutoFit/>
              </a:bodyPr>
              <a:lstStyle/>
              <a:p>
                <a:pPr marL="355600">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设《毛诗》有</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《春秋》有</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《周易》有</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学生人数为</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𝟗𝟒</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解得</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𝟐𝟒</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marL="355600">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因此</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用按比例分配的分层随机抽样的方法从中抽取</a:t>
                </a:r>
                <a:r>
                  <a:rPr lang="en-US" altLang="zh-CN" sz="2600" b="1">
                    <a:latin typeface="Times New Roman" panose="02020603050405020304" pitchFamily="18" charset="0"/>
                    <a:cs typeface="Times New Roman" panose="02020603050405020304" pitchFamily="18" charset="0"/>
                  </a:rPr>
                  <a:t>47</a:t>
                </a:r>
                <a:r>
                  <a:rPr lang="zh-CN" altLang="zh-CN" sz="2600" b="1">
                    <a:latin typeface="Times New Roman" panose="02020603050405020304" pitchFamily="18" charset="0"/>
                    <a:cs typeface="Times New Roman" panose="02020603050405020304" pitchFamily="18" charset="0"/>
                  </a:rPr>
                  <a:t>册</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则要从《毛诗》中抽取的册数为</a:t>
                </a:r>
                <a:r>
                  <a:rPr lang="en-US" altLang="zh-CN" sz="2600" b="1">
                    <a:latin typeface="Times New Roman" panose="02020603050405020304" pitchFamily="18" charset="0"/>
                    <a:cs typeface="Times New Roman" panose="02020603050405020304" pitchFamily="18" charset="0"/>
                  </a:rPr>
                  <a:t>47</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𝟒𝟎</m:t>
                        </m:r>
                      </m:num>
                      <m:den>
                        <m:r>
                          <a:rPr lang="en-US" altLang="zh-CN" sz="2600" b="1" i="1">
                            <a:latin typeface="Cambria Math" panose="02040503050406030204" pitchFamily="18" charset="0"/>
                            <a:cs typeface="Times New Roman" panose="02020603050405020304" pitchFamily="18" charset="0"/>
                          </a:rPr>
                          <m:t>𝟗𝟒</m:t>
                        </m:r>
                      </m:den>
                    </m:f>
                  </m:oMath>
                </a14:m>
                <a:r>
                  <a:rPr lang="en-US" altLang="zh-CN" sz="2600" b="1">
                    <a:latin typeface="Times New Roman" panose="02020603050405020304" pitchFamily="18" charset="0"/>
                    <a:cs typeface="Times New Roman" panose="02020603050405020304" pitchFamily="18" charset="0"/>
                  </a:rPr>
                  <a:t>=20.</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505201"/>
                <a:ext cx="11589417" cy="3609578"/>
              </a:xfrm>
              <a:prstGeom prst="rect">
                <a:avLst/>
              </a:prstGeom>
              <a:blipFill rotWithShape="0">
                <a:blip r:embed="rId3"/>
                <a:stretch>
                  <a:fillRect r="-210" b="-84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2148080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69382" y="492501"/>
            <a:ext cx="7770067" cy="3093154"/>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二、多选题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9.</a:t>
            </a:r>
            <a:r>
              <a:rPr lang="zh-CN" altLang="zh-CN" sz="2600" b="1">
                <a:latin typeface="Times New Roman" panose="02020603050405020304" pitchFamily="18" charset="0"/>
                <a:cs typeface="Times New Roman" panose="02020603050405020304" pitchFamily="18" charset="0"/>
              </a:rPr>
              <a:t>某学校为了调查学生在一周生活方面的支出情况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抽出了一个样本量为</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的样本</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其频率分布直方图如图所示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其中支出在</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元的学生有</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1"/>
            </p:custDataLst>
          </p:nvPr>
        </p:nvSpPr>
        <p:spPr>
          <a:xfrm>
            <a:off x="3466432" y="2988446"/>
            <a:ext cx="71846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BC</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5361" name="image17.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66962" y="811036"/>
            <a:ext cx="4368373" cy="2997904"/>
          </a:xfrm>
          <a:prstGeom prst="rect">
            <a:avLst/>
          </a:prstGeom>
          <a:extLst>
            <a:ext uri="{909E8E84-426E-40DD-AFC4-6F175D3DCCD1}">
              <a14:hiddenFill xmlns:a14="http://schemas.microsoft.com/office/drawing/2010/main">
                <a:solidFill>
                  <a:srgbClr val="FFFFFF"/>
                </a:solidFill>
              </a14:hiddenFill>
            </a:ext>
          </a:extLst>
        </p:spPr>
      </p:pic>
      <p:sp>
        <p:nvSpPr>
          <p:cNvPr id="10" name="矩形 9"/>
          <p:cNvSpPr/>
          <p:nvPr/>
        </p:nvSpPr>
        <p:spPr>
          <a:xfrm>
            <a:off x="691607" y="3480721"/>
            <a:ext cx="11376155" cy="255632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样本中支出在</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元的频率为</a:t>
            </a:r>
            <a:r>
              <a:rPr lang="en-US" altLang="zh-CN" sz="2600" b="1">
                <a:latin typeface="Times New Roman" panose="02020603050405020304" pitchFamily="18" charset="0"/>
                <a:cs typeface="Times New Roman" panose="02020603050405020304" pitchFamily="18" charset="0"/>
              </a:rPr>
              <a:t>0.03</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样本中支出不少于</a:t>
            </a:r>
            <a:r>
              <a:rPr lang="en-US" altLang="zh-CN" sz="2600" b="1">
                <a:latin typeface="Times New Roman" panose="02020603050405020304" pitchFamily="18" charset="0"/>
                <a:cs typeface="Times New Roman" panose="02020603050405020304" pitchFamily="18" charset="0"/>
              </a:rPr>
              <a:t>40</a:t>
            </a:r>
            <a:r>
              <a:rPr lang="zh-CN" altLang="zh-CN" sz="2600" b="1">
                <a:latin typeface="Times New Roman" panose="02020603050405020304" pitchFamily="18" charset="0"/>
                <a:cs typeface="Times New Roman" panose="02020603050405020304" pitchFamily="18" charset="0"/>
              </a:rPr>
              <a:t>元的人数为</a:t>
            </a:r>
            <a:r>
              <a:rPr lang="en-US" altLang="zh-CN" sz="2600" b="1">
                <a:latin typeface="Times New Roman" panose="02020603050405020304" pitchFamily="18" charset="0"/>
                <a:cs typeface="Times New Roman" panose="02020603050405020304" pitchFamily="18" charset="0"/>
              </a:rPr>
              <a:t>132</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的值为</a:t>
            </a:r>
            <a:r>
              <a:rPr lang="en-US" altLang="zh-CN" sz="2600" b="1">
                <a:latin typeface="Times New Roman" panose="02020603050405020304" pitchFamily="18" charset="0"/>
                <a:cs typeface="Times New Roman" panose="02020603050405020304" pitchFamily="18" charset="0"/>
              </a:rPr>
              <a:t>200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若该校有</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zh-CN" altLang="zh-CN" sz="2600" b="1">
                <a:latin typeface="Times New Roman" panose="02020603050405020304" pitchFamily="18" charset="0"/>
                <a:cs typeface="Times New Roman" panose="02020603050405020304" pitchFamily="18" charset="0"/>
              </a:rPr>
              <a:t>名学生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则一定有</a:t>
            </a:r>
            <a:r>
              <a:rPr lang="en-US" altLang="zh-CN" sz="2600" b="1">
                <a:latin typeface="Times New Roman" panose="02020603050405020304" pitchFamily="18" charset="0"/>
                <a:cs typeface="Times New Roman" panose="02020603050405020304" pitchFamily="18" charset="0"/>
              </a:rPr>
              <a:t>600</a:t>
            </a:r>
            <a:r>
              <a:rPr lang="zh-CN" altLang="zh-CN" sz="2600" b="1">
                <a:latin typeface="Times New Roman" panose="02020603050405020304" pitchFamily="18" charset="0"/>
                <a:cs typeface="Times New Roman" panose="02020603050405020304" pitchFamily="18" charset="0"/>
              </a:rPr>
              <a:t>人的支出在</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元</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694012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30645"/>
            <a:ext cx="12190413" cy="61837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26405" y="492501"/>
                <a:ext cx="11007944" cy="456022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样本中支出在</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元的频率为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(0.010+0.024+0.036)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10=0.3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𝟔𝟎</m:t>
                        </m:r>
                      </m:num>
                      <m:den>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𝟎𝟑</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𝟏𝟎</m:t>
                        </m:r>
                      </m:den>
                    </m:f>
                  </m:oMath>
                </a14:m>
                <a:r>
                  <a:rPr lang="en-US" altLang="zh-CN" sz="2600" b="1">
                    <a:latin typeface="Times New Roman" panose="02020603050405020304" pitchFamily="18" charset="0"/>
                    <a:cs typeface="Times New Roman" panose="02020603050405020304" pitchFamily="18" charset="0"/>
                  </a:rPr>
                  <a:t>=200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的值为</a:t>
                </a:r>
                <a:r>
                  <a:rPr lang="en-US" altLang="zh-CN" sz="2600" b="1">
                    <a:latin typeface="Times New Roman" panose="02020603050405020304" pitchFamily="18" charset="0"/>
                    <a:cs typeface="Times New Roman" panose="02020603050405020304" pitchFamily="18" charset="0"/>
                  </a:rPr>
                  <a:t>200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样本中支出不少于</a:t>
                </a:r>
                <a:r>
                  <a:rPr lang="en-US" altLang="zh-CN" sz="2600" b="1">
                    <a:latin typeface="Times New Roman" panose="02020603050405020304" pitchFamily="18" charset="0"/>
                    <a:cs typeface="Times New Roman" panose="02020603050405020304" pitchFamily="18" charset="0"/>
                  </a:rPr>
                  <a:t>40</a:t>
                </a:r>
                <a:r>
                  <a:rPr lang="zh-CN" altLang="zh-CN" sz="2600" b="1">
                    <a:latin typeface="Times New Roman" panose="02020603050405020304" pitchFamily="18" charset="0"/>
                    <a:cs typeface="Times New Roman" panose="02020603050405020304" pitchFamily="18" charset="0"/>
                  </a:rPr>
                  <a:t>元的人数为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200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(0.030+0.036)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10=132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若该校有</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000</a:t>
                </a:r>
                <a:r>
                  <a:rPr lang="zh-CN" altLang="zh-CN" sz="2600" b="1">
                    <a:latin typeface="Times New Roman" panose="02020603050405020304" pitchFamily="18" charset="0"/>
                    <a:cs typeface="Times New Roman" panose="02020603050405020304" pitchFamily="18" charset="0"/>
                  </a:rPr>
                  <a:t>名学生</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则可能有</a:t>
                </a:r>
                <a:r>
                  <a:rPr lang="en-US" altLang="zh-CN" sz="2600" b="1">
                    <a:latin typeface="Times New Roman" panose="02020603050405020304" pitchFamily="18" charset="0"/>
                    <a:cs typeface="Times New Roman" panose="02020603050405020304" pitchFamily="18" charset="0"/>
                  </a:rPr>
                  <a:t>600</a:t>
                </a:r>
                <a:r>
                  <a:rPr lang="zh-CN" altLang="zh-CN" sz="2600" b="1">
                    <a:latin typeface="Times New Roman" panose="02020603050405020304" pitchFamily="18" charset="0"/>
                    <a:cs typeface="Times New Roman" panose="02020603050405020304" pitchFamily="18" charset="0"/>
                  </a:rPr>
                  <a:t>人的支出在</a:t>
                </a:r>
                <a:r>
                  <a:rPr lang="en-US" altLang="zh-CN" sz="2600" b="1">
                    <a:latin typeface="Times New Roman" panose="02020603050405020304" pitchFamily="18" charset="0"/>
                    <a:cs typeface="Times New Roman" panose="02020603050405020304" pitchFamily="18" charset="0"/>
                  </a:rPr>
                  <a:t>[50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60)</a:t>
                </a:r>
                <a:r>
                  <a:rPr lang="zh-CN" altLang="zh-CN" sz="2600" b="1">
                    <a:latin typeface="Times New Roman" panose="02020603050405020304" pitchFamily="18" charset="0"/>
                    <a:cs typeface="Times New Roman" panose="02020603050405020304" pitchFamily="18" charset="0"/>
                  </a:rPr>
                  <a:t>元</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26405" y="492501"/>
                <a:ext cx="11007944" cy="4560223"/>
              </a:xfrm>
              <a:prstGeom prst="rect">
                <a:avLst/>
              </a:prstGeom>
              <a:blipFill rotWithShape="0">
                <a:blip r:embed="rId3"/>
                <a:stretch>
                  <a:fillRect l="-997" r="-3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890191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492501"/>
            <a:ext cx="11589417" cy="542526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10.(2025·</a:t>
            </a:r>
            <a:r>
              <a:rPr lang="zh-CN" altLang="zh-CN" sz="2600" b="1">
                <a:latin typeface="Times New Roman" panose="02020603050405020304" pitchFamily="18" charset="0"/>
                <a:cs typeface="Times New Roman" panose="02020603050405020304" pitchFamily="18" charset="0"/>
              </a:rPr>
              <a:t>合肥质检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某学校高三年级学生有</a:t>
            </a:r>
            <a:r>
              <a:rPr lang="en-US" altLang="zh-CN" sz="2600" b="1">
                <a:latin typeface="Times New Roman" panose="02020603050405020304" pitchFamily="18" charset="0"/>
                <a:cs typeface="Times New Roman" panose="02020603050405020304" pitchFamily="18" charset="0"/>
              </a:rPr>
              <a:t>500</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其中男生</a:t>
            </a:r>
            <a:r>
              <a:rPr lang="en-US" altLang="zh-CN" sz="2600" b="1">
                <a:latin typeface="Times New Roman" panose="02020603050405020304" pitchFamily="18" charset="0"/>
                <a:cs typeface="Times New Roman" panose="02020603050405020304" pitchFamily="18" charset="0"/>
              </a:rPr>
              <a:t>320</a:t>
            </a:r>
            <a:r>
              <a:rPr lang="zh-CN" altLang="zh-CN" sz="2600" b="1">
                <a:latin typeface="Times New Roman" panose="02020603050405020304" pitchFamily="18" charset="0"/>
                <a:cs typeface="Times New Roman" panose="02020603050405020304" pitchFamily="18" charset="0"/>
              </a:rPr>
              <a:t>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女生</a:t>
            </a:r>
            <a:r>
              <a:rPr lang="en-US" altLang="zh-CN" sz="2600" b="1">
                <a:latin typeface="Times New Roman" panose="02020603050405020304" pitchFamily="18" charset="0"/>
                <a:cs typeface="Times New Roman" panose="02020603050405020304" pitchFamily="18" charset="0"/>
              </a:rPr>
              <a:t>180</a:t>
            </a:r>
            <a:r>
              <a:rPr lang="zh-CN" altLang="zh-CN" sz="2600" b="1">
                <a:latin typeface="Times New Roman" panose="02020603050405020304" pitchFamily="18" charset="0"/>
                <a:cs typeface="Times New Roman" panose="02020603050405020304" pitchFamily="18" charset="0"/>
              </a:rPr>
              <a:t>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为了获得该校全体高三学生的身高信息</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现采用分层随机抽样的方法抽取样本</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并观测样本的指标值</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单位</a:t>
            </a:r>
            <a:r>
              <a:rPr lang="en-US" altLang="zh-CN" sz="2600" b="1">
                <a:latin typeface="Times New Roman" panose="02020603050405020304" pitchFamily="18" charset="0"/>
                <a:cs typeface="Times New Roman" panose="02020603050405020304" pitchFamily="18" charset="0"/>
              </a:rPr>
              <a:t>:cm)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计算得男生样本的均值为</a:t>
            </a:r>
            <a:r>
              <a:rPr lang="en-US" altLang="zh-CN" sz="2600" b="1">
                <a:latin typeface="Times New Roman" panose="02020603050405020304" pitchFamily="18" charset="0"/>
                <a:cs typeface="Times New Roman" panose="02020603050405020304" pitchFamily="18" charset="0"/>
              </a:rPr>
              <a:t>174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方差为</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女生样本的均值为</a:t>
            </a:r>
            <a:r>
              <a:rPr lang="en-US" altLang="zh-CN" sz="2600" b="1">
                <a:latin typeface="Times New Roman" panose="02020603050405020304" pitchFamily="18" charset="0"/>
                <a:cs typeface="Times New Roman" panose="02020603050405020304" pitchFamily="18" charset="0"/>
              </a:rPr>
              <a:t>164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方差为</a:t>
            </a:r>
            <a:r>
              <a:rPr lang="en-US" altLang="zh-CN" sz="2600" b="1">
                <a:latin typeface="Times New Roman" panose="02020603050405020304" pitchFamily="18" charset="0"/>
                <a:cs typeface="Times New Roman" panose="02020603050405020304" pitchFamily="18" charset="0"/>
              </a:rPr>
              <a:t>30.</a:t>
            </a:r>
            <a:r>
              <a:rPr lang="zh-CN" altLang="zh-CN" sz="2600" b="1">
                <a:latin typeface="Times New Roman" panose="02020603050405020304" pitchFamily="18" charset="0"/>
                <a:cs typeface="Times New Roman" panose="02020603050405020304" pitchFamily="18" charset="0"/>
              </a:rPr>
              <a:t>则下列说法正确的是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如果抽取</a:t>
            </a:r>
            <a:r>
              <a:rPr lang="en-US" altLang="zh-CN" sz="2600" b="1">
                <a:latin typeface="Times New Roman" panose="02020603050405020304" pitchFamily="18" charset="0"/>
                <a:cs typeface="Times New Roman" panose="02020603050405020304" pitchFamily="18" charset="0"/>
              </a:rPr>
              <a:t>25</a:t>
            </a:r>
            <a:r>
              <a:rPr lang="zh-CN" altLang="zh-CN" sz="2600" b="1">
                <a:latin typeface="Times New Roman" panose="02020603050405020304" pitchFamily="18" charset="0"/>
                <a:cs typeface="Times New Roman" panose="02020603050405020304" pitchFamily="18" charset="0"/>
              </a:rPr>
              <a:t>人作为样本</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则抽取的样本中男生有</a:t>
            </a:r>
            <a:r>
              <a:rPr lang="en-US" altLang="zh-CN" sz="2600" b="1">
                <a:latin typeface="Times New Roman" panose="02020603050405020304" pitchFamily="18" charset="0"/>
                <a:cs typeface="Times New Roman" panose="02020603050405020304" pitchFamily="18" charset="0"/>
              </a:rPr>
              <a:t>16</a:t>
            </a:r>
            <a:r>
              <a:rPr lang="zh-CN" altLang="zh-CN" sz="2600" b="1">
                <a:latin typeface="Times New Roman" panose="02020603050405020304" pitchFamily="18" charset="0"/>
                <a:cs typeface="Times New Roman" panose="02020603050405020304" pitchFamily="18" charset="0"/>
              </a:rPr>
              <a:t>人</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该校全体高三学生的身高均值为</a:t>
            </a:r>
            <a:r>
              <a:rPr lang="en-US" altLang="zh-CN" sz="2600" b="1">
                <a:latin typeface="Times New Roman" panose="02020603050405020304" pitchFamily="18" charset="0"/>
                <a:cs typeface="Times New Roman" panose="02020603050405020304" pitchFamily="18" charset="0"/>
              </a:rPr>
              <a:t>171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抽取的样本的方差为</a:t>
            </a:r>
            <a:r>
              <a:rPr lang="en-US" altLang="zh-CN" sz="2600" b="1">
                <a:latin typeface="Times New Roman" panose="02020603050405020304" pitchFamily="18" charset="0"/>
                <a:cs typeface="Times New Roman" panose="02020603050405020304" pitchFamily="18" charset="0"/>
              </a:rPr>
              <a:t>44.08</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如果已知男、女的样本量都是</a:t>
            </a:r>
            <a:r>
              <a:rPr lang="en-US" altLang="zh-CN" sz="2600" b="1">
                <a:latin typeface="Times New Roman" panose="02020603050405020304" pitchFamily="18" charset="0"/>
                <a:cs typeface="Times New Roman" panose="02020603050405020304" pitchFamily="18" charset="0"/>
              </a:rPr>
              <a:t>25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则总样本的均值和方差可以作为总体均值和方差的估计值</a:t>
            </a:r>
            <a:endParaRPr lang="zh-CN" altLang="zh-CN" sz="1150">
              <a:latin typeface="Calibri" panose="020F0502020204030204" pitchFamily="34" charset="0"/>
              <a:cs typeface="Times New Roman" panose="02020603050405020304" pitchFamily="18" charset="0"/>
            </a:endParaRPr>
          </a:p>
        </p:txBody>
      </p:sp>
      <p:sp>
        <p:nvSpPr>
          <p:cNvPr id="11" name="矩形 10"/>
          <p:cNvSpPr/>
          <p:nvPr>
            <p:custDataLst>
              <p:tags r:id="rId1"/>
            </p:custDataLst>
          </p:nvPr>
        </p:nvSpPr>
        <p:spPr>
          <a:xfrm>
            <a:off x="7836122" y="2380242"/>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p:spTree>
    <p:extLst>
      <p:ext uri="{BB962C8B-B14F-4D97-AF65-F5344CB8AC3E}">
        <p14:creationId xmlns:p14="http://schemas.microsoft.com/office/powerpoint/2010/main" val="332197532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5004"/>
            <a:ext cx="12190413" cy="620975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608743"/>
                <a:ext cx="11589417" cy="4400244"/>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根据分层随机抽样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抽取</a:t>
                </a:r>
                <a:r>
                  <a:rPr lang="en-US" altLang="zh-CN" sz="2600" b="1">
                    <a:latin typeface="Times New Roman" panose="02020603050405020304" pitchFamily="18" charset="0"/>
                    <a:cs typeface="Times New Roman" panose="02020603050405020304" pitchFamily="18" charset="0"/>
                  </a:rPr>
                  <a:t>25</a:t>
                </a:r>
                <a:r>
                  <a:rPr lang="zh-CN" altLang="zh-CN" sz="2600" b="1">
                    <a:latin typeface="Times New Roman" panose="02020603050405020304" pitchFamily="18" charset="0"/>
                    <a:cs typeface="Times New Roman" panose="02020603050405020304" pitchFamily="18" charset="0"/>
                  </a:rPr>
                  <a:t>人作为样本</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则抽取的样本中男生有</a:t>
                </a:r>
                <a:r>
                  <a:rPr lang="en-US" altLang="zh-CN" sz="2600" b="1">
                    <a:latin typeface="Times New Roman" panose="02020603050405020304" pitchFamily="18" charset="0"/>
                    <a:cs typeface="Times New Roman" panose="02020603050405020304" pitchFamily="18" charset="0"/>
                  </a:rPr>
                  <a:t>25</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𝟑𝟐𝟎</m:t>
                        </m:r>
                      </m:num>
                      <m:den>
                        <m:r>
                          <a:rPr lang="en-US" altLang="zh-CN" sz="2600" b="1" i="1">
                            <a:latin typeface="Cambria Math" panose="02040503050406030204" pitchFamily="18" charset="0"/>
                            <a:cs typeface="Times New Roman" panose="02020603050405020304" pitchFamily="18" charset="0"/>
                          </a:rPr>
                          <m:t>𝟓𝟎𝟎</m:t>
                        </m:r>
                      </m:den>
                    </m:f>
                  </m:oMath>
                </a14:m>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样本学生的身高均值</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𝟑𝟐𝟎</m:t>
                        </m:r>
                      </m:num>
                      <m:den>
                        <m:r>
                          <a:rPr lang="en-US" altLang="zh-CN" sz="2600" b="1" i="1">
                            <a:latin typeface="Cambria Math" panose="02040503050406030204" pitchFamily="18" charset="0"/>
                            <a:cs typeface="Times New Roman" panose="02020603050405020304" pitchFamily="18" charset="0"/>
                          </a:rPr>
                          <m:t>𝟓𝟎𝟎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174+</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𝟏𝟖𝟎</m:t>
                        </m:r>
                      </m:num>
                      <m:den>
                        <m:r>
                          <a:rPr lang="en-US" altLang="zh-CN" sz="2600" b="1" i="1">
                            <a:latin typeface="Cambria Math" panose="02040503050406030204" pitchFamily="18" charset="0"/>
                            <a:cs typeface="Times New Roman" panose="02020603050405020304" pitchFamily="18" charset="0"/>
                          </a:rPr>
                          <m:t>𝟓𝟎𝟎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164=170.4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spc="-120">
                    <a:latin typeface="Times New Roman" panose="02020603050405020304" pitchFamily="18" charset="0"/>
                    <a:cs typeface="Times New Roman" panose="02020603050405020304" pitchFamily="18" charset="0"/>
                  </a:rPr>
                  <a:t>抽取的样本的方差为</a:t>
                </a:r>
                <a14:m>
                  <m:oMath xmlns:m="http://schemas.openxmlformats.org/officeDocument/2006/math">
                    <m:f>
                      <m:fPr>
                        <m:ctrlPr>
                          <a:rPr lang="zh-CN" altLang="zh-CN" sz="2600" b="1" i="1" spc="-12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spc="-120">
                            <a:latin typeface="Cambria Math" panose="02040503050406030204" pitchFamily="18" charset="0"/>
                            <a:cs typeface="Times New Roman" panose="02020603050405020304" pitchFamily="18" charset="0"/>
                          </a:rPr>
                          <m:t>𝟑𝟐𝟎</m:t>
                        </m:r>
                      </m:num>
                      <m:den>
                        <m:r>
                          <a:rPr lang="en-US" altLang="zh-CN" sz="2600" b="1" i="1" spc="-120">
                            <a:latin typeface="Cambria Math" panose="02040503050406030204" pitchFamily="18" charset="0"/>
                            <a:cs typeface="Times New Roman" panose="02020603050405020304" pitchFamily="18" charset="0"/>
                          </a:rPr>
                          <m:t>𝟓𝟎𝟎</m:t>
                        </m:r>
                      </m:den>
                    </m:f>
                  </m:oMath>
                </a14:m>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[16+(174</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170.4)</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spc="-12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spc="-120">
                            <a:latin typeface="Cambria Math" panose="02040503050406030204" pitchFamily="18" charset="0"/>
                            <a:cs typeface="Times New Roman" panose="02020603050405020304" pitchFamily="18" charset="0"/>
                          </a:rPr>
                          <m:t>𝟏𝟖𝟎</m:t>
                        </m:r>
                      </m:num>
                      <m:den>
                        <m:r>
                          <a:rPr lang="en-US" altLang="zh-CN" sz="2600" b="1" i="1" spc="-120">
                            <a:latin typeface="Cambria Math" panose="02040503050406030204" pitchFamily="18" charset="0"/>
                            <a:cs typeface="Times New Roman" panose="02020603050405020304" pitchFamily="18" charset="0"/>
                          </a:rPr>
                          <m:t>𝟓𝟎𝟎</m:t>
                        </m:r>
                      </m:den>
                    </m:f>
                  </m:oMath>
                </a14:m>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[30+(164</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170.4)</a:t>
                </a:r>
                <a:r>
                  <a:rPr lang="en-US" altLang="zh-CN" sz="2600" b="1" spc="-120" baseline="30000">
                    <a:latin typeface="Times New Roman" panose="02020603050405020304" pitchFamily="18" charset="0"/>
                    <a:cs typeface="Times New Roman" panose="02020603050405020304" pitchFamily="18" charset="0"/>
                  </a:rPr>
                  <a:t>2</a:t>
                </a:r>
                <a:r>
                  <a:rPr lang="en-US" altLang="zh-CN" sz="2600" b="1" spc="-120">
                    <a:latin typeface="Times New Roman" panose="02020603050405020304" pitchFamily="18" charset="0"/>
                    <a:cs typeface="Times New Roman" panose="02020603050405020304" pitchFamily="18" charset="0"/>
                  </a:rPr>
                  <a:t>]=44.08</a:t>
                </a:r>
                <a:r>
                  <a:rPr lang="en-US" altLang="zh-CN" sz="2600" b="1" spc="-120">
                    <a:latin typeface="宋体" panose="02010600030101010101" pitchFamily="2" charset="-122"/>
                    <a:cs typeface="Times New Roman" panose="02020603050405020304" pitchFamily="18" charset="0"/>
                  </a:rPr>
                  <a:t>,</a:t>
                </a:r>
                <a:r>
                  <a:rPr lang="en-US" altLang="zh-CN" sz="2600" b="1" spc="-120">
                    <a:latin typeface="Times New Roman" panose="02020603050405020304" pitchFamily="18" charset="0"/>
                    <a:cs typeface="Times New Roman" panose="02020603050405020304" pitchFamily="18" charset="0"/>
                  </a:rPr>
                  <a:t>C</a:t>
                </a:r>
                <a:r>
                  <a:rPr lang="zh-CN" altLang="zh-CN" sz="2600" b="1" spc="-120">
                    <a:latin typeface="Times New Roman" panose="02020603050405020304" pitchFamily="18" charset="0"/>
                    <a:cs typeface="Times New Roman" panose="02020603050405020304" pitchFamily="18" charset="0"/>
                  </a:rPr>
                  <a:t>正确</a:t>
                </a:r>
                <a:r>
                  <a:rPr lang="en-US" altLang="zh-CN" sz="2600" b="1" spc="-120">
                    <a:latin typeface="Times New Roman" panose="02020603050405020304" pitchFamily="18" charset="0"/>
                    <a:cs typeface="Times New Roman" panose="02020603050405020304" pitchFamily="18" charset="0"/>
                  </a:rPr>
                  <a:t>;</a:t>
                </a:r>
                <a:endParaRPr lang="zh-CN" altLang="zh-CN" sz="1150" spc="-12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因为抽样中未按比例进行分层随机抽样</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所以总体中每个个体被抽到的可能性不完全相同</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因而样本的代表性差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所以作为总体的估计值不合适</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608743"/>
                <a:ext cx="11589417" cy="4400244"/>
              </a:xfrm>
              <a:prstGeom prst="rect">
                <a:avLst/>
              </a:prstGeom>
              <a:blipFill rotWithShape="0">
                <a:blip r:embed="rId3"/>
                <a:stretch>
                  <a:fillRect l="-947" b="-83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290407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269383" y="492501"/>
            <a:ext cx="7121986"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11.(2025·</a:t>
            </a:r>
            <a:r>
              <a:rPr lang="zh-CN" altLang="zh-CN" sz="2600" b="1">
                <a:latin typeface="Times New Roman" panose="02020603050405020304" pitchFamily="18" charset="0"/>
                <a:cs typeface="Times New Roman" panose="02020603050405020304" pitchFamily="18" charset="0"/>
              </a:rPr>
              <a:t>泰安模拟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为了比较甲、乙两名学生的数学学科素养的各项能力指标值</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满分为</a:t>
            </a:r>
            <a:r>
              <a:rPr lang="en-US" altLang="zh-CN" sz="2600" b="1">
                <a:latin typeface="Times New Roman" panose="02020603050405020304" pitchFamily="18" charset="0"/>
                <a:cs typeface="Times New Roman" panose="02020603050405020304" pitchFamily="18" charset="0"/>
              </a:rPr>
              <a:t>5</a:t>
            </a:r>
            <a:r>
              <a:rPr lang="zh-CN" altLang="zh-CN" sz="2600" b="1">
                <a:latin typeface="Times New Roman" panose="02020603050405020304" pitchFamily="18" charset="0"/>
                <a:cs typeface="Times New Roman" panose="02020603050405020304" pitchFamily="18" charset="0"/>
              </a:rPr>
              <a:t>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分值高者为优</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绘制了如图所示的六维能力雷达图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例如图中甲的数学抽象能力指标值为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乙的数学抽象能力指标值为</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0" name="矩形 9"/>
          <p:cNvSpPr/>
          <p:nvPr>
            <p:custDataLst>
              <p:tags r:id="rId1"/>
            </p:custDataLst>
          </p:nvPr>
        </p:nvSpPr>
        <p:spPr>
          <a:xfrm>
            <a:off x="5421725" y="2951996"/>
            <a:ext cx="73930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AC</a:t>
            </a:r>
            <a:endParaRPr lang="zh-CN" altLang="en-US" sz="3000" b="1" dirty="0">
              <a:solidFill>
                <a:srgbClr val="C00000"/>
              </a:solidFill>
            </a:endParaRPr>
          </a:p>
        </p:txBody>
      </p:sp>
      <p:pic>
        <p:nvPicPr>
          <p:cNvPr id="17409" name="image18.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3763" y="621253"/>
            <a:ext cx="3872118" cy="2593419"/>
          </a:xfrm>
          <a:prstGeom prst="rect">
            <a:avLst/>
          </a:prstGeom>
          <a:extLst>
            <a:ext uri="{909E8E84-426E-40DD-AFC4-6F175D3DCCD1}">
              <a14:hiddenFill xmlns:a14="http://schemas.microsoft.com/office/drawing/2010/main">
                <a:solidFill>
                  <a:srgbClr val="FFFFFF"/>
                </a:solidFill>
              </a14:hiddenFill>
            </a:ext>
          </a:extLst>
        </p:spPr>
      </p:pic>
      <p:sp>
        <p:nvSpPr>
          <p:cNvPr id="8" name="矩形 7"/>
          <p:cNvSpPr/>
          <p:nvPr/>
        </p:nvSpPr>
        <p:spPr>
          <a:xfrm>
            <a:off x="592645" y="3505994"/>
            <a:ext cx="11589417"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甲的逻辑推理能力指标值优于乙的逻辑推理能力指标值</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甲的数学建模能力指标值优于乙的直观想象能力指标值</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乙的六维能力指标值整体水平优于甲的六维能力指标值整体水平</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甲的数学运算能力指标值优于甲的直观想象能力指标值</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8480879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5004"/>
            <a:ext cx="12190413" cy="620975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567245" y="773843"/>
                <a:ext cx="11589417" cy="535858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甲的逻辑推理能力指标值为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乙的逻辑推理能力指标值为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所以甲的逻辑推理能力指标值优于乙的逻辑推理能力指标值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甲的数学建模能力指标值为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乙的直观想象能力指标值为</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所以乙的直观想象能力指标值优于甲的数学建模能力指标值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甲的六维能力指标值的平均值为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(4+3+4+5+3+4)=</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乙的六维能力指标值的平均值为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(5+4+3+5+4+3)=4</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𝟐𝟑</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&lt;4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甲的数学运算能力指标值为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甲的直观想象能力指标值为</a:t>
                </a:r>
                <a:r>
                  <a:rPr lang="en-US" altLang="zh-CN" sz="2600" b="1">
                    <a:latin typeface="Times New Roman" panose="02020603050405020304" pitchFamily="18" charset="0"/>
                    <a:cs typeface="Times New Roman" panose="02020603050405020304" pitchFamily="18" charset="0"/>
                  </a:rPr>
                  <a:t>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所以甲的数学运算能力指标值不优于甲的直观想象能力指标值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567245" y="773843"/>
                <a:ext cx="11589417" cy="5358583"/>
              </a:xfrm>
              <a:prstGeom prst="rect">
                <a:avLst/>
              </a:prstGeom>
              <a:blipFill rotWithShape="0">
                <a:blip r:embed="rId3"/>
                <a:stretch>
                  <a:fillRect l="-947" r="-53" b="-182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0074164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607793"/>
            <a:ext cx="12190413" cy="257084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nvSpPr>
        <p:spPr>
          <a:xfrm>
            <a:off x="269382" y="492501"/>
            <a:ext cx="11589417" cy="3024611"/>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三、填空题</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12.(2025·</a:t>
            </a:r>
            <a:r>
              <a:rPr lang="zh-CN" altLang="zh-CN" sz="2600" b="1">
                <a:latin typeface="Times New Roman" panose="02020603050405020304" pitchFamily="18" charset="0"/>
                <a:cs typeface="Times New Roman" panose="02020603050405020304" pitchFamily="18" charset="0"/>
              </a:rPr>
              <a:t>南昌质检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某市更换了一批便民公共自行车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有绿色和橙黄色两种颜色</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且绿色公共自行车和橙黄色公共自行车的数量比为</a:t>
            </a:r>
            <a:r>
              <a:rPr lang="en-US" altLang="zh-CN" sz="2600" b="1">
                <a:latin typeface="Times New Roman" panose="02020603050405020304" pitchFamily="18" charset="0"/>
                <a:cs typeface="Times New Roman" panose="02020603050405020304" pitchFamily="18" charset="0"/>
              </a:rPr>
              <a:t>2</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现在按照分层随机抽样的方法抽取</a:t>
            </a:r>
            <a:r>
              <a:rPr lang="en-US" altLang="zh-CN" sz="2600" b="1">
                <a:latin typeface="Times New Roman" panose="02020603050405020304" pitchFamily="18" charset="0"/>
                <a:cs typeface="Times New Roman" panose="02020603050405020304" pitchFamily="18" charset="0"/>
              </a:rPr>
              <a:t>36</a:t>
            </a:r>
            <a:r>
              <a:rPr lang="zh-CN" altLang="zh-CN" sz="2600" b="1">
                <a:latin typeface="Times New Roman" panose="02020603050405020304" pitchFamily="18" charset="0"/>
                <a:cs typeface="Times New Roman" panose="02020603050405020304" pitchFamily="18" charset="0"/>
              </a:rPr>
              <a:t>辆这样的公共自行车放在某校门口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则其中绿色公共自行车有</a:t>
            </a:r>
            <a:r>
              <a:rPr lang="zh-CN" altLang="zh-CN" sz="2600" b="1" u="sng">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辆</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9" name="矩形 8"/>
          <p:cNvSpPr/>
          <p:nvPr>
            <p:custDataLst>
              <p:tags r:id="rId2"/>
            </p:custDataLst>
          </p:nvPr>
        </p:nvSpPr>
        <p:spPr>
          <a:xfrm>
            <a:off x="1380712" y="2793141"/>
            <a:ext cx="518091" cy="628314"/>
          </a:xfrm>
          <a:prstGeom prst="rect">
            <a:avLst/>
          </a:prstGeom>
        </p:spPr>
        <p:txBody>
          <a:bodyPr wrap="none">
            <a:spAutoFit/>
          </a:bodyPr>
          <a:lstStyle/>
          <a:p>
            <a:pPr>
              <a:lnSpc>
                <a:spcPct val="150000"/>
              </a:lnSpc>
              <a:spcAft>
                <a:spcPts val="0"/>
              </a:spcAft>
              <a:tabLst>
                <a:tab pos="2970530" algn="l"/>
              </a:tabLst>
            </a:pPr>
            <a:r>
              <a:rPr lang="en-US" altLang="zh-CN" sz="2600" b="1" smtClean="0">
                <a:solidFill>
                  <a:srgbClr val="C00000"/>
                </a:solidFill>
                <a:latin typeface="Times New Roman" panose="02020603050405020304" pitchFamily="18" charset="0"/>
                <a:cs typeface="Times New Roman" panose="02020603050405020304" pitchFamily="18" charset="0"/>
              </a:rPr>
              <a:t>24</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矩形 4"/>
              <p:cNvSpPr/>
              <p:nvPr/>
            </p:nvSpPr>
            <p:spPr>
              <a:xfrm>
                <a:off x="567245" y="3620421"/>
                <a:ext cx="11589417" cy="148733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设放在该校门口的绿色公共自行车的辆数是</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𝒙</m:t>
                        </m:r>
                      </m:num>
                      <m:den>
                        <m:r>
                          <a:rPr lang="en-US" altLang="zh-CN" sz="2600" b="1" i="1">
                            <a:latin typeface="Cambria Math" panose="02040503050406030204" pitchFamily="18" charset="0"/>
                            <a:cs typeface="Times New Roman" panose="02020603050405020304" pitchFamily="18" charset="0"/>
                          </a:rPr>
                          <m:t>𝟑𝟔</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=24.</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567245" y="3620421"/>
                <a:ext cx="11589417" cy="1487330"/>
              </a:xfrm>
              <a:prstGeom prst="rect">
                <a:avLst/>
              </a:prstGeom>
              <a:blipFill rotWithShape="0">
                <a:blip r:embed="rId4"/>
                <a:stretch>
                  <a:fillRect l="-947" b="-327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93710912"/>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69382" y="577027"/>
            <a:ext cx="11589417" cy="2424446"/>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13.(2025·</a:t>
            </a:r>
            <a:r>
              <a:rPr lang="zh-CN" altLang="zh-CN" sz="2600" b="1">
                <a:latin typeface="Times New Roman" panose="02020603050405020304" pitchFamily="18" charset="0"/>
                <a:cs typeface="Times New Roman" panose="02020603050405020304" pitchFamily="18" charset="0"/>
              </a:rPr>
              <a:t>南充模拟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一个高中研究性学习小组对本地区</a:t>
            </a:r>
            <a:r>
              <a:rPr lang="en-US" altLang="zh-CN" sz="2600" b="1">
                <a:latin typeface="Times New Roman" panose="02020603050405020304" pitchFamily="18" charset="0"/>
                <a:cs typeface="Times New Roman" panose="02020603050405020304" pitchFamily="18" charset="0"/>
              </a:rPr>
              <a:t>2022</a:t>
            </a:r>
            <a:r>
              <a:rPr lang="zh-CN" altLang="zh-CN" sz="2600" b="1">
                <a:latin typeface="Times New Roman" panose="02020603050405020304" pitchFamily="18" charset="0"/>
                <a:cs typeface="Times New Roman" panose="02020603050405020304" pitchFamily="18" charset="0"/>
              </a:rPr>
              <a:t>年至</a:t>
            </a:r>
            <a:r>
              <a:rPr lang="en-US" altLang="zh-CN" sz="2600" b="1">
                <a:latin typeface="Times New Roman" panose="02020603050405020304" pitchFamily="18" charset="0"/>
                <a:cs typeface="Times New Roman" panose="02020603050405020304" pitchFamily="18" charset="0"/>
              </a:rPr>
              <a:t>2024</a:t>
            </a:r>
            <a:r>
              <a:rPr lang="zh-CN" altLang="zh-CN" sz="2600" b="1">
                <a:latin typeface="Times New Roman" panose="02020603050405020304" pitchFamily="18" charset="0"/>
                <a:cs typeface="Times New Roman" panose="02020603050405020304" pitchFamily="18" charset="0"/>
              </a:rPr>
              <a:t>年菜鸟驿站发展情况进行了调查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制成了该地区菜鸟驿站站点个数情况的条形图和菜鸟驿站各站点年快递收发数量的平均数情况条形图</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根据图中提供的信息可以得出这三年中该地区菜鸟驿站每年平均收发快递</a:t>
            </a:r>
            <a:r>
              <a:rPr lang="zh-CN" altLang="zh-CN" sz="2600" b="1" u="sng">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万件</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1"/>
            </p:custDataLst>
          </p:nvPr>
        </p:nvSpPr>
        <p:spPr>
          <a:xfrm>
            <a:off x="8471503" y="2273459"/>
            <a:ext cx="1019831" cy="623953"/>
          </a:xfrm>
          <a:prstGeom prst="rect">
            <a:avLst/>
          </a:prstGeom>
        </p:spPr>
        <p:txBody>
          <a:bodyPr wrap="none">
            <a:spAutoFit/>
          </a:bodyPr>
          <a:lstStyle/>
          <a:p>
            <a:pPr>
              <a:lnSpc>
                <a:spcPct val="150000"/>
              </a:lnSpc>
              <a:spcAft>
                <a:spcPts val="0"/>
              </a:spcAft>
              <a:tabLst>
                <a:tab pos="2970530" algn="l"/>
              </a:tabLst>
            </a:pPr>
            <a:r>
              <a:rPr lang="en-US" altLang="zh-CN" sz="2600" b="1" smtClean="0">
                <a:solidFill>
                  <a:srgbClr val="C00000"/>
                </a:solidFill>
                <a:latin typeface="Times New Roman" panose="02020603050405020304" pitchFamily="18" charset="0"/>
                <a:cs typeface="Times New Roman" panose="02020603050405020304" pitchFamily="18" charset="0"/>
              </a:rPr>
              <a:t>1</a:t>
            </a:r>
            <a:r>
              <a:rPr lang="en-US" altLang="zh-CN" sz="2600" b="1" smtClean="0">
                <a:solidFill>
                  <a:srgbClr val="C00000"/>
                </a:solidFill>
                <a:latin typeface="宋体" panose="02010600030101010101" pitchFamily="2" charset="-122"/>
                <a:cs typeface="Times New Roman" panose="02020603050405020304" pitchFamily="18" charset="0"/>
              </a:rPr>
              <a:t> </a:t>
            </a:r>
            <a:r>
              <a:rPr lang="en-US" altLang="zh-CN" sz="2600" b="1">
                <a:solidFill>
                  <a:srgbClr val="C00000"/>
                </a:solidFill>
                <a:latin typeface="Times New Roman" panose="02020603050405020304" pitchFamily="18" charset="0"/>
                <a:cs typeface="Times New Roman" panose="02020603050405020304" pitchFamily="18" charset="0"/>
              </a:rPr>
              <a:t>400</a:t>
            </a:r>
            <a:endParaRPr lang="zh-CN" altLang="zh-CN" sz="1150">
              <a:latin typeface="Calibri" panose="020F0502020204030204" pitchFamily="34" charset="0"/>
              <a:cs typeface="Times New Roman" panose="02020603050405020304" pitchFamily="18" charset="0"/>
            </a:endParaRPr>
          </a:p>
        </p:txBody>
      </p:sp>
      <p:pic>
        <p:nvPicPr>
          <p:cNvPr id="5" name="image19.jpeg"/>
          <p:cNvPicPr/>
          <p:nvPr/>
        </p:nvPicPr>
        <p:blipFill>
          <a:blip r:embed="rId3">
            <a:clrChange>
              <a:clrFrom>
                <a:srgbClr val="FFFFFF"/>
              </a:clrFrom>
              <a:clrTo>
                <a:srgbClr val="FFFFFF">
                  <a:alpha val="0"/>
                </a:srgbClr>
              </a:clrTo>
            </a:clrChange>
          </a:blip>
          <a:stretch>
            <a:fillRect/>
          </a:stretch>
        </p:blipFill>
        <p:spPr>
          <a:xfrm>
            <a:off x="2524586" y="2880239"/>
            <a:ext cx="6294784" cy="3535302"/>
          </a:xfrm>
          <a:prstGeom prst="rect">
            <a:avLst/>
          </a:prstGeom>
        </p:spPr>
      </p:pic>
    </p:spTree>
    <p:extLst>
      <p:ext uri="{BB962C8B-B14F-4D97-AF65-F5344CB8AC3E}">
        <p14:creationId xmlns:p14="http://schemas.microsoft.com/office/powerpoint/2010/main" val="64601310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69382" y="1041457"/>
            <a:ext cx="11589417" cy="3093154"/>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简单随机抽样</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简单随机抽样分为放回简单随机抽样和不放回简单随机抽样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除非特殊声明</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本章所指的简单随机抽样是指不放回简单随机抽样</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简单随机样本</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通过简单随机抽样获得的样本称为简单随机样本</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简单随机抽样的常用方法</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a:t>
            </a:r>
            <a:r>
              <a:rPr lang="zh-CN" altLang="zh-CN" sz="2600" b="1" smtClean="0">
                <a:latin typeface="Times New Roman" panose="02020603050405020304" pitchFamily="18" charset="0"/>
                <a:cs typeface="Times New Roman" panose="02020603050405020304" pitchFamily="18" charset="0"/>
              </a:rPr>
              <a:t>和</a:t>
            </a:r>
            <a:r>
              <a:rPr lang="zh-CN" altLang="zh-CN" sz="2600" b="1">
                <a:latin typeface="Times New Roman" panose="02020603050405020304" pitchFamily="18" charset="0"/>
                <a:cs typeface="Times New Roman" panose="02020603050405020304" pitchFamily="18" charset="0"/>
              </a:rPr>
              <a:t>随机数法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矩形 1"/>
          <p:cNvSpPr/>
          <p:nvPr/>
        </p:nvSpPr>
        <p:spPr>
          <a:xfrm>
            <a:off x="4905457" y="3493294"/>
            <a:ext cx="1189749"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抽签法</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0"/>
            <a:ext cx="12190413" cy="629430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9382" y="1078484"/>
                <a:ext cx="11589417" cy="1487202"/>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由题图可知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三年共收发快递</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30+30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45+25</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90=4</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200(</a:t>
                </a:r>
                <a:r>
                  <a:rPr lang="zh-CN" altLang="zh-CN" sz="2600" b="1">
                    <a:latin typeface="Times New Roman" panose="02020603050405020304" pitchFamily="18" charset="0"/>
                    <a:cs typeface="Times New Roman" panose="02020603050405020304" pitchFamily="18" charset="0"/>
                  </a:rPr>
                  <a:t>万件</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所以这三年中该地区菜鸟驿站每年平均收发快递</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𝟐𝟎𝟎</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400(</a:t>
                </a:r>
                <a:r>
                  <a:rPr lang="zh-CN" altLang="zh-CN" sz="2600" b="1">
                    <a:latin typeface="Times New Roman" panose="02020603050405020304" pitchFamily="18" charset="0"/>
                    <a:cs typeface="Times New Roman" panose="02020603050405020304" pitchFamily="18" charset="0"/>
                  </a:rPr>
                  <a:t>万件</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1078484"/>
                <a:ext cx="11589417" cy="1487202"/>
              </a:xfrm>
              <a:prstGeom prst="rect">
                <a:avLst/>
              </a:prstGeom>
              <a:blipFill rotWithShape="0">
                <a:blip r:embed="rId3"/>
                <a:stretch>
                  <a:fillRect l="-947" b="-327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9624212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69382" y="492501"/>
            <a:ext cx="7331107" cy="3164649"/>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14.</a:t>
            </a:r>
            <a:r>
              <a:rPr lang="zh-CN" altLang="zh-CN" sz="2600" b="1" dirty="0">
                <a:latin typeface="Times New Roman" panose="02020603050405020304" pitchFamily="18" charset="0"/>
                <a:cs typeface="Times New Roman" panose="02020603050405020304" pitchFamily="18" charset="0"/>
              </a:rPr>
              <a:t>某地各项事业取得令人瞩目的成就</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以</a:t>
            </a:r>
            <a:r>
              <a:rPr lang="en-US" altLang="zh-CN" sz="2600" b="1" dirty="0">
                <a:latin typeface="Times New Roman" panose="02020603050405020304" pitchFamily="18" charset="0"/>
                <a:cs typeface="Times New Roman" panose="02020603050405020304" pitchFamily="18" charset="0"/>
              </a:rPr>
              <a:t>2024</a:t>
            </a:r>
            <a:r>
              <a:rPr lang="zh-CN" altLang="zh-CN" sz="2600" b="1" dirty="0">
                <a:latin typeface="Times New Roman" panose="02020603050405020304" pitchFamily="18" charset="0"/>
                <a:cs typeface="Times New Roman" panose="02020603050405020304" pitchFamily="18" charset="0"/>
              </a:rPr>
              <a:t>年为例</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社会固定资产总投资约为</a:t>
            </a:r>
            <a:r>
              <a:rPr lang="en-US" altLang="zh-CN" sz="2600" b="1" dirty="0">
                <a:latin typeface="Times New Roman" panose="02020603050405020304" pitchFamily="18" charset="0"/>
                <a:cs typeface="Times New Roman" panose="02020603050405020304" pitchFamily="18" charset="0"/>
              </a:rPr>
              <a:t>3</a:t>
            </a:r>
            <a:r>
              <a:rPr lang="en-US" altLang="zh-CN" sz="2600" b="1" dirty="0">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730</a:t>
            </a:r>
            <a:r>
              <a:rPr lang="zh-CN" altLang="zh-CN" sz="2600" b="1" dirty="0">
                <a:latin typeface="Times New Roman" panose="02020603050405020304" pitchFamily="18" charset="0"/>
                <a:cs typeface="Times New Roman" panose="02020603050405020304" pitchFamily="18" charset="0"/>
              </a:rPr>
              <a:t>亿元</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其中包括中央项目、省属项目、地</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市</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属项目、县</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市</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属项目和其他项目</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图</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、图</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分别是这五个项目的投资额不完整的条形图和扇形图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请完成下列问题</a:t>
            </a:r>
            <a:r>
              <a:rPr lang="en-US" altLang="zh-CN" sz="2600" b="1" dirty="0" smtClean="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11" name="矩形 10"/>
          <p:cNvSpPr/>
          <p:nvPr>
            <p:custDataLst>
              <p:tags r:id="rId1"/>
            </p:custDataLst>
          </p:nvPr>
        </p:nvSpPr>
        <p:spPr>
          <a:xfrm>
            <a:off x="4583017" y="3547205"/>
            <a:ext cx="684803" cy="492443"/>
          </a:xfrm>
          <a:prstGeom prst="rect">
            <a:avLst/>
          </a:prstGeom>
        </p:spPr>
        <p:txBody>
          <a:bodyPr wrap="none">
            <a:spAutoFit/>
          </a:bodyPr>
          <a:lstStyle/>
          <a:p>
            <a:r>
              <a:rPr lang="en-US" altLang="zh-CN" sz="2600" b="1">
                <a:solidFill>
                  <a:srgbClr val="C00000"/>
                </a:solidFill>
                <a:latin typeface="Times New Roman" panose="02020603050405020304" pitchFamily="18" charset="0"/>
              </a:rPr>
              <a:t>830</a:t>
            </a:r>
            <a:endParaRPr lang="zh-CN" altLang="en-US" sz="2600" b="1" dirty="0">
              <a:solidFill>
                <a:srgbClr val="C00000"/>
              </a:solidFill>
            </a:endParaRPr>
          </a:p>
        </p:txBody>
      </p:sp>
      <p:pic>
        <p:nvPicPr>
          <p:cNvPr id="19457" name="image20.jpe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0490" y="534406"/>
            <a:ext cx="4265107" cy="2679361"/>
          </a:xfrm>
          <a:prstGeom prst="rect">
            <a:avLst/>
          </a:prstGeom>
          <a:extLst>
            <a:ext uri="{909E8E84-426E-40DD-AFC4-6F175D3DCCD1}">
              <a14:hiddenFill xmlns:a14="http://schemas.microsoft.com/office/drawing/2010/main">
                <a:solidFill>
                  <a:srgbClr val="FFFFFF"/>
                </a:solidFill>
              </a14:hiddenFill>
            </a:ext>
          </a:extLst>
        </p:spPr>
      </p:pic>
      <p:pic>
        <p:nvPicPr>
          <p:cNvPr id="8" name="image21.jpeg"/>
          <p:cNvPicPr/>
          <p:nvPr/>
        </p:nvPicPr>
        <p:blipFill>
          <a:blip r:embed="rId6">
            <a:clrChange>
              <a:clrFrom>
                <a:srgbClr val="FFFFFF"/>
              </a:clrFrom>
              <a:clrTo>
                <a:srgbClr val="FFFFFF">
                  <a:alpha val="0"/>
                </a:srgbClr>
              </a:clrTo>
            </a:clrChange>
          </a:blip>
          <a:stretch>
            <a:fillRect/>
          </a:stretch>
        </p:blipFill>
        <p:spPr>
          <a:xfrm>
            <a:off x="8794181" y="3359149"/>
            <a:ext cx="2642059" cy="2935160"/>
          </a:xfrm>
          <a:prstGeom prst="rect">
            <a:avLst/>
          </a:prstGeom>
        </p:spPr>
      </p:pic>
      <p:sp>
        <p:nvSpPr>
          <p:cNvPr id="13" name="矩形 12"/>
          <p:cNvSpPr/>
          <p:nvPr/>
        </p:nvSpPr>
        <p:spPr>
          <a:xfrm>
            <a:off x="643604" y="3569621"/>
            <a:ext cx="7344918" cy="2124364"/>
          </a:xfrm>
          <a:prstGeom prst="rect">
            <a:avLst/>
          </a:prstGeom>
        </p:spPr>
        <p:txBody>
          <a:bodyPr wrap="square">
            <a:spAutoFit/>
          </a:bodyPr>
          <a:lstStyle/>
          <a:p>
            <a:pPr>
              <a:lnSpc>
                <a:spcPct val="13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地</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市</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属项目投资额为</a:t>
            </a:r>
            <a:r>
              <a:rPr lang="zh-CN" altLang="zh-CN" sz="2600" b="1" u="sng" dirty="0">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亿元</a:t>
            </a:r>
            <a:r>
              <a:rPr lang="en-US" altLang="zh-CN" sz="2600" b="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在图</a:t>
            </a:r>
            <a:r>
              <a:rPr lang="en-US" altLang="zh-CN" sz="2600" b="1" dirty="0">
                <a:latin typeface="Times New Roman" panose="02020603050405020304" pitchFamily="18" charset="0"/>
                <a:cs typeface="Times New Roman" panose="02020603050405020304" pitchFamily="18" charset="0"/>
              </a:rPr>
              <a:t>2</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县</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市</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属项目部分所占百分比为</a:t>
            </a:r>
            <a:r>
              <a:rPr lang="en-US" altLang="zh-CN" sz="2600" b="1" i="1" dirty="0">
                <a:latin typeface="Times New Roman" panose="02020603050405020304" pitchFamily="18" charset="0"/>
                <a:cs typeface="Times New Roman" panose="02020603050405020304" pitchFamily="18" charset="0"/>
              </a:rPr>
              <a:t>m</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对应的圆心角为</a:t>
            </a:r>
            <a:r>
              <a:rPr lang="en-US" altLang="zh-CN" sz="2600" b="1" i="1" dirty="0">
                <a:latin typeface="Times New Roman" panose="02020603050405020304" pitchFamily="18" charset="0"/>
                <a:cs typeface="Times New Roman" panose="02020603050405020304" pitchFamily="18" charset="0"/>
              </a:rPr>
              <a:t>β</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r>
              <a:rPr lang="en-US" altLang="zh-CN" sz="2600" b="1" i="1" dirty="0">
                <a:latin typeface="Times New Roman" panose="02020603050405020304" pitchFamily="18" charset="0"/>
                <a:cs typeface="Times New Roman" panose="02020603050405020304" pitchFamily="18" charset="0"/>
              </a:rPr>
              <a:t>m</a:t>
            </a:r>
            <a:r>
              <a:rPr lang="en-US" altLang="zh-CN" sz="2600" b="1" dirty="0">
                <a:latin typeface="Times New Roman" panose="02020603050405020304" pitchFamily="18" charset="0"/>
                <a:cs typeface="Times New Roman" panose="02020603050405020304" pitchFamily="18" charset="0"/>
              </a:rPr>
              <a:t>=</a:t>
            </a:r>
            <a:r>
              <a:rPr lang="zh-CN" altLang="zh-CN" sz="2600" b="1" u="sng" dirty="0">
                <a:latin typeface="Times New Roman" panose="02020603050405020304" pitchFamily="18" charset="0"/>
                <a:cs typeface="Times New Roman" panose="02020603050405020304" pitchFamily="18" charset="0"/>
              </a:rPr>
              <a:t>　　　　</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β</a:t>
            </a:r>
            <a:r>
              <a:rPr lang="en-US" altLang="zh-CN" sz="2600" b="1" dirty="0">
                <a:latin typeface="Times New Roman" panose="02020603050405020304" pitchFamily="18" charset="0"/>
                <a:cs typeface="Times New Roman" panose="02020603050405020304" pitchFamily="18" charset="0"/>
              </a:rPr>
              <a:t>=</a:t>
            </a:r>
            <a:r>
              <a:rPr lang="zh-CN" altLang="zh-CN" sz="2600" b="1" u="sng" dirty="0">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度</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m</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β</a:t>
            </a:r>
            <a:r>
              <a:rPr lang="zh-CN" altLang="zh-CN" sz="2600" b="1" dirty="0">
                <a:latin typeface="Times New Roman" panose="02020603050405020304" pitchFamily="18" charset="0"/>
                <a:cs typeface="Times New Roman" panose="02020603050405020304" pitchFamily="18" charset="0"/>
              </a:rPr>
              <a:t>均取整数</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 </a:t>
            </a:r>
            <a:endParaRPr lang="zh-CN" altLang="zh-CN" sz="1150" dirty="0">
              <a:latin typeface="Calibri" panose="020F0502020204030204" pitchFamily="34" charset="0"/>
              <a:cs typeface="Times New Roman" panose="02020603050405020304" pitchFamily="18" charset="0"/>
            </a:endParaRPr>
          </a:p>
        </p:txBody>
      </p:sp>
      <p:sp>
        <p:nvSpPr>
          <p:cNvPr id="14" name="矩形 13"/>
          <p:cNvSpPr/>
          <p:nvPr>
            <p:custDataLst>
              <p:tags r:id="rId2"/>
            </p:custDataLst>
          </p:nvPr>
        </p:nvSpPr>
        <p:spPr>
          <a:xfrm>
            <a:off x="4573117" y="4620929"/>
            <a:ext cx="518091"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rPr>
              <a:t>18</a:t>
            </a:r>
            <a:endParaRPr lang="zh-CN" altLang="en-US" sz="2600" b="1" dirty="0">
              <a:solidFill>
                <a:srgbClr val="C00000"/>
              </a:solidFill>
            </a:endParaRPr>
          </a:p>
        </p:txBody>
      </p:sp>
      <p:sp>
        <p:nvSpPr>
          <p:cNvPr id="15" name="矩形 14"/>
          <p:cNvSpPr/>
          <p:nvPr>
            <p:custDataLst>
              <p:tags r:id="rId3"/>
            </p:custDataLst>
          </p:nvPr>
        </p:nvSpPr>
        <p:spPr>
          <a:xfrm>
            <a:off x="6418735" y="4635279"/>
            <a:ext cx="518091" cy="492443"/>
          </a:xfrm>
          <a:prstGeom prst="rect">
            <a:avLst/>
          </a:prstGeom>
        </p:spPr>
        <p:txBody>
          <a:bodyPr wrap="none">
            <a:spAutoFit/>
          </a:bodyPr>
          <a:lstStyle/>
          <a:p>
            <a:r>
              <a:rPr lang="en-US" altLang="zh-CN" sz="2600" b="1" dirty="0">
                <a:solidFill>
                  <a:srgbClr val="C00000"/>
                </a:solidFill>
                <a:latin typeface="Times New Roman" panose="02020603050405020304" pitchFamily="18" charset="0"/>
              </a:rPr>
              <a:t>65</a:t>
            </a:r>
            <a:endParaRPr lang="zh-CN" altLang="en-US" sz="2600" b="1" dirty="0">
              <a:solidFill>
                <a:srgbClr val="C00000"/>
              </a:solidFill>
            </a:endParaRPr>
          </a:p>
        </p:txBody>
      </p:sp>
    </p:spTree>
    <p:extLst>
      <p:ext uri="{BB962C8B-B14F-4D97-AF65-F5344CB8AC3E}">
        <p14:creationId xmlns:p14="http://schemas.microsoft.com/office/powerpoint/2010/main" val="385372534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26638"/>
            <a:ext cx="12190413" cy="632094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492501"/>
                <a:ext cx="11442526" cy="396005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因为该地社会固定资产总投资约为</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730</a:t>
                </a:r>
                <a:r>
                  <a:rPr lang="zh-CN" altLang="zh-CN" sz="2600" b="1">
                    <a:latin typeface="Times New Roman" panose="02020603050405020304" pitchFamily="18" charset="0"/>
                    <a:cs typeface="Times New Roman" panose="02020603050405020304" pitchFamily="18" charset="0"/>
                  </a:rPr>
                  <a:t>亿元</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地</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市</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属项目投资额</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730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(200+530+670+1</a:t>
                </a:r>
                <a:r>
                  <a:rPr lang="en-US" altLang="zh-CN" sz="2600" b="1">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500)=830(</a:t>
                </a:r>
                <a:r>
                  <a:rPr lang="zh-CN" altLang="zh-CN" sz="2600" b="1">
                    <a:latin typeface="Times New Roman" panose="02020603050405020304" pitchFamily="18" charset="0"/>
                    <a:cs typeface="Times New Roman" panose="02020603050405020304" pitchFamily="18" charset="0"/>
                  </a:rPr>
                  <a:t>亿元</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由条形图可以看出县</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市</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属项目部分总投资为</a:t>
                </a:r>
                <a:r>
                  <a:rPr lang="en-US" altLang="zh-CN" sz="2600" b="1">
                    <a:latin typeface="Times New Roman" panose="02020603050405020304" pitchFamily="18" charset="0"/>
                    <a:cs typeface="Times New Roman" panose="02020603050405020304" pitchFamily="18" charset="0"/>
                  </a:rPr>
                  <a:t>670</a:t>
                </a:r>
                <a:r>
                  <a:rPr lang="zh-CN" altLang="zh-CN" sz="2600" b="1">
                    <a:latin typeface="Times New Roman" panose="02020603050405020304" pitchFamily="18" charset="0"/>
                    <a:cs typeface="Times New Roman" panose="02020603050405020304" pitchFamily="18" charset="0"/>
                  </a:rPr>
                  <a:t>亿元</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县</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市</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属项目部分所占百分比为</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𝟔𝟕𝟎</m:t>
                        </m:r>
                      </m:num>
                      <m:den>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 </m:t>
                        </m:r>
                        <m:r>
                          <a:rPr lang="en-US" altLang="zh-CN" sz="2600" b="1" i="1">
                            <a:latin typeface="Cambria Math" panose="02040503050406030204" pitchFamily="18" charset="0"/>
                            <a:cs typeface="Times New Roman" panose="02020603050405020304" pitchFamily="18" charset="0"/>
                          </a:rPr>
                          <m:t>𝟕𝟑𝟎</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100%≈18</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=18</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对应</a:t>
                </a:r>
                <a:r>
                  <a:rPr lang="zh-CN" altLang="zh-CN" sz="2600" b="1">
                    <a:latin typeface="Times New Roman" panose="02020603050405020304" pitchFamily="18" charset="0"/>
                    <a:cs typeface="Times New Roman" panose="02020603050405020304" pitchFamily="18" charset="0"/>
                  </a:rPr>
                  <a:t>的圆心角为</a:t>
                </a:r>
                <a:r>
                  <a:rPr lang="en-US" altLang="zh-CN" sz="2600" b="1" i="1">
                    <a:latin typeface="Times New Roman" panose="02020603050405020304" pitchFamily="18" charset="0"/>
                    <a:cs typeface="Times New Roman" panose="02020603050405020304" pitchFamily="18" charset="0"/>
                  </a:rPr>
                  <a:t>β</a:t>
                </a:r>
                <a:r>
                  <a:rPr lang="en-US" altLang="zh-CN" sz="2600" b="1">
                    <a:latin typeface="Times New Roman" panose="02020603050405020304" pitchFamily="18" charset="0"/>
                    <a:cs typeface="Times New Roman" panose="02020603050405020304" pitchFamily="18" charset="0"/>
                  </a:rPr>
                  <a:t>≈360</a:t>
                </a:r>
                <a:r>
                  <a:rPr lang="zh-CN" altLang="zh-CN" sz="2600" b="1">
                    <a:latin typeface="Times New Roman" panose="02020603050405020304" pitchFamily="18" charset="0"/>
                    <a:cs typeface="Times New Roman" panose="02020603050405020304" pitchFamily="18" charset="0"/>
                  </a:rPr>
                  <a:t>度</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0.18≈65(</a:t>
                </a:r>
                <a:r>
                  <a:rPr lang="zh-CN" altLang="zh-CN" sz="2600" b="1">
                    <a:latin typeface="Times New Roman" panose="02020603050405020304" pitchFamily="18" charset="0"/>
                    <a:cs typeface="Times New Roman" panose="02020603050405020304" pitchFamily="18" charset="0"/>
                  </a:rPr>
                  <a:t>度</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492501"/>
                <a:ext cx="11442526" cy="3960058"/>
              </a:xfrm>
              <a:prstGeom prst="rect">
                <a:avLst/>
              </a:prstGeom>
              <a:blipFill rotWithShape="0">
                <a:blip r:embed="rId3"/>
                <a:stretch>
                  <a:fillRect l="-959" b="-12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8902475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430816"/>
                <a:ext cx="11589417" cy="5847563"/>
              </a:xfrm>
              <a:prstGeom prst="rect">
                <a:avLst/>
              </a:prstGeom>
            </p:spPr>
            <p:txBody>
              <a:bodyPr wrap="square">
                <a:spAutoFit/>
              </a:bodyPr>
              <a:lstStyle/>
              <a:p>
                <a:pPr marL="355600" indent="-355600">
                  <a:lnSpc>
                    <a:spcPct val="13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分层随机抽样</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分层随机抽样的概念</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一般</a:t>
                </a:r>
                <a:r>
                  <a:rPr lang="zh-CN" altLang="zh-CN" sz="2600" b="1">
                    <a:latin typeface="Times New Roman" panose="02020603050405020304" pitchFamily="18" charset="0"/>
                    <a:cs typeface="Times New Roman" panose="02020603050405020304" pitchFamily="18" charset="0"/>
                  </a:rPr>
                  <a:t>地</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按一个或多个变量把总体划分成若干个子总体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每个个体属于且仅属于一个子总体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在每个子总体中独立地进行简单随机抽样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再把所有子总体中抽取的样本合在一起作为总样本</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这样的抽样方法</a:t>
                </a:r>
                <a:r>
                  <a:rPr lang="zh-CN" altLang="zh-CN" sz="2600" b="1" smtClean="0">
                    <a:latin typeface="Times New Roman" panose="02020603050405020304" pitchFamily="18" charset="0"/>
                    <a:cs typeface="Times New Roman" panose="02020603050405020304" pitchFamily="18" charset="0"/>
                  </a:rPr>
                  <a:t>称为</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每一个子总体称为层</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比例分配的分层随机抽样所获得样本的均值与方差</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利用</a:t>
                </a:r>
                <a:r>
                  <a:rPr lang="zh-CN" altLang="zh-CN" sz="2600" b="1">
                    <a:latin typeface="Times New Roman" panose="02020603050405020304" pitchFamily="18" charset="0"/>
                    <a:cs typeface="Times New Roman" panose="02020603050405020304" pitchFamily="18" charset="0"/>
                  </a:rPr>
                  <a:t>比例分配的分层</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两层</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随机抽样获得的样本中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第一层的样本量为</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均值为</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bar>
                          <m:barPr>
                            <m:pos m:val="top"/>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barPr>
                          <m:e>
                            <m:r>
                              <a:rPr lang="en-US" altLang="zh-CN" sz="2600" b="1" i="1">
                                <a:latin typeface="Cambria Math" panose="02040503050406030204" pitchFamily="18" charset="0"/>
                                <a:cs typeface="Times New Roman" panose="02020603050405020304" pitchFamily="18" charset="0"/>
                              </a:rPr>
                              <m:t>𝒙</m:t>
                            </m:r>
                          </m:e>
                        </m:bar>
                      </m:e>
                      <m:sub>
                        <m:r>
                          <a:rPr lang="en-US" altLang="zh-CN" sz="2600" b="1" i="1">
                            <a:latin typeface="Cambria Math" panose="02040503050406030204" pitchFamily="18" charset="0"/>
                            <a:cs typeface="Times New Roman" panose="02020603050405020304" pitchFamily="18" charset="0"/>
                          </a:rPr>
                          <m:t>𝟏</m:t>
                        </m:r>
                      </m:sub>
                    </m:sSub>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方差为</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𝒔</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第二层的样本量为</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均值为</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bar>
                          <m:barPr>
                            <m:pos m:val="top"/>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barPr>
                          <m:e>
                            <m:r>
                              <a:rPr lang="en-US" altLang="zh-CN" sz="2600" b="1" i="1">
                                <a:latin typeface="Cambria Math" panose="02040503050406030204" pitchFamily="18" charset="0"/>
                                <a:cs typeface="Times New Roman" panose="02020603050405020304" pitchFamily="18" charset="0"/>
                              </a:rPr>
                              <m:t>𝒙</m:t>
                            </m:r>
                          </m:e>
                        </m:bar>
                      </m:e>
                      <m:sub>
                        <m:r>
                          <a:rPr lang="en-US" altLang="zh-CN" sz="2600" b="1" i="1">
                            <a:latin typeface="Cambria Math" panose="02040503050406030204" pitchFamily="18" charset="0"/>
                            <a:cs typeface="Times New Roman" panose="02020603050405020304" pitchFamily="18" charset="0"/>
                          </a:rPr>
                          <m:t>𝟐</m:t>
                        </m:r>
                      </m:sub>
                    </m:sSub>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方差为</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𝒔</m:t>
                        </m:r>
                      </m:e>
                      <m:sub>
                        <m:r>
                          <a:rPr lang="en-US" altLang="zh-CN" sz="2600" b="1" i="1">
                            <a:latin typeface="Cambria Math" panose="02040503050406030204" pitchFamily="18" charset="0"/>
                            <a:cs typeface="Times New Roman" panose="02020603050405020304" pitchFamily="18" charset="0"/>
                          </a:rPr>
                          <m:t>𝟐</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则总的</a:t>
                </a:r>
                <a:r>
                  <a:rPr lang="zh-CN" altLang="zh-CN" sz="2600" b="1" smtClean="0">
                    <a:latin typeface="Times New Roman" panose="02020603050405020304" pitchFamily="18" charset="0"/>
                    <a:cs typeface="Times New Roman" panose="02020603050405020304" pitchFamily="18" charset="0"/>
                  </a:rPr>
                  <a:t>样本均值</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30000"/>
                  </a:lnSpc>
                  <a:spcAft>
                    <a:spcPts val="0"/>
                  </a:spcAft>
                  <a:tabLst>
                    <a:tab pos="2970530" algn="l"/>
                  </a:tabLst>
                </a:pPr>
                <a:endParaRPr lang="en-US" altLang="zh-CN" sz="2600" b="1">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sym typeface="Times New Roman" panose="02020603050405020304" pitchFamily="18" charset="0"/>
                  </a:rPr>
                  <a:t>   _________________</a:t>
                </a:r>
                <a:r>
                  <a:rPr lang="en-US" altLang="zh-CN" sz="2600" b="1" smtClean="0">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总的样本方差</a:t>
                </a:r>
                <a:r>
                  <a:rPr lang="en-US" altLang="zh-CN" sz="2600" b="1" i="1">
                    <a:latin typeface="Times New Roman" panose="02020603050405020304" pitchFamily="18" charset="0"/>
                    <a:cs typeface="Times New Roman" panose="02020603050405020304" pitchFamily="18" charset="0"/>
                  </a:rPr>
                  <a:t>s</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a:t>
                </a:r>
                <a:r>
                  <a:rPr lang="en-US" altLang="zh-CN" sz="2600" b="1" smtClean="0">
                    <a:latin typeface="Times New Roman" panose="02020603050405020304" pitchFamily="18" charset="0"/>
                    <a:cs typeface="Times New Roman" panose="02020603050405020304" pitchFamily="18" charset="0"/>
                    <a:sym typeface="Times New Roman" panose="02020603050405020304" pitchFamily="18" charset="0"/>
                  </a:rPr>
                  <a:t>________</a:t>
                </a:r>
                <a:r>
                  <a:rPr lang="en-US" altLang="zh-CN" sz="2600" b="1">
                    <a:latin typeface="Times New Roman" panose="02020603050405020304" pitchFamily="18" charset="0"/>
                    <a:cs typeface="Times New Roman" panose="02020603050405020304" pitchFamily="18" charset="0"/>
                    <a:sym typeface="Times New Roman" panose="02020603050405020304" pitchFamily="18" charset="0"/>
                  </a:rPr>
                  <a:t>_____________________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430816"/>
                <a:ext cx="11589417" cy="5847563"/>
              </a:xfrm>
              <a:prstGeom prst="rect">
                <a:avLst/>
              </a:prstGeom>
              <a:blipFill rotWithShape="0">
                <a:blip r:embed="rId3"/>
                <a:stretch>
                  <a:fillRect l="-947" t="-209" r="-1052" b="-834"/>
                </a:stretch>
              </a:blipFill>
            </p:spPr>
            <p:txBody>
              <a:bodyPr/>
              <a:lstStyle/>
              <a:p>
                <a:r>
                  <a:rPr lang="zh-CN" altLang="en-US">
                    <a:noFill/>
                  </a:rPr>
                  <a:t> </a:t>
                </a:r>
              </a:p>
            </p:txBody>
          </p:sp>
        </mc:Fallback>
      </mc:AlternateContent>
      <p:sp>
        <p:nvSpPr>
          <p:cNvPr id="2" name="矩形 1"/>
          <p:cNvSpPr/>
          <p:nvPr/>
        </p:nvSpPr>
        <p:spPr>
          <a:xfrm>
            <a:off x="8496903" y="2514759"/>
            <a:ext cx="2194832" cy="492443"/>
          </a:xfrm>
          <a:prstGeom prst="rect">
            <a:avLst/>
          </a:prstGeom>
        </p:spPr>
        <p:txBody>
          <a:bodyPr wrap="none">
            <a:spAutoFit/>
          </a:bodyPr>
          <a:lstStyle/>
          <a:p>
            <a:r>
              <a:rPr lang="zh-CN"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分层随机抽样</a:t>
            </a:r>
            <a:endParaRPr lang="zh-CN" altLang="en-US" sz="2600">
              <a:solidFill>
                <a:srgbClr val="C00000"/>
              </a:solidFill>
              <a:latin typeface="Times New Roman" panose="02020603050405020304" pitchFamily="18" charset="0"/>
              <a:ea typeface="宋体" panose="02010600030101010101" pitchFamily="2" charset="-122"/>
              <a:sym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矩形 2"/>
              <p:cNvSpPr/>
              <p:nvPr/>
            </p:nvSpPr>
            <p:spPr>
              <a:xfrm>
                <a:off x="1013228" y="5411972"/>
                <a:ext cx="2692981" cy="673646"/>
              </a:xfrm>
              <a:prstGeom prst="rect">
                <a:avLst/>
              </a:prstGeom>
            </p:spPr>
            <p:txBody>
              <a:bodyPr wrap="none">
                <a:spAutoFit/>
              </a:bodyPr>
              <a:lstStyle/>
              <a:p>
                <a14:m>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num>
                      <m:den>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den>
                    </m:f>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bar>
                          <m:barPr>
                            <m:pos m:val="top"/>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bar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𝒙</m:t>
                            </m:r>
                          </m:e>
                        </m:ba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14:m>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num>
                      <m:den>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den>
                    </m:f>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bar>
                          <m:barPr>
                            <m:pos m:val="top"/>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bar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𝒙</m:t>
                            </m:r>
                          </m:e>
                        </m:ba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oMath>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1013228" y="5411972"/>
                <a:ext cx="2692981" cy="673646"/>
              </a:xfrm>
              <a:prstGeom prst="rect">
                <a:avLst/>
              </a:prstGeom>
              <a:blipFill rotWithShape="0">
                <a:blip r:embed="rId4"/>
                <a:stretch>
                  <a:fillRect t="-1818" b="-1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6383845" y="5424837"/>
                <a:ext cx="5328190" cy="673646"/>
              </a:xfrm>
              <a:prstGeom prst="rect">
                <a:avLst/>
              </a:prstGeom>
            </p:spPr>
            <p:txBody>
              <a:bodyPr wrap="none">
                <a:spAutoFit/>
              </a:bodyPr>
              <a:lstStyle/>
              <a:p>
                <a14:m>
                  <m:oMath xmlns:m="http://schemas.openxmlformats.org/officeDocument/2006/math">
                    <m:f>
                      <m:fPr>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num>
                      <m:den>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den>
                    </m:f>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14:m>
                  <m:oMath xmlns:m="http://schemas.openxmlformats.org/officeDocument/2006/math">
                    <m:sSubSup>
                      <m:sSub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Sup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𝒔</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bSup>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14:m>
                  <m:oMath xmlns:m="http://schemas.openxmlformats.org/officeDocument/2006/math">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bar>
                          <m:barPr>
                            <m:pos m:val="top"/>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bar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𝒙</m:t>
                            </m:r>
                          </m:e>
                        </m:ba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14:m>
                  <m:oMath xmlns:m="http://schemas.openxmlformats.org/officeDocument/2006/math">
                    <m:bar>
                      <m:barPr>
                        <m:pos m:val="top"/>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bar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𝒙</m:t>
                        </m:r>
                      </m:e>
                    </m:bar>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baseline="30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14:m>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num>
                      <m:den>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𝟏</m:t>
                            </m:r>
                          </m:sub>
                        </m:sSub>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den>
                    </m:f>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14:m>
                  <m:oMath xmlns:m="http://schemas.openxmlformats.org/officeDocument/2006/math">
                    <m:sSubSup>
                      <m:sSub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Sup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𝒔</m:t>
                        </m: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bSup>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14:m>
                  <m:oMath xmlns:m="http://schemas.openxmlformats.org/officeDocument/2006/math">
                    <m:sSub>
                      <m:sSub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bPr>
                      <m:e>
                        <m:bar>
                          <m:barPr>
                            <m:pos m:val="top"/>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bar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𝒙</m:t>
                            </m:r>
                          </m:e>
                        </m:bar>
                      </m:e>
                      <m:sub>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b>
                    </m:sSub>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14:m>
                  <m:oMath xmlns:m="http://schemas.openxmlformats.org/officeDocument/2006/math">
                    <m:bar>
                      <m:barPr>
                        <m:pos m:val="top"/>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bar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𝒙</m:t>
                        </m:r>
                      </m:e>
                    </m:bar>
                  </m:oMath>
                </a14:m>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r>
                  <a:rPr lang="en-US" altLang="zh-CN" sz="2600" b="1" baseline="30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2</a:t>
                </a:r>
                <a:r>
                  <a:rPr lang="en-US" altLang="zh-CN" sz="26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a:t>
                </a:r>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6383845" y="5424837"/>
                <a:ext cx="5328190" cy="673646"/>
              </a:xfrm>
              <a:prstGeom prst="rect">
                <a:avLst/>
              </a:prstGeom>
              <a:blipFill rotWithShape="0">
                <a:blip r:embed="rId5"/>
                <a:stretch>
                  <a:fillRect t="-1818" r="-1030" b="-18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462258" y="5573026"/>
                <a:ext cx="537327" cy="461665"/>
              </a:xfrm>
              <a:prstGeom prst="rect">
                <a:avLst/>
              </a:prstGeom>
            </p:spPr>
            <p:txBody>
              <a:bodyPr wrap="none">
                <a:spAutoFit/>
              </a:bodyPr>
              <a:lstStyle/>
              <a:p>
                <a14:m>
                  <m:oMath xmlns:m="http://schemas.openxmlformats.org/officeDocument/2006/math">
                    <m:bar>
                      <m:barPr>
                        <m:pos m:val="top"/>
                        <m:ctrlPr>
                          <a:rPr lang="zh-CN" altLang="zh-CN" sz="2400" b="1"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barPr>
                      <m:e>
                        <m:r>
                          <a:rPr lang="en-US" altLang="zh-CN" sz="2400" b="1" i="1">
                            <a:solidFill>
                              <a:schemeClr val="tx1"/>
                            </a:solidFill>
                            <a:latin typeface="Cambria Math" panose="02040503050406030204" pitchFamily="18" charset="0"/>
                            <a:cs typeface="Times New Roman" panose="02020603050405020304" pitchFamily="18" charset="0"/>
                            <a:sym typeface="Times New Roman" panose="02020603050405020304" pitchFamily="18" charset="0"/>
                          </a:rPr>
                          <m:t>𝒙</m:t>
                        </m:r>
                      </m:e>
                    </m:bar>
                  </m:oMath>
                </a14:m>
                <a:r>
                  <a:rPr lang="en-US" altLang="zh-CN" sz="2400" b="1">
                    <a:solidFill>
                      <a:schemeClr val="tx1"/>
                    </a:solidFill>
                    <a:latin typeface="Times New Roman" panose="02020603050405020304" pitchFamily="18" charset="0"/>
                    <a:cs typeface="Times New Roman" panose="02020603050405020304" pitchFamily="18" charset="0"/>
                    <a:sym typeface="Times New Roman" panose="02020603050405020304" pitchFamily="18" charset="0"/>
                  </a:rPr>
                  <a:t>=</a:t>
                </a:r>
                <a:endParaRPr lang="zh-CN" altLang="en-US"/>
              </a:p>
            </p:txBody>
          </p:sp>
        </mc:Choice>
        <mc:Fallback xmlns="">
          <p:sp>
            <p:nvSpPr>
              <p:cNvPr id="6" name="矩形 5"/>
              <p:cNvSpPr>
                <a:spLocks noRot="1" noChangeAspect="1" noMove="1" noResize="1" noEditPoints="1" noAdjustHandles="1" noChangeArrowheads="1" noChangeShapeType="1" noTextEdit="1"/>
              </p:cNvSpPr>
              <p:nvPr/>
            </p:nvSpPr>
            <p:spPr>
              <a:xfrm>
                <a:off x="462258" y="5573026"/>
                <a:ext cx="537327" cy="461665"/>
              </a:xfrm>
              <a:prstGeom prst="rect">
                <a:avLst/>
              </a:prstGeom>
              <a:blipFill rotWithShape="0">
                <a:blip r:embed="rId6"/>
                <a:stretch>
                  <a:fillRect t="-11842" r="-15909" b="-276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90570209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69382" y="481616"/>
            <a:ext cx="5177743" cy="3693319"/>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4.</a:t>
            </a:r>
            <a:r>
              <a:rPr lang="zh-CN" altLang="zh-CN" sz="2600" b="1" smtClean="0">
                <a:latin typeface="Times New Roman" panose="02020603050405020304" pitchFamily="18" charset="0"/>
                <a:cs typeface="Times New Roman" panose="02020603050405020304" pitchFamily="18" charset="0"/>
              </a:rPr>
              <a:t>统计图表</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(1)</a:t>
            </a:r>
            <a:r>
              <a:rPr lang="zh-CN" altLang="zh-CN" sz="2600" b="1" smtClean="0">
                <a:latin typeface="Times New Roman" panose="02020603050405020304" pitchFamily="18" charset="0"/>
                <a:cs typeface="Times New Roman" panose="02020603050405020304" pitchFamily="18" charset="0"/>
              </a:rPr>
              <a:t>常见的统计图表有条形图、扇形图、折线图、频数分布直方图、频率分布直方图等</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(2)</a:t>
            </a:r>
            <a:r>
              <a:rPr lang="zh-CN" altLang="zh-CN" sz="2600" b="1" smtClean="0">
                <a:latin typeface="Times New Roman" panose="02020603050405020304" pitchFamily="18" charset="0"/>
                <a:cs typeface="Times New Roman" panose="02020603050405020304" pitchFamily="18" charset="0"/>
              </a:rPr>
              <a:t>频率分布表、频率分布直方图的制作步骤及意义</a:t>
            </a:r>
            <a:endParaRPr lang="zh-CN" altLang="zh-CN" sz="1150">
              <a:latin typeface="Calibri" panose="020F0502020204030204" pitchFamily="34" charset="0"/>
              <a:cs typeface="Times New Roman" panose="02020603050405020304" pitchFamily="18" charset="0"/>
            </a:endParaRPr>
          </a:p>
        </p:txBody>
      </p:sp>
      <p:pic>
        <p:nvPicPr>
          <p:cNvPr id="6" name="image2.jpeg"/>
          <p:cNvPicPr/>
          <p:nvPr/>
        </p:nvPicPr>
        <p:blipFill>
          <a:blip r:embed="rId3"/>
          <a:stretch>
            <a:fillRect/>
          </a:stretch>
        </p:blipFill>
        <p:spPr>
          <a:xfrm>
            <a:off x="5269198" y="583248"/>
            <a:ext cx="4752594" cy="5650998"/>
          </a:xfrm>
          <a:prstGeom prst="rect">
            <a:avLst/>
          </a:prstGeom>
        </p:spPr>
      </p:pic>
    </p:spTree>
    <p:extLst>
      <p:ext uri="{BB962C8B-B14F-4D97-AF65-F5344CB8AC3E}">
        <p14:creationId xmlns:p14="http://schemas.microsoft.com/office/powerpoint/2010/main" val="409122831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1" name="矩形 10"/>
          <p:cNvSpPr/>
          <p:nvPr>
            <p:custDataLst>
              <p:tags r:id="rId2"/>
            </p:custDataLst>
          </p:nvPr>
        </p:nvSpPr>
        <p:spPr>
          <a:xfrm>
            <a:off x="-635" y="1416379"/>
            <a:ext cx="2622209"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 name="矩形 12"/>
          <p:cNvSpPr/>
          <p:nvPr>
            <p:custDataLst>
              <p:tags r:id="rId3"/>
            </p:custDataLst>
          </p:nvPr>
        </p:nvSpPr>
        <p:spPr>
          <a:xfrm>
            <a:off x="437459" y="1498947"/>
            <a:ext cx="283109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 name="矩形 13"/>
          <p:cNvSpPr/>
          <p:nvPr>
            <p:custDataLst>
              <p:tags r:id="rId4"/>
            </p:custDataLst>
          </p:nvPr>
        </p:nvSpPr>
        <p:spPr>
          <a:xfrm>
            <a:off x="558728" y="1517367"/>
            <a:ext cx="2733319"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rPr>
              <a:t>常用结论与微点提醒</a:t>
            </a:r>
          </a:p>
        </p:txBody>
      </p:sp>
      <mc:AlternateContent xmlns:mc="http://schemas.openxmlformats.org/markup-compatibility/2006" xmlns:a14="http://schemas.microsoft.com/office/drawing/2010/main">
        <mc:Choice Requires="a14">
          <p:sp>
            <p:nvSpPr>
              <p:cNvPr id="7" name="矩形 6"/>
              <p:cNvSpPr/>
              <p:nvPr/>
            </p:nvSpPr>
            <p:spPr>
              <a:xfrm>
                <a:off x="269382" y="2134417"/>
                <a:ext cx="11589417" cy="231416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不论哪种抽样方法</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总体中的每一个个体入样的概率都是相同的</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分层随机抽样是按比例抽样</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每一层入样的个体数为该层的个体数乘抽样比</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频率分布直方图中小长方形高</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zh-CN" altLang="zh-CN" sz="2600" b="1">
                            <a:latin typeface="Cambria Math" panose="02040503050406030204" pitchFamily="18" charset="0"/>
                            <a:cs typeface="Times New Roman" panose="02020603050405020304" pitchFamily="18" charset="0"/>
                          </a:rPr>
                          <m:t>频率</m:t>
                        </m:r>
                      </m:num>
                      <m:den>
                        <m:r>
                          <a:rPr lang="zh-CN" altLang="zh-CN" sz="2600" b="1">
                            <a:latin typeface="Cambria Math" panose="02040503050406030204" pitchFamily="18" charset="0"/>
                            <a:cs typeface="Times New Roman" panose="02020603050405020304" pitchFamily="18" charset="0"/>
                          </a:rPr>
                          <m:t>组距</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2134417"/>
                <a:ext cx="11589417" cy="2314160"/>
              </a:xfrm>
              <a:prstGeom prst="rect">
                <a:avLst/>
              </a:prstGeom>
              <a:blipFill rotWithShape="0">
                <a:blip r:embed="rId6"/>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83472462"/>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2781</Words>
  <Application>Microsoft Office PowerPoint</Application>
  <PresentationFormat>自定义</PresentationFormat>
  <Paragraphs>352</Paragraphs>
  <Slides>63</Slides>
  <Notes>5</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63</vt:i4>
      </vt:variant>
    </vt:vector>
  </HeadingPairs>
  <TitlesOfParts>
    <vt:vector size="78" baseType="lpstr">
      <vt:lpstr>等线</vt:lpstr>
      <vt:lpstr>黑体</vt:lpstr>
      <vt:lpstr>经典繁仿黑</vt:lpstr>
      <vt:lpstr>楷体</vt:lpstr>
      <vt:lpstr>宋体</vt:lpstr>
      <vt:lpstr>微软雅黑</vt:lpstr>
      <vt:lpstr>微软雅黑 Light</vt:lpstr>
      <vt:lpstr>Arial</vt:lpstr>
      <vt:lpstr>Broadway</vt:lpstr>
      <vt:lpstr>Calibri</vt:lpstr>
      <vt:lpstr>Cambria Math</vt:lpstr>
      <vt:lpstr>Courier New</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³He</cp:lastModifiedBy>
  <cp:revision>70</cp:revision>
  <dcterms:created xsi:type="dcterms:W3CDTF">2024-01-05T07:50:57Z</dcterms:created>
  <dcterms:modified xsi:type="dcterms:W3CDTF">2026-01-14T04:39:13Z</dcterms:modified>
</cp:coreProperties>
</file>