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heme/theme2.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270" r:id="rId5"/>
    <p:sldId id="271" r:id="rId6"/>
    <p:sldId id="353" r:id="rId7"/>
    <p:sldId id="352" r:id="rId8"/>
    <p:sldId id="354" r:id="rId9"/>
    <p:sldId id="314" r:id="rId10"/>
    <p:sldId id="355" r:id="rId11"/>
    <p:sldId id="356" r:id="rId12"/>
    <p:sldId id="357" r:id="rId13"/>
    <p:sldId id="275" r:id="rId14"/>
    <p:sldId id="358" r:id="rId15"/>
    <p:sldId id="360" r:id="rId16"/>
    <p:sldId id="359" r:id="rId17"/>
    <p:sldId id="361" r:id="rId18"/>
    <p:sldId id="362" r:id="rId19"/>
    <p:sldId id="364" r:id="rId20"/>
    <p:sldId id="365" r:id="rId21"/>
    <p:sldId id="366" r:id="rId22"/>
    <p:sldId id="367" r:id="rId23"/>
    <p:sldId id="280" r:id="rId24"/>
    <p:sldId id="281" r:id="rId25"/>
    <p:sldId id="369" r:id="rId26"/>
    <p:sldId id="368" r:id="rId27"/>
    <p:sldId id="370" r:id="rId28"/>
    <p:sldId id="371" r:id="rId29"/>
    <p:sldId id="282" r:id="rId30"/>
    <p:sldId id="283" r:id="rId31"/>
    <p:sldId id="372" r:id="rId32"/>
    <p:sldId id="374" r:id="rId33"/>
    <p:sldId id="295" r:id="rId34"/>
    <p:sldId id="296" r:id="rId35"/>
    <p:sldId id="375" r:id="rId36"/>
    <p:sldId id="376" r:id="rId37"/>
    <p:sldId id="377" r:id="rId38"/>
    <p:sldId id="297" r:id="rId39"/>
    <p:sldId id="378" r:id="rId40"/>
    <p:sldId id="379" r:id="rId41"/>
    <p:sldId id="380" r:id="rId42"/>
    <p:sldId id="298" r:id="rId43"/>
    <p:sldId id="381" r:id="rId44"/>
    <p:sldId id="382" r:id="rId45"/>
    <p:sldId id="383" r:id="rId46"/>
    <p:sldId id="299" r:id="rId47"/>
    <p:sldId id="384" r:id="rId48"/>
    <p:sldId id="386" r:id="rId49"/>
    <p:sldId id="385" r:id="rId50"/>
    <p:sldId id="387" r:id="rId51"/>
    <p:sldId id="389" r:id="rId52"/>
    <p:sldId id="351" r:id="rId53"/>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0" userDrawn="1">
          <p15:clr>
            <a:srgbClr val="A4A3A4"/>
          </p15:clr>
        </p15:guide>
        <p15:guide id="2" pos="16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70AD47"/>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4614" autoAdjust="0"/>
  </p:normalViewPr>
  <p:slideViewPr>
    <p:cSldViewPr>
      <p:cViewPr varScale="1">
        <p:scale>
          <a:sx n="92" d="100"/>
          <a:sy n="92" d="100"/>
        </p:scale>
        <p:origin x="192" y="84"/>
      </p:cViewPr>
      <p:guideLst>
        <p:guide orient="horz" pos="3930"/>
        <p:guide pos="16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764"/>
    </p:cViewPr>
  </p:sorterViewPr>
  <p:notesViewPr>
    <p:cSldViewPr>
      <p:cViewPr varScale="1">
        <p:scale>
          <a:sx n="63" d="100"/>
          <a:sy n="63" d="100"/>
        </p:scale>
        <p:origin x="-3163" y="-77"/>
      </p:cViewPr>
      <p:guideLst>
        <p:guide orient="horz" pos="2880"/>
        <p:guide pos="2160"/>
      </p:guideLst>
    </p:cSldViewPr>
  </p:notesViewPr>
  <p:gridSpacing cx="216027" cy="21602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8181C-C744-4CB4-9546-BD96C8CA40C4}" type="datetimeFigureOut">
              <a:rPr lang="zh-CN" altLang="en-US" smtClean="0"/>
              <a:t>2025/2/14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D7F588-7F48-4419-A943-E4BFEBDD09B0}" type="slidenum">
              <a:rPr lang="zh-CN" altLang="en-US" smtClean="0"/>
              <a:t>‹#›</a:t>
            </a:fld>
            <a:endParaRPr lang="zh-CN" altLang="en-US"/>
          </a:p>
        </p:txBody>
      </p:sp>
    </p:spTree>
    <p:extLst>
      <p:ext uri="{BB962C8B-B14F-4D97-AF65-F5344CB8AC3E}">
        <p14:creationId xmlns:p14="http://schemas.microsoft.com/office/powerpoint/2010/main" val="1650789405"/>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385000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slide" Target="../slides/slide3.xml"/><Relationship Id="rId4" Type="http://schemas.openxmlformats.org/officeDocument/2006/relationships/tags" Target="../tags/tag6.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 Target="../slides/slide3.xml"/><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3.xml"/><Relationship Id="rId3" Type="http://schemas.openxmlformats.org/officeDocument/2006/relationships/tags" Target="../tags/tag35.xml"/><Relationship Id="rId7"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2.TIF"/></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42.xml"/><Relationship Id="rId3" Type="http://schemas.openxmlformats.org/officeDocument/2006/relationships/tags" Target="../tags/tag41.xml"/><Relationship Id="rId7" Type="http://schemas.openxmlformats.org/officeDocument/2006/relationships/slide" Target="../slides/slide38.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 Target="../slides/slide34.xml"/><Relationship Id="rId5" Type="http://schemas.openxmlformats.org/officeDocument/2006/relationships/slideMaster" Target="../slideMasters/slideMaster1.xml"/><Relationship Id="rId10" Type="http://schemas.openxmlformats.org/officeDocument/2006/relationships/slide" Target="../slides/slide3.xml"/><Relationship Id="rId4" Type="http://schemas.openxmlformats.org/officeDocument/2006/relationships/tags" Target="../tags/tag42.xml"/><Relationship Id="rId9" Type="http://schemas.openxmlformats.org/officeDocument/2006/relationships/slide" Target="../slides/slide4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descr="516932"/>
          <p:cNvPicPr>
            <a:picLocks noChangeAspect="1"/>
          </p:cNvPicPr>
          <p:nvPr userDrawn="1"/>
        </p:nvPicPr>
        <p:blipFill>
          <a:blip r:embed="rId4"/>
          <a:stretch>
            <a:fillRect/>
          </a:stretch>
        </p:blipFill>
        <p:spPr>
          <a:xfrm>
            <a:off x="-33020" y="0"/>
            <a:ext cx="12224385" cy="6858000"/>
          </a:xfrm>
          <a:prstGeom prst="rect">
            <a:avLst/>
          </a:prstGeom>
        </p:spPr>
      </p:pic>
      <p:sp>
        <p:nvSpPr>
          <p:cNvPr id="8" name="矩形 7"/>
          <p:cNvSpPr/>
          <p:nvPr userDrawn="1">
            <p:custDataLst>
              <p:tags r:id="rId1"/>
            </p:custDataLst>
          </p:nvPr>
        </p:nvSpPr>
        <p:spPr>
          <a:xfrm>
            <a:off x="-33020" y="4782185"/>
            <a:ext cx="12223750" cy="4248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custDataLst>
              <p:tags r:id="rId2"/>
            </p:custDataLst>
          </p:nvPr>
        </p:nvSpPr>
        <p:spPr>
          <a:xfrm>
            <a:off x="-33020" y="5173345"/>
            <a:ext cx="12223750" cy="168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3386028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descr="riceplant"/>
          <p:cNvPicPr>
            <a:picLocks noChangeAspect="1"/>
          </p:cNvPicPr>
          <p:nvPr userDrawn="1"/>
        </p:nvPicPr>
        <p:blipFill>
          <a:blip r:embed="rId2"/>
          <a:stretch>
            <a:fillRect/>
          </a:stretch>
        </p:blipFill>
        <p:spPr>
          <a:xfrm>
            <a:off x="-33655" y="0"/>
            <a:ext cx="12230100" cy="6860540"/>
          </a:xfrm>
          <a:prstGeom prst="rect">
            <a:avLst/>
          </a:prstGeom>
        </p:spPr>
      </p:pic>
      <p:sp>
        <p:nvSpPr>
          <p:cNvPr id="8" name="矩形 7"/>
          <p:cNvSpPr/>
          <p:nvPr userDrawn="1"/>
        </p:nvSpPr>
        <p:spPr>
          <a:xfrm>
            <a:off x="-16923" y="15647"/>
            <a:ext cx="12231683" cy="6883724"/>
          </a:xfrm>
          <a:prstGeom prst="rect">
            <a:avLst/>
          </a:prstGeom>
          <a:solidFill>
            <a:srgbClr val="548235">
              <a:alpha val="55000"/>
            </a:srgb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7"/>
          <p:cNvSpPr txBox="1"/>
          <p:nvPr userDrawn="1"/>
        </p:nvSpPr>
        <p:spPr>
          <a:xfrm>
            <a:off x="3071095" y="2781945"/>
            <a:ext cx="6038064" cy="830137"/>
          </a:xfrm>
          <a:prstGeom prst="rect">
            <a:avLst/>
          </a:prstGeom>
          <a:noFill/>
        </p:spPr>
        <p:txBody>
          <a:bodyPr wrap="square" rtlCol="0">
            <a:spAutoFit/>
          </a:bodyPr>
          <a:lstStyle/>
          <a:p>
            <a:pPr algn="ctr"/>
            <a:r>
              <a:rPr lang="zh-CN" sz="4800" b="1">
                <a:solidFill>
                  <a:schemeClr val="bg1"/>
                </a:solidFill>
                <a:latin typeface="微软雅黑" panose="020B0503020204020204" pitchFamily="34" charset="-122"/>
                <a:ea typeface="微软雅黑" panose="020B0503020204020204" pitchFamily="34" charset="-122"/>
              </a:rPr>
              <a:t>本课结束</a:t>
            </a:r>
          </a:p>
        </p:txBody>
      </p:sp>
    </p:spTree>
    <p:extLst>
      <p:ext uri="{BB962C8B-B14F-4D97-AF65-F5344CB8AC3E}">
        <p14:creationId xmlns:p14="http://schemas.microsoft.com/office/powerpoint/2010/main" val="3319023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bg>
      <p:bgPr>
        <a:solidFill>
          <a:schemeClr val="bg1"/>
        </a:solidFill>
        <a:effectLst/>
      </p:bgPr>
    </p:bg>
    <p:spTree>
      <p:nvGrpSpPr>
        <p:cNvPr id="1" name=""/>
        <p:cNvGrpSpPr/>
        <p:nvPr/>
      </p:nvGrpSpPr>
      <p:grpSpPr>
        <a:xfrm>
          <a:off x="0" y="0"/>
          <a:ext cx="0" cy="0"/>
          <a:chOff x="0" y="0"/>
          <a:chExt cx="0" cy="0"/>
        </a:xfrm>
      </p:grpSpPr>
      <p:pic>
        <p:nvPicPr>
          <p:cNvPr id="5" name="图片 4" descr="riceplant"/>
          <p:cNvPicPr>
            <a:picLocks noChangeAspect="1"/>
          </p:cNvPicPr>
          <p:nvPr userDrawn="1"/>
        </p:nvPicPr>
        <p:blipFill>
          <a:blip r:embed="rId4"/>
          <a:stretch>
            <a:fillRect/>
          </a:stretch>
        </p:blipFill>
        <p:spPr>
          <a:xfrm>
            <a:off x="-33655" y="0"/>
            <a:ext cx="12230100" cy="6860540"/>
          </a:xfrm>
          <a:prstGeom prst="rect">
            <a:avLst/>
          </a:prstGeom>
        </p:spPr>
      </p:pic>
      <p:sp>
        <p:nvSpPr>
          <p:cNvPr id="10" name="矩形 9"/>
          <p:cNvSpPr/>
          <p:nvPr userDrawn="1">
            <p:custDataLst>
              <p:tags r:id="rId1"/>
            </p:custDataLst>
          </p:nvPr>
        </p:nvSpPr>
        <p:spPr>
          <a:xfrm>
            <a:off x="-33016" y="4783293"/>
            <a:ext cx="12222159" cy="4249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矩形 13"/>
          <p:cNvSpPr/>
          <p:nvPr userDrawn="1">
            <p:custDataLst>
              <p:tags r:id="rId2"/>
            </p:custDataLst>
          </p:nvPr>
        </p:nvSpPr>
        <p:spPr>
          <a:xfrm>
            <a:off x="-33016" y="5174543"/>
            <a:ext cx="12222159" cy="1685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Tree>
    <p:extLst>
      <p:ext uri="{BB962C8B-B14F-4D97-AF65-F5344CB8AC3E}">
        <p14:creationId xmlns:p14="http://schemas.microsoft.com/office/powerpoint/2010/main" val="284789779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7" name="矩形 16"/>
          <p:cNvSpPr/>
          <p:nvPr userDrawn="1">
            <p:custDataLst>
              <p:tags r:id="rId5"/>
            </p:custDataLst>
          </p:nvPr>
        </p:nvSpPr>
        <p:spPr>
          <a:xfrm>
            <a:off x="0" y="1914333"/>
            <a:ext cx="12190413" cy="4379974"/>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4" name="矩形 13"/>
          <p:cNvSpPr/>
          <p:nvPr userDrawn="1">
            <p:custDataLst>
              <p:tags r:id="rId6"/>
            </p:custDataLst>
          </p:nvPr>
        </p:nvSpPr>
        <p:spPr>
          <a:xfrm>
            <a:off x="833619" y="-20959"/>
            <a:ext cx="2605066" cy="1720613"/>
          </a:xfrm>
          <a:prstGeom prst="rect">
            <a:avLst/>
          </a:pr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矩形 14"/>
          <p:cNvSpPr/>
          <p:nvPr userDrawn="1">
            <p:custDataLst>
              <p:tags r:id="rId7"/>
            </p:custDataLst>
          </p:nvPr>
        </p:nvSpPr>
        <p:spPr>
          <a:xfrm>
            <a:off x="834253" y="389345"/>
            <a:ext cx="2604431" cy="131094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矩形 15"/>
          <p:cNvSpPr/>
          <p:nvPr userDrawn="1">
            <p:custDataLst>
              <p:tags r:id="rId8"/>
            </p:custDataLst>
          </p:nvPr>
        </p:nvSpPr>
        <p:spPr>
          <a:xfrm>
            <a:off x="956157" y="746966"/>
            <a:ext cx="2360623" cy="896828"/>
          </a:xfrm>
          <a:prstGeom prst="rect">
            <a:avLst/>
          </a:prstGeom>
          <a:effectLst>
            <a:outerShdw blurRad="50800" dist="38100" dir="2700000" algn="tl" rotWithShape="0">
              <a:prstClr val="black">
                <a:alpha val="40000"/>
              </a:prstClr>
            </a:outerShdw>
          </a:effectLst>
        </p:spPr>
        <p:txBody>
          <a:bodyPr>
            <a:noAutofit/>
          </a:bodyPr>
          <a:lstStyle/>
          <a:p>
            <a:pPr algn="ctr" fontAlgn="auto">
              <a:spcBef>
                <a:spcPts val="0"/>
              </a:spcBef>
              <a:spcAft>
                <a:spcPts val="0"/>
              </a:spcAft>
              <a:defRPr/>
            </a:pPr>
            <a:r>
              <a:rPr lang="zh-CN" altLang="en-US" sz="4000" b="1" smtClean="0">
                <a:solidFill>
                  <a:schemeClr val="tx1">
                    <a:lumMod val="75000"/>
                    <a:lumOff val="25000"/>
                  </a:schemeClr>
                </a:solidFill>
                <a:latin typeface="微软雅黑" panose="020B0503020204020204" pitchFamily="34" charset="-122"/>
                <a:ea typeface="微软雅黑" panose="020B0503020204020204" pitchFamily="34" charset="-122"/>
              </a:rPr>
              <a:t>题型分析</a:t>
            </a:r>
            <a:endParaRPr lang="zh-CN" alt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28512"/>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内容与标题">
    <p:bg>
      <p:bgPr>
        <a:solidFill>
          <a:schemeClr val="bg1"/>
        </a:solidFill>
        <a:effectLst/>
      </p:bgPr>
    </p:bg>
    <p:spTree>
      <p:nvGrpSpPr>
        <p:cNvPr id="1" name=""/>
        <p:cNvGrpSpPr/>
        <p:nvPr/>
      </p:nvGrpSpPr>
      <p:grpSpPr>
        <a:xfrm>
          <a:off x="0" y="0"/>
          <a:ext cx="0" cy="0"/>
          <a:chOff x="0" y="0"/>
          <a:chExt cx="0" cy="0"/>
        </a:xfrm>
      </p:grpSpPr>
      <p:sp>
        <p:nvSpPr>
          <p:cNvPr id="7" name="动作按钮: 后退或前一项 6">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动作按钮: 前进或下一项 7">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结束 8">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a:hlinkClick r:id="rId6"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16701687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6" y="167679"/>
            <a:ext cx="1751737"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156320694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635" y="1"/>
            <a:ext cx="12189778" cy="628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24127" y="167679"/>
            <a:ext cx="2231354" cy="461117"/>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动作按钮: 后退或前一项 7">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动作按钮: 前进或下一项 8">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结束 9">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27463142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8" name="更多2018年PPT下载：http://www.ppt20.com/u/739134/"/>
          <p:cNvSpPr>
            <a:spLocks noChangeArrowheads="1"/>
          </p:cNvSpPr>
          <p:nvPr userDrawn="1"/>
        </p:nvSpPr>
        <p:spPr bwMode="auto">
          <a:xfrm>
            <a:off x="263491" y="18863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知识梳理</a:t>
            </a: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603586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993640" y="0"/>
            <a:ext cx="10196773" cy="825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6" name="任意形状 3"/>
          <p:cNvSpPr/>
          <p:nvPr userDrawn="1">
            <p:custDataLst>
              <p:tags r:id="rId2"/>
            </p:custDataLst>
          </p:nvPr>
        </p:nvSpPr>
        <p:spPr>
          <a:xfrm>
            <a:off x="0" y="0"/>
            <a:ext cx="2797658" cy="825691"/>
          </a:xfrm>
          <a:custGeom>
            <a:avLst/>
            <a:gdLst>
              <a:gd name="connsiteX0" fmla="*/ 0 w 2798022"/>
              <a:gd name="connsiteY0" fmla="*/ 0 h 825500"/>
              <a:gd name="connsiteX1" fmla="*/ 2270972 w 2798022"/>
              <a:gd name="connsiteY1" fmla="*/ 0 h 825500"/>
              <a:gd name="connsiteX2" fmla="*/ 2798022 w 2798022"/>
              <a:gd name="connsiteY2" fmla="*/ 527050 h 825500"/>
              <a:gd name="connsiteX3" fmla="*/ 2499572 w 2798022"/>
              <a:gd name="connsiteY3" fmla="*/ 825500 h 825500"/>
              <a:gd name="connsiteX4" fmla="*/ 0 w 2798022"/>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022" h="825500">
                <a:moveTo>
                  <a:pt x="0" y="0"/>
                </a:moveTo>
                <a:lnTo>
                  <a:pt x="2270972" y="0"/>
                </a:lnTo>
                <a:lnTo>
                  <a:pt x="2798022" y="527050"/>
                </a:lnTo>
                <a:lnTo>
                  <a:pt x="2499572" y="825500"/>
                </a:lnTo>
                <a:lnTo>
                  <a:pt x="0" y="825500"/>
                </a:ln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9" name="动作按钮: 后退或前一项 8">
            <a:hlinkClick r:id="" action="ppaction://hlinkshowjump?jump=previousslide"/>
          </p:cNvPr>
          <p:cNvSpPr/>
          <p:nvPr userDrawn="1">
            <p:custDataLst>
              <p:tags r:id="rId3"/>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动作按钮: 前进或下一项 9">
            <a:hlinkClick r:id="" action="ppaction://hlinkshowjump?jump=nextslide"/>
          </p:cNvPr>
          <p:cNvSpPr/>
          <p:nvPr userDrawn="1">
            <p:custDataLst>
              <p:tags r:id="rId4"/>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动作按钮: 结束 10">
            <a:hlinkClick r:id="" action="ppaction://hlinkshowjump?jump=endshow"/>
          </p:cNvPr>
          <p:cNvSpPr/>
          <p:nvPr userDrawn="1">
            <p:custDataLst>
              <p:tags r:id="rId5"/>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a:hlinkClick r:id="rId8" action="ppaction://hlinksldjump"/>
          </p:cNvPr>
          <p:cNvSpPr/>
          <p:nvPr userDrawn="1">
            <p:custDataLst>
              <p:tags r:id="rId6"/>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
        <p:nvSpPr>
          <p:cNvPr id="13" name="更多2018年PPT下载：http://www.ppt20.com/u/739134/"/>
          <p:cNvSpPr>
            <a:spLocks noChangeArrowheads="1"/>
          </p:cNvSpPr>
          <p:nvPr userDrawn="1"/>
        </p:nvSpPr>
        <p:spPr bwMode="auto">
          <a:xfrm>
            <a:off x="233015" y="170219"/>
            <a:ext cx="2520622" cy="52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诊断自测</a:t>
            </a:r>
          </a:p>
        </p:txBody>
      </p:sp>
      <p:sp>
        <p:nvSpPr>
          <p:cNvPr id="2" name="矩形 1"/>
          <p:cNvSpPr/>
          <p:nvPr userDrawn="1"/>
        </p:nvSpPr>
        <p:spPr>
          <a:xfrm>
            <a:off x="4318926" y="189389"/>
            <a:ext cx="4673074" cy="523220"/>
          </a:xfrm>
          <a:prstGeom prst="rect">
            <a:avLst/>
          </a:prstGeom>
        </p:spPr>
        <p:txBody>
          <a:bodyPr wrap="none">
            <a:spAutoFit/>
          </a:bodyPr>
          <a:lstStyle/>
          <a:p>
            <a:r>
              <a:rPr lang="zh-CN" altLang="en-US" sz="2800" dirty="0" smtClean="0">
                <a:solidFill>
                  <a:schemeClr val="tx1"/>
                </a:solidFill>
              </a:rPr>
              <a:t>概念思考辨析</a:t>
            </a:r>
            <a:r>
              <a:rPr lang="en-US" altLang="zh-CN" sz="2800" dirty="0" smtClean="0">
                <a:solidFill>
                  <a:schemeClr val="tx1"/>
                </a:solidFill>
              </a:rPr>
              <a:t>+</a:t>
            </a:r>
            <a:r>
              <a:rPr lang="zh-CN" altLang="en-US" sz="2800" dirty="0" smtClean="0">
                <a:solidFill>
                  <a:schemeClr val="tx1"/>
                </a:solidFill>
              </a:rPr>
              <a:t>教材经典改编</a:t>
            </a:r>
            <a:endParaRPr lang="zh-CN" altLang="en-US" sz="2800" dirty="0">
              <a:solidFill>
                <a:schemeClr val="tx1"/>
              </a:solidFill>
            </a:endParaRPr>
          </a:p>
        </p:txBody>
      </p:sp>
      <p:pic>
        <p:nvPicPr>
          <p:cNvPr id="14" name="image2.jpeg"/>
          <p:cNvPicPr/>
          <p:nvPr userDrawn="1"/>
        </p:nvPicPr>
        <p:blipFill>
          <a:blip r:embed="rId9">
            <a:clrChange>
              <a:clrFrom>
                <a:srgbClr val="FFFFFF"/>
              </a:clrFrom>
              <a:clrTo>
                <a:srgbClr val="FFFFFF">
                  <a:alpha val="0"/>
                </a:srgbClr>
              </a:clrTo>
            </a:clrChange>
          </a:blip>
          <a:stretch>
            <a:fillRect/>
          </a:stretch>
        </p:blipFill>
        <p:spPr>
          <a:xfrm>
            <a:off x="3175338" y="303585"/>
            <a:ext cx="1046212" cy="303344"/>
          </a:xfrm>
          <a:prstGeom prst="rect">
            <a:avLst/>
          </a:prstGeom>
        </p:spPr>
      </p:pic>
    </p:spTree>
    <p:extLst>
      <p:ext uri="{BB962C8B-B14F-4D97-AF65-F5344CB8AC3E}">
        <p14:creationId xmlns:p14="http://schemas.microsoft.com/office/powerpoint/2010/main" val="107637842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10" name="Rectangle 21">
            <a:hlinkClick r:id="rId6" action="ppaction://hlinksldjump"/>
          </p:cNvPr>
          <p:cNvSpPr>
            <a:spLocks noChangeArrowheads="1"/>
          </p:cNvSpPr>
          <p:nvPr userDrawn="1"/>
        </p:nvSpPr>
        <p:spPr bwMode="auto">
          <a:xfrm>
            <a:off x="2258719" y="6418161"/>
            <a:ext cx="246030"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1</a:t>
            </a:r>
          </a:p>
        </p:txBody>
      </p:sp>
      <p:sp>
        <p:nvSpPr>
          <p:cNvPr id="11" name="Rectangle 21">
            <a:hlinkClick r:id="rId7" action="ppaction://hlinksldjump"/>
          </p:cNvPr>
          <p:cNvSpPr>
            <a:spLocks noChangeArrowheads="1"/>
          </p:cNvSpPr>
          <p:nvPr userDrawn="1"/>
        </p:nvSpPr>
        <p:spPr bwMode="auto">
          <a:xfrm>
            <a:off x="2555543" y="6418161"/>
            <a:ext cx="246031" cy="323925"/>
          </a:xfrm>
          <a:prstGeom prst="rect">
            <a:avLst/>
          </a:prstGeom>
          <a:noFill/>
          <a:ln>
            <a:noFill/>
          </a:ln>
          <a:effectLst/>
        </p:spPr>
        <p:txBody>
          <a:bodyPr wrap="none" lIns="102364" tIns="51181" rIns="102364" bIns="51181" anchor="ctr"/>
          <a:lstStyle/>
          <a:p>
            <a:pPr algn="ctr" defTabSz="768350"/>
            <a:r>
              <a:rPr lang="en-US" altLang="zh-CN" sz="1400" dirty="0">
                <a:latin typeface="Broadway" panose="04040905080B02020502" pitchFamily="82" charset="0"/>
                <a:ea typeface="楷体" panose="02010609060101010101" charset="-122"/>
                <a:cs typeface="经典繁仿黑"/>
              </a:rPr>
              <a:t>2</a:t>
            </a:r>
          </a:p>
        </p:txBody>
      </p:sp>
      <p:sp>
        <p:nvSpPr>
          <p:cNvPr id="12" name="Rectangle 21">
            <a:hlinkClick r:id="rId8" action="ppaction://hlinksldjump"/>
          </p:cNvPr>
          <p:cNvSpPr>
            <a:spLocks noChangeArrowheads="1"/>
          </p:cNvSpPr>
          <p:nvPr userDrawn="1"/>
        </p:nvSpPr>
        <p:spPr bwMode="auto">
          <a:xfrm>
            <a:off x="2853954" y="6418161"/>
            <a:ext cx="244443" cy="323925"/>
          </a:xfrm>
          <a:prstGeom prst="rect">
            <a:avLst/>
          </a:prstGeom>
          <a:noFill/>
          <a:ln>
            <a:noFill/>
          </a:ln>
          <a:effectLst/>
        </p:spPr>
        <p:txBody>
          <a:bodyPr wrap="none" lIns="102364" tIns="51181" rIns="102364" bIns="51181" anchor="ctr"/>
          <a:lstStyle/>
          <a:p>
            <a:pPr algn="ctr" defTabSz="768350"/>
            <a:r>
              <a:rPr lang="en-US" altLang="zh-CN" sz="1400">
                <a:solidFill>
                  <a:srgbClr val="000000"/>
                </a:solidFill>
                <a:latin typeface="Broadway" panose="04040905080B02020502" pitchFamily="82" charset="0"/>
                <a:ea typeface="楷体" panose="02010609060101010101" charset="-122"/>
                <a:cs typeface="经典繁仿黑"/>
              </a:rPr>
              <a:t>3</a:t>
            </a:r>
          </a:p>
        </p:txBody>
      </p:sp>
      <p:sp>
        <p:nvSpPr>
          <p:cNvPr id="13" name="Rectangle 21">
            <a:hlinkClick r:id="rId9" action="ppaction://hlinksldjump"/>
          </p:cNvPr>
          <p:cNvSpPr>
            <a:spLocks noChangeArrowheads="1"/>
          </p:cNvSpPr>
          <p:nvPr userDrawn="1"/>
        </p:nvSpPr>
        <p:spPr bwMode="auto">
          <a:xfrm>
            <a:off x="3150778" y="6418161"/>
            <a:ext cx="244443" cy="323925"/>
          </a:xfrm>
          <a:prstGeom prst="rect">
            <a:avLst/>
          </a:prstGeom>
          <a:noFill/>
          <a:ln>
            <a:noFill/>
          </a:ln>
          <a:effectLst/>
        </p:spPr>
        <p:txBody>
          <a:bodyPr wrap="none" lIns="102364" tIns="51181" rIns="102364" bIns="51181" anchor="ctr"/>
          <a:lstStyle/>
          <a:p>
            <a:pPr algn="ctr" defTabSz="768350"/>
            <a:r>
              <a:rPr lang="en-US" altLang="zh-CN" sz="1400" dirty="0">
                <a:solidFill>
                  <a:srgbClr val="000000"/>
                </a:solidFill>
                <a:latin typeface="Broadway" panose="04040905080B02020502" pitchFamily="82" charset="0"/>
                <a:ea typeface="楷体" panose="02010609060101010101" charset="-122"/>
                <a:cs typeface="经典繁仿黑"/>
              </a:rPr>
              <a:t>4</a:t>
            </a:r>
          </a:p>
        </p:txBody>
      </p:sp>
      <p:sp>
        <p:nvSpPr>
          <p:cNvPr id="26" name="动作按钮: 后退或前一项 25">
            <a:hlinkClick r:id="" action="ppaction://hlinkshowjump?jump=previousslide"/>
          </p:cNvPr>
          <p:cNvSpPr/>
          <p:nvPr userDrawn="1">
            <p:custDataLst>
              <p:tags r:id="rId1"/>
            </p:custDataLst>
          </p:nvPr>
        </p:nvSpPr>
        <p:spPr>
          <a:xfrm>
            <a:off x="11001848" y="6429277"/>
            <a:ext cx="268570" cy="26866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动作按钮: 前进或下一项 26">
            <a:hlinkClick r:id="" action="ppaction://hlinkshowjump?jump=nextslide"/>
          </p:cNvPr>
          <p:cNvSpPr/>
          <p:nvPr userDrawn="1">
            <p:custDataLst>
              <p:tags r:id="rId2"/>
            </p:custDataLst>
          </p:nvPr>
        </p:nvSpPr>
        <p:spPr>
          <a:xfrm>
            <a:off x="11381529" y="6429277"/>
            <a:ext cx="268570" cy="26866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动作按钮: 结束 27">
            <a:hlinkClick r:id="" action="ppaction://hlinkshowjump?jump=endshow"/>
          </p:cNvPr>
          <p:cNvSpPr/>
          <p:nvPr userDrawn="1">
            <p:custDataLst>
              <p:tags r:id="rId3"/>
            </p:custDataLst>
          </p:nvPr>
        </p:nvSpPr>
        <p:spPr>
          <a:xfrm>
            <a:off x="11761209" y="6425147"/>
            <a:ext cx="276824" cy="276924"/>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a:hlinkClick r:id="rId10" action="ppaction://hlinksldjump"/>
          </p:cNvPr>
          <p:cNvSpPr/>
          <p:nvPr userDrawn="1">
            <p:custDataLst>
              <p:tags r:id="rId4"/>
            </p:custDataLst>
          </p:nvPr>
        </p:nvSpPr>
        <p:spPr>
          <a:xfrm>
            <a:off x="10184710" y="6448648"/>
            <a:ext cx="751107" cy="229923"/>
          </a:xfrm>
          <a:prstGeom prst="roundRect">
            <a:avLst/>
          </a:prstGeom>
          <a:noFill/>
          <a:ln>
            <a:noFill/>
          </a:ln>
          <a:extLst>
            <a:ext uri="{909E8E84-426E-40DD-AFC4-6F175D3DCCD1}">
              <a14:hiddenFill xmlns:a14="http://schemas.microsoft.com/office/drawing/2010/main">
                <a:solidFill>
                  <a:srgbClr val="3A3A3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zh-CN" sz="1600" b="1">
                <a:solidFill>
                  <a:schemeClr val="bg1">
                    <a:lumMod val="50000"/>
                  </a:schemeClr>
                </a:solidFill>
                <a:latin typeface="微软雅黑" panose="020B0503020204020204" pitchFamily="34" charset="-122"/>
                <a:ea typeface="微软雅黑" panose="020B0503020204020204" pitchFamily="34" charset="-122"/>
              </a:rPr>
              <a:t>索引</a:t>
            </a:r>
          </a:p>
        </p:txBody>
      </p:sp>
    </p:spTree>
    <p:extLst>
      <p:ext uri="{BB962C8B-B14F-4D97-AF65-F5344CB8AC3E}">
        <p14:creationId xmlns:p14="http://schemas.microsoft.com/office/powerpoint/2010/main" val="38955320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内容与标题">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492477"/>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51596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0.xml"/><Relationship Id="rId1" Type="http://schemas.openxmlformats.org/officeDocument/2006/relationships/tags" Target="../tags/tag6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7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7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29.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3.xml"/><Relationship Id="rId4" Type="http://schemas.openxmlformats.org/officeDocument/2006/relationships/tags" Target="../tags/tag79.xml"/></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8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slideLayout" Target="../slideLayouts/slideLayout3.xml"/><Relationship Id="rId4" Type="http://schemas.openxmlformats.org/officeDocument/2006/relationships/tags" Target="../tags/tag8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ags" Target="../tags/tag88.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91.xml"/></Relationships>
</file>

<file path=ppt/slides/_rels/slide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5.png"/><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9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4.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9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96.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97.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8.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9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8.xml"/><Relationship Id="rId1" Type="http://schemas.openxmlformats.org/officeDocument/2006/relationships/tags" Target="../tags/tag100.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8.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8.xml"/><Relationship Id="rId1" Type="http://schemas.openxmlformats.org/officeDocument/2006/relationships/tags" Target="../tags/tag10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xml"/><Relationship Id="rId1" Type="http://schemas.openxmlformats.org/officeDocument/2006/relationships/tags" Target="../tags/tag10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472036" y="4763921"/>
            <a:ext cx="6238063" cy="463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1300"/>
              </a:spcBef>
              <a:spcAft>
                <a:spcPts val="1300"/>
              </a:spcAft>
              <a:defRPr/>
            </a:pP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第六章</a:t>
            </a:r>
            <a:r>
              <a:rPr lang="zh-CN" altLang="en-US" sz="20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rPr>
              <a:t>数列</a:t>
            </a:r>
            <a:endParaRPr lang="zh-CN" altLang="en-US" sz="20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文本框 5"/>
          <p:cNvSpPr txBox="1"/>
          <p:nvPr/>
        </p:nvSpPr>
        <p:spPr>
          <a:xfrm>
            <a:off x="2855223" y="5158030"/>
            <a:ext cx="8874875" cy="830137"/>
          </a:xfrm>
          <a:prstGeom prst="rect">
            <a:avLst/>
          </a:prstGeom>
          <a:noFill/>
        </p:spPr>
        <p:txBody>
          <a:bodyPr wrap="square">
            <a:spAutoFit/>
            <a:scene3d>
              <a:camera prst="orthographicFront"/>
              <a:lightRig rig="threePt" dir="t"/>
            </a:scene3d>
            <a:sp3d contourW="12700"/>
          </a:bodyPr>
          <a:lstStyle/>
          <a:p>
            <a:pPr algn="r" fontAlgn="auto">
              <a:lnSpc>
                <a:spcPct val="100000"/>
              </a:lnSpc>
              <a:spcBef>
                <a:spcPts val="1400"/>
              </a:spcBef>
              <a:spcAft>
                <a:spcPts val="1450"/>
              </a:spcAft>
              <a:defRPr/>
            </a:pP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a:t>
            </a:r>
            <a:r>
              <a:rPr lang="en-US" altLang="zh-CN"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4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节　数列中的融合创新问题</a:t>
            </a:r>
            <a:endParaRPr lang="zh-CN" altLang="en-US" sz="4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9356777" y="0"/>
            <a:ext cx="2398083" cy="1329998"/>
            <a:chOff x="14872" y="0"/>
            <a:chExt cx="3777" cy="2094"/>
          </a:xfrm>
        </p:grpSpPr>
        <p:pic>
          <p:nvPicPr>
            <p:cNvPr id="11" name="图片 11" descr="创新设计字体-01"/>
            <p:cNvPicPr>
              <a:picLocks noChangeAspect="1"/>
            </p:cNvPicPr>
            <p:nvPr>
              <p:custDataLst>
                <p:tags r:id="rId1"/>
              </p:custDataLst>
            </p:nvPr>
          </p:nvPicPr>
          <p:blipFill>
            <a:blip r:embed="rId4" cstate="print">
              <a:biLevel thresh="50000"/>
              <a:grayscl/>
              <a:extLst>
                <a:ext uri="{28A0092B-C50C-407E-A947-70E740481C1C}">
                  <a14:useLocalDpi xmlns:a14="http://schemas.microsoft.com/office/drawing/2010/main" val="0"/>
                </a:ext>
              </a:extLst>
            </a:blip>
            <a:srcRect/>
            <a:stretch>
              <a:fillRect/>
            </a:stretch>
          </p:blipFill>
          <p:spPr bwMode="auto">
            <a:xfrm>
              <a:off x="14872" y="0"/>
              <a:ext cx="2151" cy="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3"/>
            <p:cNvSpPr txBox="1">
              <a:spLocks noChangeArrowheads="1"/>
            </p:cNvSpPr>
            <p:nvPr>
              <p:custDataLst>
                <p:tags r:id="rId2"/>
              </p:custDataLst>
            </p:nvPr>
          </p:nvSpPr>
          <p:spPr bwMode="auto">
            <a:xfrm>
              <a:off x="16421" y="851"/>
              <a:ext cx="2229" cy="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INNOVATIVE </a:t>
              </a:r>
            </a:p>
            <a:p>
              <a:r>
                <a:rPr lang="en-US" altLang="zh-CN" sz="1600">
                  <a:solidFill>
                    <a:srgbClr val="000000"/>
                  </a:solidFill>
                  <a:latin typeface="微软雅黑 Light" panose="020B0502040204020203" charset="-122"/>
                  <a:ea typeface="微软雅黑 Light" panose="020B0502040204020203" charset="-122"/>
                  <a:cs typeface="微软雅黑" panose="020B0503020204020204" pitchFamily="34" charset="-122"/>
                </a:rPr>
                <a:t>DESIGN</a:t>
              </a:r>
            </a:p>
          </p:txBody>
        </p:sp>
      </p:grpSp>
    </p:spTree>
    <p:extLst>
      <p:ext uri="{BB962C8B-B14F-4D97-AF65-F5344CB8AC3E}">
        <p14:creationId xmlns:p14="http://schemas.microsoft.com/office/powerpoint/2010/main" val="4925463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128058"/>
            <a:ext cx="12190413" cy="411491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459187"/>
              </a:xfrm>
              <a:prstGeom prst="rect">
                <a:avLst/>
              </a:prstGeom>
            </p:spPr>
            <p:txBody>
              <a:bodyPr wrap="square">
                <a:spAutoFit/>
              </a:bodyPr>
              <a:lstStyle/>
              <a:p>
                <a:pPr>
                  <a:lnSpc>
                    <a:spcPct val="11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的一阶差分数列</a:t>
                </a:r>
                <a:r>
                  <a:rPr lang="en-US" altLang="zh-CN" sz="2600" b="1">
                    <a:latin typeface="宋体" panose="02010600030101010101" pitchFamily="2" charset="-122"/>
                    <a:cs typeface="Times New Roman" panose="02020603050405020304" pitchFamily="18" charset="0"/>
                  </a:rPr>
                  <a:t>,</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是否都有</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𝒊</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成立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并说明理由</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𝒊</m:t>
                        </m:r>
                      </m:sup>
                    </m:sSubSup>
                  </m:oMath>
                </a14:m>
                <a:r>
                  <a:rPr lang="zh-CN" altLang="zh-CN" sz="2600" b="1">
                    <a:latin typeface="Times New Roman" panose="02020603050405020304" pitchFamily="18" charset="0"/>
                    <a:cs typeface="Times New Roman" panose="02020603050405020304" pitchFamily="18" charset="0"/>
                  </a:rPr>
                  <a:t>为组合数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的一阶差分数列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𝒊</m:t>
                        </m:r>
                      </m:sup>
                    </m:sSub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𝒏</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式成立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𝟎</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n</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𝒌</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式成立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1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都有</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𝒊</m:t>
                        </m:r>
                      </m:sup>
                    </m:sSub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成立</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45918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15941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blinds(horizontal)">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1641136"/>
            <a:ext cx="12190413" cy="466355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5135765"/>
              </a:xfrm>
              <a:prstGeom prst="rect">
                <a:avLst/>
              </a:prstGeom>
            </p:spPr>
            <p:txBody>
              <a:bodyPr wrap="square">
                <a:spAutoFit/>
              </a:bodyPr>
              <a:lstStyle/>
              <a:p>
                <a:pPr>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中的数列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𝒙</m:t>
                                </m:r>
                              </m:e>
                              <m:sub>
                                <m:r>
                                  <a:rPr lang="en-US" altLang="zh-CN" sz="2600" b="1" i="1">
                                    <a:latin typeface="Cambria Math" panose="02040503050406030204" pitchFamily="18" charset="0"/>
                                    <a:cs typeface="Times New Roman" panose="02020603050405020304" pitchFamily="18" charset="0"/>
                                  </a:rPr>
                                  <m:t>𝒏</m:t>
                                </m:r>
                              </m:sub>
                            </m:sSub>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&lt;2.</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𝒕</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&lt;2</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故</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baseline="30000" smtClean="0">
                    <a:latin typeface="宋体" panose="02010600030101010101" pitchFamily="2" charset="-122"/>
                    <a:cs typeface="Times New Roman" panose="02020603050405020304" pitchFamily="18" charset="0"/>
                  </a:rPr>
                  <a:t>-</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t</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t</a:t>
                </a:r>
                <a:r>
                  <a:rPr lang="en-US" altLang="zh-CN" sz="2600" b="1" baseline="30000" smtClean="0">
                    <a:latin typeface="宋体" panose="02010600030101010101" pitchFamily="2" charset="-122"/>
                    <a:cs typeface="Times New Roman" panose="02020603050405020304" pitchFamily="18" charset="0"/>
                  </a:rPr>
                  <a:t>-</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𝒕</m:t>
                            </m:r>
                            <m:r>
                              <a:rPr lang="en-US" altLang="zh-CN" sz="2600" b="1">
                                <a:latin typeface="Cambria Math" panose="02040503050406030204" pitchFamily="18" charset="0"/>
                                <a:cs typeface="Times New Roman" panose="02020603050405020304" pitchFamily="18" charset="0"/>
                              </a:rPr>
                              <m:t>)</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1]&gt;0</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y</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i="1" baseline="30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i</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5135765"/>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52322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24252"/>
            <a:ext cx="12190413" cy="617156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21443"/>
                <a:ext cx="11589417" cy="402520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en>
                        </m:f>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宋体" panose="02010600030101010101" pitchFamily="2" charset="-122"/>
                    <a:cs typeface="Times New Roman" panose="02020603050405020304" pitchFamily="18" charset="0"/>
                  </a:rPr>
                  <a:t>-</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sup>
                        </m:sSup>
                      </m:e>
                    </m:ra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21443"/>
                <a:ext cx="11589417" cy="402520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374979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816512"/>
            <a:ext cx="12190413" cy="236837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46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题型二</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定义数列的新性质</a:t>
            </a:r>
            <a:endParaRPr lang="zh-CN" altLang="zh-CN" sz="1200">
              <a:latin typeface="Calibri" panose="020F0502020204030204" pitchFamily="34" charset="0"/>
              <a:cs typeface="Times New Roman" panose="02020603050405020304" pitchFamily="18" charset="0"/>
            </a:endParaRPr>
          </a:p>
        </p:txBody>
      </p:sp>
      <p:sp>
        <p:nvSpPr>
          <p:cNvPr id="12" name="矩形 11"/>
          <p:cNvSpPr/>
          <p:nvPr/>
        </p:nvSpPr>
        <p:spPr>
          <a:xfrm>
            <a:off x="269382" y="781100"/>
            <a:ext cx="11589417" cy="4893647"/>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郑州调研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为有穷数列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满足如下两个性质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①</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的正整数对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个</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写出所有</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且</a:t>
            </a:r>
            <a:r>
              <a:rPr lang="zh-CN" altLang="zh-CN" sz="2600" b="1">
                <a:latin typeface="Times New Roman" panose="02020603050405020304" pitchFamily="18" charset="0"/>
                <a:cs typeface="Times New Roman" panose="02020603050405020304" pitchFamily="18" charset="0"/>
              </a:rPr>
              <a:t>对于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的正整数对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2=4</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故所有</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的</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增数列有数列</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和数列</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188067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blinds(horizontal)">
                                      <p:cBhvr>
                                        <p:cTn id="7" dur="500"/>
                                        <p:tgtEl>
                                          <p:spTgt spid="1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blinds(horizontal)">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blinds(horizontal)">
                                      <p:cBhvr>
                                        <p:cTn id="17"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81100"/>
            <a:ext cx="11589417" cy="489364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的最小值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因为存在</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且对于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&lt;5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的正整数对</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的各项中必有不同的项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满足要求的数列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中有四项为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一项为</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不符合题意</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&gt;6</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76688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25525"/>
            <a:ext cx="12190413" cy="587179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81100"/>
            <a:ext cx="11589417" cy="3093154"/>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若</a:t>
            </a:r>
            <a:r>
              <a:rPr lang="en-US" altLang="zh-CN" sz="2600" b="1" i="1" smtClean="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=7</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满足要求的数列</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中有三项为</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两项为</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此时数列为</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满足要求的正整数对</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i</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j</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的分别为</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符合</a:t>
            </a:r>
            <a:r>
              <a:rPr lang="en-US" altLang="zh-CN" sz="2600" b="1" i="1" smtClean="0">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cs typeface="Times New Roman" panose="02020603050405020304" pitchFamily="18" charset="0"/>
              </a:rPr>
              <a:t>6</a:t>
            </a:r>
            <a:r>
              <a:rPr lang="zh-CN" altLang="zh-CN" sz="2600" b="1" smtClean="0">
                <a:latin typeface="Times New Roman" panose="02020603050405020304" pitchFamily="18" charset="0"/>
                <a:cs typeface="Times New Roman" panose="02020603050405020304" pitchFamily="18" charset="0"/>
              </a:rPr>
              <a:t>增数列</a:t>
            </a:r>
            <a:r>
              <a:rPr lang="en-US" altLang="zh-CN" sz="2600" b="1" smtClean="0">
                <a:latin typeface="Times New Roman" panose="02020603050405020304" pitchFamily="18" charset="0"/>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因此</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当</a:t>
            </a:r>
            <a:r>
              <a:rPr lang="en-US" altLang="zh-CN" sz="2600" b="1" i="1"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=5</a:t>
            </a:r>
            <a:r>
              <a:rPr lang="zh-CN" altLang="zh-CN" sz="2600" b="1" smtClean="0">
                <a:latin typeface="Times New Roman" panose="02020603050405020304" pitchFamily="18" charset="0"/>
                <a:cs typeface="Times New Roman" panose="02020603050405020304" pitchFamily="18" charset="0"/>
              </a:rPr>
              <a:t>时</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若存在</a:t>
            </a:r>
            <a:r>
              <a:rPr lang="en-US" altLang="zh-CN" sz="2600" b="1" i="1" smtClean="0">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的</a:t>
            </a:r>
            <a:r>
              <a:rPr lang="en-US" altLang="zh-CN" sz="2600" b="1" smtClean="0">
                <a:latin typeface="Times New Roman" panose="02020603050405020304" pitchFamily="18" charset="0"/>
                <a:cs typeface="Times New Roman" panose="02020603050405020304" pitchFamily="18" charset="0"/>
              </a:rPr>
              <a:t>6</a:t>
            </a:r>
            <a:r>
              <a:rPr lang="zh-CN" altLang="zh-CN" sz="2600" b="1" smtClean="0">
                <a:latin typeface="Times New Roman" panose="02020603050405020304" pitchFamily="18" charset="0"/>
                <a:cs typeface="Times New Roman" panose="02020603050405020304" pitchFamily="18" charset="0"/>
              </a:rPr>
              <a:t>增数列</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则</a:t>
            </a:r>
            <a:r>
              <a:rPr lang="en-US" altLang="zh-CN" sz="2600" b="1" i="1" smtClean="0">
                <a:latin typeface="Times New Roman" panose="02020603050405020304" pitchFamily="18" charset="0"/>
                <a:cs typeface="Times New Roman" panose="02020603050405020304" pitchFamily="18" charset="0"/>
              </a:rPr>
              <a:t>m</a:t>
            </a:r>
            <a:r>
              <a:rPr lang="zh-CN" altLang="zh-CN" sz="2600" b="1" smtClean="0">
                <a:latin typeface="Times New Roman" panose="02020603050405020304" pitchFamily="18" charset="0"/>
                <a:cs typeface="Times New Roman" panose="02020603050405020304" pitchFamily="18" charset="0"/>
              </a:rPr>
              <a:t>的最小值为</a:t>
            </a:r>
            <a:r>
              <a:rPr lang="en-US" altLang="zh-CN" sz="2600" b="1" smtClean="0">
                <a:latin typeface="Times New Roman" panose="02020603050405020304" pitchFamily="18" charset="0"/>
                <a:cs typeface="Times New Roman" panose="02020603050405020304" pitchFamily="18" charset="0"/>
              </a:rPr>
              <a:t>7.</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78057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81100"/>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若存在</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的最大值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中的每一项都相等</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中存在大于</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若首项</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拆分成</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后</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变大</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所以此时</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不是最大值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交换</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的顺序后</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变为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所以此时</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不是最大值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MS Mincho" panose="02020609040205080304" pitchFamily="49" charset="-128"/>
                <a:cs typeface="MS Mincho" panose="02020609040205080304" pitchFamily="49" charset="-128"/>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所以将</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改为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并在数列首位前添加一项</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的值变大</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2978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custDataLst>
              <p:tags r:id="rId1"/>
            </p:custDataLst>
          </p:nvPr>
        </p:nvSpPr>
        <p:spPr>
          <a:xfrm>
            <a:off x="0" y="13364"/>
            <a:ext cx="12190413" cy="620694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81100"/>
            <a:ext cx="11589417" cy="5245218"/>
          </a:xfrm>
          <a:prstGeom prst="rect">
            <a:avLst/>
          </a:prstGeom>
        </p:spPr>
        <p:txBody>
          <a:bodyPr wrap="square">
            <a:spAutoFit/>
          </a:bodyPr>
          <a:lstStyle/>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不是最大值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中存在相邻的两项</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设此时</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中有</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改为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并在数列首位前添加</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个</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后</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的值至少变为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所以此时</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不是最大值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的各项只能为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或</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的形式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设其中有</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项为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y</a:t>
            </a:r>
            <a:r>
              <a:rPr lang="zh-CN" altLang="zh-CN" sz="2600" b="1">
                <a:latin typeface="Times New Roman" panose="02020603050405020304" pitchFamily="18" charset="0"/>
                <a:cs typeface="Times New Roman" panose="02020603050405020304" pitchFamily="18" charset="0"/>
              </a:rPr>
              <a:t>项为</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p>
          <a:p>
            <a:pPr>
              <a:lnSpc>
                <a:spcPct val="13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存在</a:t>
            </a:r>
            <a:r>
              <a:rPr lang="en-US" altLang="zh-CN" sz="2600" b="1">
                <a:latin typeface="Times New Roman" panose="02020603050405020304" pitchFamily="18" charset="0"/>
                <a:cs typeface="Times New Roman" panose="02020603050405020304" pitchFamily="18" charset="0"/>
              </a:rPr>
              <a:t>100</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增数列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xy</a:t>
            </a:r>
            <a:r>
              <a:rPr lang="en-US" altLang="zh-CN" sz="2600" b="1">
                <a:latin typeface="Times New Roman" panose="02020603050405020304" pitchFamily="18" charset="0"/>
                <a:cs typeface="Times New Roman" panose="02020603050405020304" pitchFamily="18" charset="0"/>
              </a:rPr>
              <a:t>=(100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y</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100</a:t>
            </a:r>
            <a:r>
              <a:rPr lang="en-US" altLang="zh-CN" sz="2600" b="1" i="1" smtClean="0">
                <a:latin typeface="Times New Roman" panose="02020603050405020304" pitchFamily="18" charset="0"/>
                <a:cs typeface="Times New Roman" panose="02020603050405020304" pitchFamily="18" charset="0"/>
              </a:rPr>
              <a:t>y</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y</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25)</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250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所以当且仅当</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=50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y</a:t>
            </a:r>
            <a:r>
              <a:rPr lang="en-US" altLang="zh-CN" sz="2600" b="1">
                <a:latin typeface="Times New Roman" panose="02020603050405020304" pitchFamily="18" charset="0"/>
                <a:cs typeface="Times New Roman" panose="02020603050405020304" pitchFamily="18" charset="0"/>
              </a:rPr>
              <a:t>=25</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取最大值</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的最大值为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250.</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5754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3772109"/>
            <a:ext cx="12190413" cy="23793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370861" y="621443"/>
                <a:ext cx="11361059" cy="5448415"/>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smtClean="0">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2</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济南质检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对于无穷数列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必有</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d>
                                <m:dPr>
                                  <m:ctrlPr>
                                    <a:rPr lang="en-US" altLang="zh-CN" sz="2600" b="1" i="1">
                                      <a:latin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𝐍</m:t>
                                  </m:r>
                                </m:e>
                                <m:sup>
                                  <m:r>
                                    <a:rPr lang="en-US" altLang="zh-CN" sz="2600" b="1" i="1">
                                      <a:latin typeface="Cambria Math" panose="02040503050406030204" pitchFamily="18" charset="0"/>
                                      <a:cs typeface="Times New Roman" panose="02020603050405020304" pitchFamily="18" charset="0"/>
                                    </a:rPr>
                                    <m:t>∗</m:t>
                                  </m:r>
                                </m:sup>
                              </m:sSup>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r>
                  <a:rPr lang="zh-CN" altLang="zh-CN" sz="2600" b="1">
                    <a:latin typeface="Times New Roman" panose="02020603050405020304" pitchFamily="18" charset="0"/>
                    <a:cs typeface="Times New Roman" panose="02020603050405020304" pitchFamily="18" charset="0"/>
                  </a:rPr>
                  <a:t>判断数列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性质</a:t>
                </a:r>
                <a:r>
                  <a:rPr lang="en-US" altLang="zh-CN" sz="2600" b="1" smtClean="0">
                    <a:latin typeface="Times New Roman" panose="02020603050405020304" pitchFamily="18" charset="0"/>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是否</a:t>
                </a:r>
                <a:r>
                  <a:rPr lang="zh-CN" altLang="zh-CN" sz="2600" b="1">
                    <a:latin typeface="Times New Roman" panose="02020603050405020304" pitchFamily="18" charset="0"/>
                    <a:cs typeface="Times New Roman" panose="02020603050405020304" pitchFamily="18" charset="0"/>
                  </a:rPr>
                  <a:t>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性质</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d>
                                <m:dPr>
                                  <m:ctrlPr>
                                    <a:rPr lang="en-US" altLang="zh-CN" sz="2600" b="1" i="1">
                                      <a:latin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e>
                              </m:d>
                              <m:r>
                                <a:rPr lang="en-US" altLang="zh-CN" sz="2600" b="1">
                                  <a:latin typeface="Cambria Math" panose="02040503050406030204" pitchFamily="18" charset="0"/>
                                  <a:cs typeface="Times New Roman" panose="02020603050405020304" pitchFamily="18" charset="0"/>
                                </a:rPr>
                                <m:t>,</m:t>
                              </m:r>
                              <m:r>
                                <a:rPr lang="en-US" altLang="zh-CN" sz="2600" b="1" i="0" smtClean="0">
                                  <a:latin typeface="Cambria Math" panose="02040503050406030204" pitchFamily="18" charset="0"/>
                                  <a:cs typeface="Times New Roman" panose="02020603050405020304" pitchFamily="18" charset="0"/>
                                </a:rPr>
                                <m:t>                 </m:t>
                              </m:r>
                            </m:e>
                          </m:mr>
                          <m:mr>
                            <m:e>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𝟓</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m:rPr>
                                  <m:nor/>
                                </m:rPr>
                                <a:rPr lang="en-US" altLang="zh-CN" sz="2600" b="1">
                                  <a:latin typeface="宋体" panose="02010600030101010101" pitchFamily="2" charset="-122"/>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𝟑</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𝐍</m:t>
                                  </m:r>
                                </m:e>
                                <m:sup>
                                  <m:r>
                                    <a:rPr lang="en-US" altLang="zh-CN" sz="2600" b="1" i="1">
                                      <a:latin typeface="Cambria Math" panose="02040503050406030204" pitchFamily="18" charset="0"/>
                                      <a:cs typeface="Times New Roman" panose="02020603050405020304" pitchFamily="18" charset="0"/>
                                    </a:rPr>
                                    <m:t>∗</m:t>
                                  </m:r>
                                </m:sup>
                              </m:sSup>
                              <m:r>
                                <a:rPr lang="en-US" altLang="zh-CN" sz="2600" b="1">
                                  <a:latin typeface="Cambria Math" panose="02040503050406030204" pitchFamily="18" charset="0"/>
                                  <a:cs typeface="Times New Roman" panose="02020603050405020304" pitchFamily="18" charset="0"/>
                                </a:rPr>
                                <m:t>),</m:t>
                              </m:r>
                            </m:e>
                          </m:mr>
                        </m:m>
                        <m:r>
                          <a:rPr lang="en-US" altLang="zh-CN" sz="2600" b="1" i="1" smtClean="0">
                            <a:latin typeface="Cambria Math" panose="02040503050406030204" pitchFamily="18" charset="0"/>
                            <a:cs typeface="Times New Roman" panose="02020603050405020304" pitchFamily="18" charset="0"/>
                          </a:rPr>
                          <m:t> </m:t>
                        </m:r>
                      </m:e>
                    </m:d>
                  </m:oMath>
                </a14:m>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a</a:t>
                </a:r>
                <a:r>
                  <a:rPr lang="en-US" altLang="zh-CN" sz="2600" b="1" baseline="-25000"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4=1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但</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不具有性质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370861" y="621443"/>
                <a:ext cx="11361059" cy="5448415"/>
              </a:xfrm>
              <a:prstGeom prst="rect">
                <a:avLst/>
              </a:prstGeom>
              <a:blipFill rotWithShape="0">
                <a:blip r:embed="rId3"/>
                <a:stretch>
                  <a:fillRect l="-966" r="-751" b="-5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5552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blinds(horizontal)">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linds(horizontal)">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832123"/>
            <a:ext cx="12190413" cy="434960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269382" y="621443"/>
                <a:ext cx="11589417" cy="553555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对于无穷数列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必为有限集</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所以一定存在一组最小的且</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的含义可得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从第</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项开始的各项呈现周期性规律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为一个周期中的各项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中最多有</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个不同的项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最多有</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zh-CN" altLang="zh-CN" sz="2600" b="1">
                    <a:latin typeface="Times New Roman" panose="02020603050405020304" pitchFamily="18" charset="0"/>
                    <a:cs typeface="Times New Roman" panose="02020603050405020304" pitchFamily="18" charset="0"/>
                  </a:rPr>
                  <a:t>个元素</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T</a:t>
                </a:r>
                <a:r>
                  <a:rPr lang="zh-CN" altLang="zh-CN" sz="2600" b="1">
                    <a:latin typeface="Times New Roman" panose="02020603050405020304" pitchFamily="18" charset="0"/>
                    <a:cs typeface="Times New Roman" panose="02020603050405020304" pitchFamily="18" charset="0"/>
                  </a:rPr>
                  <a:t>为有限集</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269382" y="621443"/>
                <a:ext cx="11589417" cy="5535554"/>
              </a:xfrm>
              <a:prstGeom prst="rect">
                <a:avLst/>
              </a:prstGeom>
              <a:blipFill rotWithShape="0">
                <a:blip r:embed="rId3"/>
                <a:stretch>
                  <a:fillRect l="-947" b="-33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36353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7883" y="1974037"/>
            <a:ext cx="9637863" cy="3277994"/>
          </a:xfrm>
          <a:prstGeom prst="rect">
            <a:avLst/>
          </a:prstGeom>
          <a:noFill/>
        </p:spPr>
        <p:txBody>
          <a:bodyPr wrap="square" lIns="121898" tIns="60948" rIns="121898" bIns="60948">
            <a:no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数列的融合创新问题往往以压轴题的位置出现于高考题中</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以新定义、新性质和新构造的形式出现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有时与函数、不等式、集合等交汇命题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难度较大</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3409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26618"/>
            <a:ext cx="12190413" cy="379073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是各项均为正整数的数列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既具有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是否存在正整数</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成等差数列</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请加以证明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若不存在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说明理由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因为</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又具有</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性质</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所以存在</a:t>
            </a:r>
            <a:r>
              <a:rPr lang="en-US" altLang="zh-CN" sz="2600" b="1" i="1">
                <a:latin typeface="Times New Roman" panose="02020603050405020304" pitchFamily="18" charset="0"/>
                <a:cs typeface="Times New Roman" panose="02020603050405020304" pitchFamily="18" charset="0"/>
              </a:rPr>
              <a:t>M</a:t>
            </a:r>
            <a:r>
              <a:rPr lang="en-US" altLang="zh-CN" sz="2600" b="1">
                <a:latin typeface="Cambria Math" panose="020405030504060302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Cambria Math" panose="020405030504060302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分别是满足上述关系式的最小的正整数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的含义可得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 </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N′ </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则取</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 </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 </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 </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 </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N′ </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则取</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 </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 </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可</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 </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0303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记</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=max{</a:t>
            </a:r>
            <a:r>
              <a:rPr lang="en-US" altLang="zh-CN" sz="2600" b="1" i="1">
                <a:latin typeface="Times New Roman" panose="02020603050405020304" pitchFamily="18" charset="0"/>
                <a:cs typeface="Times New Roman" panose="02020603050405020304" pitchFamily="18" charset="0"/>
              </a:rPr>
              <a:t>M′ </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 </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则对于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显然</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由性质</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的含义可得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smtClean="0">
                <a:latin typeface="Times New Roman" panose="02020603050405020304" pitchFamily="18" charset="0"/>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的最小的正整数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6385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blinds(horizontal)">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blinds(horizontal)">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blinds(horizontal)">
                                      <p:cBhvr>
                                        <p:cTn id="4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42665"/>
            <a:ext cx="12190413" cy="65369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7" name="矩形 6"/>
          <p:cNvSpPr/>
          <p:nvPr/>
        </p:nvSpPr>
        <p:spPr>
          <a:xfrm>
            <a:off x="269382" y="621443"/>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取</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是偶数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是奇数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是公差为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51477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linds(horizont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linds(horizont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linds(horizontal)">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blinds(horizontal)">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0" y="2623963"/>
            <a:ext cx="12190413" cy="35347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8" name="矩形 7"/>
          <p:cNvSpPr/>
          <p:nvPr>
            <p:custDataLst>
              <p:tags r:id="rId2"/>
            </p:custDataLst>
          </p:nvPr>
        </p:nvSpPr>
        <p:spPr bwMode="auto">
          <a:xfrm>
            <a:off x="251427" y="19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题型三</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抽象数列的拆分或变换</a:t>
            </a:r>
            <a:endParaRPr lang="zh-CN" altLang="zh-CN" sz="1200">
              <a:latin typeface="Calibri" panose="020F0502020204030204" pitchFamily="34" charset="0"/>
              <a:cs typeface="Times New Roman" panose="02020603050405020304" pitchFamily="18" charset="0"/>
            </a:endParaRPr>
          </a:p>
        </p:txBody>
      </p:sp>
      <p:sp>
        <p:nvSpPr>
          <p:cNvPr id="14" name="矩形 13"/>
          <p:cNvSpPr/>
          <p:nvPr/>
        </p:nvSpPr>
        <p:spPr>
          <a:xfrm>
            <a:off x="269382" y="752072"/>
            <a:ext cx="11589417" cy="3093154"/>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(2024·</a:t>
            </a:r>
            <a:r>
              <a:rPr lang="zh-CN" altLang="zh-CN" sz="2600" b="1">
                <a:latin typeface="Times New Roman" panose="02020603050405020304" pitchFamily="18" charset="0"/>
                <a:cs typeface="Times New Roman" panose="02020603050405020304" pitchFamily="18" charset="0"/>
              </a:rPr>
              <a:t>新高考Ⅰ卷</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为正整数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是公差不为</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若从中删去两项</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后剩余的</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项可被平均分为</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且每组的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个数都能构成等差数列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写出所有的</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6</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满足题意的所有</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437758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14135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5493812"/>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删去</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其余项可分为以下</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组</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删去</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其余项可分为以下</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10</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12</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14</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17</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18</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组</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04311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2781"/>
            <a:ext cx="12190413" cy="61809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5" name="矩形 4"/>
          <p:cNvSpPr/>
          <p:nvPr/>
        </p:nvSpPr>
        <p:spPr>
          <a:xfrm>
            <a:off x="269382" y="752072"/>
            <a:ext cx="11589417" cy="3093154"/>
          </a:xfrm>
          <a:prstGeom prst="rect">
            <a:avLst/>
          </a:prstGeom>
        </p:spPr>
        <p:txBody>
          <a:bodyPr wrap="square">
            <a:spAutoFit/>
          </a:bodyPr>
          <a:lstStyle/>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19</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20</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baseline="-25000" smtClean="0">
                <a:latin typeface="Times New Roman" panose="02020603050405020304" pitchFamily="18" charset="0"/>
                <a:cs typeface="Times New Roman" panose="02020603050405020304" pitchFamily="18" charset="0"/>
              </a:rPr>
              <a:t>22</a:t>
            </a:r>
            <a:r>
              <a:rPr lang="zh-CN" altLang="zh-CN" sz="2600" b="1">
                <a:latin typeface="Times New Roman" panose="02020603050405020304" pitchFamily="18" charset="0"/>
                <a:cs typeface="Times New Roman" panose="02020603050405020304" pitchFamily="18" charset="0"/>
              </a:rPr>
              <a:t>为第</a:t>
            </a:r>
            <a:r>
              <a:rPr lang="en-US" altLang="zh-CN" sz="2600" b="1">
                <a:latin typeface="Times New Roman" panose="02020603050405020304" pitchFamily="18" charset="0"/>
                <a:cs typeface="Times New Roman" panose="02020603050405020304" pitchFamily="18" charset="0"/>
              </a:rPr>
              <a:t>5</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为第</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可知每组的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个数都能构成等差数列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26987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2108105"/>
            <a:ext cx="12190413" cy="409752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548872"/>
                <a:ext cx="11589417" cy="576074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从</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中一次任取两个数</a:t>
                </a:r>
                <a:r>
                  <a:rPr lang="en-US" altLang="zh-CN" sz="2600" b="1" i="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记数列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可分数列的概率为</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Cambria Math" panose="02040503050406030204" pitchFamily="18" charset="0"/>
                    <a:cs typeface="Cambria Math" panose="020405030504060302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删去</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其余项从小到大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项分为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可知每组的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个数都能构成等差数列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可分为</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4(</a:t>
                </a:r>
                <a:r>
                  <a:rPr lang="en-US" altLang="zh-CN" sz="2600" b="1" i="1" smtClean="0">
                    <a:latin typeface="Times New Roman" panose="02020603050405020304" pitchFamily="18" charset="0"/>
                    <a:cs typeface="Times New Roman" panose="02020603050405020304" pitchFamily="18" charset="0"/>
                  </a:rPr>
                  <a:t>q</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548872"/>
                <a:ext cx="11589417" cy="5760744"/>
              </a:xfrm>
              <a:prstGeom prst="rect">
                <a:avLst/>
              </a:prstGeom>
              <a:blipFill rotWithShape="0">
                <a:blip r:embed="rId3"/>
                <a:stretch>
                  <a:fillRect l="-947" r="-526" b="-5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689846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52072"/>
                <a:ext cx="11589417" cy="5168916"/>
              </a:xfrm>
              <a:prstGeom prst="rect">
                <a:avLst/>
              </a:prstGeom>
            </p:spPr>
            <p:txBody>
              <a:bodyPr wrap="square">
                <a:spAutoFit/>
              </a:bodyPr>
              <a:lstStyle/>
              <a:p>
                <a:pPr>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p</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的可能取值方法数为</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易知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Cambria Math" panose="02040503050406030204" pitchFamily="18" charset="0"/>
                    <a:cs typeface="Cambria Math" panose="020405030504060302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删去</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将</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与</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从小到大</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项分为</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组</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可知每组的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个数成等差数列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考虑</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是否可分</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等同于考虑</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是否可分</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其中</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a:t>
                </a:r>
                <a:r>
                  <a:rPr lang="zh-CN" altLang="zh-CN" sz="2600" b="1" smtClean="0">
                    <a:latin typeface="Times New Roman" panose="02020603050405020304" pitchFamily="18" charset="0"/>
                    <a:cs typeface="Times New Roman" panose="02020603050405020304" pitchFamily="18" charset="0"/>
                  </a:rPr>
                  <a:t>分为</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52072"/>
                <a:ext cx="11589417" cy="5168916"/>
              </a:xfrm>
              <a:prstGeom prst="rect">
                <a:avLst/>
              </a:prstGeom>
              <a:blipFill rotWithShape="0">
                <a:blip r:embed="rId3"/>
                <a:stretch>
                  <a:fillRect l="-947" r="-526" b="-7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19778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5" name="矩形 4"/>
              <p:cNvSpPr/>
              <p:nvPr/>
            </p:nvSpPr>
            <p:spPr>
              <a:xfrm>
                <a:off x="269382" y="752072"/>
                <a:ext cx="11589417" cy="496802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t</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p>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每组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个数都能构成等差数列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故数列</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可分数列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&gt;1</a:t>
                </a:r>
                <a:r>
                  <a:rPr lang="zh-CN" altLang="zh-CN" sz="2600" b="1">
                    <a:latin typeface="Times New Roman" panose="02020603050405020304" pitchFamily="18" charset="0"/>
                    <a:cs typeface="Times New Roman" panose="02020603050405020304" pitchFamily="18" charset="0"/>
                  </a:rPr>
                  <a:t>的可能取值方法数为</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从而</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num>
                          <m:den>
                            <m:r>
                              <a:rPr lang="en-US" altLang="zh-CN" sz="2600" b="1" i="1">
                                <a:latin typeface="Cambria Math" panose="02040503050406030204" pitchFamily="18" charset="0"/>
                                <a:cs typeface="Times New Roman" panose="02020603050405020304" pitchFamily="18" charset="0"/>
                              </a:rPr>
                              <m:t>𝟐</m:t>
                            </m:r>
                          </m:den>
                        </m:f>
                      </m:num>
                      <m:den>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𝟒</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𝒎</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𝒎</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5" name="矩形 4"/>
              <p:cNvSpPr>
                <a:spLocks noRot="1" noChangeAspect="1" noMove="1" noResize="1" noEditPoints="1" noAdjustHandles="1" noChangeArrowheads="1" noChangeShapeType="1" noTextEdit="1"/>
              </p:cNvSpPr>
              <p:nvPr/>
            </p:nvSpPr>
            <p:spPr>
              <a:xfrm>
                <a:off x="269382" y="752072"/>
                <a:ext cx="11589417" cy="496802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943399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custDataLst>
              <p:tags r:id="rId1"/>
            </p:custDataLst>
          </p:nvPr>
        </p:nvSpPr>
        <p:spPr>
          <a:xfrm>
            <a:off x="0" y="2153148"/>
            <a:ext cx="12190413" cy="41411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6" name="矩形 15"/>
          <p:cNvSpPr/>
          <p:nvPr>
            <p:custDataLst>
              <p:tags r:id="rId2"/>
            </p:custDataLst>
          </p:nvPr>
        </p:nvSpPr>
        <p:spPr>
          <a:xfrm>
            <a:off x="-635" y="1340161"/>
            <a:ext cx="1959355" cy="545591"/>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custDataLst>
              <p:tags r:id="rId3"/>
            </p:custDataLst>
          </p:nvPr>
        </p:nvSpPr>
        <p:spPr>
          <a:xfrm>
            <a:off x="437459" y="1422729"/>
            <a:ext cx="1528246" cy="4623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矩形 17"/>
          <p:cNvSpPr/>
          <p:nvPr>
            <p:custDataLst>
              <p:tags r:id="rId4"/>
            </p:custDataLst>
          </p:nvPr>
        </p:nvSpPr>
        <p:spPr>
          <a:xfrm>
            <a:off x="558727" y="1441149"/>
            <a:ext cx="1363802" cy="446508"/>
          </a:xfrm>
          <a:prstGeom prst="rect">
            <a:avLst/>
          </a:prstGeom>
          <a:effectLst>
            <a:outerShdw blurRad="50800" dist="38100" dir="2700000" algn="tl" rotWithShape="0">
              <a:prstClr val="black">
                <a:alpha val="40000"/>
              </a:prstClr>
            </a:outerShdw>
          </a:effectLst>
        </p:spPr>
        <p:txBody>
          <a:bodyPr>
            <a:noAutofit/>
          </a:bodyPr>
          <a:lstStyle/>
          <a:p>
            <a:pPr fontAlgn="auto">
              <a:spcBef>
                <a:spcPts val="0"/>
              </a:spcBef>
              <a:spcAft>
                <a:spcPts val="0"/>
              </a:spcAft>
              <a:defRPr/>
            </a:pP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思维建模</a:t>
            </a:r>
            <a:endParaRPr lang="zh-CN"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12447" y="2181729"/>
            <a:ext cx="11615487" cy="3624775"/>
          </a:xfrm>
          <a:prstGeom prst="rect">
            <a:avLst/>
          </a:prstGeom>
        </p:spPr>
        <p:txBody>
          <a:bodyPr wrap="square">
            <a:spAutoFit/>
          </a:bodyPr>
          <a:lstStyle/>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与数列的新概念有关问题的求解策略</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通过给出一个新的数列的概念</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或约定一种新的运算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或给出几个新模型来创设新问题的情景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要求在阅读理解的基础上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依据题目提供的信息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联系所学的知识和方法</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实现信息的迁移</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达到灵活解题的目的</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遇到新定义问题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应耐心读题</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分析新定义的特点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弄清新定义的性质</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按新定义的要求</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照章办事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逐条分析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运算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验证</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使得问题得以解决</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151051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2611947"/>
            <a:ext cx="4837438" cy="1712353"/>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rgbClr val="548235"/>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
        <p:nvSpPr>
          <p:cNvPr id="5" name="TextBox 4"/>
          <p:cNvSpPr txBox="1"/>
          <p:nvPr/>
        </p:nvSpPr>
        <p:spPr bwMode="auto">
          <a:xfrm>
            <a:off x="1015234" y="2688154"/>
            <a:ext cx="2902842" cy="1199158"/>
          </a:xfrm>
          <a:prstGeom prst="rect">
            <a:avLst/>
          </a:prstGeom>
          <a:noFill/>
        </p:spPr>
        <p:txBody>
          <a:bodyPr wrap="square">
            <a:spAutoFit/>
          </a:bodyPr>
          <a:lstStyle/>
          <a:p>
            <a:pPr>
              <a:defRPr/>
            </a:pP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目</a:t>
            </a:r>
            <a:r>
              <a:rPr lang="en-US" altLang="zh-CN" sz="7200" kern="0" spc="-200" dirty="0">
                <a:ln w="1905">
                  <a:noFill/>
                </a:ln>
                <a:solidFill>
                  <a:prstClr val="white"/>
                </a:solidFill>
                <a:latin typeface="微软雅黑" panose="020B0503020204020204" pitchFamily="34" charset="-122"/>
                <a:ea typeface="微软雅黑" panose="020B0503020204020204" pitchFamily="34" charset="-122"/>
              </a:rPr>
              <a:t> </a:t>
            </a:r>
            <a:r>
              <a:rPr lang="zh-CN" altLang="en-US" sz="7200" kern="0" spc="-200" dirty="0">
                <a:ln w="1905">
                  <a:noFill/>
                </a:ln>
                <a:solidFill>
                  <a:prstClr val="white"/>
                </a:solidFill>
                <a:latin typeface="微软雅黑" panose="020B0503020204020204" pitchFamily="34" charset="-122"/>
                <a:ea typeface="微软雅黑" panose="020B0503020204020204" pitchFamily="34" charset="-122"/>
              </a:rPr>
              <a:t>录</a:t>
            </a:r>
          </a:p>
        </p:txBody>
      </p:sp>
      <p:sp>
        <p:nvSpPr>
          <p:cNvPr id="6" name="TextBox 5"/>
          <p:cNvSpPr txBox="1"/>
          <p:nvPr/>
        </p:nvSpPr>
        <p:spPr bwMode="auto">
          <a:xfrm>
            <a:off x="1108062" y="3679592"/>
            <a:ext cx="2098700" cy="502882"/>
          </a:xfrm>
          <a:prstGeom prst="rect">
            <a:avLst/>
          </a:prstGeom>
          <a:noFill/>
        </p:spPr>
        <p:txBody>
          <a:bodyPr wrap="none">
            <a:spAutoFit/>
          </a:bodyPr>
          <a:lstStyle/>
          <a:p>
            <a:pPr algn="ctr"/>
            <a:r>
              <a:rPr lang="en-US" altLang="zh-CN" sz="2665" b="1" dirty="0">
                <a:solidFill>
                  <a:prstClr val="white"/>
                </a:solidFill>
                <a:latin typeface="微软雅黑" panose="020B0503020204020204" pitchFamily="34" charset="-122"/>
                <a:ea typeface="微软雅黑" panose="020B0503020204020204" pitchFamily="34" charset="-122"/>
              </a:rPr>
              <a:t>CONTENTS</a:t>
            </a:r>
            <a:endParaRPr lang="zh-CN" altLang="en-US" sz="2665" b="1" dirty="0">
              <a:solidFill>
                <a:prstClr val="white"/>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5040471" y="2961394"/>
            <a:ext cx="3040374" cy="913327"/>
            <a:chOff x="5712912" y="4110924"/>
            <a:chExt cx="3040374" cy="913327"/>
          </a:xfrm>
        </p:grpSpPr>
        <p:sp>
          <p:nvSpPr>
            <p:cNvPr id="10" name="TextBox 9">
              <a:hlinkClick r:id="rId3" action="ppaction://hlinksldjump"/>
            </p:cNvPr>
            <p:cNvSpPr txBox="1"/>
            <p:nvPr/>
          </p:nvSpPr>
          <p:spPr bwMode="auto">
            <a:xfrm>
              <a:off x="6519982" y="4207367"/>
              <a:ext cx="2233304" cy="502445"/>
            </a:xfrm>
            <a:prstGeom prst="rect">
              <a:avLst/>
            </a:prstGeom>
            <a:noFill/>
          </p:spPr>
          <p:txBody>
            <a:bodyPr wrap="none">
              <a:spAutoFit/>
            </a:bodyPr>
            <a:lstStyle/>
            <a:p>
              <a:pPr>
                <a:defRPr/>
              </a:pPr>
              <a:r>
                <a:rPr lang="zh-CN" altLang="en-US" sz="2665" b="1" kern="0" dirty="0" smtClean="0">
                  <a:solidFill>
                    <a:prstClr val="black">
                      <a:lumMod val="75000"/>
                      <a:lumOff val="25000"/>
                    </a:prstClr>
                  </a:solidFill>
                  <a:latin typeface="微软雅黑" panose="020B0503020204020204" pitchFamily="34" charset="-122"/>
                  <a:ea typeface="微软雅黑" panose="020B0503020204020204" pitchFamily="34" charset="-122"/>
                </a:rPr>
                <a:t>课时对点精练</a:t>
              </a:r>
              <a:endParaRPr lang="zh-CN" altLang="en-US" sz="2665" b="1" kern="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8" name="TextBox 17">
              <a:hlinkClick r:id="rId3" action="ppaction://hlinksldjump"/>
            </p:cNvPr>
            <p:cNvSpPr txBox="1"/>
            <p:nvPr/>
          </p:nvSpPr>
          <p:spPr>
            <a:xfrm>
              <a:off x="5712912" y="4110924"/>
              <a:ext cx="184731" cy="913327"/>
            </a:xfrm>
            <a:prstGeom prst="rect">
              <a:avLst/>
            </a:prstGeom>
            <a:noFill/>
            <a:effectLst>
              <a:outerShdw blurRad="50800" dist="38100" dir="2700000" algn="tl" rotWithShape="0">
                <a:prstClr val="black">
                  <a:alpha val="40000"/>
                </a:prstClr>
              </a:outerShdw>
            </a:effectLst>
          </p:spPr>
          <p:txBody>
            <a:bodyPr wrap="none" rtlCol="0">
              <a:spAutoFit/>
            </a:bodyPr>
            <a:lstStyle/>
            <a:p>
              <a:endParaRPr lang="en-US" altLang="zh-CN" sz="5335" dirty="0">
                <a:solidFill>
                  <a:srgbClr val="548235"/>
                </a:solidFill>
                <a:latin typeface="Impact" panose="020B0806030902050204" pitchFamily="34" charset="0"/>
              </a:endParaRPr>
            </a:p>
          </p:txBody>
        </p:sp>
      </p:grpSp>
      <p:sp>
        <p:nvSpPr>
          <p:cNvPr id="20" name="矩形 34"/>
          <p:cNvSpPr/>
          <p:nvPr/>
        </p:nvSpPr>
        <p:spPr bwMode="auto">
          <a:xfrm>
            <a:off x="9315242" y="2607161"/>
            <a:ext cx="2893192" cy="1717138"/>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rgbClr val="70AD47"/>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400">
              <a:solidFill>
                <a:prstClr val="black"/>
              </a:solidFill>
              <a:latin typeface="Arial" panose="020B0604020202020204" pitchFamily="34" charset="0"/>
            </a:endParaRPr>
          </a:p>
        </p:txBody>
      </p:sp>
    </p:spTree>
    <p:extLst>
      <p:ext uri="{BB962C8B-B14F-4D97-AF65-F5344CB8AC3E}">
        <p14:creationId xmlns:p14="http://schemas.microsoft.com/office/powerpoint/2010/main" val="4158660134"/>
      </p:ext>
    </p:extLst>
  </p:cSld>
  <p:clrMapOvr>
    <a:masterClrMapping/>
  </p:clrMapOvr>
  <mc:AlternateContent xmlns:mc="http://schemas.openxmlformats.org/markup-compatibility/2006" xmlns:p14="http://schemas.microsoft.com/office/powerpoint/2010/main">
    <mc:Choice Requires="p14">
      <p:transition spd="med" p14:dur="700" advClick="0"/>
    </mc:Choice>
    <mc:Fallback xmlns="">
      <p:transition spd="med"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3696320"/>
            <a:ext cx="12190413" cy="247979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4332340"/>
              </a:xfrm>
              <a:prstGeom prst="rect">
                <a:avLst/>
              </a:prstGeom>
            </p:spPr>
            <p:txBody>
              <a:bodyPr wrap="square">
                <a:spAutoFit/>
              </a:bodyPr>
              <a:lstStyle/>
              <a:p>
                <a:pPr marL="355600" indent="-355600">
                  <a:lnSpc>
                    <a:spcPct val="15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3</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广州调研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对于每项均是正整数的数列</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定义变换</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将数列</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变换成数列</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对于每项均是非负整数的数列</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mb</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𝒎</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定义变换</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将数列</a:t>
                </a:r>
                <a:r>
                  <a:rPr lang="en-US" altLang="zh-CN" sz="2600" b="1" i="1">
                    <a:latin typeface="Times New Roman" panose="02020603050405020304" pitchFamily="18" charset="0"/>
                    <a:cs typeface="Times New Roman" panose="02020603050405020304" pitchFamily="18" charset="0"/>
                  </a:rPr>
                  <a:t>Q</a:t>
                </a:r>
                <a:r>
                  <a:rPr lang="zh-CN" altLang="zh-CN" sz="2600" b="1">
                    <a:latin typeface="Times New Roman" panose="02020603050405020304" pitchFamily="18" charset="0"/>
                    <a:cs typeface="Times New Roman" panose="02020603050405020304" pitchFamily="18" charset="0"/>
                  </a:rPr>
                  <a:t>各项从大到小排列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然后去掉所有为零的项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得到数列</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若数列</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依题意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i="1" smtClean="0">
                    <a:latin typeface="Times New Roman" panose="02020603050405020304" pitchFamily="18" charset="0"/>
                    <a:cs typeface="Times New Roman" panose="02020603050405020304" pitchFamily="18" charset="0"/>
                  </a:rPr>
                  <a:t>	S</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P</a:t>
                </a:r>
                <a:r>
                  <a:rPr lang="en-US" altLang="zh-CN" sz="2600" b="1" baseline="-25000" smtClean="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9</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36=172</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4332340"/>
              </a:xfrm>
              <a:prstGeom prst="rect">
                <a:avLst/>
              </a:prstGeom>
              <a:blipFill rotWithShape="0">
                <a:blip r:embed="rId3"/>
                <a:stretch>
                  <a:fillRect l="-947" b="-8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8102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linds(horizont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linds(horizontal)">
                                      <p:cBhvr>
                                        <p:cTn id="1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217177"/>
            <a:ext cx="12190413" cy="40336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10" name="矩形 9"/>
              <p:cNvSpPr/>
              <p:nvPr/>
            </p:nvSpPr>
            <p:spPr>
              <a:xfrm>
                <a:off x="269382" y="621443"/>
                <a:ext cx="11589417" cy="5517472"/>
              </a:xfrm>
              <a:prstGeom prst="rect">
                <a:avLst/>
              </a:prstGeom>
            </p:spPr>
            <p:txBody>
              <a:bodyPr wrap="square">
                <a:spAutoFit/>
              </a:bodyPr>
              <a:lstStyle/>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对于每项均是正整数的有穷数列</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探究</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与</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的关系</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记</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6</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n</a:t>
                </a:r>
              </a:p>
              <a:p>
                <a:pPr>
                  <a:lnSpc>
                    <a:spcPct val="13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3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69382" y="621443"/>
                <a:ext cx="11589417" cy="5517472"/>
              </a:xfrm>
              <a:prstGeom prst="rect">
                <a:avLst/>
              </a:prstGeom>
              <a:blipFill rotWithShape="0">
                <a:blip r:embed="rId3"/>
                <a:stretch>
                  <a:fillRect l="-947" t="-110" b="-17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498472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linds(horizont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linds(horizontal)">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blinds(horizontal)">
                                      <p:cBhvr>
                                        <p:cTn id="17" dur="500"/>
                                        <p:tgtEl>
                                          <p:spTgt spid="1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blinds(horizontal)">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blinds(horizontal)">
                                      <p:cBhvr>
                                        <p:cTn id="27" dur="500"/>
                                        <p:tgtEl>
                                          <p:spTgt spid="10">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blinds(horizontal)">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blinds(horizontal)">
                                      <p:cBhvr>
                                        <p:cTn id="3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16581"/>
            <a:ext cx="12190413" cy="618097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608743"/>
            <a:ext cx="11589417" cy="5493812"/>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②</a:t>
            </a: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是每项均为非负整数的数列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当存在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交换数列</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的第</a:t>
            </a:r>
            <a:r>
              <a:rPr lang="en-US" altLang="zh-CN" sz="2600" b="1" i="1">
                <a:latin typeface="Times New Roman" panose="02020603050405020304" pitchFamily="18" charset="0"/>
                <a:cs typeface="Times New Roman" panose="02020603050405020304" pitchFamily="18" charset="0"/>
              </a:rPr>
              <a:t>i</a:t>
            </a:r>
            <a:r>
              <a:rPr lang="zh-CN" altLang="zh-CN" sz="2600" b="1">
                <a:latin typeface="Times New Roman" panose="02020603050405020304" pitchFamily="18" charset="0"/>
                <a:cs typeface="Times New Roman" panose="02020603050405020304" pitchFamily="18" charset="0"/>
              </a:rPr>
              <a:t>项与第</a:t>
            </a:r>
            <a:r>
              <a:rPr lang="en-US" altLang="zh-CN" sz="2600" b="1" i="1">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项得到数列</a:t>
            </a:r>
            <a:r>
              <a:rPr lang="en-US" altLang="zh-CN" sz="2600" b="1" i="1">
                <a:latin typeface="Times New Roman" panose="02020603050405020304" pitchFamily="18" charset="0"/>
                <a:cs typeface="Times New Roman" panose="02020603050405020304" pitchFamily="18" charset="0"/>
              </a:rPr>
              <a:t>B</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当存在</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若记数列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C</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从而对于任意给定的数列</a:t>
            </a:r>
            <a:r>
              <a:rPr lang="en-US" altLang="zh-CN" sz="2600" b="1" i="1">
                <a:latin typeface="Times New Roman" panose="02020603050405020304" pitchFamily="18" charset="0"/>
                <a:cs typeface="Times New Roman" panose="02020603050405020304" pitchFamily="18" charset="0"/>
              </a:rPr>
              <a:t>P</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知</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3362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linds(horizont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linds(horizont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linds(horizont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linds(horizontal)">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linds(horizontal)">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blinds(horizontal)">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blinds(horizontal)">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blinds(horizontal)">
                                      <p:cBhvr>
                                        <p:cTn id="42"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718092" y="1079750"/>
            <a:ext cx="11472321" cy="4097969"/>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accent6">
                  <a:lumMod val="75000"/>
                </a:schemeClr>
              </a:solidFill>
            </a:endParaRPr>
          </a:p>
        </p:txBody>
      </p:sp>
      <p:sp>
        <p:nvSpPr>
          <p:cNvPr id="13" name="五边形 12"/>
          <p:cNvSpPr/>
          <p:nvPr>
            <p:custDataLst>
              <p:tags r:id="rId2"/>
            </p:custDataLst>
          </p:nvPr>
        </p:nvSpPr>
        <p:spPr>
          <a:xfrm>
            <a:off x="4445" y="1079750"/>
            <a:ext cx="3288237" cy="4097334"/>
          </a:xfrm>
          <a:prstGeom prst="homePlate">
            <a:avLst>
              <a:gd name="adj" fmla="val 59526"/>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4" name="燕尾形 13"/>
          <p:cNvSpPr/>
          <p:nvPr>
            <p:custDataLst>
              <p:tags r:id="rId3"/>
            </p:custDataLst>
          </p:nvPr>
        </p:nvSpPr>
        <p:spPr>
          <a:xfrm>
            <a:off x="1582850" y="1079750"/>
            <a:ext cx="2333321" cy="4097969"/>
          </a:xfrm>
          <a:prstGeom prst="chevron">
            <a:avLst>
              <a:gd name="adj" fmla="val 85127"/>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black"/>
              </a:solidFill>
            </a:endParaRPr>
          </a:p>
        </p:txBody>
      </p:sp>
      <p:sp>
        <p:nvSpPr>
          <p:cNvPr id="18" name="文本框 44"/>
          <p:cNvSpPr txBox="1"/>
          <p:nvPr/>
        </p:nvSpPr>
        <p:spPr>
          <a:xfrm>
            <a:off x="4368165" y="2564765"/>
            <a:ext cx="6515100" cy="829945"/>
          </a:xfrm>
          <a:prstGeom prst="rect">
            <a:avLst/>
          </a:prstGeom>
          <a:noFill/>
        </p:spPr>
        <p:txBody>
          <a:bodyPr wrap="square">
            <a:spAutoFit/>
          </a:bodyPr>
          <a:lstStyle/>
          <a:p>
            <a:pPr algn="l" fontAlgn="auto">
              <a:spcBef>
                <a:spcPts val="0"/>
              </a:spcBef>
              <a:spcAft>
                <a:spcPts val="0"/>
              </a:spcAft>
              <a:defRPr/>
            </a:pPr>
            <a:r>
              <a:rPr lang="zh-CN" altLang="en-US" sz="4800" b="1" spc="300" dirty="0" smtClean="0">
                <a:solidFill>
                  <a:schemeClr val="bg1"/>
                </a:solidFill>
                <a:effectLst/>
                <a:latin typeface="微软雅黑" panose="020B0503020204020204" pitchFamily="34" charset="-122"/>
                <a:ea typeface="微软雅黑" panose="020B0503020204020204" pitchFamily="34" charset="-122"/>
              </a:rPr>
              <a:t>课时对点精练</a:t>
            </a:r>
            <a:endParaRPr lang="zh-CN" altLang="en-US" sz="4800" b="1" spc="300" dirty="0">
              <a:solidFill>
                <a:schemeClr val="bg1"/>
              </a:solidFill>
              <a:effectLst/>
              <a:latin typeface="微软雅黑" panose="020B0503020204020204" pitchFamily="34" charset="-122"/>
              <a:ea typeface="微软雅黑" panose="020B0503020204020204" pitchFamily="34" charset="-122"/>
            </a:endParaRPr>
          </a:p>
        </p:txBody>
      </p:sp>
      <p:sp>
        <p:nvSpPr>
          <p:cNvPr id="20" name="文本框 18"/>
          <p:cNvSpPr txBox="1"/>
          <p:nvPr>
            <p:custDataLst>
              <p:tags r:id="rId4"/>
            </p:custDataLst>
          </p:nvPr>
        </p:nvSpPr>
        <p:spPr>
          <a:xfrm>
            <a:off x="1104900" y="2341880"/>
            <a:ext cx="1929130" cy="1727200"/>
          </a:xfrm>
          <a:prstGeom prst="rect">
            <a:avLst/>
          </a:prstGeom>
          <a:noFill/>
        </p:spPr>
        <p:txBody>
          <a:bodyPr wrap="square" rtlCol="0">
            <a:noAutofit/>
          </a:bodyPr>
          <a:lstStyle/>
          <a:p>
            <a:pPr algn="dist"/>
            <a:endParaRPr kumimoji="1" lang="en-US" altLang="zh-CN" sz="8800" b="1" dirty="0">
              <a:solidFill>
                <a:prstClr val="white"/>
              </a:solidFill>
              <a:latin typeface="微软雅黑" panose="020B0503020204020204" pitchFamily="34" charset="-122"/>
              <a:ea typeface="微软雅黑" panose="020B0503020204020204" pitchFamily="34" charset="-122"/>
            </a:endParaRPr>
          </a:p>
        </p:txBody>
      </p:sp>
      <p:sp>
        <p:nvSpPr>
          <p:cNvPr id="21" name="文本框 10"/>
          <p:cNvSpPr txBox="1"/>
          <p:nvPr/>
        </p:nvSpPr>
        <p:spPr>
          <a:xfrm>
            <a:off x="4375785" y="3428365"/>
            <a:ext cx="4071620" cy="337185"/>
          </a:xfrm>
          <a:prstGeom prst="rect">
            <a:avLst/>
          </a:prstGeom>
          <a:noFill/>
        </p:spPr>
        <p:txBody>
          <a:bodyPr wrap="square">
            <a:spAutoFit/>
          </a:bodyPr>
          <a:lstStyle/>
          <a:p>
            <a:pPr algn="dist" fontAlgn="auto">
              <a:spcBef>
                <a:spcPts val="0"/>
              </a:spcBef>
              <a:spcAft>
                <a:spcPts val="0"/>
              </a:spcAft>
              <a:defRPr/>
            </a:pPr>
            <a:r>
              <a:rPr lang="en-US" altLang="zh-CN" sz="1600" spc="300" dirty="0" err="1" smtClean="0">
                <a:solidFill>
                  <a:schemeClr val="bg1"/>
                </a:solidFill>
                <a:effectLst/>
                <a:latin typeface="微软雅黑" panose="020B0503020204020204" pitchFamily="34" charset="-122"/>
                <a:ea typeface="微软雅黑" panose="020B0503020204020204" pitchFamily="34" charset="-122"/>
              </a:rPr>
              <a:t>KESHIDUIDIANJINGLIAN</a:t>
            </a:r>
            <a:r>
              <a:rPr lang="en-US" altLang="zh-CN" sz="1600" spc="300" dirty="0" smtClean="0">
                <a:solidFill>
                  <a:schemeClr val="bg1"/>
                </a:solidFill>
                <a:effectLst/>
                <a:latin typeface="微软雅黑" panose="020B0503020204020204" pitchFamily="34" charset="-122"/>
                <a:ea typeface="微软雅黑" panose="020B0503020204020204" pitchFamily="34" charset="-122"/>
              </a:rPr>
              <a:t>   </a:t>
            </a:r>
            <a:endParaRPr lang="en-US" altLang="zh-CN" sz="1600" spc="300" dirty="0">
              <a:solidFill>
                <a:schemeClr val="bg1"/>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862598"/>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0" y="2349752"/>
            <a:ext cx="12190413" cy="383963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9" name="矩形 8"/>
          <p:cNvSpPr/>
          <p:nvPr/>
        </p:nvSpPr>
        <p:spPr>
          <a:xfrm>
            <a:off x="269382" y="492501"/>
            <a:ext cx="11874580"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1.(2025·</a:t>
            </a:r>
            <a:r>
              <a:rPr lang="zh-CN" altLang="zh-CN" sz="2600" b="1" dirty="0">
                <a:latin typeface="Times New Roman" panose="02020603050405020304" pitchFamily="18" charset="0"/>
                <a:cs typeface="Times New Roman" panose="02020603050405020304" pitchFamily="18" charset="0"/>
              </a:rPr>
              <a:t>重庆模拟</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已知实数</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定义数列</a:t>
            </a:r>
            <a:r>
              <a:rPr lang="en-US" altLang="zh-CN" sz="2600" b="1" dirty="0">
                <a:latin typeface="Times New Roman" panose="02020603050405020304" pitchFamily="18" charset="0"/>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如下</a:t>
            </a:r>
            <a:r>
              <a:rPr lang="en-US" altLang="zh-CN" sz="2600" b="1" dirty="0" smtClean="0">
                <a:latin typeface="Times New Roman" panose="02020603050405020304" pitchFamily="18" charset="0"/>
                <a:cs typeface="Times New Roman" panose="02020603050405020304" pitchFamily="18" charset="0"/>
              </a:rPr>
              <a:t>:</a:t>
            </a:r>
          </a:p>
          <a:p>
            <a:pPr marL="355600" indent="-355600">
              <a:lnSpc>
                <a:spcPct val="150000"/>
              </a:lnSpc>
              <a:spcAft>
                <a:spcPts val="0"/>
              </a:spcAft>
              <a:tabLst>
                <a:tab pos="2970530" algn="l"/>
              </a:tabLst>
            </a:pPr>
            <a:r>
              <a:rPr lang="en-US" altLang="zh-CN" sz="2600" b="1" dirty="0">
                <a:latin typeface="Times New Roman" panose="02020603050405020304" pitchFamily="18" charset="0"/>
                <a:cs typeface="Times New Roman" panose="02020603050405020304" pitchFamily="18" charset="0"/>
              </a:rPr>
              <a:t> </a:t>
            </a: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如果</a:t>
            </a:r>
            <a:r>
              <a:rPr lang="en-US" altLang="zh-CN" sz="2600" b="1" i="1"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2</a:t>
            </a:r>
            <a:r>
              <a:rPr lang="en-US" altLang="zh-CN" sz="2600" b="1" i="1" baseline="30000" dirty="0" err="1">
                <a:latin typeface="Times New Roman" panose="02020603050405020304" pitchFamily="18" charset="0"/>
                <a:cs typeface="Times New Roman" panose="02020603050405020304" pitchFamily="18" charset="0"/>
              </a:rPr>
              <a:t>k</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k</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i</a:t>
            </a:r>
            <a:r>
              <a:rPr lang="zh-CN" altLang="zh-CN" sz="2600" b="1" dirty="0">
                <a:latin typeface="Calibri" panose="020F0502020204030204" pitchFamily="34" charset="0"/>
                <a:cs typeface="宋体" panose="02010600030101010101" pitchFamily="2" charset="-122"/>
              </a:rPr>
              <a:t>∈</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i</a:t>
            </a:r>
            <a:r>
              <a:rPr lang="en-US" altLang="zh-CN" sz="2600" b="1" dirty="0">
                <a:latin typeface="Times New Roman" panose="02020603050405020304" pitchFamily="18" charset="0"/>
                <a:cs typeface="Times New Roman" panose="02020603050405020304" pitchFamily="18" charset="0"/>
              </a:rPr>
              <a:t>=0</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i="1" dirty="0">
                <a:latin typeface="Times New Roman" panose="02020603050405020304" pitchFamily="18" charset="0"/>
                <a:cs typeface="Times New Roman" panose="02020603050405020304" pitchFamily="18" charset="0"/>
              </a:rPr>
              <a:t>k</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则</a:t>
            </a:r>
            <a:r>
              <a:rPr lang="en-US" altLang="zh-CN" sz="2600" b="1" i="1" dirty="0">
                <a:latin typeface="Times New Roman" panose="02020603050405020304" pitchFamily="18" charset="0"/>
                <a:cs typeface="Times New Roman" panose="02020603050405020304" pitchFamily="18" charset="0"/>
              </a:rPr>
              <a:t>a</a:t>
            </a:r>
            <a:r>
              <a:rPr lang="en-US" altLang="zh-CN" sz="2600" b="1" i="1" baseline="-25000" dirty="0">
                <a:latin typeface="Times New Roman" panose="02020603050405020304" pitchFamily="18" charset="0"/>
                <a:cs typeface="Times New Roman" panose="02020603050405020304" pitchFamily="18" charset="0"/>
              </a:rPr>
              <a:t>n</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0</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1</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baseline="-25000" dirty="0" err="1">
                <a:latin typeface="Times New Roman" panose="02020603050405020304" pitchFamily="18" charset="0"/>
                <a:cs typeface="Times New Roman" panose="02020603050405020304" pitchFamily="18" charset="0"/>
              </a:rPr>
              <a:t>2</a:t>
            </a:r>
            <a:r>
              <a:rPr lang="en-US" altLang="zh-CN" sz="2600" b="1" i="1" dirty="0" err="1">
                <a:latin typeface="Times New Roman" panose="02020603050405020304" pitchFamily="18" charset="0"/>
                <a:cs typeface="Times New Roman" panose="02020603050405020304" pitchFamily="18" charset="0"/>
              </a:rPr>
              <a:t>q</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smtClean="0">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x</a:t>
            </a:r>
            <a:r>
              <a:rPr lang="en-US" altLang="zh-CN" sz="2600" b="1" i="1" baseline="-25000" dirty="0" err="1">
                <a:latin typeface="Times New Roman" panose="02020603050405020304" pitchFamily="18" charset="0"/>
                <a:cs typeface="Times New Roman" panose="02020603050405020304" pitchFamily="18" charset="0"/>
              </a:rPr>
              <a:t>k</a:t>
            </a:r>
            <a:r>
              <a:rPr lang="en-US" altLang="zh-CN" sz="2600" b="1" i="1" dirty="0" err="1">
                <a:latin typeface="Times New Roman" panose="02020603050405020304" pitchFamily="18" charset="0"/>
                <a:cs typeface="Times New Roman" panose="02020603050405020304" pitchFamily="18" charset="0"/>
              </a:rPr>
              <a:t>q</a:t>
            </a:r>
            <a:r>
              <a:rPr lang="en-US" altLang="zh-CN" sz="2600" b="1" i="1" baseline="30000" dirty="0" err="1">
                <a:latin typeface="Times New Roman" panose="02020603050405020304" pitchFamily="18" charset="0"/>
                <a:cs typeface="Times New Roman" panose="02020603050405020304" pitchFamily="18" charset="0"/>
              </a:rPr>
              <a:t>k</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en-US" altLang="zh-CN" sz="2600" b="1" dirty="0">
                <a:latin typeface="Times New Roman" panose="02020603050405020304" pitchFamily="18" charset="0"/>
                <a:cs typeface="Times New Roman" panose="02020603050405020304" pitchFamily="18" charset="0"/>
              </a:rPr>
              <a:t>1)</a:t>
            </a:r>
            <a:r>
              <a:rPr lang="zh-CN" altLang="zh-CN" sz="2600" b="1" dirty="0">
                <a:latin typeface="Times New Roman" panose="02020603050405020304" pitchFamily="18" charset="0"/>
                <a:cs typeface="Times New Roman" panose="02020603050405020304" pitchFamily="18" charset="0"/>
              </a:rPr>
              <a:t>求</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7</a:t>
            </a:r>
            <a:r>
              <a:rPr lang="zh-CN" altLang="zh-CN" sz="2600" b="1" dirty="0">
                <a:latin typeface="Times New Roman" panose="02020603050405020304" pitchFamily="18" charset="0"/>
                <a:cs typeface="Times New Roman" panose="02020603050405020304" pitchFamily="18" charset="0"/>
              </a:rPr>
              <a:t>和</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8</a:t>
            </a:r>
            <a:r>
              <a:rPr lang="en-US" altLang="zh-CN" sz="2600" b="1" dirty="0">
                <a:latin typeface="Times New Roman" panose="02020603050405020304" pitchFamily="18" charset="0"/>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用</a:t>
            </a:r>
            <a:r>
              <a:rPr lang="en-US" altLang="zh-CN" sz="2600" b="1" i="1" dirty="0">
                <a:latin typeface="Times New Roman" panose="02020603050405020304" pitchFamily="18" charset="0"/>
                <a:cs typeface="Times New Roman" panose="02020603050405020304" pitchFamily="18" charset="0"/>
              </a:rPr>
              <a:t>q</a:t>
            </a:r>
            <a:r>
              <a:rPr lang="zh-CN" altLang="zh-CN" sz="2600" b="1" dirty="0">
                <a:latin typeface="Times New Roman" panose="02020603050405020304" pitchFamily="18" charset="0"/>
                <a:cs typeface="Times New Roman" panose="02020603050405020304" pitchFamily="18" charset="0"/>
              </a:rPr>
              <a:t>表示</a:t>
            </a:r>
            <a:r>
              <a:rPr lang="en-US" altLang="zh-CN" sz="2600" b="1" dirty="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dirty="0"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dirty="0">
                <a:solidFill>
                  <a:srgbClr val="0000FF"/>
                </a:solidFill>
                <a:latin typeface="Times New Roman" panose="02020603050405020304" pitchFamily="18" charset="0"/>
                <a:cs typeface="Times New Roman" panose="02020603050405020304" pitchFamily="18" charset="0"/>
              </a:rPr>
              <a:t>　</a:t>
            </a:r>
            <a:r>
              <a:rPr lang="zh-CN" altLang="zh-CN" sz="2600" b="1" dirty="0">
                <a:latin typeface="Times New Roman" panose="02020603050405020304" pitchFamily="18" charset="0"/>
                <a:cs typeface="Times New Roman" panose="02020603050405020304" pitchFamily="18" charset="0"/>
              </a:rPr>
              <a:t>因为</a:t>
            </a:r>
            <a:r>
              <a:rPr lang="en-US" altLang="zh-CN" sz="2600" b="1" dirty="0">
                <a:latin typeface="Times New Roman" panose="02020603050405020304" pitchFamily="18" charset="0"/>
                <a:cs typeface="Times New Roman" panose="02020603050405020304" pitchFamily="18" charset="0"/>
              </a:rPr>
              <a:t>7=1</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r>
              <a:rPr lang="en-US" altLang="zh-CN" sz="2600" b="1" dirty="0">
                <a:latin typeface="Times New Roman" panose="02020603050405020304" pitchFamily="18" charset="0"/>
                <a:cs typeface="Times New Roman" panose="02020603050405020304" pitchFamily="18" charset="0"/>
              </a:rPr>
              <a:t>2</a:t>
            </a:r>
            <a:r>
              <a:rPr lang="en-US" altLang="zh-CN" sz="2600" b="1" baseline="30000" dirty="0">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所以</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7</a:t>
            </a:r>
            <a:r>
              <a:rPr lang="en-US" altLang="zh-CN" sz="2600" b="1" dirty="0">
                <a:latin typeface="Times New Roman" panose="02020603050405020304" pitchFamily="18" charset="0"/>
                <a:cs typeface="Times New Roman" panose="02020603050405020304" pitchFamily="18" charset="0"/>
              </a:rPr>
              <a:t>=</a:t>
            </a:r>
            <a:r>
              <a:rPr lang="en-US" altLang="zh-CN" sz="2600" b="1" dirty="0" err="1">
                <a:latin typeface="Times New Roman" panose="02020603050405020304" pitchFamily="18" charset="0"/>
                <a:cs typeface="Times New Roman" panose="02020603050405020304" pitchFamily="18" charset="0"/>
              </a:rPr>
              <a:t>1</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dirty="0" err="1">
                <a:latin typeface="宋体" panose="02010600030101010101" pitchFamily="2" charset="-122"/>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baseline="30000" dirty="0" err="1">
                <a:latin typeface="Times New Roman" panose="02020603050405020304" pitchFamily="18" charset="0"/>
                <a:cs typeface="Times New Roman" panose="02020603050405020304" pitchFamily="18" charset="0"/>
              </a:rPr>
              <a:t>2</a:t>
            </a:r>
            <a:r>
              <a:rPr lang="en-US" altLang="zh-CN" sz="2600" b="1" dirty="0">
                <a:latin typeface="宋体" panose="02010600030101010101" pitchFamily="2" charset="-122"/>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dirty="0" smtClean="0">
                <a:latin typeface="Times New Roman" panose="02020603050405020304" pitchFamily="18" charset="0"/>
                <a:cs typeface="Times New Roman" panose="02020603050405020304" pitchFamily="18" charset="0"/>
              </a:rPr>
              <a:t>	</a:t>
            </a:r>
            <a:r>
              <a:rPr lang="zh-CN" altLang="zh-CN" sz="2600" b="1" dirty="0" smtClean="0">
                <a:latin typeface="Times New Roman" panose="02020603050405020304" pitchFamily="18" charset="0"/>
                <a:cs typeface="Times New Roman" panose="02020603050405020304" pitchFamily="18" charset="0"/>
              </a:rPr>
              <a:t>因为</a:t>
            </a:r>
            <a:r>
              <a:rPr lang="en-US" altLang="zh-CN" sz="2600" b="1" dirty="0">
                <a:latin typeface="Times New Roman" panose="02020603050405020304" pitchFamily="18" charset="0"/>
                <a:cs typeface="Times New Roman" panose="02020603050405020304" pitchFamily="18" charset="0"/>
              </a:rPr>
              <a:t>8=2</a:t>
            </a:r>
            <a:r>
              <a:rPr lang="en-US" altLang="zh-CN" sz="2600" b="1" baseline="30000" dirty="0">
                <a:latin typeface="Times New Roman" panose="02020603050405020304" pitchFamily="18" charset="0"/>
                <a:cs typeface="Times New Roman" panose="02020603050405020304" pitchFamily="18" charset="0"/>
              </a:rPr>
              <a:t>3</a:t>
            </a:r>
            <a:r>
              <a:rPr lang="en-US" altLang="zh-CN" sz="2600" b="1" dirty="0">
                <a:latin typeface="宋体" panose="02010600030101010101" pitchFamily="2" charset="-122"/>
                <a:cs typeface="Times New Roman" panose="02020603050405020304" pitchFamily="18" charset="0"/>
              </a:rPr>
              <a:t>,</a:t>
            </a:r>
            <a:r>
              <a:rPr lang="zh-CN" altLang="zh-CN" sz="2600" b="1" dirty="0">
                <a:latin typeface="Times New Roman" panose="02020603050405020304" pitchFamily="18" charset="0"/>
                <a:cs typeface="Times New Roman" panose="02020603050405020304" pitchFamily="18" charset="0"/>
              </a:rPr>
              <a:t>所以</a:t>
            </a:r>
            <a:r>
              <a:rPr lang="en-US" altLang="zh-CN" sz="2600" b="1" i="1" dirty="0" err="1">
                <a:latin typeface="Times New Roman" panose="02020603050405020304" pitchFamily="18" charset="0"/>
                <a:cs typeface="Times New Roman" panose="02020603050405020304" pitchFamily="18" charset="0"/>
              </a:rPr>
              <a:t>a</a:t>
            </a:r>
            <a:r>
              <a:rPr lang="en-US" altLang="zh-CN" sz="2600" b="1" baseline="-25000" dirty="0" err="1">
                <a:latin typeface="Times New Roman" panose="02020603050405020304" pitchFamily="18" charset="0"/>
                <a:cs typeface="Times New Roman" panose="02020603050405020304" pitchFamily="18" charset="0"/>
              </a:rPr>
              <a:t>8</a:t>
            </a:r>
            <a:r>
              <a:rPr lang="en-US" altLang="zh-CN" sz="2600" b="1" dirty="0">
                <a:latin typeface="Times New Roman" panose="02020603050405020304" pitchFamily="18" charset="0"/>
                <a:cs typeface="Times New Roman" panose="02020603050405020304" pitchFamily="18" charset="0"/>
              </a:rPr>
              <a:t>=</a:t>
            </a:r>
            <a:r>
              <a:rPr lang="en-US" altLang="zh-CN" sz="2600" b="1" i="1" dirty="0" err="1">
                <a:latin typeface="Times New Roman" panose="02020603050405020304" pitchFamily="18" charset="0"/>
                <a:cs typeface="Times New Roman" panose="02020603050405020304" pitchFamily="18" charset="0"/>
              </a:rPr>
              <a:t>q</a:t>
            </a:r>
            <a:r>
              <a:rPr lang="en-US" altLang="zh-CN" sz="2600" b="1" baseline="30000" dirty="0" err="1">
                <a:latin typeface="Times New Roman" panose="02020603050405020304" pitchFamily="18" charset="0"/>
                <a:cs typeface="Times New Roman" panose="02020603050405020304" pitchFamily="18" charset="0"/>
              </a:rPr>
              <a:t>3</a:t>
            </a:r>
            <a:r>
              <a:rPr lang="en-US" altLang="zh-CN" sz="2600" b="1" dirty="0" smtClean="0">
                <a:latin typeface="Times New Roman" panose="02020603050405020304" pitchFamily="18" charset="0"/>
                <a:cs typeface="Times New Roman" panose="02020603050405020304" pitchFamily="18" charset="0"/>
              </a:rPr>
              <a:t>.</a:t>
            </a:r>
            <a:endParaRPr lang="zh-CN" altLang="zh-CN" sz="115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5242826"/>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blinds(horizontal)">
                                      <p:cBhvr>
                                        <p:cTn id="7" dur="500"/>
                                        <p:tgtEl>
                                          <p:spTgt spid="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Effect transition="in" filter="blinds(horizontal)">
                                      <p:cBhvr>
                                        <p:cTn id="12" dur="500"/>
                                        <p:tgtEl>
                                          <p:spTgt spid="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animEffect transition="in" filter="blinds(horizontal)">
                                      <p:cBhvr>
                                        <p:cTn id="1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0" y="1460151"/>
            <a:ext cx="12190413" cy="48143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2" name="矩形 1"/>
              <p:cNvSpPr/>
              <p:nvPr/>
            </p:nvSpPr>
            <p:spPr>
              <a:xfrm>
                <a:off x="269382" y="492501"/>
                <a:ext cx="11589417" cy="5054910"/>
              </a:xfrm>
              <a:prstGeom prst="rect">
                <a:avLst/>
              </a:prstGeom>
            </p:spPr>
            <p:txBody>
              <a:bodyPr wrap="square">
                <a:spAutoFit/>
              </a:bodyPr>
              <a:lstStyle/>
              <a:p>
                <a:pPr>
                  <a:spcAft>
                    <a:spcPts val="0"/>
                  </a:spcAf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令</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b>
                    </m:sSub>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而</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m>
                      <m:mPr>
                        <m:mcs>
                          <m:mc>
                            <m:mcPr>
                              <m:count m:val="1"/>
                              <m:mcJc m:val="center"/>
                            </m:mcPr>
                          </m:mc>
                        </m:mcs>
                        <m:ctrlPr>
                          <a:rPr lang="zh-CN" altLang="zh-CN" sz="26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mPr>
                      <m:mr>
                        <m:e>
                          <m:r>
                            <m:rPr>
                              <m:nor/>
                            </m:rPr>
                            <a:rPr lang="en-US" altLang="zh-CN" sz="2600" b="1" i="1" baseline="-25000">
                              <a:latin typeface="Times New Roman" panose="02020603050405020304" pitchFamily="18" charset="0"/>
                              <a:cs typeface="Times New Roman" panose="02020603050405020304" pitchFamily="18" charset="0"/>
                            </a:rPr>
                            <m:t>n</m:t>
                          </m:r>
                        </m:e>
                      </m:mr>
                      <m:mr>
                        <m:e>
                          <m:r>
                            <m:rPr>
                              <m:nor/>
                            </m:rPr>
                            <a:rPr lang="en-US" altLang="zh-CN" sz="2600" b="1">
                              <a:latin typeface="Cambria Math" panose="02040503050406030204" pitchFamily="18" charset="0"/>
                              <a:cs typeface="Times New Roman" panose="02020603050405020304" pitchFamily="18" charset="0"/>
                            </a:rPr>
                            <m:t>∑</m:t>
                          </m:r>
                        </m:e>
                      </m:mr>
                      <m:mr>
                        <m:e>
                          <m:r>
                            <m:rPr>
                              <m:nor/>
                            </m:rPr>
                            <a:rPr lang="en-US" altLang="zh-CN" sz="2600" b="1" i="1" baseline="30000">
                              <a:latin typeface="Times New Roman" panose="02020603050405020304" pitchFamily="18" charset="0"/>
                              <a:cs typeface="Times New Roman" panose="02020603050405020304" pitchFamily="18" charset="0"/>
                            </a:rPr>
                            <m:t>i</m:t>
                          </m:r>
                          <m:r>
                            <m:rPr>
                              <m:nor/>
                            </m:rPr>
                            <a:rPr lang="en-US" altLang="zh-CN" sz="2600" b="1" baseline="30000">
                              <a:latin typeface="Cambria Math" panose="02040503050406030204" pitchFamily="18" charset="0"/>
                              <a:cs typeface="Times New Roman" panose="02020603050405020304" pitchFamily="18" charset="0"/>
                            </a:rPr>
                            <m:t>=1</m:t>
                          </m:r>
                        </m:e>
                      </m:mr>
                    </m:m>
                  </m:oMath>
                </a14:m>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i</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269382" y="492501"/>
                <a:ext cx="11589417" cy="5054910"/>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9223973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844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4918975"/>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对于任意正整数</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存在正整数</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1&lt;</a:t>
                </a:r>
                <a:r>
                  <a:rPr lang="en-US" altLang="zh-CN" sz="2600" b="1" i="1">
                    <a:latin typeface="Times New Roman" panose="02020603050405020304" pitchFamily="18" charset="0"/>
                    <a:cs typeface="Times New Roman" panose="02020603050405020304" pitchFamily="18" charset="0"/>
                  </a:rPr>
                  <a:t>q</a:t>
                </a:r>
                <a:r>
                  <a:rPr lang="en-US" altLang="zh-CN" sz="2600" b="1">
                    <a:latin typeface="Times New Roman" panose="02020603050405020304" pitchFamily="18" charset="0"/>
                    <a:cs typeface="Times New Roman" panose="02020603050405020304" pitchFamily="18" charset="0"/>
                  </a:rPr>
                  <a:t>&lt;2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可知</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sub>
                    </m:sSub>
                  </m:oMath>
                </a14:m>
                <a:r>
                  <a:rPr lang="zh-CN" altLang="zh-CN" sz="2600" b="1">
                    <a:latin typeface="Times New Roman" panose="02020603050405020304" pitchFamily="18" charset="0"/>
                    <a:cs typeface="Times New Roman" panose="02020603050405020304" pitchFamily="18" charset="0"/>
                  </a:rPr>
                  <a:t>无上界</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故对任意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存在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是满足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的最小正整数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下面证明</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是偶数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i</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于是</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4918975"/>
              </a:xfrm>
              <a:prstGeom prst="rect">
                <a:avLst/>
              </a:prstGeom>
              <a:blipFill rotWithShape="0">
                <a:blip r:embed="rId3"/>
                <a:stretch>
                  <a:fillRect l="-947" b="-7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3746763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9490"/>
            <a:ext cx="12190413" cy="6219474"/>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 name="矩形 2"/>
          <p:cNvSpPr/>
          <p:nvPr/>
        </p:nvSpPr>
        <p:spPr>
          <a:xfrm>
            <a:off x="269382" y="492501"/>
            <a:ext cx="11589417" cy="369331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是奇数</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设</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l</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l</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l</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x</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l</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l</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q</a:t>
            </a:r>
            <a:r>
              <a:rPr lang="en-US" altLang="zh-CN" sz="2600" b="1" i="1" baseline="30000">
                <a:latin typeface="Times New Roman" panose="02020603050405020304" pitchFamily="18" charset="0"/>
                <a:cs typeface="Times New Roman" panose="02020603050405020304" pitchFamily="18" charset="0"/>
              </a:rPr>
              <a:t>l</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综上所述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对于任意正整数</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存在正整数</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97407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矩形 15"/>
              <p:cNvSpPr/>
              <p:nvPr/>
            </p:nvSpPr>
            <p:spPr>
              <a:xfrm>
                <a:off x="269382" y="556001"/>
                <a:ext cx="11589417" cy="5220083"/>
              </a:xfrm>
              <a:prstGeom prst="rect">
                <a:avLst/>
              </a:prstGeom>
            </p:spPr>
            <p:txBody>
              <a:bodyPr wrap="square">
                <a:spAutoFit/>
              </a:bodyPr>
              <a:lstStyle/>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2.(2025·</a:t>
                </a:r>
                <a:r>
                  <a:rPr lang="zh-CN" altLang="zh-CN" sz="2600" b="1">
                    <a:latin typeface="Times New Roman" panose="02020603050405020304" pitchFamily="18" charset="0"/>
                    <a:cs typeface="Times New Roman" panose="02020603050405020304" pitchFamily="18" charset="0"/>
                  </a:rPr>
                  <a:t>武汉质检</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定义</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　进位制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进位制是人们为了计数和运算方便而约定的记数系统</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约定满二进一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就是二进制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满十进一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就是十进制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满十二进一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就是十二进制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满六十进一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就是六十进制</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等等</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也就是说</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满几进一</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就是几进制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几进制的基数就是几</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一般地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是一个大于</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的整数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那么以</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为基数的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进制数可以表示为一串数字符号连写在一起的形式</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0(</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smtClean="0">
                    <a:latin typeface="宋体" panose="02010600030101010101" pitchFamily="2" charset="-122"/>
                    <a:cs typeface="Times New Roman" panose="02020603050405020304" pitchFamily="18" charset="0"/>
                  </a:rPr>
                  <a:t>	…,</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0</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进制的数也可以表示成不同位上数字符号与基数的幂的乘积之和的形式</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如</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342</a:t>
                </a:r>
                <a:r>
                  <a:rPr lang="en-US" altLang="zh-CN" sz="2600" b="1" baseline="-25000">
                    <a:latin typeface="Times New Roman" panose="02020603050405020304" pitchFamily="18" charset="0"/>
                    <a:cs typeface="Times New Roman" panose="02020603050405020304" pitchFamily="18" charset="0"/>
                  </a:rPr>
                  <a:t>(8)</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baseline="30000">
                    <a:latin typeface="Times New Roman" panose="02020603050405020304" pitchFamily="18" charset="0"/>
                    <a:cs typeface="Times New Roman" panose="02020603050405020304" pitchFamily="18" charset="0"/>
                  </a:rPr>
                  <a:t>0</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定义</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　三角形数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形如</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的数叫做三角形数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limLow>
                      <m:limLow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groupChrPr>
                          <m:e>
                            <m:r>
                              <a:rPr lang="en-US" altLang="zh-CN" sz="2600" b="1" i="1">
                                <a:latin typeface="Cambria Math" panose="02040503050406030204" pitchFamily="18" charset="0"/>
                                <a:cs typeface="Times New Roman" panose="02020603050405020304" pitchFamily="18" charset="0"/>
                              </a:rPr>
                              <m:t>𝒂𝒂</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sub>
                            </m:sSub>
                          </m:e>
                        </m:groupChr>
                      </m:e>
                      <m:lim>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个</m:t>
                        </m:r>
                        <m:r>
                          <a:rPr lang="en-US" altLang="zh-CN" sz="2600" b="1" i="1">
                            <a:latin typeface="Cambria Math" panose="02040503050406030204" pitchFamily="18" charset="0"/>
                            <a:cs typeface="Times New Roman" panose="02020603050405020304" pitchFamily="18" charset="0"/>
                          </a:rPr>
                          <m:t>𝒂</m:t>
                        </m:r>
                      </m:lim>
                    </m:limLow>
                  </m:oMath>
                </a14:m>
                <a:r>
                  <a:rPr lang="zh-CN" altLang="zh-CN" sz="2600" b="1">
                    <a:latin typeface="Times New Roman" panose="02020603050405020304" pitchFamily="18" charset="0"/>
                    <a:cs typeface="Times New Roman" panose="02020603050405020304" pitchFamily="18" charset="0"/>
                  </a:rPr>
                  <a:t>是三角形数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试写出一个满足条件的</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269382" y="556001"/>
                <a:ext cx="11589417" cy="5220083"/>
              </a:xfrm>
              <a:prstGeom prst="rect">
                <a:avLst/>
              </a:prstGeom>
              <a:blipFill rotWithShape="0">
                <a:blip r:embed="rId2"/>
                <a:stretch>
                  <a:fillRect l="-947" t="-583" r="-6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8336991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69906"/>
            <a:ext cx="12190413" cy="627185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3698448"/>
              </a:xfrm>
              <a:prstGeom prst="rect">
                <a:avLst/>
              </a:prstGeom>
            </p:spPr>
            <p:txBody>
              <a:bodyPr wrap="square">
                <a:spAutoFit/>
              </a:bodyPr>
              <a:lstStyle/>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若</a:t>
                </a:r>
                <a14:m>
                  <m:oMath xmlns:m="http://schemas.openxmlformats.org/officeDocument/2006/math">
                    <m:limLow>
                      <m:limLow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groupChrPr>
                          <m:e>
                            <m:r>
                              <a:rPr lang="en-US" altLang="zh-CN" sz="2600" b="1" i="1">
                                <a:latin typeface="Cambria Math" panose="02040503050406030204" pitchFamily="18" charset="0"/>
                                <a:cs typeface="Times New Roman" panose="02020603050405020304" pitchFamily="18" charset="0"/>
                              </a:rPr>
                              <m:t>𝒂𝒂</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sub>
                            </m:sSub>
                          </m:e>
                        </m:groupChr>
                      </m:e>
                      <m:lim>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个</m:t>
                        </m:r>
                        <m:r>
                          <a:rPr lang="en-US" altLang="zh-CN" sz="2600" b="1" i="1">
                            <a:latin typeface="Cambria Math" panose="02040503050406030204" pitchFamily="18" charset="0"/>
                            <a:cs typeface="Times New Roman" panose="02020603050405020304" pitchFamily="18" charset="0"/>
                          </a:rPr>
                          <m:t>𝒂</m:t>
                        </m:r>
                      </m:lim>
                    </m:limLow>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𝟑</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limLow>
                      <m:limLow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groupChrPr>
                          <m:e>
                            <m:r>
                              <a:rPr lang="en-US" altLang="zh-CN" sz="2600" b="1" i="1">
                                <a:latin typeface="Cambria Math" panose="02040503050406030204" pitchFamily="18" charset="0"/>
                                <a:cs typeface="Times New Roman" panose="02020603050405020304" pitchFamily="18" charset="0"/>
                              </a:rPr>
                              <m:t>𝒂𝒂</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sub>
                            </m:sSub>
                          </m:e>
                        </m:groupChr>
                      </m:e>
                      <m:lim>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个</m:t>
                        </m:r>
                        <m:r>
                          <a:rPr lang="en-US" altLang="zh-CN" sz="2600" b="1" i="1">
                            <a:latin typeface="Cambria Math" panose="02040503050406030204" pitchFamily="18" charset="0"/>
                            <a:cs typeface="Times New Roman" panose="02020603050405020304" pitchFamily="18" charset="0"/>
                          </a:rPr>
                          <m:t>𝒂</m:t>
                        </m:r>
                      </m:lim>
                    </m:limLow>
                  </m:oMath>
                </a14:m>
                <a:r>
                  <a:rPr lang="zh-CN" altLang="zh-CN" sz="2600" b="1">
                    <a:latin typeface="Times New Roman" panose="02020603050405020304" pitchFamily="18" charset="0"/>
                    <a:cs typeface="Times New Roman" panose="02020603050405020304" pitchFamily="18" charset="0"/>
                  </a:rPr>
                  <a:t>就是一个三角形数</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3698448"/>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27849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2"/>
            </p:custDataLst>
          </p:nvPr>
        </p:nvSpPr>
        <p:spPr>
          <a:xfrm>
            <a:off x="0" y="2123525"/>
            <a:ext cx="12190413" cy="407556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35" name="矩形 34"/>
          <p:cNvSpPr/>
          <p:nvPr>
            <p:custDataLst>
              <p:tags r:id="rId3"/>
            </p:custDataLst>
          </p:nvPr>
        </p:nvSpPr>
        <p:spPr bwMode="auto">
          <a:xfrm>
            <a:off x="251427" y="-1238"/>
            <a:ext cx="11653111" cy="664862"/>
          </a:xfrm>
          <a:prstGeom prst="rect">
            <a:avLst/>
          </a:prstGeom>
        </p:spPr>
        <p:txBody>
          <a:bodyPr wrap="square">
            <a:spAutoFit/>
          </a:bodyPr>
          <a:lstStyle/>
          <a:p>
            <a:pPr>
              <a:lnSpc>
                <a:spcPct val="150000"/>
              </a:lnSpc>
              <a:spcAft>
                <a:spcPts val="0"/>
              </a:spcAft>
              <a:tabLst>
                <a:tab pos="2970530" algn="l"/>
              </a:tabLst>
            </a:pP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题型一</a:t>
            </a:r>
            <a:r>
              <a:rPr lang="zh-CN" altLang="zh-CN" sz="2800" b="1">
                <a:latin typeface="Times New Roman" panose="02020603050405020304" pitchFamily="18" charset="0"/>
                <a:cs typeface="Times New Roman" panose="02020603050405020304" pitchFamily="18" charset="0"/>
              </a:rPr>
              <a:t>　</a:t>
            </a:r>
            <a:r>
              <a:rPr lang="zh-CN" altLang="zh-CN" sz="2800" b="1">
                <a:latin typeface="Times New Roman" panose="02020603050405020304" pitchFamily="18" charset="0"/>
                <a:ea typeface="微软雅黑" panose="020B0503020204020204" pitchFamily="34" charset="-122"/>
                <a:cs typeface="Times New Roman" panose="02020603050405020304" pitchFamily="18" charset="0"/>
              </a:rPr>
              <a:t>定义新数列</a:t>
            </a:r>
            <a:endParaRPr lang="zh-CN" altLang="zh-CN" sz="1200">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矩形 10"/>
              <p:cNvSpPr/>
              <p:nvPr/>
            </p:nvSpPr>
            <p:spPr>
              <a:xfrm>
                <a:off x="269382" y="726672"/>
                <a:ext cx="11589417" cy="5341462"/>
              </a:xfrm>
              <a:prstGeom prst="rect">
                <a:avLst/>
              </a:prstGeom>
            </p:spPr>
            <p:txBody>
              <a:bodyPr wrap="square">
                <a:spAutoFit/>
              </a:bodyPr>
              <a:lstStyle/>
              <a:p>
                <a:pPr marL="355600" indent="-355600">
                  <a:lnSpc>
                    <a:spcPct val="114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例</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温州适应性考试</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是等比数列</a:t>
                </a:r>
                <a:r>
                  <a:rPr lang="en-US" altLang="zh-CN" sz="2600" b="1">
                    <a:latin typeface="宋体" panose="02010600030101010101" pitchFamily="2" charset="-122"/>
                    <a:cs typeface="Times New Roman" panose="02020603050405020304" pitchFamily="18" charset="0"/>
                  </a:rPr>
                  <a:t>,</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的公比为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=2</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由</a:t>
                </a:r>
                <a:r>
                  <a:rPr lang="zh-CN" altLang="zh-CN" sz="2600" b="1">
                    <a:latin typeface="Times New Roman" panose="02020603050405020304" pitchFamily="18" charset="0"/>
                    <a:cs typeface="Times New Roman" panose="02020603050405020304" pitchFamily="18" charset="0"/>
                  </a:rPr>
                  <a:t>题意得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则</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两式</a:t>
                </a:r>
                <a:r>
                  <a:rPr lang="zh-CN" altLang="zh-CN" sz="2600" b="1">
                    <a:latin typeface="Times New Roman" panose="02020603050405020304" pitchFamily="18" charset="0"/>
                    <a:cs typeface="Times New Roman" panose="02020603050405020304" pitchFamily="18" charset="0"/>
                  </a:rPr>
                  <a:t>相减得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将</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代入</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化简得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14000"/>
                  </a:lnSpc>
                  <a:spcAft>
                    <a:spcPts val="0"/>
                  </a:spcAft>
                  <a:tabLst>
                    <a:tab pos="2970530" algn="l"/>
                  </a:tabLst>
                </a:pPr>
                <a:r>
                  <a:rPr lang="en-US" altLang="zh-CN" sz="2600" b="1" smtClean="0">
                    <a:latin typeface="Calibri" panose="020F0502020204030204" pitchFamily="34" charset="0"/>
                    <a:cs typeface="宋体" panose="02010600030101010101" pitchFamily="2" charset="-122"/>
                  </a:rPr>
                  <a:t>	</a:t>
                </a:r>
                <a:r>
                  <a:rPr lang="zh-CN" altLang="zh-CN" sz="2600" b="1" smtClean="0">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是公差为</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的等差数列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d</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11" name="矩形 10"/>
              <p:cNvSpPr>
                <a:spLocks noRot="1" noChangeAspect="1" noMove="1" noResize="1" noEditPoints="1" noAdjustHandles="1" noChangeArrowheads="1" noChangeShapeType="1" noTextEdit="1"/>
              </p:cNvSpPr>
              <p:nvPr/>
            </p:nvSpPr>
            <p:spPr>
              <a:xfrm>
                <a:off x="269382" y="726672"/>
                <a:ext cx="11589417" cy="5341462"/>
              </a:xfrm>
              <a:prstGeom prst="rect">
                <a:avLst/>
              </a:prstGeom>
              <a:blipFill rotWithShape="0">
                <a:blip r:embed="rId5"/>
                <a:stretch>
                  <a:fillRect l="-947" t="-913" b="-2055"/>
                </a:stretch>
              </a:blipFill>
            </p:spPr>
            <p:txBody>
              <a:bodyPr/>
              <a:lstStyle/>
              <a:p>
                <a:r>
                  <a:rPr lang="zh-CN" altLang="en-US">
                    <a:noFill/>
                  </a:rPr>
                  <a:t> </a:t>
                </a:r>
              </a:p>
            </p:txBody>
          </p:sp>
        </mc:Fallback>
      </mc:AlternateContent>
    </p:spTree>
    <p:custDataLst>
      <p:tags r:id="rId1"/>
    </p:custDataLst>
    <p:extLst>
      <p:ext uri="{BB962C8B-B14F-4D97-AF65-F5344CB8AC3E}">
        <p14:creationId xmlns:p14="http://schemas.microsoft.com/office/powerpoint/2010/main" val="683298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linds(horizont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linds(horizont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linds(horizont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linds(horizont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linds(horizontal)">
                                      <p:cBhvr>
                                        <p:cTn id="32" dur="500"/>
                                        <p:tgtEl>
                                          <p:spTgt spid="1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blinds(horizontal)">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blinds(horizontal)">
                                      <p:cBhvr>
                                        <p:cTn id="4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18274"/>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86237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若</a:t>
                </a:r>
                <a:r>
                  <a:rPr lang="en-US" altLang="zh-CN" sz="2600" b="1">
                    <a:latin typeface="Times New Roman" panose="02020603050405020304" pitchFamily="18" charset="0"/>
                    <a:cs typeface="Times New Roman" panose="02020603050405020304" pitchFamily="18" charset="0"/>
                  </a:rPr>
                  <a:t>11111</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是完全平方数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11111</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1&lt;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&lt;11111</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是偶数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和</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是两个连续正整数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上式不成立</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是奇数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11111</a:t>
                </a:r>
                <a:r>
                  <a:rPr lang="en-US" altLang="zh-CN" sz="2600" b="1" baseline="-25000">
                    <a:latin typeface="Times New Roman" panose="02020603050405020304" pitchFamily="18" charset="0"/>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𝒌</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解得</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舍负</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a:latin typeface="Times New Roman" panose="02020603050405020304" pitchFamily="18" charset="0"/>
                    <a:cs typeface="Times New Roman" panose="02020603050405020304" pitchFamily="18" charset="0"/>
                  </a:rPr>
                  <a:t>11111</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1=121=11</a:t>
                </a:r>
                <a:r>
                  <a:rPr lang="en-US" altLang="zh-CN" sz="2600" b="1" baseline="30000">
                    <a:latin typeface="Times New Roman" panose="02020603050405020304" pitchFamily="18" charset="0"/>
                    <a:cs typeface="Times New Roman" panose="02020603050405020304" pitchFamily="18" charset="0"/>
                  </a:rPr>
                  <a:t>2</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862374"/>
              </a:xfrm>
              <a:prstGeom prst="rect">
                <a:avLst/>
              </a:prstGeom>
              <a:blipFill rotWithShape="0">
                <a:blip r:embed="rId3"/>
                <a:stretch>
                  <a:fillRect l="-947" b="-5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7964550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027955"/>
            <a:ext cx="12190413" cy="4290465"/>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20302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已知</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limLow>
                      <m:limLow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limLowPr>
                      <m:e>
                        <m:groupChr>
                          <m:groupChrPr>
                            <m: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groupChrPr>
                          <m:e>
                            <m:r>
                              <a:rPr lang="en-US" altLang="zh-CN" sz="2600" b="1" i="1">
                                <a:latin typeface="Cambria Math" panose="02040503050406030204" pitchFamily="18" charset="0"/>
                                <a:cs typeface="Times New Roman" panose="02020603050405020304" pitchFamily="18" charset="0"/>
                              </a:rPr>
                              <m:t>𝟏𝟏</m:t>
                            </m:r>
                            <m:r>
                              <a:rPr lang="en-US" altLang="zh-CN" sz="2600" b="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𝟏</m:t>
                                </m:r>
                              </m:e>
                              <m: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sub>
                            </m:sSub>
                          </m:e>
                        </m:groupChr>
                      </m:e>
                      <m:lim>
                        <m:r>
                          <a:rPr lang="en-US" altLang="zh-CN" sz="2600" b="1" i="1">
                            <a:latin typeface="Cambria Math" panose="02040503050406030204" pitchFamily="18" charset="0"/>
                            <a:cs typeface="Times New Roman" panose="02020603050405020304" pitchFamily="18" charset="0"/>
                          </a:rPr>
                          <m:t>𝒏</m:t>
                        </m:r>
                        <m:r>
                          <a:rPr lang="zh-CN" altLang="zh-CN" sz="2600" b="1">
                            <a:latin typeface="Cambria Math" panose="02040503050406030204" pitchFamily="18" charset="0"/>
                            <a:cs typeface="Times New Roman" panose="02020603050405020304" pitchFamily="18" charset="0"/>
                          </a:rPr>
                          <m:t>个</m:t>
                        </m:r>
                        <m:r>
                          <a:rPr lang="en-US" altLang="zh-CN" sz="2600" b="1" i="1">
                            <a:latin typeface="Cambria Math" panose="02040503050406030204" pitchFamily="18" charset="0"/>
                            <a:cs typeface="Times New Roman" panose="02020603050405020304" pitchFamily="18" charset="0"/>
                          </a:rPr>
                          <m:t>𝟏</m:t>
                        </m:r>
                      </m:lim>
                    </m:limLow>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&gt;3</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由题意可知</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&gt;3</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𝟐</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𝟑</m:t>
                            </m:r>
                          </m:sup>
                        </m:sSup>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𝟗</m:t>
                            </m:r>
                          </m:e>
                          <m:sup>
                            <m:r>
                              <a:rPr lang="en-US" altLang="zh-CN" sz="2600" b="1" i="1">
                                <a:latin typeface="Cambria Math" panose="02040503050406030204" pitchFamily="18" charset="0"/>
                                <a:cs typeface="Times New Roman" panose="02020603050405020304" pitchFamily="18" charset="0"/>
                              </a:rPr>
                              <m:t>𝒏</m:t>
                            </m:r>
                          </m:sup>
                        </m:sSup>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𝟔𝟒</m:t>
                        </m:r>
                      </m:den>
                    </m:f>
                  </m:oMath>
                </a14:m>
                <a:r>
                  <a:rPr lang="en-US" altLang="zh-CN" sz="2600" b="1">
                    <a:latin typeface="Times New Roman" panose="02020603050405020304" pitchFamily="18" charset="0"/>
                    <a:cs typeface="Times New Roman" panose="02020603050405020304" pitchFamily="18" charset="0"/>
                  </a:rPr>
                  <a:t>(9</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𝟔𝟒</m:t>
                        </m:r>
                      </m:den>
                    </m:f>
                  </m:oMath>
                </a14:m>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𝟖</m:t>
                        </m:r>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𝟔𝟒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𝟎</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𝐂</m:t>
                        </m:r>
                      </m:e>
                      <m:sub>
                        <m:r>
                          <a:rPr lang="en-US" altLang="zh-CN" sz="2600" b="1" i="1">
                            <a:latin typeface="Cambria Math" panose="02040503050406030204" pitchFamily="18" charset="0"/>
                            <a:cs typeface="Times New Roman" panose="02020603050405020304" pitchFamily="18" charset="0"/>
                          </a:rPr>
                          <m:t>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i="1">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smtClean="0">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num>
                      <m:den>
                        <m:r>
                          <a:rPr lang="en-US" altLang="zh-CN" sz="2600" b="1" i="1">
                            <a:latin typeface="Cambria Math" panose="02040503050406030204" pitchFamily="18" charset="0"/>
                            <a:cs typeface="Times New Roman" panose="02020603050405020304" pitchFamily="18" charset="0"/>
                          </a:rPr>
                          <m:t>𝟔𝟒</m:t>
                        </m:r>
                      </m:den>
                    </m:f>
                  </m:oMath>
                </a14:m>
                <a:r>
                  <a:rPr lang="en-US" altLang="zh-CN" sz="2600" b="1">
                    <a:latin typeface="Times New Roman" panose="02020603050405020304" pitchFamily="18" charset="0"/>
                    <a:cs typeface="Times New Roman" panose="02020603050405020304" pitchFamily="18" charset="0"/>
                  </a:rPr>
                  <a:t>[8</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32</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𝟖</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𝟗</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𝒏</m:t>
                            </m:r>
                          </m:e>
                          <m:sup>
                            <m:r>
                              <a:rPr lang="en-US" altLang="zh-CN" sz="2600" b="1" i="1">
                                <a:latin typeface="Cambria Math" panose="02040503050406030204" pitchFamily="18" charset="0"/>
                                <a:cs typeface="Times New Roman" panose="02020603050405020304" pitchFamily="18" charset="0"/>
                              </a:rPr>
                              <m:t>𝟐</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𝟕</m:t>
                        </m:r>
                        <m:r>
                          <a:rPr lang="en-US" altLang="zh-CN" sz="2600" b="1" i="1">
                            <a:latin typeface="Cambria Math" panose="02040503050406030204" pitchFamily="18" charset="0"/>
                            <a:cs typeface="Times New Roman" panose="02020603050405020304" pitchFamily="18" charset="0"/>
                          </a:rPr>
                          <m:t>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203027"/>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065521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0" y="2918936"/>
            <a:ext cx="12190413" cy="325063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0" name="矩形 9"/>
          <p:cNvSpPr/>
          <p:nvPr/>
        </p:nvSpPr>
        <p:spPr>
          <a:xfrm>
            <a:off x="269382" y="492501"/>
            <a:ext cx="11589417" cy="3693319"/>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3.(2024·</a:t>
            </a:r>
            <a:r>
              <a:rPr lang="zh-CN" altLang="zh-CN" sz="2600" b="1">
                <a:latin typeface="Times New Roman" panose="02020603050405020304" pitchFamily="18" charset="0"/>
                <a:cs typeface="Times New Roman" panose="02020603050405020304" pitchFamily="18" charset="0"/>
              </a:rPr>
              <a:t>北京海淀区模拟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约数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又称因数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它的定义如下</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若整数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除以整数</a:t>
            </a:r>
            <a:r>
              <a:rPr lang="en-US" altLang="zh-CN" sz="2600" b="1" i="1" smtClean="0">
                <a:latin typeface="Times New Roman" panose="02020603050405020304" pitchFamily="18" charset="0"/>
                <a:cs typeface="Times New Roman" panose="02020603050405020304" pitchFamily="18" charset="0"/>
              </a:rPr>
              <a:t>m </a:t>
            </a:r>
            <a:r>
              <a:rPr lang="en-US" altLang="zh-CN" sz="2600" b="1" smtClean="0">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zh-CN" altLang="zh-CN" sz="2600" b="1">
                <a:latin typeface="Times New Roman" panose="02020603050405020304" pitchFamily="18" charset="0"/>
                <a:cs typeface="Times New Roman" panose="02020603050405020304" pitchFamily="18" charset="0"/>
              </a:rPr>
              <a:t>除得的商正好是整数而没有余数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我们就称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的倍数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称</a:t>
            </a:r>
            <a:r>
              <a:rPr lang="en-US" altLang="zh-CN" sz="2600" b="1" i="1">
                <a:latin typeface="Times New Roman" panose="02020603050405020304" pitchFamily="18" charset="0"/>
                <a:cs typeface="Times New Roman" panose="02020603050405020304" pitchFamily="18" charset="0"/>
              </a:rPr>
              <a:t>m</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a</a:t>
            </a:r>
            <a:r>
              <a:rPr lang="zh-CN" altLang="zh-CN" sz="2600" b="1" smtClean="0">
                <a:latin typeface="Times New Roman" panose="02020603050405020304" pitchFamily="18" charset="0"/>
                <a:cs typeface="Times New Roman" panose="02020603050405020304" pitchFamily="18" charset="0"/>
              </a:rPr>
              <a:t>的</a:t>
            </a:r>
            <a:endParaRPr lang="en-US" altLang="zh-CN" sz="2600" b="1" smtClean="0">
              <a:latin typeface="Times New Roman" panose="02020603050405020304" pitchFamily="18" charset="0"/>
              <a:cs typeface="Times New Roman" panose="02020603050405020304" pitchFamily="18" charset="0"/>
            </a:endParaRPr>
          </a:p>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 </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约数</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设正整数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共有</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个正约数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若正整数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个正约数构成等比数列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请写出一个</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时正整数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个正约数构成等比数列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比如</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8</a:t>
            </a:r>
            <a:r>
              <a:rPr lang="zh-CN" altLang="zh-CN" sz="2600" b="1">
                <a:latin typeface="Times New Roman" panose="02020603050405020304" pitchFamily="18" charset="0"/>
                <a:cs typeface="Times New Roman" panose="02020603050405020304" pitchFamily="18" charset="0"/>
              </a:rPr>
              <a:t>的所有正约数</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=8</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28819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linds(horizont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blinds(horizontal)">
                                      <p:cBhvr>
                                        <p:cTn id="1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1717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543301"/>
                <a:ext cx="11589417" cy="5293052"/>
              </a:xfrm>
              <a:prstGeom prst="rect">
                <a:avLst/>
              </a:prstGeom>
            </p:spPr>
            <p:txBody>
              <a:bodyPr wrap="square">
                <a:spAutoFit/>
              </a:bodyPr>
              <a:lstStyle/>
              <a:p>
                <a:pPr>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构成等比数列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求正整数</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由题意可知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依题意可知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num>
                      <m:den>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𝒂</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den>
                        </m:f>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化</a:t>
                </a:r>
                <a:r>
                  <a:rPr lang="zh-CN" altLang="zh-CN" sz="2600" b="1">
                    <a:latin typeface="Times New Roman" panose="02020603050405020304" pitchFamily="18" charset="0"/>
                    <a:cs typeface="Times New Roman" panose="02020603050405020304" pitchFamily="18" charset="0"/>
                  </a:rPr>
                  <a:t>简可得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e>
                        </m:d>
                      </m:e>
                      <m:sup>
                        <m:r>
                          <a:rPr lang="en-US" altLang="zh-CN" sz="2600" b="1" i="1">
                            <a:latin typeface="Cambria Math" panose="02040503050406030204" pitchFamily="18" charset="0"/>
                            <a:cs typeface="Times New Roman" panose="02020603050405020304" pitchFamily="18" charset="0"/>
                          </a:rPr>
                          <m:t>𝟐</m:t>
                        </m:r>
                      </m:sup>
                    </m:sSup>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因此可知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是完全平方数</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由于</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是整数</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的最小非</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因子</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是</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的因子</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a:lnSpc>
                    <a:spcPct val="12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up>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bSup>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4</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543301"/>
                <a:ext cx="11589417" cy="5293052"/>
              </a:xfrm>
              <a:prstGeom prst="rect">
                <a:avLst/>
              </a:prstGeom>
              <a:blipFill rotWithShape="0">
                <a:blip r:embed="rId3"/>
                <a:stretch>
                  <a:fillRect l="-947" t="-576" r="-631" b="-195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652936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06300"/>
            <a:ext cx="12190413" cy="507503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852179"/>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记</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求证</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由题意知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baseline="-25000">
                    <a:latin typeface="宋体" panose="02010600030101010101" pitchFamily="2" charset="-122"/>
                    <a:cs typeface="Times New Roman" panose="02020603050405020304" pitchFamily="18" charset="0"/>
                  </a:rPr>
                  <a:t>-</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r>
                          <a:rPr lang="en-US" altLang="zh-CN" sz="2600" b="1" i="1">
                            <a:latin typeface="Cambria Math" panose="02040503050406030204" pitchFamily="18" charset="0"/>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𝒂</m:t>
                            </m:r>
                          </m:e>
                          <m:sup>
                            <m:r>
                              <a:rPr lang="en-US" altLang="zh-CN" sz="2600" b="1" i="1">
                                <a:latin typeface="Cambria Math" panose="02040503050406030204" pitchFamily="18" charset="0"/>
                                <a:cs typeface="Times New Roman" panose="02020603050405020304" pitchFamily="18" charset="0"/>
                              </a:rPr>
                              <m:t>𝟐</m:t>
                            </m:r>
                          </m:sup>
                        </m:sSup>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e>
                    </m:d>
                  </m:oMath>
                </a14:m>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852179"/>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95378971"/>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6415"/>
            <a:ext cx="12190413" cy="620219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4504503"/>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𝟑</m:t>
                                </m:r>
                              </m:sub>
                            </m:sSub>
                          </m:den>
                        </m:f>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e>
                    </m:d>
                  </m:oMath>
                </a14:m>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e>
                    </m:d>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oMath>
                </a14:m>
                <a:r>
                  <a:rPr lang="en-US" altLang="zh-CN" sz="2600" b="1">
                    <a:latin typeface="Times New Roman" panose="02020603050405020304" pitchFamily="18" charset="0"/>
                    <a:cs typeface="Times New Roman" panose="02020603050405020304" pitchFamily="18" charset="0"/>
                  </a:rPr>
                  <a:t>&lt;1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r>
                          <a:rPr lang="en-US" altLang="zh-CN" sz="2600" b="1" i="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𝒌</m:t>
                                </m:r>
                              </m:sub>
                            </m:sSub>
                          </m:den>
                        </m:f>
                      </m:e>
                    </m:d>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4504503"/>
              </a:xfrm>
              <a:prstGeom prst="rect">
                <a:avLst/>
              </a:prstGeom>
              <a:blipFill rotWithShape="0">
                <a:blip r:embed="rId3"/>
                <a:stretch>
                  <a:fillRect l="-947" b="-8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72405519"/>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custDataLst>
              <p:tags r:id="rId1"/>
            </p:custDataLst>
          </p:nvPr>
        </p:nvSpPr>
        <p:spPr>
          <a:xfrm>
            <a:off x="0" y="2344544"/>
            <a:ext cx="12190413" cy="3839636"/>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p:sp>
        <p:nvSpPr>
          <p:cNvPr id="12" name="矩形 11"/>
          <p:cNvSpPr/>
          <p:nvPr/>
        </p:nvSpPr>
        <p:spPr>
          <a:xfrm>
            <a:off x="269382" y="492501"/>
            <a:ext cx="11589417" cy="3093154"/>
          </a:xfrm>
          <a:prstGeom prst="rect">
            <a:avLst/>
          </a:prstGeom>
        </p:spPr>
        <p:txBody>
          <a:bodyPr wrap="square">
            <a:spAutoFit/>
          </a:bodyPr>
          <a:lstStyle/>
          <a:p>
            <a:pPr marL="355600" indent="-355600">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4.(2024·</a:t>
            </a:r>
            <a:r>
              <a:rPr lang="zh-CN" altLang="zh-CN" sz="2600" b="1">
                <a:latin typeface="Times New Roman" panose="02020603050405020304" pitchFamily="18" charset="0"/>
                <a:cs typeface="Times New Roman" panose="02020603050405020304" pitchFamily="18" charset="0"/>
              </a:rPr>
              <a:t>南通调研</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设有穷数列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的项数为</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若正整数</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满足</a:t>
            </a:r>
            <a:r>
              <a:rPr lang="en-US" altLang="zh-CN" sz="2600" b="1">
                <a:latin typeface="Cambria Math" panose="02040503050406030204" pitchFamily="18" charset="0"/>
                <a:cs typeface="Cambria Math" panose="020405030504060302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&gt;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则称</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4</a:t>
            </a:r>
            <a:r>
              <a:rPr lang="en-US" altLang="zh-CN" sz="2600" b="1">
                <a:latin typeface="Times New Roman" panose="02020603050405020304" pitchFamily="18" charset="0"/>
                <a:cs typeface="Times New Roman" panose="02020603050405020304" pitchFamily="18" charset="0"/>
              </a:rPr>
              <a:t>=5</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5</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7</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5</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577604"/>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133631"/>
            <a:ext cx="12190413" cy="416067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385320"/>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已知有穷等比数列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的公比为</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前</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项和为</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存在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求正数</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的取值范围</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依题意</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存在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所以存在</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S</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385320"/>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5446898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8683"/>
            <a:ext cx="12190413" cy="6240201"/>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770554"/>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den>
                    </m:f>
                    <m:r>
                      <a:rPr lang="zh-CN" altLang="zh-CN" sz="2600" b="1">
                        <a:latin typeface="Cambria Math" panose="02040503050406030204" pitchFamily="18" charset="0"/>
                        <a:cs typeface="Times New Roman" panose="02020603050405020304" pitchFamily="18" charset="0"/>
                      </a:rPr>
                      <m:t>取最大值</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Sup>
                      <m:sSub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𝟏</m:t>
                        </m:r>
                      </m:sub>
                      <m:sup>
                        <m:r>
                          <a:rPr lang="en-US" altLang="zh-CN" sz="2600" b="1" i="1">
                            <a:latin typeface="Cambria Math" panose="02040503050406030204" pitchFamily="18" charset="0"/>
                            <a:cs typeface="Times New Roman" panose="02020603050405020304" pitchFamily="18" charset="0"/>
                          </a:rPr>
                          <m:t>𝟐</m:t>
                        </m:r>
                      </m:sup>
                    </m:sSubSup>
                  </m:oMath>
                </a14:m>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&gt;0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a:latin typeface="Times New Roman" panose="02020603050405020304" pitchFamily="18" charset="0"/>
                    <a:cs typeface="Times New Roman" panose="02020603050405020304" pitchFamily="18" charset="0"/>
                  </a:rPr>
                  <a:t>0&lt;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𝟐</m:t>
                            </m:r>
                          </m:sub>
                        </m:sSub>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S</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𝟏</m:t>
                            </m:r>
                          </m:sub>
                        </m:sSub>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𝑺</m:t>
                                </m:r>
                              </m:e>
                              <m:sub>
                                <m:r>
                                  <a:rPr lang="en-US" altLang="zh-CN" sz="2600" b="1" i="1">
                                    <a:latin typeface="Cambria Math" panose="02040503050406030204" pitchFamily="18" charset="0"/>
                                    <a:cs typeface="Times New Roman" panose="02020603050405020304" pitchFamily="18" charset="0"/>
                                  </a:rPr>
                                  <m:t>𝒏</m:t>
                                </m:r>
                              </m:sub>
                            </m:sSub>
                          </m:den>
                        </m:f>
                      </m:e>
                    </m:d>
                  </m:oMath>
                </a14:m>
                <a:r>
                  <a:rPr lang="zh-CN" altLang="zh-CN" sz="2600" b="1">
                    <a:latin typeface="Times New Roman" panose="02020603050405020304" pitchFamily="18" charset="0"/>
                    <a:cs typeface="Times New Roman" panose="02020603050405020304" pitchFamily="18" charset="0"/>
                  </a:rPr>
                  <a:t>存在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的取值范围为</a:t>
                </a:r>
                <a14:m>
                  <m:oMath xmlns:m="http://schemas.openxmlformats.org/officeDocument/2006/math">
                    <m:d>
                      <m:d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600" b="1" i="1">
                            <a:latin typeface="Cambria Math" panose="02040503050406030204" pitchFamily="18" charset="0"/>
                            <a:cs typeface="Times New Roman" panose="02020603050405020304" pitchFamily="18" charset="0"/>
                          </a:rPr>
                          <m:t>𝟎</m:t>
                        </m:r>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ad>
                              <m:radPr>
                                <m:degHide m:val="on"/>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600" b="1" i="1">
                                    <a:latin typeface="Cambria Math" panose="02040503050406030204" pitchFamily="18" charset="0"/>
                                    <a:cs typeface="Times New Roman" panose="02020603050405020304" pitchFamily="18" charset="0"/>
                                  </a:rPr>
                                  <m:t>𝟑</m:t>
                                </m:r>
                              </m:e>
                            </m:rad>
                          </m:num>
                          <m:den>
                            <m:r>
                              <a:rPr lang="en-US" altLang="zh-CN" sz="2600" b="1" i="1">
                                <a:latin typeface="Cambria Math" panose="02040503050406030204" pitchFamily="18" charset="0"/>
                                <a:cs typeface="Times New Roman" panose="02020603050405020304" pitchFamily="18" charset="0"/>
                              </a:rPr>
                              <m:t>𝟑</m:t>
                            </m:r>
                          </m:den>
                        </m:f>
                      </m:e>
                    </m:d>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770554"/>
              </a:xfrm>
              <a:prstGeom prst="rect">
                <a:avLst/>
              </a:prstGeom>
              <a:blipFill rotWithShape="0">
                <a:blip r:embed="rId3"/>
                <a:stretch>
                  <a:fillRect l="-94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9588795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1209883"/>
            <a:ext cx="12190413" cy="500985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596917"/>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的个数为</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证明</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Calibri" panose="020F0502020204030204" pitchFamily="34" charset="0"/>
                    <a:cs typeface="宋体" panose="02010600030101010101" pitchFamily="2" charset="-122"/>
                  </a:rPr>
                  <a:t>①</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不存在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=0.</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由</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②</a:t>
                </a:r>
                <a:r>
                  <a:rPr lang="zh-CN" altLang="zh-CN" sz="2600" b="1">
                    <a:latin typeface="Times New Roman" panose="02020603050405020304" pitchFamily="18" charset="0"/>
                    <a:cs typeface="Times New Roman" panose="02020603050405020304" pitchFamily="18" charset="0"/>
                  </a:rPr>
                  <a:t>若存在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下证数列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有</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证明</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因为存在</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所以设数列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中第</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个小于</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的项为</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596917"/>
              </a:xfrm>
              <a:prstGeom prst="rect">
                <a:avLst/>
              </a:prstGeom>
              <a:blipFill rotWithShape="0">
                <a:blip r:embed="rId3"/>
                <a:stretch>
                  <a:fillRect l="-947" b="-21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02975408"/>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400871"/>
            <a:ext cx="12190413" cy="4880738"/>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752072"/>
                <a:ext cx="11589417" cy="5522474"/>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zh-CN" altLang="zh-CN" sz="2600" b="1">
                    <a:latin typeface="Times New Roman" panose="02020603050405020304" pitchFamily="18" charset="0"/>
                    <a:cs typeface="Times New Roman" panose="02020603050405020304" pitchFamily="18" charset="0"/>
                  </a:rPr>
                  <a:t>求集合</a:t>
                </a:r>
                <a:r>
                  <a:rPr lang="en-US" altLang="zh-CN" sz="2600" b="1" i="1">
                    <a:latin typeface="Times New Roman" panose="02020603050405020304" pitchFamily="18" charset="0"/>
                    <a:cs typeface="Times New Roman" panose="02020603050405020304" pitchFamily="18" charset="0"/>
                  </a:rPr>
                  <a:t>A</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i</a:t>
                </a:r>
                <a:r>
                  <a:rPr lang="en-US" altLang="zh-CN" sz="2600" b="1">
                    <a:latin typeface="Times New Roman" panose="02020603050405020304" pitchFamily="18" charset="0"/>
                    <a:cs typeface="Times New Roman" panose="02020603050405020304" pitchFamily="18" charset="0"/>
                  </a:rPr>
                  <a:t>)=0</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i</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中所有元素的和</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记</a:t>
                </a:r>
                <a:r>
                  <a:rPr lang="zh-CN" altLang="zh-CN" sz="2600" b="1">
                    <a:latin typeface="Times New Roman" panose="02020603050405020304" pitchFamily="18" charset="0"/>
                    <a:cs typeface="Times New Roman" panose="02020603050405020304" pitchFamily="18" charset="0"/>
                  </a:rPr>
                  <a:t>集合</a:t>
                </a:r>
                <a:r>
                  <a:rPr lang="en-US" altLang="zh-CN" sz="2600" b="1" i="1">
                    <a:latin typeface="Times New Roman" panose="02020603050405020304" pitchFamily="18" charset="0"/>
                    <a:cs typeface="Times New Roman" panose="02020603050405020304" pitchFamily="18" charset="0"/>
                  </a:rPr>
                  <a:t>A</a:t>
                </a:r>
                <a:r>
                  <a:rPr lang="zh-CN" altLang="zh-CN" sz="2600" b="1">
                    <a:latin typeface="Times New Roman" panose="02020603050405020304" pitchFamily="18" charset="0"/>
                    <a:cs typeface="Times New Roman" panose="02020603050405020304" pitchFamily="18" charset="0"/>
                  </a:rPr>
                  <a:t>的全体元素的和为</a:t>
                </a:r>
                <a:r>
                  <a:rPr lang="en-US" altLang="zh-CN" sz="2600" b="1" i="1">
                    <a:latin typeface="Times New Roman" panose="02020603050405020304" pitchFamily="18" charset="0"/>
                    <a:cs typeface="Times New Roman" panose="02020603050405020304" pitchFamily="18" charset="0"/>
                  </a:rPr>
                  <a:t>S</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集合</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的所有元素的和为</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集合</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的所有元素的和为</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集合</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Times New Roman" panose="02020603050405020304" pitchFamily="18" charset="0"/>
                    <a:cs typeface="Times New Roman" panose="02020603050405020304" pitchFamily="18" charset="0"/>
                  </a:rPr>
                  <a:t>的所有元素的和为</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则有</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对于数列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k</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baseline="30000">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k</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=2(3</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1)=6</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p</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smtClean="0">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752072"/>
                <a:ext cx="11589417" cy="5522474"/>
              </a:xfrm>
              <a:prstGeom prst="rect">
                <a:avLst/>
              </a:prstGeom>
              <a:blipFill rotWithShape="0">
                <a:blip r:embed="rId3"/>
                <a:stretch>
                  <a:fillRect l="-947" b="-6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915589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blinds(horizontal)">
                                      <p:cBhvr>
                                        <p:cTn id="37"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5065297"/>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n</a:t>
                </a:r>
                <a:r>
                  <a:rPr lang="en-US" altLang="zh-CN" sz="2600" b="1" baseline="-25000">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的第</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存在</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不妨设数列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min</a:t>
                </a:r>
                <a:r>
                  <a:rPr lang="zh-CN" altLang="zh-CN" sz="2600" b="1">
                    <a:latin typeface="Times New Roman" panose="02020603050405020304" pitchFamily="18" charset="0"/>
                    <a:cs typeface="Times New Roman" panose="02020603050405020304" pitchFamily="18" charset="0"/>
                  </a:rPr>
                  <a:t>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由小到大依次为</a:t>
                </a:r>
                <a:r>
                  <a:rPr lang="en-US" altLang="zh-CN" sz="2600" b="1" i="1">
                    <a:latin typeface="Times New Roman" panose="02020603050405020304" pitchFamily="18" charset="0"/>
                    <a:cs typeface="Times New Roman" panose="02020603050405020304" pitchFamily="18" charset="0"/>
                  </a:rPr>
                  <a:t>n</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i="1" baseline="-25000">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r>
                      <a:rPr lang="zh-CN" altLang="zh-CN" sz="2600" b="1">
                        <a:latin typeface="Cambria Math" panose="02040503050406030204" pitchFamily="18" charset="0"/>
                        <a:cs typeface="Times New Roman" panose="02020603050405020304" pitchFamily="18" charset="0"/>
                      </a:rPr>
                      <m:t>是</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𝟐</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zh-CN" altLang="zh-CN" sz="2600" b="1">
                    <a:latin typeface="Times New Roman" panose="02020603050405020304" pitchFamily="18" charset="0"/>
                    <a:cs typeface="Times New Roman" panose="02020603050405020304" pitchFamily="18" charset="0"/>
                  </a:rPr>
                  <a:t>中第</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个小于</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sub>
                    </m:sSub>
                  </m:oMath>
                </a14:m>
                <a:r>
                  <a:rPr lang="zh-CN" altLang="zh-CN" sz="2600" b="1">
                    <a:latin typeface="Times New Roman" panose="02020603050405020304" pitchFamily="18" charset="0"/>
                    <a:cs typeface="Times New Roman" panose="02020603050405020304" pitchFamily="18" charset="0"/>
                  </a:rPr>
                  <a:t>的项</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因为</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所以</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𝒊</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5065297"/>
              </a:xfrm>
              <a:prstGeom prst="rect">
                <a:avLst/>
              </a:prstGeom>
              <a:blipFill rotWithShape="0">
                <a:blip r:embed="rId3"/>
                <a:stretch>
                  <a:fillRect l="-947" b="-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91131933"/>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0"/>
            <a:ext cx="12190413" cy="6294309"/>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3" name="矩形 2"/>
              <p:cNvSpPr/>
              <p:nvPr/>
            </p:nvSpPr>
            <p:spPr>
              <a:xfrm>
                <a:off x="269382" y="492501"/>
                <a:ext cx="11589417" cy="3322320"/>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𝒑</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𝟑</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𝒑</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𝒑</m:t>
                            </m:r>
                          </m:sub>
                        </m:sSub>
                      </m:sub>
                    </m:sSub>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𝟐</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𝟑</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𝟑</m:t>
                            </m:r>
                          </m:sub>
                        </m:sSub>
                      </m:sub>
                    </m:sSub>
                  </m:oMath>
                </a14:m>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𝒑</m:t>
                            </m:r>
                          </m:sub>
                        </m:sSub>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𝒏</m:t>
                            </m:r>
                          </m:e>
                          <m:sub>
                            <m:r>
                              <a:rPr lang="en-US" altLang="zh-CN" sz="2600" b="1" i="1">
                                <a:latin typeface="Cambria Math" panose="02040503050406030204" pitchFamily="18" charset="0"/>
                                <a:cs typeface="Times New Roman" panose="02020603050405020304" pitchFamily="18" charset="0"/>
                              </a:rPr>
                              <m:t>𝒑</m:t>
                            </m:r>
                          </m:sub>
                        </m:sSub>
                      </m:sub>
                    </m:sSub>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p</a:t>
                </a:r>
                <a:r>
                  <a:rPr lang="zh-CN" altLang="zh-CN" sz="2600" b="1">
                    <a:latin typeface="Times New Roman" panose="02020603050405020304" pitchFamily="18" charset="0"/>
                    <a:cs typeface="Times New Roman" panose="02020603050405020304" pitchFamily="18" charset="0"/>
                  </a:rPr>
                  <a:t>个</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所以</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p</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得证</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269382" y="492501"/>
                <a:ext cx="11589417" cy="3322320"/>
              </a:xfrm>
              <a:prstGeom prst="rect">
                <a:avLst/>
              </a:prstGeom>
              <a:blipFill rotWithShape="0">
                <a:blip r:embed="rId3"/>
                <a:stretch>
                  <a:fillRect l="-947" b="-14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2275019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08460"/>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17671"/>
            <a:ext cx="12190413" cy="6269012"/>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608743"/>
                <a:ext cx="11589417" cy="5373779"/>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3</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i="1" baseline="-25000">
                    <a:latin typeface="Times New Roman" panose="02020603050405020304" pitchFamily="18" charset="0"/>
                    <a:cs typeface="Times New Roman" panose="02020603050405020304" pitchFamily="18" charset="0"/>
                  </a:rPr>
                  <a:t>k</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其中</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m:rPr>
                                  <m:nor/>
                                </m:rPr>
                                <a:rPr lang="en-US" altLang="zh-CN" sz="2600" b="1">
                                  <a:latin typeface="宋体" panose="02010600030101010101" pitchFamily="2" charset="-122"/>
                                  <a:cs typeface="Times New Roman" panose="02020603050405020304" pitchFamily="18" charset="0"/>
                                </a:rPr>
                                <m: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sub>
                              </m:sSub>
                              <m:r>
                                <a:rPr lang="en-US" altLang="zh-CN" sz="2600" b="1">
                                  <a:latin typeface="Cambria Math" panose="02040503050406030204" pitchFamily="18" charset="0"/>
                                  <a:cs typeface="Times New Roman" panose="02020603050405020304" pitchFamily="18" charset="0"/>
                                </a:rPr>
                                <m:t>,</m:t>
                              </m:r>
                            </m:e>
                          </m:mr>
                          <m:mr>
                            <m:e>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𝒌</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r>
                                <a:rPr lang="en-US" altLang="zh-CN" sz="2600" b="1">
                                  <a:latin typeface="Cambria Math" panose="02040503050406030204" pitchFamily="18" charset="0"/>
                                  <a:cs typeface="Times New Roman" panose="02020603050405020304" pitchFamily="18" charset="0"/>
                                </a:rPr>
                                <m:t>&gt;</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𝟐</m:t>
                                  </m:r>
                                  <m:r>
                                    <a:rPr lang="en-US" altLang="zh-CN" sz="2600" b="1" i="1">
                                      <a:latin typeface="Cambria Math" panose="02040503050406030204" pitchFamily="18" charset="0"/>
                                      <a:cs typeface="Times New Roman" panose="02020603050405020304" pitchFamily="18" charset="0"/>
                                    </a:rPr>
                                    <m:t>𝒏</m:t>
                                  </m:r>
                                </m:sub>
                              </m:sSub>
                            </m:e>
                          </m:mr>
                        </m:m>
                        <m:r>
                          <a:rPr lang="en-US" altLang="zh-CN" sz="2600" b="1" i="1" smtClean="0">
                            <a:latin typeface="Cambria Math" panose="02040503050406030204" pitchFamily="18" charset="0"/>
                            <a:cs typeface="Times New Roman" panose="02020603050405020304" pitchFamily="18" charset="0"/>
                          </a:rPr>
                          <m:t> </m:t>
                        </m:r>
                      </m:e>
                    </m:d>
                  </m:oMath>
                </a14:m>
                <a:r>
                  <a:rPr lang="en-US" altLang="zh-CN" sz="2600" b="1">
                    <a:latin typeface="Cambria Math" panose="02040503050406030204" pitchFamily="18" charset="0"/>
                    <a:cs typeface="Cambria Math" panose="020405030504060302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𝐥𝐨</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𝐠</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𝐥𝐨</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𝐠</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𝐥𝐨</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𝐠</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e>
                    </m:d>
                  </m:oMath>
                </a14:m>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x</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表示不超过实数</a:t>
                </a:r>
                <a:r>
                  <a:rPr lang="en-US" altLang="zh-CN" sz="2600" b="1" i="1">
                    <a:latin typeface="Times New Roman" panose="02020603050405020304" pitchFamily="18" charset="0"/>
                    <a:cs typeface="Times New Roman" panose="02020603050405020304" pitchFamily="18" charset="0"/>
                  </a:rPr>
                  <a:t>x</a:t>
                </a:r>
                <a:r>
                  <a:rPr lang="zh-CN" altLang="zh-CN" sz="2600" b="1">
                    <a:latin typeface="Times New Roman" panose="02020603050405020304" pitchFamily="18" charset="0"/>
                    <a:cs typeface="Times New Roman" panose="02020603050405020304" pitchFamily="18" charset="0"/>
                  </a:rPr>
                  <a:t>的最大整数</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T</a:t>
                </a: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i="1">
                                <a:latin typeface="Cambria Math" panose="02040503050406030204" pitchFamily="18" charset="0"/>
                                <a:cs typeface="Times New Roman" panose="02020603050405020304" pitchFamily="18" charset="0"/>
                              </a:rPr>
                              <m:t>𝒌</m:t>
                            </m:r>
                          </m:sup>
                        </m:sSup>
                        <m:r>
                          <a:rPr lang="en-US" altLang="zh-CN" sz="2600" b="1">
                            <a:latin typeface="Cambria Math" panose="02040503050406030204" pitchFamily="18" charset="0"/>
                            <a:cs typeface="Times New Roman" panose="02020603050405020304" pitchFamily="18" charset="0"/>
                          </a:rPr>
                          <m:t>)</m:t>
                        </m:r>
                      </m:num>
                      <m:den>
                        <m:r>
                          <a:rPr lang="en-US" altLang="zh-CN" sz="2600" b="1" i="1">
                            <a:latin typeface="Cambria Math" panose="02040503050406030204" pitchFamily="18" charset="0"/>
                            <a:cs typeface="Times New Roman" panose="02020603050405020304" pitchFamily="18" charset="0"/>
                          </a:rPr>
                          <m:t>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𝟒</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(4</a:t>
                </a:r>
                <a:r>
                  <a:rPr lang="en-US" altLang="zh-CN" sz="2600" b="1" i="1" baseline="30000">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𝐥𝐨</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𝐠</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Calibri" panose="020F0502020204030204" pitchFamily="34" charset="0"/>
                    <a:cs typeface="宋体" panose="02010600030101010101" pitchFamily="2" charset="-122"/>
                  </a:rPr>
                  <a:t>∴</a:t>
                </a:r>
                <a:r>
                  <a:rPr lang="en-US" altLang="zh-CN" sz="2600" b="1" i="1">
                    <a:latin typeface="Times New Roman" panose="02020603050405020304" pitchFamily="18" charset="0"/>
                    <a:cs typeface="Times New Roman" panose="02020603050405020304" pitchFamily="18" charset="0"/>
                  </a:rPr>
                  <a:t>S</a:t>
                </a:r>
                <a:r>
                  <a:rPr lang="en-US" altLang="zh-CN" sz="2600" b="1">
                    <a:latin typeface="Times New Roman" panose="02020603050405020304" pitchFamily="18" charset="0"/>
                    <a:cs typeface="Times New Roman" panose="02020603050405020304" pitchFamily="18" charset="0"/>
                  </a:rPr>
                  <a:t>=6</a:t>
                </a:r>
                <a:r>
                  <a:rPr lang="en-US" altLang="zh-CN" sz="2600" b="1" i="1">
                    <a:latin typeface="Times New Roman" panose="02020603050405020304" pitchFamily="18" charset="0"/>
                    <a:cs typeface="Times New Roman" panose="02020603050405020304" pitchFamily="18" charset="0"/>
                  </a:rPr>
                  <a:t>n</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𝟐</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𝟒</m:t>
                        </m:r>
                      </m:e>
                      <m:sup>
                        <m:r>
                          <a:rPr lang="en-US" altLang="zh-CN" sz="2600" b="1">
                            <a:latin typeface="Cambria Math" panose="02040503050406030204" pitchFamily="18" charset="0"/>
                            <a:cs typeface="Times New Roman" panose="02020603050405020304" pitchFamily="18" charset="0"/>
                          </a:rPr>
                          <m:t>[</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𝐥𝐨</m:t>
                            </m:r>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𝐠</m:t>
                                </m:r>
                              </m:e>
                              <m:sub>
                                <m:r>
                                  <a:rPr lang="en-US" altLang="zh-CN" sz="2600" b="1" i="1">
                                    <a:latin typeface="Cambria Math" panose="02040503050406030204" pitchFamily="18" charset="0"/>
                                    <a:cs typeface="Times New Roman" panose="02020603050405020304" pitchFamily="18" charset="0"/>
                                  </a:rPr>
                                  <m:t>𝟐</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𝟔</m:t>
                            </m:r>
                            <m:r>
                              <a:rPr lang="en-US" altLang="zh-CN" sz="2600" b="1" i="1">
                                <a:latin typeface="Cambria Math" panose="02040503050406030204" pitchFamily="18" charset="0"/>
                                <a:cs typeface="Times New Roman" panose="02020603050405020304" pitchFamily="18" charset="0"/>
                              </a:rPr>
                              <m:t>𝒏</m:t>
                            </m:r>
                            <m:r>
                              <a:rPr lang="en-US" altLang="zh-CN" sz="2600" b="1" i="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r>
                          <a:rPr lang="en-US" altLang="zh-CN" sz="2600" b="1">
                            <a:latin typeface="Cambria Math" panose="02040503050406030204" pitchFamily="18" charset="0"/>
                            <a:cs typeface="Times New Roman" panose="02020603050405020304" pitchFamily="18" charset="0"/>
                          </a:rPr>
                          <m:t>]</m:t>
                        </m:r>
                      </m:sup>
                    </m:sSup>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𝟒</m:t>
                        </m:r>
                      </m:num>
                      <m:den>
                        <m:r>
                          <a:rPr lang="en-US" altLang="zh-CN" sz="2600" b="1" i="1">
                            <a:latin typeface="Cambria Math" panose="02040503050406030204" pitchFamily="18" charset="0"/>
                            <a:cs typeface="Times New Roman" panose="02020603050405020304" pitchFamily="18" charset="0"/>
                          </a:rPr>
                          <m:t>𝟑</m:t>
                        </m:r>
                      </m:den>
                    </m:f>
                  </m:oMath>
                </a14:m>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608743"/>
                <a:ext cx="11589417" cy="5373779"/>
              </a:xfrm>
              <a:prstGeom prst="rect">
                <a:avLst/>
              </a:prstGeom>
              <a:blipFill rotWithShape="0">
                <a:blip r:embed="rId3"/>
                <a:stretch>
                  <a:fillRect l="-947" b="-68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64992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2735257"/>
            <a:ext cx="12190413" cy="3468967"/>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752072"/>
                <a:ext cx="11589417" cy="5361981"/>
              </a:xfrm>
              <a:prstGeom prst="rect">
                <a:avLst/>
              </a:prstGeom>
            </p:spPr>
            <p:txBody>
              <a:bodyPr wrap="square">
                <a:spAutoFit/>
              </a:bodyPr>
              <a:lstStyle/>
              <a:p>
                <a:pPr>
                  <a:lnSpc>
                    <a:spcPct val="15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对数列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若存在互不相等的正整数</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使得</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𝒄</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zh-CN" altLang="zh-CN" sz="2600" b="1">
                    <a:latin typeface="Times New Roman" panose="02020603050405020304" pitchFamily="18" charset="0"/>
                    <a:cs typeface="Times New Roman" panose="02020603050405020304" pitchFamily="18" charset="0"/>
                  </a:rPr>
                  <a:t>也是数列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则称数列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c</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和稳定数列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试分别判断数列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是不是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和稳定数列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求出所有</a:t>
                </a:r>
                <a:r>
                  <a:rPr lang="en-US" altLang="zh-CN" sz="2600" b="1" i="1">
                    <a:latin typeface="Times New Roman" panose="02020603050405020304" pitchFamily="18" charset="0"/>
                    <a:cs typeface="Times New Roman" panose="02020603050405020304" pitchFamily="18" charset="0"/>
                  </a:rPr>
                  <a:t>j</a:t>
                </a:r>
                <a:r>
                  <a:rPr lang="zh-CN" altLang="zh-CN" sz="2600" b="1">
                    <a:latin typeface="Times New Roman" panose="02020603050405020304" pitchFamily="18" charset="0"/>
                    <a:cs typeface="Times New Roman" panose="02020603050405020304" pitchFamily="18" charset="0"/>
                  </a:rPr>
                  <a:t>的值</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若不是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说明理由</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m</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zh-CN" altLang="zh-CN" sz="2600" b="1">
                    <a:latin typeface="Times New Roman" panose="02020603050405020304" pitchFamily="18" charset="0"/>
                    <a:cs typeface="Times New Roman" panose="02020603050405020304" pitchFamily="18" charset="0"/>
                  </a:rPr>
                  <a:t>是</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的正整数倍</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故一定不是数列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zh-CN" altLang="zh-CN" sz="2600" b="1">
                    <a:latin typeface="Times New Roman" panose="02020603050405020304" pitchFamily="18" charset="0"/>
                    <a:cs typeface="Times New Roman" panose="02020603050405020304" pitchFamily="18" charset="0"/>
                  </a:rPr>
                  <a:t>除以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余</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当</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时</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zh-CN" altLang="zh-CN" sz="2600" b="1">
                    <a:latin typeface="Times New Roman" panose="02020603050405020304" pitchFamily="18" charset="0"/>
                    <a:cs typeface="Times New Roman" panose="02020603050405020304" pitchFamily="18" charset="0"/>
                  </a:rPr>
                  <a:t>除以</a:t>
                </a:r>
                <a:r>
                  <a:rPr lang="en-US" altLang="zh-CN" sz="2600" b="1">
                    <a:latin typeface="Times New Roman" panose="02020603050405020304" pitchFamily="18" charset="0"/>
                    <a:cs typeface="Times New Roman" panose="02020603050405020304" pitchFamily="18" charset="0"/>
                  </a:rPr>
                  <a:t>3</a:t>
                </a:r>
                <a:r>
                  <a:rPr lang="zh-CN" altLang="zh-CN" sz="2600" b="1">
                    <a:latin typeface="Times New Roman" panose="02020603050405020304" pitchFamily="18" charset="0"/>
                    <a:cs typeface="Times New Roman" panose="02020603050405020304" pitchFamily="18" charset="0"/>
                  </a:rPr>
                  <a:t>余</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综上</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和稳定数列</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此时</a:t>
                </a:r>
                <a:r>
                  <a:rPr lang="en-US" altLang="zh-CN" sz="2600" b="1" i="1">
                    <a:latin typeface="Times New Roman" panose="02020603050405020304" pitchFamily="18" charset="0"/>
                    <a:cs typeface="Times New Roman" panose="02020603050405020304" pitchFamily="18" charset="0"/>
                  </a:rPr>
                  <a:t>j</a:t>
                </a:r>
                <a:r>
                  <a:rPr lang="en-US" altLang="zh-CN" sz="2600" b="1">
                    <a:latin typeface="Times New Roman" panose="02020603050405020304" pitchFamily="18" charset="0"/>
                    <a:cs typeface="Times New Roman" panose="02020603050405020304" pitchFamily="18" charset="0"/>
                  </a:rPr>
                  <a:t>=3</a:t>
                </a:r>
                <a:r>
                  <a:rPr lang="en-US" altLang="zh-CN" sz="2600" b="1" i="1">
                    <a:latin typeface="Times New Roman" panose="02020603050405020304" pitchFamily="18" charset="0"/>
                    <a:cs typeface="Times New Roman" panose="02020603050405020304" pitchFamily="18" charset="0"/>
                  </a:rPr>
                  <a:t>m</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m</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smtClean="0">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752072"/>
                <a:ext cx="11589417" cy="5361981"/>
              </a:xfrm>
              <a:prstGeom prst="rect">
                <a:avLst/>
              </a:prstGeom>
              <a:blipFill rotWithShape="0">
                <a:blip r:embed="rId3"/>
                <a:stretch>
                  <a:fillRect l="-947" b="-68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527550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65124"/>
            <a:ext cx="12190413" cy="6242780"/>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9" name="矩形 8"/>
              <p:cNvSpPr/>
              <p:nvPr/>
            </p:nvSpPr>
            <p:spPr>
              <a:xfrm>
                <a:off x="269382" y="752072"/>
                <a:ext cx="11589417" cy="3444404"/>
              </a:xfrm>
              <a:prstGeom prst="rect">
                <a:avLst/>
              </a:prstGeom>
            </p:spPr>
            <p:txBody>
              <a:bodyPr wrap="square">
                <a:spAutoFit/>
              </a:bodyPr>
              <a:lstStyle/>
              <a:p>
                <a:pPr>
                  <a:lnSpc>
                    <a:spcPct val="150000"/>
                  </a:lnSpc>
                  <a:spcAft>
                    <a:spcPts val="0"/>
                  </a:spcAft>
                  <a:tabLst>
                    <a:tab pos="2970530" algn="l"/>
                  </a:tabLst>
                </a:pPr>
                <a:r>
                  <a:rPr lang="zh-CN" altLang="zh-CN" sz="2600" b="1" smtClean="0">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和稳定数列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理由如下</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不妨设</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Times New Roman" panose="02020603050405020304" pitchFamily="18" charset="0"/>
                    <a:cs typeface="Times New Roman" panose="02020603050405020304" pitchFamily="18" charset="0"/>
                  </a:rPr>
                  <a:t>&lt;</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&lt;</a:t>
                </a:r>
                <a:r>
                  <a:rPr lang="en-US" altLang="zh-CN" sz="2600" b="1" i="1">
                    <a:latin typeface="Times New Roman" panose="02020603050405020304" pitchFamily="18" charset="0"/>
                    <a:cs typeface="Times New Roman" panose="02020603050405020304" pitchFamily="18" charset="0"/>
                  </a:rPr>
                  <a:t>k</a:t>
                </a:r>
                <a:r>
                  <a:rPr lang="en-US" altLang="zh-CN" sz="2600" b="1" i="1" baseline="-25000">
                    <a:latin typeface="Times New Roman" panose="02020603050405020304" pitchFamily="18" charset="0"/>
                    <a:cs typeface="Times New Roman" panose="02020603050405020304" pitchFamily="18" charset="0"/>
                  </a:rPr>
                  <a:t>j</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则</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en-US" altLang="zh-CN" sz="2600" b="1">
                    <a:latin typeface="Times New Roman" panose="02020603050405020304" pitchFamily="18" charset="0"/>
                    <a:cs typeface="Times New Roman" panose="02020603050405020304" pitchFamily="18" charset="0"/>
                  </a:rPr>
                  <a:t>&gt;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且</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baseline="-25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baseline="30000">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2&lt;</a:t>
                </a:r>
                <a14:m>
                  <m:oMath xmlns:m="http://schemas.openxmlformats.org/officeDocument/2006/math">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oMath>
                </a14:m>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故</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𝟏</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𝟐</m:t>
                            </m:r>
                          </m:sub>
                        </m:sSub>
                      </m:sub>
                    </m:sSub>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𝒃</m:t>
                        </m:r>
                      </m:e>
                      <m:sub>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𝒌</m:t>
                            </m:r>
                          </m:e>
                          <m:sub>
                            <m:r>
                              <a:rPr lang="en-US" altLang="zh-CN" sz="2600" b="1" i="1">
                                <a:latin typeface="Cambria Math" panose="02040503050406030204" pitchFamily="18" charset="0"/>
                                <a:cs typeface="Times New Roman" panose="02020603050405020304" pitchFamily="18" charset="0"/>
                              </a:rPr>
                              <m:t>𝒋</m:t>
                            </m:r>
                          </m:sub>
                        </m:sSub>
                      </m:sub>
                    </m:sSub>
                  </m:oMath>
                </a14:m>
                <a:r>
                  <a:rPr lang="zh-CN" altLang="zh-CN" sz="2600" b="1">
                    <a:latin typeface="Times New Roman" panose="02020603050405020304" pitchFamily="18" charset="0"/>
                    <a:cs typeface="Times New Roman" panose="02020603050405020304" pitchFamily="18" charset="0"/>
                  </a:rPr>
                  <a:t>不是数列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中的项</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a:lnSpc>
                    <a:spcPct val="150000"/>
                  </a:lnSpc>
                  <a:spcAft>
                    <a:spcPts val="0"/>
                  </a:spcAft>
                  <a:tabLst>
                    <a:tab pos="2970530" algn="l"/>
                  </a:tabLst>
                </a:pPr>
                <a:r>
                  <a:rPr lang="zh-CN" altLang="zh-CN" sz="2600" b="1">
                    <a:latin typeface="Times New Roman" panose="02020603050405020304" pitchFamily="18" charset="0"/>
                    <a:cs typeface="Times New Roman" panose="02020603050405020304" pitchFamily="18" charset="0"/>
                  </a:rPr>
                  <a:t>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b</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不是</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和稳定数列</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269382" y="752072"/>
                <a:ext cx="11589417" cy="3444404"/>
              </a:xfrm>
              <a:prstGeom prst="rect">
                <a:avLst/>
              </a:prstGeom>
              <a:blipFill rotWithShape="0">
                <a:blip r:embed="rId3"/>
                <a:stretch>
                  <a:fillRect l="-947" b="-1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21753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0" y="3058172"/>
            <a:ext cx="12190413" cy="3185273"/>
          </a:xfrm>
          <a:prstGeom prst="rect">
            <a:avLst/>
          </a:prstGeom>
          <a:solidFill>
            <a:srgbClr val="E2F0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6">
                  <a:lumMod val="40000"/>
                  <a:lumOff val="60000"/>
                </a:schemeClr>
              </a:solidFill>
            </a:endParaRPr>
          </a:p>
        </p:txBody>
      </p:sp>
      <mc:AlternateContent xmlns:mc="http://schemas.openxmlformats.org/markup-compatibility/2006" xmlns:a14="http://schemas.microsoft.com/office/drawing/2010/main">
        <mc:Choice Requires="a14">
          <p:sp>
            <p:nvSpPr>
              <p:cNvPr id="8" name="矩形 7"/>
              <p:cNvSpPr/>
              <p:nvPr/>
            </p:nvSpPr>
            <p:spPr>
              <a:xfrm>
                <a:off x="269382" y="634143"/>
                <a:ext cx="11589417" cy="5521320"/>
              </a:xfrm>
              <a:prstGeom prst="rect">
                <a:avLst/>
              </a:prstGeom>
            </p:spPr>
            <p:txBody>
              <a:bodyPr wrap="square">
                <a:spAutoFit/>
              </a:bodyPr>
              <a:lstStyle/>
              <a:p>
                <a:pPr marL="355600" indent="-355600">
                  <a:lnSpc>
                    <a:spcPct val="120000"/>
                  </a:lnSpc>
                  <a:spcAft>
                    <a:spcPts val="0"/>
                  </a:spcAft>
                  <a:tabLst>
                    <a:tab pos="2970530" algn="l"/>
                  </a:tabLst>
                </a:pPr>
                <a:r>
                  <a:rPr lang="zh-CN" altLang="zh-CN" sz="2600" b="1">
                    <a:solidFill>
                      <a:srgbClr val="0000FF"/>
                    </a:solidFill>
                    <a:latin typeface="Times New Roman" panose="02020603050405020304" pitchFamily="18" charset="0"/>
                    <a:ea typeface="黑体" panose="02010609060101010101" pitchFamily="49" charset="-122"/>
                    <a:cs typeface="Times New Roman" panose="02020603050405020304" pitchFamily="18" charset="0"/>
                  </a:rPr>
                  <a:t>训练</a:t>
                </a:r>
                <a:r>
                  <a:rPr lang="en-US" altLang="zh-CN" sz="2600" b="1">
                    <a:solidFill>
                      <a:srgbClr val="0000FF"/>
                    </a:solidFill>
                    <a:latin typeface="Times New Roman" panose="02020603050405020304" pitchFamily="18" charset="0"/>
                    <a:cs typeface="Times New Roman" panose="02020603050405020304" pitchFamily="18" charset="0"/>
                  </a:rPr>
                  <a:t>1</a:t>
                </a:r>
                <a:r>
                  <a:rPr lang="en-US" altLang="zh-CN" sz="2600" b="1">
                    <a:solidFill>
                      <a:srgbClr val="0000FF"/>
                    </a:solidFill>
                    <a:latin typeface="宋体" panose="02010600030101010101" pitchFamily="2" charset="-122"/>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(2025·</a:t>
                </a:r>
                <a:r>
                  <a:rPr lang="zh-CN" altLang="zh-CN" sz="2600" b="1">
                    <a:latin typeface="Times New Roman" panose="02020603050405020304" pitchFamily="18" charset="0"/>
                    <a:cs typeface="Times New Roman" panose="02020603050405020304" pitchFamily="18" charset="0"/>
                  </a:rPr>
                  <a:t>东北师大附中模拟</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对于数列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称</a:t>
                </a:r>
                <a:r>
                  <a:rPr lang="en-US" altLang="zh-CN" sz="2600" b="1">
                    <a:latin typeface="Times New Roman" panose="02020603050405020304" pitchFamily="18" charset="0"/>
                    <a:cs typeface="Times New Roman" panose="02020603050405020304" pitchFamily="18" charset="0"/>
                  </a:rPr>
                  <a:t>{Δ</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的一阶差分数列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a:latin typeface="Times New Roman" panose="02020603050405020304" pitchFamily="18" charset="0"/>
                    <a:cs typeface="Times New Roman" panose="02020603050405020304" pitchFamily="18" charset="0"/>
                  </a:rPr>
                  <a:t>Δ</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zh-CN" altLang="zh-CN" sz="2600" b="1">
                    <a:latin typeface="Calibri" panose="020F0502020204030204" pitchFamily="34" charset="0"/>
                    <a:cs typeface="宋体" panose="02010600030101010101" pitchFamily="2" charset="-122"/>
                  </a:rPr>
                  <a:t>∈</a:t>
                </a:r>
                <a:r>
                  <a:rPr lang="en-US" altLang="zh-CN" sz="2600" b="1">
                    <a:latin typeface="Times New Roman" panose="02020603050405020304" pitchFamily="18" charset="0"/>
                    <a:cs typeface="Times New Roman" panose="02020603050405020304" pitchFamily="18" charset="0"/>
                  </a:rPr>
                  <a:t>N</a:t>
                </a:r>
                <a:r>
                  <a:rPr lang="en-US" altLang="zh-CN" sz="2600" b="1" i="1" baseline="30000">
                    <a:latin typeface="Times New Roman" panose="02020603050405020304" pitchFamily="18" charset="0"/>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对正整数</a:t>
                </a:r>
                <a:r>
                  <a:rPr lang="en-US" altLang="zh-CN" sz="2600" b="1" i="1">
                    <a:latin typeface="Times New Roman" panose="02020603050405020304" pitchFamily="18" charset="0"/>
                    <a:cs typeface="Times New Roman" panose="02020603050405020304" pitchFamily="18" charset="0"/>
                  </a:rPr>
                  <a:t>k</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k</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称</a:t>
                </a:r>
                <a:r>
                  <a:rPr lang="en-US" altLang="zh-CN" sz="2600" b="1">
                    <a:latin typeface="Times New Roman" panose="02020603050405020304" pitchFamily="18" charset="0"/>
                    <a:cs typeface="Times New Roman" panose="02020603050405020304" pitchFamily="18" charset="0"/>
                  </a:rPr>
                  <a:t>{Δ</a:t>
                </a:r>
                <a:r>
                  <a:rPr lang="en-US" altLang="zh-CN" sz="2600" b="1" i="1" baseline="30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a:t>
                </a:r>
                <a:r>
                  <a:rPr lang="en-US" altLang="zh-CN" sz="2600" b="1" i="1">
                    <a:latin typeface="Times New Roman" panose="02020603050405020304" pitchFamily="18" charset="0"/>
                    <a:cs typeface="Times New Roman" panose="02020603050405020304" pitchFamily="18" charset="0"/>
                  </a:rPr>
                  <a:t>k</a:t>
                </a:r>
                <a:r>
                  <a:rPr lang="zh-CN" altLang="zh-CN" sz="2600" b="1">
                    <a:latin typeface="Times New Roman" panose="02020603050405020304" pitchFamily="18" charset="0"/>
                    <a:cs typeface="Times New Roman" panose="02020603050405020304" pitchFamily="18" charset="0"/>
                  </a:rPr>
                  <a:t>阶差分数列</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其中</a:t>
                </a:r>
                <a:r>
                  <a:rPr lang="en-US" altLang="zh-CN" sz="2600" b="1">
                    <a:latin typeface="Times New Roman" panose="02020603050405020304" pitchFamily="18" charset="0"/>
                    <a:cs typeface="Times New Roman" panose="02020603050405020304" pitchFamily="18" charset="0"/>
                  </a:rPr>
                  <a:t>Δ</a:t>
                </a:r>
                <a:r>
                  <a:rPr lang="en-US" altLang="zh-CN" sz="2600" b="1" i="1" baseline="30000">
                    <a:latin typeface="Times New Roman" panose="02020603050405020304" pitchFamily="18" charset="0"/>
                    <a:cs typeface="Times New Roman" panose="02020603050405020304" pitchFamily="18" charset="0"/>
                  </a:rPr>
                  <a:t>k</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=Δ(Δ</a:t>
                </a:r>
                <a:r>
                  <a:rPr lang="en-US" altLang="zh-CN" sz="2600" b="1" i="1" baseline="30000">
                    <a:latin typeface="Times New Roman" panose="02020603050405020304" pitchFamily="18" charset="0"/>
                    <a:cs typeface="Times New Roman" panose="02020603050405020304" pitchFamily="18" charset="0"/>
                  </a:rPr>
                  <a:t>k</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Δ</a:t>
                </a:r>
                <a:r>
                  <a:rPr lang="en-US" altLang="zh-CN" sz="2600" b="1" i="1" baseline="30000" smtClean="0">
                    <a:latin typeface="Times New Roman" panose="02020603050405020304" pitchFamily="18" charset="0"/>
                    <a:cs typeface="Times New Roman" panose="02020603050405020304" pitchFamily="18" charset="0"/>
                  </a:rPr>
                  <a:t>k</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Δ</a:t>
                </a:r>
                <a:r>
                  <a:rPr lang="en-US" altLang="zh-CN" sz="2600" b="1" i="1" baseline="30000" smtClean="0">
                    <a:latin typeface="Times New Roman" panose="02020603050405020304" pitchFamily="18" charset="0"/>
                    <a:cs typeface="Times New Roman" panose="02020603050405020304" pitchFamily="18" charset="0"/>
                  </a:rPr>
                  <a:t>k</a:t>
                </a:r>
                <a:r>
                  <a:rPr lang="en-US" altLang="zh-CN" sz="2600" b="1" baseline="30000" smtClean="0">
                    <a:latin typeface="宋体" panose="02010600030101010101" pitchFamily="2" charset="-122"/>
                    <a:cs typeface="Times New Roman" panose="02020603050405020304" pitchFamily="18" charset="0"/>
                  </a:rPr>
                  <a:t>-</a:t>
                </a:r>
                <a:r>
                  <a:rPr lang="en-US" altLang="zh-CN" sz="2600" b="1" baseline="30000" smtClean="0">
                    <a:latin typeface="Times New Roman" panose="02020603050405020304" pitchFamily="18" charset="0"/>
                    <a:cs typeface="Times New Roman" panose="02020603050405020304" pitchFamily="18" charset="0"/>
                  </a:rPr>
                  <a:t>1</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已知数列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的首项</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且</a:t>
                </a:r>
                <a:r>
                  <a:rPr lang="en-US" altLang="zh-CN" sz="2600" b="1">
                    <a:latin typeface="Times New Roman" panose="02020603050405020304" pitchFamily="18" charset="0"/>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p>
              <a:p>
                <a:pPr marL="355600" indent="-355600">
                  <a:lnSpc>
                    <a:spcPct val="120000"/>
                  </a:lnSpc>
                  <a:spcAft>
                    <a:spcPts val="0"/>
                  </a:spcAft>
                  <a:tabLst>
                    <a:tab pos="2970530" algn="l"/>
                  </a:tabLst>
                </a:pPr>
                <a:r>
                  <a:rPr lang="en-US" altLang="zh-CN" sz="2600" b="1" i="1">
                    <a:latin typeface="宋体" panose="02010600030101010101" pitchFamily="2" charset="-122"/>
                    <a:cs typeface="Times New Roman" panose="02020603050405020304" pitchFamily="18" charset="0"/>
                  </a:rPr>
                  <a:t>	</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的二阶差分数列</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en-US" altLang="zh-CN" sz="2600" b="1">
                    <a:latin typeface="Times New Roman" panose="02020603050405020304" pitchFamily="18" charset="0"/>
                    <a:cs typeface="Times New Roman" panose="02020603050405020304" pitchFamily="18" charset="0"/>
                  </a:rPr>
                  <a:t>1)</a:t>
                </a:r>
                <a:r>
                  <a:rPr lang="zh-CN" altLang="zh-CN" sz="2600" b="1">
                    <a:latin typeface="Times New Roman" panose="02020603050405020304" pitchFamily="18" charset="0"/>
                    <a:cs typeface="Times New Roman" panose="02020603050405020304" pitchFamily="18" charset="0"/>
                  </a:rPr>
                  <a:t>求数列</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的通项公式</a:t>
                </a:r>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	</a:t>
                </a:r>
                <a:r>
                  <a:rPr lang="zh-CN" altLang="zh-CN" sz="2600" b="1" smtClean="0">
                    <a:solidFill>
                      <a:srgbClr val="0000FF"/>
                    </a:solidFill>
                    <a:effectLst/>
                    <a:latin typeface="Times New Roman" panose="02020603050405020304" pitchFamily="18" charset="0"/>
                    <a:ea typeface="黑体" panose="02010609060101010101" pitchFamily="49" charset="-122"/>
                    <a:cs typeface="Times New Roman" panose="02020603050405020304" pitchFamily="18" charset="0"/>
                  </a:rPr>
                  <a:t>解</a:t>
                </a:r>
                <a:r>
                  <a:rPr lang="zh-CN" altLang="zh-CN" sz="2600" b="1">
                    <a:solidFill>
                      <a:srgbClr val="0000FF"/>
                    </a:solidFill>
                    <a:latin typeface="Times New Roman" panose="02020603050405020304" pitchFamily="18" charset="0"/>
                    <a:cs typeface="Times New Roman" panose="02020603050405020304" pitchFamily="18" charset="0"/>
                  </a:rPr>
                  <a:t>　</a:t>
                </a:r>
                <a:r>
                  <a:rPr lang="zh-CN" altLang="zh-CN" sz="2600" b="1">
                    <a:latin typeface="Times New Roman" panose="02020603050405020304" pitchFamily="18" charset="0"/>
                    <a:cs typeface="Times New Roman" panose="02020603050405020304" pitchFamily="18" charset="0"/>
                  </a:rPr>
                  <a:t>因为</a:t>
                </a:r>
                <a:r>
                  <a:rPr lang="en-US" altLang="zh-CN" sz="2600" b="1">
                    <a:latin typeface="Times New Roman" panose="02020603050405020304" pitchFamily="18" charset="0"/>
                    <a:cs typeface="Times New Roman" panose="02020603050405020304" pitchFamily="18" charset="0"/>
                  </a:rPr>
                  <a:t>{Δ</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为</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的二阶差分数列</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=Δ</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zh-CN" altLang="zh-CN" sz="2600" b="1" smtClean="0">
                    <a:latin typeface="Times New Roman" panose="02020603050405020304" pitchFamily="18" charset="0"/>
                    <a:cs typeface="Times New Roman" panose="02020603050405020304" pitchFamily="18" charset="0"/>
                  </a:rPr>
                  <a:t>将</a:t>
                </a:r>
                <a:r>
                  <a:rPr lang="en-US" altLang="zh-CN" sz="2600" b="1" smtClean="0">
                    <a:latin typeface="Times New Roman" panose="02020603050405020304" pitchFamily="18" charset="0"/>
                    <a:cs typeface="Times New Roman" panose="02020603050405020304" pitchFamily="18" charset="0"/>
                  </a:rPr>
                  <a:t>Δ</a:t>
                </a:r>
                <a:r>
                  <a:rPr lang="en-US" altLang="zh-CN" sz="2600" b="1" baseline="30000" smtClean="0">
                    <a:latin typeface="Times New Roman" panose="02020603050405020304" pitchFamily="18" charset="0"/>
                    <a:cs typeface="Times New Roman" panose="02020603050405020304" pitchFamily="18" charset="0"/>
                  </a:rPr>
                  <a:t>2</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zh-CN" altLang="zh-CN" sz="2600" b="1" smtClean="0">
                    <a:latin typeface="Times New Roman" panose="02020603050405020304" pitchFamily="18" charset="0"/>
                    <a:cs typeface="Times New Roman" panose="02020603050405020304" pitchFamily="18" charset="0"/>
                  </a:rPr>
                  <a:t>代入得</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2</a:t>
                </a:r>
                <a:r>
                  <a:rPr lang="en-US" altLang="zh-CN" sz="2600" b="1" i="1" baseline="30000" smtClean="0">
                    <a:latin typeface="Times New Roman" panose="02020603050405020304" pitchFamily="18" charset="0"/>
                    <a:cs typeface="Times New Roman" panose="02020603050405020304" pitchFamily="18" charset="0"/>
                  </a:rPr>
                  <a:t>n</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baseline="-25000" smtClean="0">
                    <a:latin typeface="宋体" panose="02010600030101010101" pitchFamily="2" charset="-122"/>
                    <a:cs typeface="Times New Roman" panose="02020603050405020304" pitchFamily="18" charset="0"/>
                  </a:rPr>
                  <a:t>+</a:t>
                </a:r>
                <a:r>
                  <a:rPr lang="en-US" altLang="zh-CN" sz="2600" b="1" baseline="-25000" smtClean="0">
                    <a:latin typeface="Times New Roman" panose="02020603050405020304" pitchFamily="18" charset="0"/>
                    <a:cs typeface="Times New Roman" panose="02020603050405020304" pitchFamily="18" charset="0"/>
                  </a:rPr>
                  <a:t>1</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Δ</a:t>
                </a:r>
                <a:r>
                  <a:rPr lang="en-US" altLang="zh-CN" sz="2600" b="1" i="1" smtClean="0">
                    <a:latin typeface="Times New Roman" panose="02020603050405020304" pitchFamily="18" charset="0"/>
                    <a:cs typeface="Times New Roman" panose="02020603050405020304" pitchFamily="18" charset="0"/>
                  </a:rPr>
                  <a:t>a</a:t>
                </a:r>
                <a:r>
                  <a:rPr lang="en-US" altLang="zh-CN" sz="2600" b="1" i="1" baseline="-25000" smtClean="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endParaRPr lang="zh-CN" altLang="zh-CN" sz="1150" smtClean="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整理</a:t>
                </a:r>
                <a:r>
                  <a:rPr lang="zh-CN" altLang="zh-CN" sz="2600" b="1">
                    <a:latin typeface="Times New Roman" panose="02020603050405020304" pitchFamily="18" charset="0"/>
                    <a:cs typeface="Times New Roman" panose="02020603050405020304" pitchFamily="18" charset="0"/>
                  </a:rPr>
                  <a:t>得</a:t>
                </a:r>
                <a:r>
                  <a:rPr lang="en-US" altLang="zh-CN" sz="2600" b="1">
                    <a:latin typeface="Times New Roman" panose="02020603050405020304" pitchFamily="18" charset="0"/>
                    <a:cs typeface="Times New Roman" panose="02020603050405020304" pitchFamily="18" charset="0"/>
                  </a:rPr>
                  <a:t>Δ</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baseline="-25000">
                    <a:latin typeface="宋体" panose="02010600030101010101" pitchFamily="2" charset="-122"/>
                    <a:cs typeface="Times New Roman" panose="02020603050405020304" pitchFamily="18" charset="0"/>
                  </a:rPr>
                  <a:t>+</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2</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smtClean="0">
                    <a:latin typeface="宋体" panose="02010600030101010101" pitchFamily="2" charset="-122"/>
                    <a:cs typeface="Times New Roman" panose="02020603050405020304" pitchFamily="18" charset="0"/>
                  </a:rPr>
                  <a:t>,</a:t>
                </a: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所以</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r>
                              <a:rPr lang="en-US" altLang="zh-CN" sz="2600" b="1">
                                <a:latin typeface="Cambria Math" panose="02040503050406030204" pitchFamily="18" charset="0"/>
                                <a:cs typeface="Times New Roman" panose="02020603050405020304" pitchFamily="18" charset="0"/>
                              </a:rPr>
                              <m:t>+</m:t>
                            </m:r>
                            <m:r>
                              <a:rPr lang="en-US" altLang="zh-CN" sz="2600" b="1" i="1">
                                <a:latin typeface="Cambria Math" panose="02040503050406030204" pitchFamily="18" charset="0"/>
                                <a:cs typeface="Times New Roman" panose="02020603050405020304" pitchFamily="18" charset="0"/>
                              </a:rPr>
                              <m:t>𝟏</m:t>
                            </m:r>
                          </m:sup>
                        </m:sSup>
                      </m:den>
                    </m:f>
                  </m:oMath>
                </a14:m>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又</a:t>
                </a:r>
                <a:r>
                  <a:rPr lang="en-US" altLang="zh-CN" sz="2600" b="1" i="1">
                    <a:latin typeface="Times New Roman" panose="02020603050405020304" pitchFamily="18" charset="0"/>
                    <a:cs typeface="Times New Roman" panose="02020603050405020304" pitchFamily="18" charset="0"/>
                  </a:rPr>
                  <a:t>a</a:t>
                </a:r>
                <a:r>
                  <a:rPr lang="en-US" altLang="zh-CN" sz="2600" b="1" baseline="-25000">
                    <a:latin typeface="Times New Roman" panose="02020603050405020304" pitchFamily="18" charset="0"/>
                    <a:cs typeface="Times New Roman" panose="02020603050405020304" pitchFamily="18" charset="0"/>
                  </a:rPr>
                  <a:t>1</a:t>
                </a:r>
                <a:r>
                  <a:rPr lang="en-US" altLang="zh-CN" sz="2600" b="1">
                    <a:latin typeface="Times New Roman" panose="02020603050405020304" pitchFamily="18" charset="0"/>
                    <a:cs typeface="Times New Roman" panose="02020603050405020304" pitchFamily="18" charset="0"/>
                  </a:rPr>
                  <a:t>=1</a:t>
                </a:r>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故数列</a:t>
                </a:r>
                <a14:m>
                  <m:oMath xmlns:m="http://schemas.openxmlformats.org/officeDocument/2006/math">
                    <m:d>
                      <m:dPr>
                        <m:begChr m:val="{"/>
                        <m:endChr m:val="}"/>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e>
                    </m:d>
                    <m:r>
                      <a:rPr lang="zh-CN" altLang="zh-CN" sz="2600" b="1">
                        <a:latin typeface="Cambria Math" panose="02040503050406030204" pitchFamily="18" charset="0"/>
                        <a:cs typeface="Times New Roman" panose="02020603050405020304" pitchFamily="18" charset="0"/>
                      </a:rPr>
                      <m:t>是首项为</m:t>
                    </m:r>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公差为</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zh-CN" altLang="zh-CN" sz="2600" b="1">
                    <a:latin typeface="Times New Roman" panose="02020603050405020304" pitchFamily="18" charset="0"/>
                    <a:cs typeface="Times New Roman" panose="02020603050405020304" pitchFamily="18" charset="0"/>
                  </a:rPr>
                  <a:t>的等差数列</a:t>
                </a:r>
                <a:r>
                  <a:rPr lang="en-US" altLang="zh-CN" sz="2600" b="1">
                    <a:latin typeface="宋体" panose="02010600030101010101" pitchFamily="2" charset="-122"/>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a:p>
                <a:pPr marL="355600" indent="-355600">
                  <a:lnSpc>
                    <a:spcPct val="120000"/>
                  </a:lnSpc>
                  <a:spcAft>
                    <a:spcPts val="0"/>
                  </a:spcAft>
                  <a:tabLst>
                    <a:tab pos="2970530" algn="l"/>
                  </a:tabLst>
                </a:pPr>
                <a:r>
                  <a:rPr lang="en-US" altLang="zh-CN" sz="2600" b="1" smtClean="0">
                    <a:latin typeface="Times New Roman" panose="02020603050405020304" pitchFamily="18" charset="0"/>
                    <a:cs typeface="Times New Roman" panose="02020603050405020304" pitchFamily="18" charset="0"/>
                  </a:rPr>
                  <a:t>	</a:t>
                </a:r>
                <a:r>
                  <a:rPr lang="zh-CN" altLang="zh-CN" sz="2600" b="1" smtClean="0">
                    <a:latin typeface="Times New Roman" panose="02020603050405020304" pitchFamily="18" charset="0"/>
                    <a:cs typeface="Times New Roman" panose="02020603050405020304" pitchFamily="18" charset="0"/>
                  </a:rPr>
                  <a:t>因此</a:t>
                </a:r>
                <a:r>
                  <a:rPr lang="en-US" altLang="zh-CN" sz="2600" b="1">
                    <a:latin typeface="宋体" panose="02010600030101010101" pitchFamily="2" charset="-122"/>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600" b="1" i="1">
                                <a:latin typeface="Cambria Math" panose="02040503050406030204" pitchFamily="18" charset="0"/>
                                <a:cs typeface="Times New Roman" panose="02020603050405020304" pitchFamily="18" charset="0"/>
                              </a:rPr>
                              <m:t>𝒂</m:t>
                            </m:r>
                          </m:e>
                          <m:sub>
                            <m:r>
                              <a:rPr lang="en-US" altLang="zh-CN" sz="2600" b="1" i="1">
                                <a:latin typeface="Cambria Math" panose="02040503050406030204" pitchFamily="18" charset="0"/>
                                <a:cs typeface="Times New Roman" panose="02020603050405020304" pitchFamily="18" charset="0"/>
                              </a:rPr>
                              <m:t>𝒏</m:t>
                            </m:r>
                          </m:sub>
                        </m:sSub>
                      </m:num>
                      <m:den>
                        <m:sSup>
                          <m:sSup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600" b="1" i="1">
                                <a:latin typeface="Cambria Math" panose="02040503050406030204" pitchFamily="18" charset="0"/>
                                <a:cs typeface="Times New Roman" panose="02020603050405020304" pitchFamily="18" charset="0"/>
                              </a:rPr>
                              <m:t>𝟐</m:t>
                            </m:r>
                          </m:e>
                          <m:sup>
                            <m:r>
                              <a:rPr lang="en-US" altLang="zh-CN" sz="2600" b="1" i="1">
                                <a:latin typeface="Cambria Math" panose="02040503050406030204" pitchFamily="18" charset="0"/>
                                <a:cs typeface="Times New Roman" panose="02020603050405020304" pitchFamily="18" charset="0"/>
                              </a:rPr>
                              <m:t>𝒏</m:t>
                            </m:r>
                          </m:sup>
                        </m:sSup>
                      </m:den>
                    </m:f>
                  </m:oMath>
                </a14:m>
                <a:r>
                  <a:rPr lang="en-US" altLang="zh-CN" sz="2600" b="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宋体" panose="02010600030101010101" pitchFamily="2" charset="-122"/>
                    <a:cs typeface="Times New Roman" panose="02020603050405020304" pitchFamily="18" charset="0"/>
                  </a:rPr>
                  <a:t>-</a:t>
                </a:r>
                <a:r>
                  <a:rPr lang="en-US" altLang="zh-CN" sz="2600" b="1">
                    <a:latin typeface="Times New Roman" panose="02020603050405020304" pitchFamily="18" charset="0"/>
                    <a:cs typeface="Times New Roman" panose="02020603050405020304" pitchFamily="18" charset="0"/>
                  </a:rPr>
                  <a:t>1)</a:t>
                </a:r>
                <a:r>
                  <a:rPr lang="en-US" altLang="zh-CN" sz="2600" b="1" i="1">
                    <a:latin typeface="Times New Roman" panose="02020603050405020304" pitchFamily="18" charset="0"/>
                    <a:cs typeface="Times New Roman" panose="02020603050405020304" pitchFamily="18" charset="0"/>
                  </a:rPr>
                  <a:t>·</a:t>
                </a:r>
                <a14:m>
                  <m:oMath xmlns:m="http://schemas.openxmlformats.org/officeDocument/2006/math">
                    <m:f>
                      <m:fPr>
                        <m:ctrlPr>
                          <a:rPr lang="zh-CN" altLang="zh-CN" sz="2600" b="1"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600" b="1" i="1">
                            <a:latin typeface="Cambria Math" panose="02040503050406030204" pitchFamily="18" charset="0"/>
                            <a:cs typeface="Times New Roman" panose="02020603050405020304" pitchFamily="18" charset="0"/>
                          </a:rPr>
                          <m:t>𝟏</m:t>
                        </m:r>
                      </m:num>
                      <m:den>
                        <m:r>
                          <a:rPr lang="en-US" altLang="zh-CN" sz="2600" b="1" i="1">
                            <a:latin typeface="Cambria Math" panose="02040503050406030204" pitchFamily="18" charset="0"/>
                            <a:cs typeface="Times New Roman" panose="02020603050405020304" pitchFamily="18" charset="0"/>
                          </a:rPr>
                          <m:t>𝟐</m:t>
                        </m:r>
                      </m:den>
                    </m:f>
                  </m:oMath>
                </a14:m>
                <a:r>
                  <a:rPr lang="en-US" altLang="zh-CN" sz="2600" b="1">
                    <a:latin typeface="宋体" panose="02010600030101010101" pitchFamily="2" charset="-122"/>
                    <a:cs typeface="Times New Roman" panose="02020603050405020304" pitchFamily="18" charset="0"/>
                  </a:rPr>
                  <a:t>,</a:t>
                </a:r>
                <a:r>
                  <a:rPr lang="zh-CN" altLang="zh-CN" sz="2600" b="1">
                    <a:latin typeface="Times New Roman" panose="02020603050405020304" pitchFamily="18" charset="0"/>
                    <a:cs typeface="Times New Roman" panose="02020603050405020304" pitchFamily="18" charset="0"/>
                  </a:rPr>
                  <a:t>即</a:t>
                </a:r>
                <a:r>
                  <a:rPr lang="en-US" altLang="zh-CN" sz="2600" b="1" i="1">
                    <a:latin typeface="Times New Roman" panose="02020603050405020304" pitchFamily="18" charset="0"/>
                    <a:cs typeface="Times New Roman" panose="02020603050405020304" pitchFamily="18" charset="0"/>
                  </a:rPr>
                  <a:t>a</a:t>
                </a:r>
                <a:r>
                  <a:rPr lang="en-US" altLang="zh-CN" sz="2600" b="1" i="1" baseline="-25000">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a:t>
                </a:r>
                <a:r>
                  <a:rPr lang="en-US" altLang="zh-CN" sz="2600" b="1" i="1">
                    <a:latin typeface="Times New Roman" panose="02020603050405020304" pitchFamily="18" charset="0"/>
                    <a:cs typeface="Times New Roman" panose="02020603050405020304" pitchFamily="18" charset="0"/>
                  </a:rPr>
                  <a:t>n·</a:t>
                </a:r>
                <a:r>
                  <a:rPr lang="en-US" altLang="zh-CN" sz="2600" b="1">
                    <a:latin typeface="Times New Roman" panose="02020603050405020304" pitchFamily="18" charset="0"/>
                    <a:cs typeface="Times New Roman" panose="02020603050405020304" pitchFamily="18" charset="0"/>
                  </a:rPr>
                  <a:t>2</a:t>
                </a:r>
                <a:r>
                  <a:rPr lang="en-US" altLang="zh-CN" sz="2600" b="1" i="1" baseline="30000">
                    <a:latin typeface="Times New Roman" panose="02020603050405020304" pitchFamily="18" charset="0"/>
                    <a:cs typeface="Times New Roman" panose="02020603050405020304" pitchFamily="18" charset="0"/>
                  </a:rPr>
                  <a:t>n</a:t>
                </a:r>
                <a:r>
                  <a:rPr lang="en-US" altLang="zh-CN" sz="2600" b="1" baseline="30000">
                    <a:latin typeface="宋体" panose="02010600030101010101" pitchFamily="2" charset="-122"/>
                    <a:cs typeface="Times New Roman" panose="02020603050405020304" pitchFamily="18" charset="0"/>
                  </a:rPr>
                  <a:t>-</a:t>
                </a:r>
                <a:r>
                  <a:rPr lang="en-US" altLang="zh-CN" sz="2600" b="1" baseline="30000">
                    <a:latin typeface="Times New Roman" panose="02020603050405020304" pitchFamily="18" charset="0"/>
                    <a:cs typeface="Times New Roman" panose="02020603050405020304" pitchFamily="18" charset="0"/>
                  </a:rPr>
                  <a:t>1</a:t>
                </a:r>
                <a:r>
                  <a:rPr lang="en-US" altLang="zh-CN" sz="2600" b="1" smtClean="0">
                    <a:latin typeface="Times New Roman" panose="02020603050405020304" pitchFamily="18" charset="0"/>
                    <a:cs typeface="Times New Roman" panose="02020603050405020304" pitchFamily="18" charset="0"/>
                  </a:rPr>
                  <a:t>.</a:t>
                </a:r>
                <a:endParaRPr lang="zh-CN" altLang="zh-CN" sz="1150">
                  <a:latin typeface="Calibri" panose="020F0502020204030204" pitchFamily="34" charset="0"/>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269382" y="634143"/>
                <a:ext cx="11589417" cy="5521320"/>
              </a:xfrm>
              <a:prstGeom prst="rect">
                <a:avLst/>
              </a:prstGeom>
              <a:blipFill rotWithShape="0">
                <a:blip r:embed="rId3"/>
                <a:stretch>
                  <a:fillRect l="-947" t="-552" b="-3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957135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blinds(horizontal)">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linds(horizontal)">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blinds(horizontal)">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blinds(horizontal)">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BE9C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1776</Words>
  <Application>Microsoft Office PowerPoint</Application>
  <PresentationFormat>自定义</PresentationFormat>
  <Paragraphs>312</Paragraphs>
  <Slides>52</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52</vt:i4>
      </vt:variant>
    </vt:vector>
  </HeadingPairs>
  <TitlesOfParts>
    <vt:vector size="66" baseType="lpstr">
      <vt:lpstr>MS Mincho</vt:lpstr>
      <vt:lpstr>黑体</vt:lpstr>
      <vt:lpstr>经典繁仿黑</vt:lpstr>
      <vt:lpstr>楷体</vt:lpstr>
      <vt:lpstr>宋体</vt:lpstr>
      <vt:lpstr>微软雅黑</vt:lpstr>
      <vt:lpstr>微软雅黑 Light</vt:lpstr>
      <vt:lpstr>Arial</vt:lpstr>
      <vt:lpstr>Broadway</vt:lpstr>
      <vt:lpstr>Calibri</vt:lpstr>
      <vt:lpstr>Cambria Math</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JBY</cp:lastModifiedBy>
  <cp:revision>44</cp:revision>
  <dcterms:created xsi:type="dcterms:W3CDTF">2024-01-05T07:50:57Z</dcterms:created>
  <dcterms:modified xsi:type="dcterms:W3CDTF">2025-02-14T09:48:10Z</dcterms:modified>
</cp:coreProperties>
</file>