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352" r:id="rId8"/>
    <p:sldId id="264" r:id="rId9"/>
    <p:sldId id="265" r:id="rId10"/>
    <p:sldId id="268" r:id="rId11"/>
    <p:sldId id="338" r:id="rId12"/>
    <p:sldId id="339" r:id="rId13"/>
    <p:sldId id="269" r:id="rId14"/>
    <p:sldId id="270" r:id="rId15"/>
    <p:sldId id="271" r:id="rId16"/>
    <p:sldId id="353" r:id="rId17"/>
    <p:sldId id="314" r:id="rId18"/>
    <p:sldId id="315" r:id="rId19"/>
    <p:sldId id="275" r:id="rId20"/>
    <p:sldId id="276" r:id="rId21"/>
    <p:sldId id="277" r:id="rId22"/>
    <p:sldId id="278" r:id="rId23"/>
    <p:sldId id="279" r:id="rId24"/>
    <p:sldId id="280" r:id="rId25"/>
    <p:sldId id="281" r:id="rId26"/>
    <p:sldId id="355" r:id="rId27"/>
    <p:sldId id="360" r:id="rId28"/>
    <p:sldId id="361" r:id="rId29"/>
    <p:sldId id="362" r:id="rId30"/>
    <p:sldId id="295" r:id="rId31"/>
    <p:sldId id="296" r:id="rId32"/>
    <p:sldId id="363" r:id="rId33"/>
    <p:sldId id="297" r:id="rId34"/>
    <p:sldId id="364" r:id="rId35"/>
    <p:sldId id="298" r:id="rId36"/>
    <p:sldId id="365" r:id="rId37"/>
    <p:sldId id="299" r:id="rId38"/>
    <p:sldId id="366" r:id="rId39"/>
    <p:sldId id="351" r:id="rId40"/>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p:scale>
          <a:sx n="75" d="100"/>
          <a:sy n="75" d="100"/>
        </p:scale>
        <p:origin x="828" y="44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2025/2/28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tags" Target="../tags/tag41.xml"/><Relationship Id="rId7" Type="http://schemas.openxmlformats.org/officeDocument/2006/relationships/slide" Target="../slides/slide3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 Target="../slides/slide31.xml"/><Relationship Id="rId5" Type="http://schemas.openxmlformats.org/officeDocument/2006/relationships/slideMaster" Target="../slideMasters/slideMaster1.xml"/><Relationship Id="rId10" Type="http://schemas.openxmlformats.org/officeDocument/2006/relationships/slide" Target="../slides/slide3.xml"/><Relationship Id="rId4" Type="http://schemas.openxmlformats.org/officeDocument/2006/relationships/tags" Target="../tags/tag42.xml"/><Relationship Id="rId9" Type="http://schemas.openxmlformats.org/officeDocument/2006/relationships/slide" Target="../slides/slide3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riceplant"/>
          <p:cNvPicPr>
            <a:picLocks noChangeAspect="1"/>
          </p:cNvPicPr>
          <p:nvPr userDrawn="1"/>
        </p:nvPicPr>
        <p:blipFill>
          <a:blip r:embed="rId2"/>
          <a:stretch>
            <a:fillRect/>
          </a:stretch>
        </p:blipFill>
        <p:spPr>
          <a:xfrm>
            <a:off x="-33655" y="0"/>
            <a:ext cx="12230100" cy="6860540"/>
          </a:xfrm>
          <a:prstGeom prst="rect">
            <a:avLst/>
          </a:prstGeom>
        </p:spPr>
      </p:pic>
      <p:sp>
        <p:nvSpPr>
          <p:cNvPr id="8" name="矩形 7"/>
          <p:cNvSpPr/>
          <p:nvPr userDrawn="1"/>
        </p:nvSpPr>
        <p:spPr>
          <a:xfrm>
            <a:off x="-16923" y="15647"/>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riceplant"/>
          <p:cNvPicPr>
            <a:picLocks noChangeAspect="1"/>
          </p:cNvPicPr>
          <p:nvPr userDrawn="1"/>
        </p:nvPicPr>
        <p:blipFill>
          <a:blip r:embed="rId4"/>
          <a:stretch>
            <a:fillRect/>
          </a:stretch>
        </p:blipFill>
        <p:spPr>
          <a:xfrm>
            <a:off x="-33655" y="0"/>
            <a:ext cx="12230100" cy="68605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6.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9.png"/><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7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0.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Layout" Target="../slideLayouts/slideLayout3.xml"/><Relationship Id="rId4" Type="http://schemas.openxmlformats.org/officeDocument/2006/relationships/tags" Target="../tags/tag9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tags" Target="../tags/tag9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9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9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9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9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9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__1.docx"/><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第六章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数列</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数列求和</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349" y="2560336"/>
            <a:ext cx="12190413" cy="3646083"/>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1533239" y="1424521"/>
                <a:ext cx="1156086" cy="887038"/>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a:solidFill>
                              <a:srgbClr val="C00000"/>
                            </a:solidFill>
                            <a:latin typeface="Cambria Math" panose="02040503050406030204" pitchFamily="18" charset="0"/>
                            <a:cs typeface="Times New Roman" panose="02020603050405020304" pitchFamily="18" charset="0"/>
                          </a:rPr>
                          <m:t> </m:t>
                        </m:r>
                        <m:r>
                          <a:rPr lang="en-US" altLang="zh-CN" sz="2600" b="1" i="1">
                            <a:solidFill>
                              <a:srgbClr val="C00000"/>
                            </a:solidFill>
                            <a:latin typeface="Cambria Math" panose="02040503050406030204" pitchFamily="18" charset="0"/>
                            <a:cs typeface="Times New Roman" panose="02020603050405020304" pitchFamily="18" charset="0"/>
                          </a:rPr>
                          <m:t>𝟎𝟐𝟔</m:t>
                        </m:r>
                      </m:num>
                      <m:den>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a:solidFill>
                              <a:srgbClr val="C00000"/>
                            </a:solidFill>
                            <a:latin typeface="Cambria Math" panose="02040503050406030204" pitchFamily="18" charset="0"/>
                            <a:cs typeface="Times New Roman" panose="02020603050405020304" pitchFamily="18" charset="0"/>
                          </a:rPr>
                          <m:t> </m:t>
                        </m:r>
                        <m:r>
                          <a:rPr lang="en-US" altLang="zh-CN" sz="2600" b="1" i="1">
                            <a:solidFill>
                              <a:srgbClr val="C00000"/>
                            </a:solidFill>
                            <a:latin typeface="Cambria Math" panose="02040503050406030204" pitchFamily="18" charset="0"/>
                            <a:cs typeface="Times New Roman" panose="02020603050405020304" pitchFamily="18" charset="0"/>
                          </a:rPr>
                          <m:t>𝟎𝟐𝟕</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1533239" y="1424521"/>
                <a:ext cx="1156086" cy="887038"/>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380143"/>
                <a:ext cx="11589417" cy="2033570"/>
              </a:xfrm>
              <a:prstGeom prst="rect">
                <a:avLst/>
              </a:prstGeom>
            </p:spPr>
            <p:txBody>
              <a:bodyPr wrap="square">
                <a:spAutoFit/>
              </a:bodyPr>
              <a:lstStyle/>
              <a:p>
                <a:pPr marL="355600" indent="-355600">
                  <a:lnSpc>
                    <a:spcPct val="20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苏教选修一</a:t>
                </a:r>
                <a:r>
                  <a:rPr lang="en-US" altLang="zh-CN" sz="2600" b="1">
                    <a:latin typeface="Times New Roman" panose="02020603050405020304" pitchFamily="18" charset="0"/>
                    <a:cs typeface="Times New Roman" panose="02020603050405020304" pitchFamily="18" charset="0"/>
                  </a:rPr>
                  <a:t>P181T11(1)</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380143"/>
                <a:ext cx="11589417" cy="2033570"/>
              </a:xfrm>
              <a:prstGeom prst="rect">
                <a:avLst/>
              </a:prstGeom>
              <a:blipFill rotWithShape="0">
                <a:blip r:embed="rId4"/>
                <a:stretch>
                  <a:fillRect l="-947" b="-65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2552986"/>
                <a:ext cx="11589417" cy="1860446"/>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552986"/>
                <a:ext cx="11589417" cy="1860446"/>
              </a:xfrm>
              <a:prstGeom prst="rect">
                <a:avLst/>
              </a:prstGeom>
              <a:blipFill rotWithShape="0">
                <a:blip r:embed="rId5"/>
                <a:stretch>
                  <a:fillRect l="-947" b="-19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246542"/>
            <a:ext cx="12190413" cy="397098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1355439" y="1198423"/>
                <a:ext cx="2143536" cy="884409"/>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r>
                  <a:rPr lang="en-US" altLang="zh-CN" sz="2600" b="1" i="1">
                    <a:solidFill>
                      <a:srgbClr val="C00000"/>
                    </a:solidFill>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1355439" y="1198423"/>
                <a:ext cx="2143536" cy="884409"/>
              </a:xfrm>
              <a:prstGeom prst="rect">
                <a:avLst/>
              </a:prstGeom>
              <a:blipFill rotWithShape="0">
                <a:blip r:embed="rId3"/>
                <a:stretch>
                  <a:fillRect l="-5114" r="-4830" b="-6207"/>
                </a:stretch>
              </a:blipFill>
            </p:spPr>
            <p:txBody>
              <a:bodyPr/>
              <a:lstStyle/>
              <a:p>
                <a:r>
                  <a:rPr lang="zh-CN" altLang="en-US">
                    <a:noFill/>
                  </a:rPr>
                  <a:t> </a:t>
                </a:r>
              </a:p>
            </p:txBody>
          </p:sp>
        </mc:Fallback>
      </mc:AlternateContent>
      <p:sp>
        <p:nvSpPr>
          <p:cNvPr id="10" name="矩形 9"/>
          <p:cNvSpPr/>
          <p:nvPr/>
        </p:nvSpPr>
        <p:spPr>
          <a:xfrm>
            <a:off x="269382" y="621443"/>
            <a:ext cx="11589417" cy="1692771"/>
          </a:xfrm>
          <a:prstGeom prst="rect">
            <a:avLst/>
          </a:prstGeom>
        </p:spPr>
        <p:txBody>
          <a:bodyPr wrap="square">
            <a:spAutoFit/>
          </a:bodyPr>
          <a:lstStyle/>
          <a:p>
            <a:pPr marL="355600" indent="-355600">
              <a:lnSpc>
                <a:spcPct val="20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选修二</a:t>
            </a:r>
            <a:r>
              <a:rPr lang="en-US" altLang="zh-CN" sz="2600" b="1">
                <a:latin typeface="Times New Roman" panose="02020603050405020304" pitchFamily="18" charset="0"/>
                <a:cs typeface="Times New Roman" panose="02020603050405020304" pitchFamily="18" charset="0"/>
              </a:rPr>
              <a:t>P40</a:t>
            </a:r>
            <a:r>
              <a:rPr lang="zh-CN" altLang="zh-CN" sz="2600" b="1">
                <a:latin typeface="Times New Roman" panose="02020603050405020304" pitchFamily="18" charset="0"/>
                <a:cs typeface="Times New Roman" panose="02020603050405020304" pitchFamily="18" charset="0"/>
              </a:rPr>
              <a:t>习题</a:t>
            </a:r>
            <a:r>
              <a:rPr lang="en-US" altLang="zh-CN" sz="2600" b="1">
                <a:latin typeface="Times New Roman" panose="02020603050405020304" pitchFamily="18" charset="0"/>
                <a:cs typeface="Times New Roman" panose="02020603050405020304" pitchFamily="18" charset="0"/>
              </a:rPr>
              <a:t>T3(1)</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92645" y="2209832"/>
                <a:ext cx="11589417" cy="2455672"/>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92645" y="2209832"/>
                <a:ext cx="11589417" cy="2455672"/>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536757"/>
            <a:ext cx="12190413" cy="471021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8687020" y="532543"/>
            <a:ext cx="1576072" cy="623953"/>
          </a:xfrm>
          <a:prstGeom prst="rect">
            <a:avLst/>
          </a:prstGeom>
        </p:spPr>
        <p:txBody>
          <a:bodyPr wrap="none">
            <a:spAutoFit/>
          </a:bodyPr>
          <a:lstStyle/>
          <a:p>
            <a:pPr>
              <a:lnSpc>
                <a:spcPct val="150000"/>
              </a:lnSpc>
              <a:spcAft>
                <a:spcPts val="0"/>
              </a:spcAft>
              <a:tabLst>
                <a:tab pos="2970530" algn="l"/>
              </a:tabLst>
            </a:pPr>
            <a:r>
              <a:rPr lang="en-US" altLang="zh-CN" sz="2600" b="1" smtClean="0">
                <a:solidFill>
                  <a:srgbClr val="C00000"/>
                </a:solidFill>
                <a:latin typeface="Times New Roman" panose="02020603050405020304" pitchFamily="18" charset="0"/>
                <a:cs typeface="Times New Roman" panose="02020603050405020304" pitchFamily="18" charset="0"/>
              </a:rPr>
              <a:t>22</a:t>
            </a:r>
            <a:r>
              <a:rPr lang="en-US" altLang="zh-CN" sz="2600" b="1" smtClean="0">
                <a:solidFill>
                  <a:srgbClr val="C00000"/>
                </a:solidFill>
                <a:latin typeface="宋体" panose="02010600030101010101" pitchFamily="2" charset="-122"/>
                <a:cs typeface="Times New Roman" panose="02020603050405020304" pitchFamily="18" charset="0"/>
              </a:rPr>
              <a:t>×</a:t>
            </a:r>
            <a:r>
              <a:rPr lang="en-US" altLang="zh-CN" sz="2600" b="1" smtClean="0">
                <a:solidFill>
                  <a:srgbClr val="C00000"/>
                </a:solidFill>
                <a:latin typeface="Times New Roman" panose="02020603050405020304" pitchFamily="18" charset="0"/>
                <a:cs typeface="Times New Roman" panose="02020603050405020304" pitchFamily="18" charset="0"/>
              </a:rPr>
              <a:t>2</a:t>
            </a:r>
            <a:r>
              <a:rPr lang="en-US" altLang="zh-CN" sz="2600" b="1" baseline="30000" smtClean="0">
                <a:solidFill>
                  <a:srgbClr val="C00000"/>
                </a:solidFill>
                <a:latin typeface="Times New Roman" panose="02020603050405020304" pitchFamily="18" charset="0"/>
                <a:cs typeface="Times New Roman" panose="02020603050405020304" pitchFamily="18" charset="0"/>
              </a:rPr>
              <a:t>20</a:t>
            </a:r>
            <a:r>
              <a:rPr lang="en-US" altLang="zh-CN" sz="2600" b="1" smtClean="0">
                <a:solidFill>
                  <a:srgbClr val="C00000"/>
                </a:solidFill>
                <a:latin typeface="宋体" panose="02010600030101010101" pitchFamily="2" charset="-122"/>
                <a:cs typeface="Times New Roman" panose="02020603050405020304" pitchFamily="18" charset="0"/>
              </a:rPr>
              <a:t>-</a:t>
            </a:r>
            <a:r>
              <a:rPr lang="en-US" altLang="zh-CN" sz="2600" b="1" smtClean="0">
                <a:solidFill>
                  <a:srgbClr val="C00000"/>
                </a:solidFill>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选修三</a:t>
            </a:r>
            <a:r>
              <a:rPr lang="en-US" altLang="zh-CN" sz="2600" b="1">
                <a:latin typeface="Times New Roman" panose="02020603050405020304" pitchFamily="18" charset="0"/>
                <a:cs typeface="Times New Roman" panose="02020603050405020304" pitchFamily="18" charset="0"/>
              </a:rPr>
              <a:t>P44T1</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前</a:t>
            </a:r>
            <a:r>
              <a:rPr lang="en-US" altLang="zh-CN" sz="2600" b="1">
                <a:latin typeface="Times New Roman" panose="02020603050405020304" pitchFamily="18" charset="0"/>
                <a:cs typeface="Times New Roman" panose="02020603050405020304" pitchFamily="18" charset="0"/>
              </a:rPr>
              <a:t>20</a:t>
            </a:r>
            <a:r>
              <a:rPr lang="zh-CN" altLang="zh-CN" sz="2600" b="1">
                <a:latin typeface="Times New Roman" panose="02020603050405020304" pitchFamily="18" charset="0"/>
                <a:cs typeface="Times New Roman" panose="02020603050405020304" pitchFamily="18" charset="0"/>
              </a:rPr>
              <a:t>项的和为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701578"/>
                <a:ext cx="11589417" cy="344671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20</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19</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S</a:t>
                </a:r>
                <a:r>
                  <a:rPr lang="en-US" altLang="zh-CN" sz="2600" b="1" baseline="-25000" smtClean="0">
                    <a:latin typeface="Times New Roman" panose="02020603050405020304" pitchFamily="18" charset="0"/>
                    <a:cs typeface="Times New Roman" panose="02020603050405020304" pitchFamily="18" charset="0"/>
                  </a:rPr>
                  <a:t>20</a:t>
                </a:r>
                <a:r>
                  <a:rPr lang="en-US" altLang="zh-CN" sz="2600" b="1" smtClean="0">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6</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两式相减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20</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Times New Roman" panose="02020603050405020304" pitchFamily="18" charset="0"/>
                    <a:cs typeface="Times New Roman" panose="02020603050405020304" pitchFamily="18" charset="0"/>
                  </a:rPr>
                  <a:t>19</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Times New Roman" panose="02020603050405020304" pitchFamily="18" charset="0"/>
                    <a:cs typeface="Times New Roman" panose="02020603050405020304" pitchFamily="18" charset="0"/>
                  </a:rPr>
                  <a:t>20</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𝟏𝟗</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20</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701578"/>
                <a:ext cx="11589417" cy="3446713"/>
              </a:xfrm>
              <a:prstGeom prst="rect">
                <a:avLst/>
              </a:prstGeom>
              <a:blipFill rotWithShape="0">
                <a:blip r:embed="rId3"/>
                <a:stretch>
                  <a:fillRect l="-947" b="-1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019332"/>
            <a:ext cx="12190413" cy="418149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分组求和与并项求和</a:t>
            </a:r>
            <a:endParaRPr lang="zh-CN" altLang="zh-CN" sz="1200">
              <a:latin typeface="Calibri" panose="020F0502020204030204" pitchFamily="34" charset="0"/>
              <a:cs typeface="Times New Roman" panose="02020603050405020304" pitchFamily="18" charset="0"/>
            </a:endParaRPr>
          </a:p>
        </p:txBody>
      </p:sp>
      <p:sp>
        <p:nvSpPr>
          <p:cNvPr id="11" name="矩形 10"/>
          <p:cNvSpPr/>
          <p:nvPr/>
        </p:nvSpPr>
        <p:spPr>
          <a:xfrm>
            <a:off x="269382" y="752072"/>
            <a:ext cx="11589417" cy="4224939"/>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邯郸调研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且满足</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不满足上式</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325818" y="4778198"/>
                <a:ext cx="11589417" cy="1078693"/>
              </a:xfrm>
              <a:prstGeom prst="rect">
                <a:avLst/>
              </a:prstGeom>
            </p:spPr>
            <p:txBody>
              <a:bodyPr wrap="square">
                <a:spAutoFit/>
              </a:bodyPr>
              <a:lstStyle/>
              <a:p>
                <a:pPr marL="3564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325818" y="4778198"/>
                <a:ext cx="11589417" cy="1078693"/>
              </a:xfrm>
              <a:prstGeom prst="rect">
                <a:avLst/>
              </a:prstGeom>
              <a:blipFill rotWithShape="0">
                <a:blip r:embed="rId5"/>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linds(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48956"/>
            <a:ext cx="12190413" cy="4784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52072"/>
                <a:ext cx="11589417" cy="3543406"/>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若数列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b</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52072"/>
                <a:ext cx="11589417" cy="3543406"/>
              </a:xfrm>
              <a:prstGeom prst="rect">
                <a:avLst/>
              </a:prstGeom>
              <a:blipFill rotWithShape="0">
                <a:blip r:embed="rId3"/>
                <a:stretch>
                  <a:fillRect l="-947" b="-32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179648"/>
                <a:ext cx="11589417" cy="3529684"/>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分组转化法求和的常见类型主要有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分段型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zh-CN" altLang="zh-CN" sz="2600" b="1">
                    <a:latin typeface="Calibri" panose="020F0502020204030204" pitchFamily="34" charset="0"/>
                    <a:cs typeface="宋体" panose="02010600030101010101" pitchFamily="2" charset="-122"/>
                  </a:rPr>
                  <a:t>①</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为奇数</m:t>
                              </m:r>
                              <m:r>
                                <a:rPr lang="en-US" altLang="zh-CN" sz="2600" b="1">
                                  <a:latin typeface="Cambria Math" panose="02040503050406030204" pitchFamily="18" charset="0"/>
                                  <a:cs typeface="Times New Roman" panose="02020603050405020304" pitchFamily="18" charset="0"/>
                                </a:rPr>
                                <m:t>,</m:t>
                              </m:r>
                            </m:e>
                          </m:m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为偶数</m:t>
                              </m:r>
                              <m:r>
                                <a:rPr lang="en-US" altLang="zh-CN" sz="2600" b="1">
                                  <a:latin typeface="Cambria Math" panose="02040503050406030204" pitchFamily="18" charset="0"/>
                                  <a:cs typeface="Times New Roman" panose="02020603050405020304" pitchFamily="18" charset="0"/>
                                </a:rPr>
                                <m:t>,</m:t>
                              </m:r>
                            </m:e>
                          </m:mr>
                        </m:m>
                      </m:e>
                    </m:d>
                  </m:oMath>
                </a14:m>
                <a:endParaRPr lang="en-US" altLang="zh-CN" sz="2600" b="1" smtClean="0">
                  <a:latin typeface="Calibri" panose="020F0502020204030204" pitchFamily="34" charset="0"/>
                  <a:cs typeface="宋体" panose="02010600030101010101" pitchFamily="2" charset="-122"/>
                </a:endParaRPr>
              </a:p>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②</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周期型</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zh-CN" altLang="zh-CN" sz="2600" b="1">
                            <a:latin typeface="Cambria Math" panose="02040503050406030204" pitchFamily="18" charset="0"/>
                            <a:cs typeface="Times New Roman" panose="02020603050405020304" pitchFamily="18" charset="0"/>
                          </a:rPr>
                          <m:t>如</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 </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并项求和法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一个数列的前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可两两或几个相结合求解</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则称之为并项求和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形如</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类型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可采用两项合并求解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79648"/>
                <a:ext cx="11589417" cy="3529684"/>
              </a:xfrm>
              <a:prstGeom prst="rect">
                <a:avLst/>
              </a:prstGeom>
              <a:blipFill rotWithShape="0">
                <a:blip r:embed="rId6"/>
                <a:stretch>
                  <a:fillRect l="-947" b="-13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1802996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313512"/>
            <a:ext cx="12190413" cy="385418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566909"/>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潍坊测评</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且满足</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两式相减得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由累乘法得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符合上式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566909"/>
              </a:xfrm>
              <a:prstGeom prst="rect">
                <a:avLst/>
              </a:prstGeom>
              <a:blipFill rotWithShape="0">
                <a:blip r:embed="rId3"/>
                <a:stretch>
                  <a:fillRect l="-947" b="-5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linds(horizont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linds(horizontal)">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linds(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231517"/>
            <a:ext cx="12190413" cy="395418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394875"/>
              </a:xfrm>
              <a:prstGeom prst="rect">
                <a:avLst/>
              </a:prstGeom>
            </p:spPr>
            <p:txBody>
              <a:bodyPr wrap="square">
                <a:spAutoFit/>
              </a:bodyPr>
              <a:lstStyle/>
              <a:p>
                <a:pPr>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为偶数</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为奇数</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b</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为偶数</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为奇数</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为奇数时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𝟓</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endParaRPr lang="en-US" altLang="zh-CN" sz="2600" b="1" smtClean="0">
                  <a:latin typeface="Times New Roman" panose="02020603050405020304" pitchFamily="18" charset="0"/>
                  <a:cs typeface="Times New Roman" panose="02020603050405020304" pitchFamily="18" charset="0"/>
                </a:endParaRPr>
              </a:p>
              <a:p>
                <a:pPr>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39487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718514"/>
            <a:ext cx="12190413" cy="347296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裂项相消法求和</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269382" y="781100"/>
                <a:ext cx="11589417" cy="527105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广东部分学校联考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已知正项数列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i="1">
                    <a:latin typeface="宋体" panose="02010600030101010101" pitchFamily="2" charset="-122"/>
                    <a:cs typeface="Times New Roman" panose="02020603050405020304" pitchFamily="18" charset="0"/>
                  </a:rPr>
                  <a:t> </a:t>
                </a:r>
                <a:r>
                  <a:rPr lang="en-US" altLang="zh-CN" sz="2600" b="1" i="1" smtClean="0">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nS</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nS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可知</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e>
                    </m:d>
                  </m:oMath>
                </a14:m>
                <a:r>
                  <a:rPr lang="zh-CN" altLang="zh-CN" sz="2600" b="1">
                    <a:latin typeface="Times New Roman" panose="02020603050405020304" pitchFamily="18" charset="0"/>
                    <a:cs typeface="Times New Roman" panose="02020603050405020304" pitchFamily="18" charset="0"/>
                  </a:rPr>
                  <a:t>为常数列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也符合上式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781100"/>
                <a:ext cx="11589417" cy="5271058"/>
              </a:xfrm>
              <a:prstGeom prst="rect">
                <a:avLst/>
              </a:prstGeom>
              <a:blipFill rotWithShape="0">
                <a:blip r:embed="rId4"/>
                <a:stretch>
                  <a:fillRect l="-947" b="-6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blinds(horizontal)">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blinds(horizontal)">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blinds(horizontal)">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linds(horizont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熟练掌握等差、等比数列的前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项和公式</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掌握非等差数列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非等比数列求和的几种常见方法</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653213"/>
            <a:ext cx="12190413" cy="46386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66800"/>
                <a:ext cx="11589417" cy="5554406"/>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up>
                    </m:s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𝟑</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66800"/>
                <a:ext cx="11589417" cy="555440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214642"/>
            <a:ext cx="12190413" cy="5010803"/>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443643"/>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526211"/>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544631"/>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9" name="矩形 18"/>
              <p:cNvSpPr/>
              <p:nvPr/>
            </p:nvSpPr>
            <p:spPr>
              <a:xfrm>
                <a:off x="312448" y="1231424"/>
                <a:ext cx="11411052" cy="5009064"/>
              </a:xfrm>
              <a:prstGeom prst="rect">
                <a:avLst/>
              </a:prstGeom>
            </p:spPr>
            <p:txBody>
              <a:bodyPr wrap="square">
                <a:spAutoFit/>
              </a:bodyPr>
              <a:lstStyle/>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裂项是通分的逆变形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裂项时需要注意两点</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一是要注意裂项时对系数的调整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二是裂项后</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要注意从哪里开始相互抵消</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前面留下哪些项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后面对应留下哪些项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应做好处理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常见的几种裂项结构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等差型</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𝒅</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指数型</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对数型</a:t>
                </a:r>
                <a:r>
                  <a:rPr lang="en-US" altLang="zh-CN" sz="2600" b="1">
                    <a:latin typeface="Times New Roman" panose="02020603050405020304" pitchFamily="18" charset="0"/>
                    <a:cs typeface="Times New Roman" panose="02020603050405020304" pitchFamily="18" charset="0"/>
                  </a:rPr>
                  <a:t>:log</a:t>
                </a:r>
                <a:r>
                  <a:rPr lang="en-US" altLang="zh-CN" sz="2600" b="1" i="1" baseline="-25000">
                    <a:latin typeface="Times New Roman" panose="02020603050405020304" pitchFamily="18" charset="0"/>
                    <a:cs typeface="Times New Roman" panose="02020603050405020304" pitchFamily="18" charset="0"/>
                  </a:rPr>
                  <a:t>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=log</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无理型</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𝒂</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𝒃</m:t>
                        </m:r>
                      </m:e>
                    </m:ra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312448" y="1231424"/>
                <a:ext cx="11411052" cy="5009064"/>
              </a:xfrm>
              <a:prstGeom prst="rect">
                <a:avLst/>
              </a:prstGeom>
              <a:blipFill rotWithShape="0">
                <a:blip r:embed="rId6"/>
                <a:stretch>
                  <a:fillRect l="-962" t="-608" r="-11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502812"/>
            <a:ext cx="12190413" cy="3803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42148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金丽衢十二校联考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已知等差数列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①</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整理</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4214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730531"/>
            <a:ext cx="12190413" cy="45262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485632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485632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错位相减法求和</a:t>
            </a:r>
            <a:endParaRPr lang="zh-CN" altLang="zh-CN" sz="1200">
              <a:latin typeface="Calibri" panose="020F0502020204030204" pitchFamily="34" charset="0"/>
              <a:cs typeface="Times New Roman" panose="02020603050405020304" pitchFamily="18" charset="0"/>
            </a:endParaRPr>
          </a:p>
        </p:txBody>
      </p:sp>
      <p:sp>
        <p:nvSpPr>
          <p:cNvPr id="14" name="矩形 13"/>
          <p:cNvSpPr/>
          <p:nvPr/>
        </p:nvSpPr>
        <p:spPr>
          <a:xfrm>
            <a:off x="269382" y="752072"/>
            <a:ext cx="11589417" cy="362477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分</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思路分析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利用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消去</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中的</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得到</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的递推式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可判断</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利用公式可求其通项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根据</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求出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利用错位相减法求</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33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08743"/>
                <a:ext cx="11589417" cy="4161973"/>
              </a:xfrm>
              <a:prstGeom prst="rect">
                <a:avLst/>
              </a:prstGeom>
            </p:spPr>
            <p:txBody>
              <a:bodyPr wrap="square">
                <a:spAutoFit/>
              </a:bodyPr>
              <a:lstStyle/>
              <a:p>
                <a:pPr>
                  <a:lnSpc>
                    <a:spcPct val="135000"/>
                  </a:lnSpc>
                  <a:spcAft>
                    <a:spcPts val="0"/>
                  </a:spcAft>
                  <a:tabLst>
                    <a:tab pos="2970530" algn="l"/>
                  </a:tabLst>
                </a:pPr>
                <a:r>
                  <a:rPr lang="en-US" altLang="zh-CN" sz="2600" b="1" dirty="0">
                    <a:solidFill>
                      <a:srgbClr val="0000FF"/>
                    </a:solidFill>
                    <a:latin typeface="Times New Roman" panose="02020603050405020304" pitchFamily="18" charset="0"/>
                    <a:cs typeface="Times New Roman" panose="02020603050405020304" pitchFamily="18" charset="0"/>
                  </a:rPr>
                  <a:t>[</a:t>
                </a: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规范解答</a:t>
                </a:r>
                <a:r>
                  <a:rPr lang="en-US" altLang="zh-CN" sz="2600" b="1" dirty="0">
                    <a:solidFill>
                      <a:srgbClr val="0000FF"/>
                    </a:solidFill>
                    <a:latin typeface="Times New Roman" panose="02020603050405020304" pitchFamily="18" charset="0"/>
                    <a:cs typeface="Times New Roman" panose="02020603050405020304" pitchFamily="18" charset="0"/>
                  </a:rPr>
                  <a:t>]</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dirty="0">
                    <a:solidFill>
                      <a:srgbClr val="0000FF"/>
                    </a:solidFill>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因为</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①</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所以当</a:t>
                </a:r>
                <a:r>
                  <a:rPr lang="en-US" altLang="zh-CN" sz="2600" b="1" i="1"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a:latin typeface="宋体" panose="02010600030101010101" pitchFamily="2" charset="-122"/>
                    <a:cs typeface="Times New Roman" panose="02020603050405020304" pitchFamily="18" charset="0"/>
                  </a:rPr>
                  <a:t>-</a:t>
                </a:r>
                <a:r>
                  <a:rPr lang="en-US" altLang="zh-CN" sz="2600" b="1" baseline="-25000" dirty="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a:latin typeface="宋体" panose="02010600030101010101" pitchFamily="2" charset="-122"/>
                    <a:cs typeface="Times New Roman" panose="02020603050405020304" pitchFamily="18" charset="0"/>
                  </a:rPr>
                  <a:t>-</a:t>
                </a:r>
                <a:r>
                  <a:rPr lang="en-US" altLang="zh-CN" sz="2600" b="1" baseline="-25000"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a:t>
                </a:r>
                <a:r>
                  <a:rPr lang="zh-CN" altLang="zh-CN" sz="2600" b="1" dirty="0">
                    <a:latin typeface="Calibri" panose="020F0502020204030204" pitchFamily="34" charset="0"/>
                    <a:cs typeface="宋体" panose="02010600030101010101" pitchFamily="2" charset="-122"/>
                  </a:rPr>
                  <a:t>②</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则当</a:t>
                </a:r>
                <a:r>
                  <a:rPr lang="en-US" altLang="zh-CN" sz="2600" b="1" i="1"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borderBox>
                          <m:borderBox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borderBoxPr>
                          <m:e>
                            <m:r>
                              <a:rPr lang="en-US" altLang="zh-CN" sz="1800" b="1" i="1">
                                <a:latin typeface="Cambria Math" panose="02040503050406030204" pitchFamily="18" charset="0"/>
                                <a:cs typeface="Times New Roman" panose="02020603050405020304" pitchFamily="18" charset="0"/>
                              </a:rPr>
                              <m:t>①</m:t>
                            </m:r>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②</m:t>
                            </m:r>
                            <m:r>
                              <a:rPr lang="zh-CN" altLang="zh-CN" sz="1800" b="1">
                                <a:latin typeface="Cambria Math" panose="02040503050406030204" pitchFamily="18" charset="0"/>
                                <a:cs typeface="Times New Roman" panose="02020603050405020304" pitchFamily="18" charset="0"/>
                              </a:rPr>
                              <m:t>得</m:t>
                            </m:r>
                            <m:r>
                              <a:rPr lang="en-US" altLang="zh-CN" sz="1800" b="1" i="1">
                                <a:latin typeface="Cambria Math" panose="02040503050406030204" pitchFamily="18" charset="0"/>
                                <a:cs typeface="Times New Roman" panose="02020603050405020304" pitchFamily="18" charset="0"/>
                              </a:rPr>
                              <m:t>𝟒</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𝒂</m:t>
                                </m:r>
                              </m:e>
                              <m:sub>
                                <m:r>
                                  <a:rPr lang="en-US" altLang="zh-CN" sz="1800" b="1" i="1">
                                    <a:latin typeface="Cambria Math" panose="02040503050406030204" pitchFamily="18" charset="0"/>
                                    <a:cs typeface="Times New Roman" panose="02020603050405020304" pitchFamily="18" charset="0"/>
                                  </a:rPr>
                                  <m:t>𝒏</m:t>
                                </m:r>
                              </m:sub>
                            </m:sSub>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𝟑</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𝒂</m:t>
                                </m:r>
                              </m:e>
                              <m:sub>
                                <m:r>
                                  <a:rPr lang="en-US" altLang="zh-CN" sz="1800" b="1" i="1">
                                    <a:latin typeface="Cambria Math" panose="02040503050406030204" pitchFamily="18" charset="0"/>
                                    <a:cs typeface="Times New Roman" panose="02020603050405020304" pitchFamily="18" charset="0"/>
                                  </a:rPr>
                                  <m:t>𝒏</m:t>
                                </m:r>
                              </m:sub>
                            </m:sSub>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𝟑</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𝒂</m:t>
                                </m:r>
                              </m:e>
                              <m:sub>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𝟏</m:t>
                                </m:r>
                              </m:sub>
                            </m:sSub>
                            <m:r>
                              <a:rPr lang="en-US" altLang="zh-CN" sz="1800" b="1">
                                <a:latin typeface="Cambria Math" panose="02040503050406030204" pitchFamily="18" charset="0"/>
                                <a:cs typeface="Times New Roman" panose="02020603050405020304" pitchFamily="18" charset="0"/>
                              </a:rPr>
                              <m:t>,</m:t>
                            </m:r>
                          </m:e>
                        </m:borderBox>
                      </m:e>
                      <m:sup>
                        <m:r>
                          <a:rPr lang="en-US" altLang="zh-CN" sz="1800" b="1" i="1">
                            <a:latin typeface="Cambria Math" panose="02040503050406030204" pitchFamily="18" charset="0"/>
                            <a:cs typeface="Times New Roman" panose="02020603050405020304" pitchFamily="18" charset="0"/>
                          </a:rPr>
                          <m:t>❶</m:t>
                        </m:r>
                      </m:sup>
                    </m:sSup>
                  </m:oMath>
                </a14:m>
                <a:r>
                  <a:rPr lang="en-US" altLang="zh-CN" sz="2600" b="1" dirty="0" smtClean="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利用</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a:latin typeface="宋体" panose="02010600030101010101" pitchFamily="2" charset="-122"/>
                    <a:cs typeface="Times New Roman" panose="02020603050405020304" pitchFamily="18" charset="0"/>
                  </a:rPr>
                  <a:t>-</a:t>
                </a:r>
                <a:r>
                  <a:rPr lang="en-US" altLang="zh-CN" sz="2600" b="1" baseline="-25000"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消去</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即</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a:latin typeface="宋体" panose="02010600030101010101" pitchFamily="2" charset="-122"/>
                    <a:cs typeface="Times New Roman" panose="02020603050405020304" pitchFamily="18" charset="0"/>
                  </a:rPr>
                  <a:t>-</a:t>
                </a:r>
                <a:r>
                  <a:rPr lang="en-US" altLang="zh-CN" sz="2600" b="1" baseline="-25000" dirty="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当</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由</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得</a:t>
                </a:r>
                <a14:m>
                  <m:oMath xmlns:m="http://schemas.openxmlformats.org/officeDocument/2006/math">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borderBox>
                          <m:borderBox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borderBoxPr>
                          <m:e>
                            <m:r>
                              <a:rPr lang="en-US" altLang="zh-CN" sz="1800" b="1" i="1">
                                <a:latin typeface="Cambria Math" panose="02040503050406030204" pitchFamily="18" charset="0"/>
                                <a:cs typeface="Times New Roman" panose="02020603050405020304" pitchFamily="18" charset="0"/>
                              </a:rPr>
                              <m:t>𝟒</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𝒂</m:t>
                                </m:r>
                              </m:e>
                              <m:sub>
                                <m:r>
                                  <a:rPr lang="en-US" altLang="zh-CN" sz="1800" b="1" i="1">
                                    <a:latin typeface="Cambria Math" panose="02040503050406030204" pitchFamily="18" charset="0"/>
                                    <a:cs typeface="Times New Roman" panose="02020603050405020304" pitchFamily="18" charset="0"/>
                                  </a:rPr>
                                  <m:t>𝟏</m:t>
                                </m:r>
                              </m:sub>
                            </m:sSub>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𝟑</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𝒂</m:t>
                                </m:r>
                              </m:e>
                              <m:sub>
                                <m:r>
                                  <a:rPr lang="en-US" altLang="zh-CN" sz="1800" b="1" i="1">
                                    <a:latin typeface="Cambria Math" panose="02040503050406030204" pitchFamily="18" charset="0"/>
                                    <a:cs typeface="Times New Roman" panose="02020603050405020304" pitchFamily="18" charset="0"/>
                                  </a:rPr>
                                  <m:t>𝟏</m:t>
                                </m:r>
                              </m:sub>
                            </m:sSub>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𝟒</m:t>
                            </m:r>
                            <m:r>
                              <a:rPr lang="en-US" altLang="zh-CN" sz="1800" b="1">
                                <a:latin typeface="Cambria Math" panose="02040503050406030204" pitchFamily="18" charset="0"/>
                                <a:cs typeface="Times New Roman" panose="02020603050405020304" pitchFamily="18" charset="0"/>
                              </a:rPr>
                              <m:t>,</m:t>
                            </m:r>
                          </m:e>
                        </m:borderBox>
                      </m:e>
                      <m:sup>
                        <m:r>
                          <a:rPr lang="en-US" altLang="zh-CN" sz="1800" b="1" i="1">
                            <a:latin typeface="Cambria Math" panose="02040503050406030204" pitchFamily="18" charset="0"/>
                            <a:cs typeface="Times New Roman" panose="02020603050405020304" pitchFamily="18" charset="0"/>
                          </a:rPr>
                          <m:t>❷</m:t>
                        </m:r>
                      </m:sup>
                    </m:sSup>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求出</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08743"/>
                <a:ext cx="11589417" cy="4161973"/>
              </a:xfrm>
              <a:prstGeom prst="rect">
                <a:avLst/>
              </a:prstGeom>
              <a:blipFill rotWithShape="0">
                <a:blip r:embed="rId3"/>
                <a:stretch>
                  <a:fillRect l="-947" b="-1318"/>
                </a:stretch>
              </a:blipFill>
            </p:spPr>
            <p:txBody>
              <a:bodyPr/>
              <a:lstStyle/>
              <a:p>
                <a:r>
                  <a:rPr lang="zh-CN" altLang="en-US">
                    <a:noFill/>
                  </a:rPr>
                  <a:t> </a:t>
                </a:r>
              </a:p>
            </p:txBody>
          </p:sp>
        </mc:Fallback>
      </mc:AlternateContent>
      <p:sp>
        <p:nvSpPr>
          <p:cNvPr id="5" name="矩形 4"/>
          <p:cNvSpPr/>
          <p:nvPr/>
        </p:nvSpPr>
        <p:spPr>
          <a:xfrm>
            <a:off x="269382" y="4725956"/>
            <a:ext cx="11589417" cy="578941"/>
          </a:xfrm>
          <a:prstGeom prst="rect">
            <a:avLst/>
          </a:prstGeom>
        </p:spPr>
        <p:txBody>
          <a:bodyPr wrap="square">
            <a:spAutoFit/>
          </a:bodyPr>
          <a:lstStyle/>
          <a:p>
            <a:pPr>
              <a:lnSpc>
                <a:spcPct val="135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是以</a:t>
            </a:r>
            <a:r>
              <a:rPr lang="en-US" altLang="zh-CN" sz="2600" b="1" dirty="0">
                <a:latin typeface="Times New Roman" panose="02020603050405020304" pitchFamily="18" charset="0"/>
                <a:cs typeface="Times New Roman" panose="02020603050405020304" pitchFamily="18" charset="0"/>
              </a:rPr>
              <a:t>4</a:t>
            </a:r>
            <a:r>
              <a:rPr lang="zh-CN" altLang="zh-CN" sz="2600" b="1" dirty="0">
                <a:latin typeface="Times New Roman" panose="02020603050405020304" pitchFamily="18" charset="0"/>
                <a:cs typeface="Times New Roman" panose="02020603050405020304" pitchFamily="18" charset="0"/>
              </a:rPr>
              <a:t>为首项</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为公比的</a:t>
            </a:r>
            <a:r>
              <a:rPr lang="zh-CN" altLang="zh-CN" sz="2600" b="1">
                <a:latin typeface="Times New Roman" panose="02020603050405020304" pitchFamily="18" charset="0"/>
                <a:cs typeface="Times New Roman" panose="02020603050405020304" pitchFamily="18" charset="0"/>
              </a:rPr>
              <a:t>等比数列</a:t>
            </a:r>
            <a:r>
              <a:rPr lang="en-US" altLang="zh-CN" sz="2600" b="1"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6" name="矩形 5"/>
          <p:cNvSpPr/>
          <p:nvPr/>
        </p:nvSpPr>
        <p:spPr>
          <a:xfrm>
            <a:off x="269382" y="5335937"/>
            <a:ext cx="11589417" cy="578941"/>
          </a:xfrm>
          <a:prstGeom prst="rect">
            <a:avLst/>
          </a:prstGeom>
        </p:spPr>
        <p:txBody>
          <a:bodyPr wrap="square">
            <a:spAutoFit/>
          </a:bodyPr>
          <a:lstStyle/>
          <a:p>
            <a:pPr>
              <a:lnSpc>
                <a:spcPct val="135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smtClean="0">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求</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的通项公式</a:t>
            </a:r>
            <a:r>
              <a:rPr lang="en-US" altLang="zh-CN" sz="2600" b="1" dirty="0">
                <a:latin typeface="Times New Roman" panose="02020603050405020304" pitchFamily="18" charset="0"/>
                <a:cs typeface="Times New Roman" panose="02020603050405020304" pitchFamily="18" charset="0"/>
              </a:rPr>
              <a:t>(5</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939636834"/>
              </p:ext>
            </p:extLst>
          </p:nvPr>
        </p:nvGraphicFramePr>
        <p:xfrm>
          <a:off x="1054099" y="5473700"/>
          <a:ext cx="2156555" cy="411480"/>
        </p:xfrm>
        <a:graphic>
          <a:graphicData uri="http://schemas.openxmlformats.org/drawingml/2006/table">
            <a:tbl>
              <a:tblPr/>
              <a:tblGrid>
                <a:gridCol w="2156555"/>
              </a:tblGrid>
              <a:tr h="355600">
                <a:tc>
                  <a:txBody>
                    <a:bodyPr/>
                    <a:lstStyle/>
                    <a:p>
                      <a:endParaRPr lang="zh-CN" alt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mc:Choice xmlns:a14="http://schemas.microsoft.com/office/drawing/2010/main" Requires="a14">
          <p:sp>
            <p:nvSpPr>
              <p:cNvPr id="10" name="矩形 9"/>
              <p:cNvSpPr/>
              <p:nvPr/>
            </p:nvSpPr>
            <p:spPr>
              <a:xfrm>
                <a:off x="269382" y="634143"/>
                <a:ext cx="11589417" cy="4577087"/>
              </a:xfrm>
              <a:prstGeom prst="rect">
                <a:avLst/>
              </a:prstGeom>
            </p:spPr>
            <p:txBody>
              <a:bodyPr wrap="square">
                <a:spAutoFit/>
              </a:bodyPr>
              <a:lstStyle/>
              <a:p>
                <a:pPr>
                  <a:lnSpc>
                    <a:spcPct val="12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因为</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i="1" baseline="30000" dirty="0">
                    <a:latin typeface="Times New Roman" panose="02020603050405020304" pitchFamily="18" charset="0"/>
                    <a:cs typeface="Times New Roman" panose="02020603050405020304" pitchFamily="18" charset="0"/>
                  </a:rPr>
                  <a:t>n</a:t>
                </a:r>
                <a:r>
                  <a:rPr lang="en-US" altLang="zh-CN" sz="2600" b="1" baseline="30000" dirty="0">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na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i="1" baseline="30000" dirty="0">
                    <a:latin typeface="Times New Roman" panose="02020603050405020304" pitchFamily="18" charset="0"/>
                    <a:cs typeface="Times New Roman" panose="02020603050405020304" pitchFamily="18" charset="0"/>
                  </a:rPr>
                  <a:t>n</a:t>
                </a:r>
                <a:r>
                  <a:rPr lang="en-US" altLang="zh-CN" sz="2600" b="1" baseline="30000" dirty="0">
                    <a:latin typeface="宋体" panose="02010600030101010101" pitchFamily="2" charset="-122"/>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borderBox>
                          <m:borderBox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borderBoxPr>
                          <m:e>
                            <m:r>
                              <a:rPr lang="en-US" altLang="zh-CN" sz="1800" b="1" i="1">
                                <a:latin typeface="Cambria Math" panose="02040503050406030204" pitchFamily="18" charset="0"/>
                                <a:cs typeface="Times New Roman" panose="02020603050405020304" pitchFamily="18" charset="0"/>
                              </a:rPr>
                              <m:t>𝟒</m:t>
                            </m:r>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𝟏</m:t>
                                </m:r>
                              </m:sup>
                            </m:sSup>
                            <m:r>
                              <a:rPr lang="en-US" altLang="zh-CN" sz="1800" b="1">
                                <a:latin typeface="Cambria Math" panose="02040503050406030204" pitchFamily="18" charset="0"/>
                                <a:cs typeface="Times New Roman" panose="02020603050405020304" pitchFamily="18" charset="0"/>
                              </a:rPr>
                              <m:t>,</m:t>
                            </m:r>
                          </m:e>
                        </m:borderBox>
                      </m:e>
                      <m:sup>
                        <m:r>
                          <a:rPr lang="en-US" altLang="zh-CN" sz="1800" b="1" i="1">
                            <a:latin typeface="Cambria Math" panose="02040503050406030204" pitchFamily="18" charset="0"/>
                            <a:cs typeface="Times New Roman" panose="02020603050405020304" pitchFamily="18" charset="0"/>
                          </a:rPr>
                          <m:t>❸</m:t>
                        </m:r>
                      </m:sup>
                    </m:sSup>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求</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(7</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err="1">
                    <a:latin typeface="Times New Roman" panose="02020603050405020304" pitchFamily="18" charset="0"/>
                    <a:cs typeface="Times New Roman" panose="02020603050405020304" pitchFamily="18" charset="0"/>
                  </a:rPr>
                  <a:t>T</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baseline="30000"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baseline="30000"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n·</a:t>
                </a:r>
                <a:r>
                  <a:rPr lang="en-US" altLang="zh-CN" sz="2600" b="1" dirty="0" err="1">
                    <a:latin typeface="Times New Roman" panose="02020603050405020304" pitchFamily="18" charset="0"/>
                    <a:cs typeface="Times New Roman" panose="02020603050405020304" pitchFamily="18" charset="0"/>
                  </a:rPr>
                  <a:t>3</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dirty="0" smtClean="0">
                    <a:latin typeface="Times New Roman" panose="02020603050405020304" pitchFamily="18" charset="0"/>
                    <a:cs typeface="Times New Roman" panose="02020603050405020304" pitchFamily="18" charset="0"/>
                  </a:rPr>
                  <a:t>所以</a:t>
                </a:r>
                <a14:m>
                  <m:oMath xmlns:m="http://schemas.openxmlformats.org/officeDocument/2006/math">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borderBox>
                          <m:borderBox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borderBoxPr>
                          <m:e>
                            <m:r>
                              <a:rPr lang="en-US" altLang="zh-CN" sz="1800" b="1" i="1">
                                <a:latin typeface="Cambria Math" panose="02040503050406030204" pitchFamily="18" charset="0"/>
                                <a:cs typeface="Times New Roman" panose="02020603050405020304" pitchFamily="18" charset="0"/>
                              </a:rPr>
                              <m:t>𝟑</m:t>
                            </m:r>
                            <m:sSub>
                              <m:sSub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1" i="1">
                                    <a:latin typeface="Cambria Math" panose="02040503050406030204" pitchFamily="18" charset="0"/>
                                    <a:cs typeface="Times New Roman" panose="02020603050405020304" pitchFamily="18" charset="0"/>
                                  </a:rPr>
                                  <m:t>𝑻</m:t>
                                </m:r>
                              </m:e>
                              <m:sub>
                                <m:r>
                                  <a:rPr lang="en-US" altLang="zh-CN" sz="1800" b="1" i="1">
                                    <a:latin typeface="Cambria Math" panose="02040503050406030204" pitchFamily="18" charset="0"/>
                                    <a:cs typeface="Times New Roman" panose="02020603050405020304" pitchFamily="18" charset="0"/>
                                  </a:rPr>
                                  <m:t>𝒏</m:t>
                                </m:r>
                              </m:sub>
                            </m:sSub>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𝟒</m:t>
                            </m:r>
                            <m:r>
                              <a:rPr lang="en-US" altLang="zh-CN" sz="1800" b="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𝟏</m:t>
                                </m:r>
                              </m:sup>
                            </m:sSup>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𝟖</m:t>
                            </m:r>
                            <m:r>
                              <a:rPr lang="en-US" altLang="zh-CN" sz="1800" b="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𝟐</m:t>
                                </m:r>
                              </m:sup>
                            </m:sSup>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𝟏𝟐</m:t>
                            </m:r>
                            <m:r>
                              <a:rPr lang="en-US" altLang="zh-CN" sz="1800" b="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𝟑</m:t>
                                </m:r>
                              </m:sup>
                            </m:sSup>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𝟒</m:t>
                            </m:r>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𝒏</m:t>
                                </m:r>
                              </m:sup>
                            </m:sSup>
                            <m:r>
                              <a:rPr lang="en-US" altLang="zh-CN" sz="1800" b="1">
                                <a:latin typeface="Cambria Math" panose="02040503050406030204" pitchFamily="18" charset="0"/>
                                <a:cs typeface="Times New Roman" panose="02020603050405020304" pitchFamily="18" charset="0"/>
                              </a:rPr>
                              <m:t>,</m:t>
                            </m:r>
                          </m:e>
                        </m:borderBox>
                      </m:e>
                      <m:sup>
                        <m:r>
                          <a:rPr lang="en-US" altLang="zh-CN" sz="1800" b="1" i="1">
                            <a:latin typeface="Cambria Math" panose="02040503050406030204" pitchFamily="18" charset="0"/>
                            <a:cs typeface="Times New Roman" panose="02020603050405020304" pitchFamily="18" charset="0"/>
                          </a:rPr>
                          <m:t>❹</m:t>
                        </m:r>
                      </m:sup>
                    </m:sSup>
                  </m:oMath>
                </a14:m>
                <a:endParaRPr lang="zh-CN" altLang="zh-CN" sz="1800" dirty="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给和式乘以等比数列的公比</a:t>
                </a:r>
                <a:r>
                  <a:rPr lang="en-US" altLang="zh-CN" sz="2600" b="1" dirty="0">
                    <a:latin typeface="Times New Roman" panose="02020603050405020304" pitchFamily="18" charset="0"/>
                    <a:cs typeface="Times New Roman" panose="02020603050405020304" pitchFamily="18" charset="0"/>
                  </a:rPr>
                  <a:t>(8</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两式相减得</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T</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=4</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4(3</a:t>
                </a:r>
                <a:r>
                  <a:rPr lang="en-US" altLang="zh-CN" sz="2600" b="1" baseline="30000"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a:latin typeface="宋体" panose="02010600030101010101" pitchFamily="2" charset="-122"/>
                    <a:cs typeface="Times New Roman" panose="02020603050405020304" pitchFamily="18" charset="0"/>
                  </a:rPr>
                  <a:t>-</a:t>
                </a:r>
                <a:r>
                  <a:rPr lang="en-US" altLang="zh-CN" sz="2600" b="1" baseline="30000" dirty="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4</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err="1" smtClean="0">
                    <a:latin typeface="Times New Roman" panose="02020603050405020304" pitchFamily="18" charset="0"/>
                    <a:cs typeface="Times New Roman" panose="02020603050405020304" pitchFamily="18" charset="0"/>
                  </a:rPr>
                  <a:t>3</a:t>
                </a:r>
                <a:r>
                  <a:rPr lang="en-US" altLang="zh-CN" sz="2600" b="1" i="1" baseline="30000" dirty="0" err="1" smtClean="0">
                    <a:latin typeface="Times New Roman" panose="02020603050405020304" pitchFamily="18" charset="0"/>
                    <a:cs typeface="Times New Roman" panose="02020603050405020304" pitchFamily="18" charset="0"/>
                  </a:rPr>
                  <a:t>n</a:t>
                </a:r>
                <a:endParaRPr lang="en-US" altLang="zh-CN" sz="2600" b="1" i="1" baseline="30000" dirty="0" smtClean="0">
                  <a:latin typeface="Times New Roman" panose="02020603050405020304" pitchFamily="18" charset="0"/>
                  <a:cs typeface="Times New Roman" panose="02020603050405020304" pitchFamily="18" charset="0"/>
                </a:endParaRPr>
              </a:p>
              <a:p>
                <a:pPr>
                  <a:lnSpc>
                    <a:spcPct val="12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borderBox>
                          <m:borderBox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borderBoxPr>
                          <m:e>
                            <m:r>
                              <a:rPr lang="en-US" altLang="zh-CN" sz="1800" b="1" i="1">
                                <a:latin typeface="Cambria Math" panose="02040503050406030204" pitchFamily="18" charset="0"/>
                                <a:cs typeface="Times New Roman" panose="02020603050405020304" pitchFamily="18" charset="0"/>
                              </a:rPr>
                              <m:t>𝟒</m:t>
                            </m:r>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𝟒</m:t>
                            </m:r>
                            <m:r>
                              <a:rPr lang="en-US" altLang="zh-CN" sz="1800" b="1">
                                <a:latin typeface="Cambria Math" panose="02040503050406030204" pitchFamily="18" charset="0"/>
                                <a:cs typeface="Times New Roman" panose="02020603050405020304" pitchFamily="18" charset="0"/>
                              </a:rPr>
                              <m:t>×</m:t>
                            </m:r>
                            <m:f>
                              <m:f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b="1" i="1">
                                    <a:latin typeface="Cambria Math" panose="02040503050406030204" pitchFamily="18" charset="0"/>
                                    <a:cs typeface="Times New Roman" panose="02020603050405020304" pitchFamily="18" charset="0"/>
                                  </a:rPr>
                                  <m:t>𝟑</m:t>
                                </m:r>
                                <m:r>
                                  <a:rPr lang="en-US" altLang="zh-CN" sz="1800" b="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𝟏</m:t>
                                </m:r>
                                <m:r>
                                  <a:rPr lang="en-US" altLang="zh-CN" sz="1800" b="1" i="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𝟏</m:t>
                                    </m:r>
                                  </m:sup>
                                </m:sSup>
                                <m:r>
                                  <a:rPr lang="en-US" altLang="zh-CN" sz="1800" b="1">
                                    <a:latin typeface="Cambria Math" panose="02040503050406030204" pitchFamily="18" charset="0"/>
                                    <a:cs typeface="Times New Roman" panose="02020603050405020304" pitchFamily="18" charset="0"/>
                                  </a:rPr>
                                  <m:t>)</m:t>
                                </m:r>
                              </m:num>
                              <m:den>
                                <m:r>
                                  <a:rPr lang="en-US" altLang="zh-CN" sz="1800" b="1" i="1">
                                    <a:latin typeface="Cambria Math" panose="02040503050406030204" pitchFamily="18" charset="0"/>
                                    <a:cs typeface="Times New Roman" panose="02020603050405020304" pitchFamily="18" charset="0"/>
                                  </a:rPr>
                                  <m:t>𝟏</m:t>
                                </m:r>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𝟑</m:t>
                                </m:r>
                              </m:den>
                            </m:f>
                            <m:r>
                              <a:rPr lang="en-US" altLang="zh-CN" sz="1800" b="1" i="1">
                                <a:latin typeface="Cambria Math" panose="02040503050406030204" pitchFamily="18" charset="0"/>
                                <a:cs typeface="Times New Roman" panose="02020603050405020304" pitchFamily="18" charset="0"/>
                              </a:rPr>
                              <m:t>−</m:t>
                            </m:r>
                            <m:r>
                              <a:rPr lang="en-US" altLang="zh-CN" sz="1800" b="1" i="1">
                                <a:latin typeface="Cambria Math" panose="02040503050406030204" pitchFamily="18" charset="0"/>
                                <a:cs typeface="Times New Roman" panose="02020603050405020304" pitchFamily="18" charset="0"/>
                              </a:rPr>
                              <m:t>𝟒</m:t>
                            </m:r>
                            <m:r>
                              <a:rPr lang="en-US" altLang="zh-CN" sz="1800" b="1" i="1">
                                <a:latin typeface="Cambria Math" panose="02040503050406030204" pitchFamily="18" charset="0"/>
                                <a:cs typeface="Times New Roman" panose="02020603050405020304" pitchFamily="18" charset="0"/>
                              </a:rPr>
                              <m:t>𝒏</m:t>
                            </m:r>
                            <m:r>
                              <a:rPr lang="en-US" altLang="zh-CN" sz="1800" b="1" i="1">
                                <a:latin typeface="Cambria Math" panose="02040503050406030204" pitchFamily="18" charset="0"/>
                                <a:cs typeface="Times New Roman" panose="02020603050405020304" pitchFamily="18" charset="0"/>
                              </a:rPr>
                              <m:t>·</m:t>
                            </m:r>
                            <m:sSup>
                              <m:sSupPr>
                                <m:ctrlPr>
                                  <a:rPr lang="zh-CN" altLang="zh-CN" sz="18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b="1" i="1">
                                    <a:latin typeface="Cambria Math" panose="02040503050406030204" pitchFamily="18" charset="0"/>
                                    <a:cs typeface="Times New Roman" panose="02020603050405020304" pitchFamily="18" charset="0"/>
                                  </a:rPr>
                                  <m:t>𝟑</m:t>
                                </m:r>
                              </m:e>
                              <m:sup>
                                <m:r>
                                  <a:rPr lang="en-US" altLang="zh-CN" sz="1800" b="1" i="1">
                                    <a:latin typeface="Cambria Math" panose="02040503050406030204" pitchFamily="18" charset="0"/>
                                    <a:cs typeface="Times New Roman" panose="02020603050405020304" pitchFamily="18" charset="0"/>
                                  </a:rPr>
                                  <m:t>𝒏</m:t>
                                </m:r>
                              </m:sup>
                            </m:sSup>
                            <m:r>
                              <a:rPr lang="en-US" altLang="zh-CN" sz="1800" b="1">
                                <a:latin typeface="Cambria Math" panose="02040503050406030204" pitchFamily="18" charset="0"/>
                                <a:cs typeface="Times New Roman" panose="02020603050405020304" pitchFamily="18" charset="0"/>
                              </a:rPr>
                              <m:t>,</m:t>
                            </m:r>
                          </m:e>
                        </m:borderBox>
                      </m:e>
                      <m:sup>
                        <m:r>
                          <a:rPr lang="en-US" altLang="zh-CN" sz="1800" b="1" i="1">
                            <a:latin typeface="Cambria Math" panose="02040503050406030204" pitchFamily="18" charset="0"/>
                            <a:cs typeface="Times New Roman" panose="02020603050405020304" pitchFamily="18" charset="0"/>
                          </a:rPr>
                          <m:t>❺</m:t>
                        </m:r>
                      </m:sup>
                    </m:sSup>
                  </m:oMath>
                </a14:m>
                <a:r>
                  <a:rPr lang="en-US" altLang="zh-CN" sz="2600" b="1" dirty="0" smtClean="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作差转化为等比数列求和</a:t>
                </a:r>
                <a:endParaRPr lang="zh-CN" altLang="zh-CN" sz="1150" dirty="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分</a:t>
                </a:r>
                <a:r>
                  <a:rPr lang="en-US" altLang="zh-CN" sz="2600" b="1" smtClean="0">
                    <a:latin typeface="Times New Roman" panose="02020603050405020304" pitchFamily="18" charset="0"/>
                    <a:cs typeface="Times New Roman" panose="02020603050405020304" pitchFamily="18" charset="0"/>
                  </a:rPr>
                  <a:t>)</a:t>
                </a:r>
                <a:endParaRPr lang="en-US" altLang="zh-CN" sz="1150" dirty="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dirty="0" err="1">
                    <a:latin typeface="Times New Roman" panose="02020603050405020304" pitchFamily="18" charset="0"/>
                    <a:cs typeface="Times New Roman" panose="02020603050405020304" pitchFamily="18" charset="0"/>
                  </a:rPr>
                  <a:t>T</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i="1" dirty="0">
                    <a:latin typeface="Times New Roman" panose="02020603050405020304" pitchFamily="18" charset="0"/>
                    <a:cs typeface="Times New Roman" panose="02020603050405020304" pitchFamily="18" charset="0"/>
                  </a:rPr>
                  <a:t>·</a:t>
                </a:r>
                <a:r>
                  <a:rPr lang="en-US" altLang="zh-CN" sz="2600" b="1" err="1">
                    <a:latin typeface="Times New Roman" panose="02020603050405020304" pitchFamily="18" charset="0"/>
                    <a:cs typeface="Times New Roman" panose="02020603050405020304" pitchFamily="18" charset="0"/>
                  </a:rPr>
                  <a:t>3</a:t>
                </a:r>
                <a:r>
                  <a:rPr lang="en-US" altLang="zh-CN" sz="2600" b="1" i="1" baseline="30000" err="1">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整理求</a:t>
                </a:r>
                <a:r>
                  <a:rPr lang="en-US" altLang="zh-CN" sz="2600" b="1" i="1" dirty="0" err="1">
                    <a:latin typeface="Times New Roman" panose="02020603050405020304" pitchFamily="18" charset="0"/>
                    <a:cs typeface="Times New Roman" panose="02020603050405020304" pitchFamily="18" charset="0"/>
                  </a:rPr>
                  <a:t>T</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(12</a:t>
                </a:r>
                <a:r>
                  <a:rPr lang="zh-CN" altLang="zh-CN" sz="2600" b="1" dirty="0">
                    <a:latin typeface="Times New Roman" panose="02020603050405020304" pitchFamily="18" charset="0"/>
                    <a:cs typeface="Times New Roman" panose="02020603050405020304" pitchFamily="18" charset="0"/>
                  </a:rPr>
                  <a:t>分</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p:sp>
            <p:nvSpPr>
              <p:cNvPr id="10" name="矩形 9"/>
              <p:cNvSpPr>
                <a:spLocks noRot="1" noChangeAspect="1" noMove="1" noResize="1" noEditPoints="1" noAdjustHandles="1" noChangeArrowheads="1" noChangeShapeType="1" noTextEdit="1"/>
              </p:cNvSpPr>
              <p:nvPr/>
            </p:nvSpPr>
            <p:spPr>
              <a:xfrm>
                <a:off x="269382" y="634143"/>
                <a:ext cx="11589417" cy="4577087"/>
              </a:xfrm>
              <a:prstGeom prst="rect">
                <a:avLst/>
              </a:prstGeom>
              <a:blipFill rotWithShape="0">
                <a:blip r:embed="rId3"/>
                <a:stretch>
                  <a:fillRect l="-947" b="-1598"/>
                </a:stretch>
              </a:blipFill>
            </p:spPr>
            <p:txBody>
              <a:bodyPr/>
              <a:lstStyle/>
              <a:p>
                <a:r>
                  <a:rPr lang="zh-CN" altLang="en-US">
                    <a:noFill/>
                  </a:rPr>
                  <a:t> </a:t>
                </a:r>
              </a:p>
            </p:txBody>
          </p:sp>
        </mc:Fallback>
      </mc:AlternateContent>
      <p:graphicFrame>
        <p:nvGraphicFramePr>
          <p:cNvPr id="2" name="表格 1"/>
          <p:cNvGraphicFramePr>
            <a:graphicFrameLocks noGrp="1"/>
          </p:cNvGraphicFramePr>
          <p:nvPr>
            <p:extLst>
              <p:ext uri="{D42A27DB-BD31-4B8C-83A1-F6EECF244321}">
                <p14:modId xmlns:p14="http://schemas.microsoft.com/office/powerpoint/2010/main" val="2295107410"/>
              </p:ext>
            </p:extLst>
          </p:nvPr>
        </p:nvGraphicFramePr>
        <p:xfrm>
          <a:off x="353155" y="4674001"/>
          <a:ext cx="2971800" cy="444500"/>
        </p:xfrm>
        <a:graphic>
          <a:graphicData uri="http://schemas.openxmlformats.org/drawingml/2006/table">
            <a:tbl>
              <a:tblPr/>
              <a:tblGrid>
                <a:gridCol w="2971800"/>
              </a:tblGrid>
              <a:tr h="444500">
                <a:tc>
                  <a:txBody>
                    <a:bodyPr/>
                    <a:lstStyle/>
                    <a:p>
                      <a:endParaRPr lang="zh-CN"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502101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9382" y="621443"/>
            <a:ext cx="11589417" cy="542526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满分规则</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MS Mincho" panose="02020609040205080304" pitchFamily="49" charset="-128"/>
                <a:cs typeface="MS Mincho" panose="02020609040205080304" pitchFamily="49" charset="-128"/>
              </a:rPr>
              <a:t>❶</a:t>
            </a:r>
            <a:r>
              <a:rPr lang="zh-CN" altLang="zh-CN" sz="2600" b="1">
                <a:latin typeface="Times New Roman" panose="02020603050405020304" pitchFamily="18" charset="0"/>
                <a:cs typeface="Times New Roman" panose="02020603050405020304" pitchFamily="18" charset="0"/>
              </a:rPr>
              <a:t>得步骤分</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处利用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消去</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即可得</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分</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④</a:t>
            </a:r>
            <a:r>
              <a:rPr lang="zh-CN" altLang="zh-CN" sz="2600" b="1">
                <a:latin typeface="Times New Roman" panose="02020603050405020304" pitchFamily="18" charset="0"/>
                <a:cs typeface="Times New Roman" panose="02020603050405020304" pitchFamily="18" charset="0"/>
              </a:rPr>
              <a:t>处有错位相减求和的意识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即使后续计算错误也可得</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分</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处若忘掉求</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则会失掉</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MS Mincho" panose="02020609040205080304" pitchFamily="49" charset="-128"/>
                <a:cs typeface="MS Mincho" panose="02020609040205080304" pitchFamily="49" charset="-128"/>
              </a:rPr>
              <a:t>❷</a:t>
            </a:r>
            <a:r>
              <a:rPr lang="zh-CN" altLang="zh-CN" sz="2600" b="1">
                <a:latin typeface="Times New Roman" panose="02020603050405020304" pitchFamily="18" charset="0"/>
                <a:cs typeface="Times New Roman" panose="02020603050405020304" pitchFamily="18" charset="0"/>
              </a:rPr>
              <a:t>得关键分</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处求得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是解第</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题的关键</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此处出错或不能根据其特征得到求其和的方法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那么第</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题会不得分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MS Mincho" panose="02020609040205080304" pitchFamily="49" charset="-128"/>
                <a:cs typeface="MS Mincho" panose="02020609040205080304" pitchFamily="49" charset="-128"/>
              </a:rPr>
              <a:t>❸</a:t>
            </a:r>
            <a:r>
              <a:rPr lang="zh-CN" altLang="zh-CN" sz="2600" b="1">
                <a:latin typeface="Times New Roman" panose="02020603050405020304" pitchFamily="18" charset="0"/>
                <a:cs typeface="Times New Roman" panose="02020603050405020304" pitchFamily="18" charset="0"/>
              </a:rPr>
              <a:t>得计算分</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⑤</a:t>
            </a:r>
            <a:r>
              <a:rPr lang="zh-CN" altLang="zh-CN" sz="2600" b="1">
                <a:latin typeface="Times New Roman" panose="02020603050405020304" pitchFamily="18" charset="0"/>
                <a:cs typeface="Times New Roman" panose="02020603050405020304" pitchFamily="18" charset="0"/>
              </a:rPr>
              <a:t>处需要准确的计算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否则不得分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这也是错位相减法易出错处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359965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870442"/>
            <a:ext cx="12190413" cy="43855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5355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南通、徐州大联考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已知正项数列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整理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是公差为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535554"/>
              </a:xfrm>
              <a:prstGeom prst="rect">
                <a:avLst/>
              </a:prstGeom>
              <a:blipFill rotWithShape="0">
                <a:blip r:embed="rId3"/>
                <a:stretch>
                  <a:fillRect l="-947" r="-1631" b="-5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29837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323064"/>
            <a:ext cx="12190413" cy="487230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621443"/>
                <a:ext cx="11589417" cy="4855175"/>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sub>
                    </m:sSub>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记</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1)2</a:t>
                </a:r>
                <a:r>
                  <a:rPr lang="en-US" altLang="zh-CN" sz="2600" b="1" i="1" baseline="30000" smtClean="0">
                    <a:latin typeface="Times New Roman" panose="02020603050405020304" pitchFamily="18" charset="0"/>
                    <a:cs typeface="Times New Roman" panose="02020603050405020304" pitchFamily="18" charset="0"/>
                  </a:rPr>
                  <a:t>i</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baseline="30000">
                    <a:latin typeface="Times New Roman" panose="02020603050405020304" pitchFamily="18" charset="0"/>
                    <a:cs typeface="Times New Roman" panose="02020603050405020304" pitchFamily="18" charset="0"/>
                  </a:rPr>
                  <a:t>i</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baseline="30000">
                    <a:latin typeface="Times New Roman" panose="02020603050405020304" pitchFamily="18" charset="0"/>
                    <a:cs typeface="Times New Roman" panose="02020603050405020304" pitchFamily="18" charset="0"/>
                  </a:rPr>
                  <a:t>i</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621443"/>
                <a:ext cx="11589417" cy="4855175"/>
              </a:xfrm>
              <a:prstGeom prst="rect">
                <a:avLst/>
              </a:prstGeom>
              <a:blipFill rotWithShape="0">
                <a:blip r:embed="rId3"/>
                <a:stretch>
                  <a:fillRect l="-947" b="-13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307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401652"/>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70374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是等差数列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显然</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zh-CN" altLang="zh-CN" sz="2600" b="1">
                    <a:latin typeface="Times New Roman" panose="02020603050405020304" pitchFamily="18" charset="0"/>
                    <a:cs typeface="Times New Roman" panose="02020603050405020304" pitchFamily="18" charset="0"/>
                  </a:rPr>
                  <a:t>两边同时取倒数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是公差为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i="1">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70374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69524"/>
            <a:ext cx="12190413" cy="493374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4331955"/>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r>
                          <a:rPr lang="en-US" altLang="zh-CN" sz="2600" b="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r>
                          <a:rPr lang="en-US" altLang="zh-CN" sz="2600" b="1">
                            <a:latin typeface="Cambria Math" panose="02040503050406030204" pitchFamily="18" charset="0"/>
                            <a:cs typeface="Times New Roman" panose="02020603050405020304" pitchFamily="18" charset="0"/>
                          </a:rPr>
                          <m:t>+…+</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433195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05497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1814157"/>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451213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已知数列</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的通项公式为</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数列</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b</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的首项为</a:t>
                </a:r>
                <a:r>
                  <a:rPr lang="en-US" altLang="zh-CN" sz="2600" b="1" i="1" smtClean="0">
                    <a:latin typeface="Times New Roman" panose="02020603050405020304" pitchFamily="18" charset="0"/>
                    <a:cs typeface="Times New Roman" panose="02020603050405020304" pitchFamily="18" charset="0"/>
                  </a:rPr>
                  <a:t>b</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=2.</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是公差为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也是等差数列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4=6</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为公差的等差数列</a:t>
                </a:r>
                <a:r>
                  <a:rPr lang="en-US" altLang="zh-CN" sz="2600" b="1" smtClean="0">
                    <a:latin typeface="Times New Roman" panose="02020603050405020304" pitchFamily="18" charset="0"/>
                    <a:cs typeface="Times New Roman" panose="02020603050405020304" pitchFamily="18" charset="0"/>
                  </a:rPr>
                  <a:t>.</a:t>
                </a: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4512133"/>
              </a:xfrm>
              <a:prstGeom prst="rect">
                <a:avLst/>
              </a:prstGeom>
              <a:blipFill rotWithShape="0">
                <a:blip r:embed="rId3"/>
                <a:stretch>
                  <a:fillRect l="-947" b="-5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blinds(horizontal)">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267627"/>
            <a:ext cx="12190413" cy="493177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46264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的首项为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4=8</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1</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462649"/>
              </a:xfrm>
              <a:prstGeom prst="rect">
                <a:avLst/>
              </a:prstGeom>
              <a:blipFill rotWithShape="0">
                <a:blip r:embed="rId3"/>
                <a:stretch>
                  <a:fillRect l="-947" b="-5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15195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084380"/>
            <a:ext cx="12190413" cy="419935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94353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上海宝山区模拟改编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正项等比数列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满足</a:t>
                </a:r>
                <a:endParaRPr lang="en-US" altLang="zh-CN" sz="2600" b="1" smtClean="0">
                  <a:latin typeface="Times New Roman" panose="02020603050405020304" pitchFamily="18" charset="0"/>
                  <a:cs typeface="Times New Roman" panose="02020603050405020304" pitchFamily="18" charset="0"/>
                </a:endParaRPr>
              </a:p>
              <a:p>
                <a:pPr marL="355600" indent="-355600">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a</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baseline="-25000" smtClean="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014</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𝟏𝟎</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可看成曲线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向左平移</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个单位长度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再向上平移</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个单位长度得到的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的对称中心为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的图象的对称中心为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正项等比数列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014</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𝟏𝟎</m:t>
                        </m:r>
                      </m:den>
                    </m:f>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94353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2801"/>
            <a:ext cx="12190413" cy="6245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804474"/>
              </a:xfrm>
              <a:prstGeom prst="rect">
                <a:avLst/>
              </a:prstGeom>
            </p:spPr>
            <p:txBody>
              <a:bodyPr wrap="square">
                <a:spAutoFit/>
              </a:bodyPr>
              <a:lstStyle/>
              <a:p>
                <a:pPr>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𝟎𝟏𝟒</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𝟏𝟎𝟎</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014</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014</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a:spcAft>
                    <a:spcPts val="0"/>
                  </a:spcAft>
                </a:pP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025</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spcAft>
                    <a:spcPts val="0"/>
                  </a:spcAf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相加</a:t>
                </a:r>
                <a:r>
                  <a:rPr lang="zh-CN" altLang="zh-CN" sz="2600" b="1" smtClean="0">
                    <a:latin typeface="Times New Roman" panose="02020603050405020304" pitchFamily="18" charset="0"/>
                    <a:cs typeface="Times New Roman" panose="02020603050405020304" pitchFamily="18" charset="0"/>
                  </a:rPr>
                  <a:t>得</a:t>
                </a:r>
                <a:endParaRPr lang="en-US" altLang="zh-CN" sz="2600" b="1" smtClean="0">
                  <a:latin typeface="Times New Roman" panose="02020603050405020304" pitchFamily="18" charset="0"/>
                  <a:cs typeface="Times New Roman" panose="02020603050405020304" pitchFamily="18" charset="0"/>
                </a:endParaRPr>
              </a:p>
              <a:p>
                <a:pPr>
                  <a:spcAft>
                    <a:spcPts val="0"/>
                  </a:spcAft>
                </a:pPr>
                <a:r>
                  <a:rPr lang="en-US" altLang="zh-CN" sz="2600" b="1" smtClean="0">
                    <a:latin typeface="Times New Roman" panose="02020603050405020304" pitchFamily="18" charset="0"/>
                    <a:cs typeface="Times New Roman" panose="02020603050405020304" pitchFamily="18" charset="0"/>
                  </a:rPr>
                  <a:t>2</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027</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2027</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804474"/>
              </a:xfrm>
              <a:prstGeom prst="rect">
                <a:avLst/>
              </a:prstGeom>
              <a:blipFill rotWithShape="0">
                <a:blip r:embed="rId3"/>
                <a:stretch>
                  <a:fillRect l="-947" r="-23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60541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3089462"/>
            <a:ext cx="12190413" cy="306704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530601"/>
                <a:ext cx="11589417" cy="5279843"/>
              </a:xfrm>
              <a:prstGeom prst="rect">
                <a:avLst/>
              </a:prstGeom>
            </p:spPr>
            <p:txBody>
              <a:bodyPr wrap="square">
                <a:spAutoFit/>
              </a:bodyPr>
              <a:lstStyle/>
              <a:p>
                <a:pPr marL="355600" indent="-355600">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4.(2025·</a:t>
                </a:r>
                <a:r>
                  <a:rPr lang="zh-CN" altLang="zh-CN" sz="2600" b="1">
                    <a:latin typeface="Times New Roman" panose="02020603050405020304" pitchFamily="18" charset="0"/>
                    <a:cs typeface="Times New Roman" panose="02020603050405020304" pitchFamily="18" charset="0"/>
                  </a:rPr>
                  <a:t>青岛调研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是各项均为正整数的无穷数列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都是递增数列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中任意两个不同的项的和不是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被</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屏蔽</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作</a:t>
                </a:r>
                <a:r>
                  <a:rPr lang="zh-CN" altLang="zh-CN" sz="2600" b="1">
                    <a:latin typeface="Times New Roman" panose="02020603050405020304" pitchFamily="18" charset="0"/>
                    <a:cs typeface="Times New Roman" panose="02020603050405020304" pitchFamily="18" charset="0"/>
                  </a:rPr>
                  <a:t>差可得</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5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530601"/>
                <a:ext cx="11589417" cy="5279843"/>
              </a:xfrm>
              <a:prstGeom prst="rect">
                <a:avLst/>
              </a:prstGeom>
              <a:blipFill rotWithShape="0">
                <a:blip r:embed="rId3"/>
                <a:stretch>
                  <a:fillRect l="-947" b="-20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478231"/>
            <a:ext cx="12190413" cy="465323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67101"/>
                <a:ext cx="11589417" cy="5656613"/>
              </a:xfrm>
              <a:prstGeom prst="rect">
                <a:avLst/>
              </a:prstGeom>
            </p:spPr>
            <p:txBody>
              <a:bodyPr wrap="square">
                <a:spAutoFit/>
              </a:bodyPr>
              <a:lstStyle/>
              <a:p>
                <a:pPr>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为首项与公比均为</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d</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并判断</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能否被</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屏蔽</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请说明理由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d</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·d</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作差得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显然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是递增数列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且各项均为偶数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而递增数列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的各项均为奇数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中的任意两项的和均不是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能被</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屏蔽</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67101"/>
                <a:ext cx="11589417" cy="5656613"/>
              </a:xfrm>
              <a:prstGeom prst="rect">
                <a:avLst/>
              </a:prstGeom>
              <a:blipFill rotWithShape="0">
                <a:blip r:embed="rId3"/>
                <a:stretch>
                  <a:fillRect l="-947" t="-647" b="-9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48998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linds(horizontal)">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1041457"/>
                <a:ext cx="11589417" cy="269971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特殊数列的求和公式</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等差数列的前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S</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等比数列的前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项和公式</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1041457"/>
                <a:ext cx="11589417" cy="2699713"/>
              </a:xfrm>
              <a:prstGeom prst="rect">
                <a:avLst/>
              </a:prstGeom>
              <a:blipFill rotWithShape="0">
                <a:blip r:embed="rId4"/>
                <a:stretch>
                  <a:fillRect l="-947" b="-45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2637516" y="2311559"/>
                <a:ext cx="1843774" cy="675954"/>
              </a:xfrm>
              <a:prstGeom prst="rect">
                <a:avLst/>
              </a:prstGeom>
            </p:spPr>
            <p:txBody>
              <a:bodyPr wrap="none">
                <a:spAutoFit/>
              </a:bodyPr>
              <a:lstStyle/>
              <a:p>
                <a:r>
                  <a:rPr lang="en-US" altLang="zh-CN" sz="2600" b="1" i="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na</a:t>
                </a:r>
                <a:r>
                  <a:rPr lang="en-US" altLang="zh-CN" sz="2600" b="1" baseline="-2500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14:m>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𝒏</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𝒏</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oMath>
                </a14:m>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d</a:t>
                </a:r>
                <a:endParaRPr lang="zh-CN" altLang="en-US" sz="26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37516" y="2311559"/>
                <a:ext cx="1843774" cy="675954"/>
              </a:xfrm>
              <a:prstGeom prst="rect">
                <a:avLst/>
              </a:prstGeom>
              <a:blipFill rotWithShape="0">
                <a:blip r:embed="rId5"/>
                <a:stretch>
                  <a:fillRect l="-5960" r="-4967" b="-99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414718" y="3187802"/>
                <a:ext cx="11589417" cy="204998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S</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eqArr>
                                <m:eqArrPr>
                                  <m:ctrlPr>
                                    <a:rPr lang="en-US" altLang="zh-CN" sz="2600" b="1" i="1">
                                      <a:latin typeface="Cambria Math" panose="02040503050406030204" pitchFamily="18" charset="0"/>
                                      <a:cs typeface="Times New Roman" panose="02020603050405020304" pitchFamily="18" charset="0"/>
                                    </a:rPr>
                                  </m:ctrlPr>
                                </m:eqArrPr>
                                <m:e>
                                  <m:r>
                                    <a:rPr lang="en-US" altLang="zh-CN" sz="2600" b="1" i="1">
                                      <a:latin typeface="Cambria Math" panose="02040503050406030204" pitchFamily="18" charset="0"/>
                                      <a:cs typeface="Times New Roman" panose="02020603050405020304" pitchFamily="18" charset="0"/>
                                    </a:rPr>
                                    <m:t>𝒏</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e>
                                  <m:r>
                                    <a:rPr lang="en-US" altLang="zh-CN" sz="2600" b="1" i="0" smtClean="0">
                                      <a:latin typeface="Cambria Math" panose="02040503050406030204" pitchFamily="18" charset="0"/>
                                      <a:cs typeface="Times New Roman" panose="02020603050405020304" pitchFamily="18" charset="0"/>
                                    </a:rPr>
                                    <m:t>                   </m:t>
                                  </m:r>
                                </m:e>
                              </m:eqArr>
                            </m:e>
                          </m:mr>
                          <m:m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𝒒</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𝒒</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sym typeface="Times New Roman" panose="02020603050405020304" pitchFamily="18" charset="0"/>
                                </a:rPr>
                                <m:t>_________________________</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
                        <m:r>
                          <a:rPr lang="en-US" altLang="zh-CN" sz="2600" b="1" i="1">
                            <a:latin typeface="Cambria Math" panose="02040503050406030204" pitchFamily="18" charset="0"/>
                            <a:cs typeface="Times New Roman" panose="02020603050405020304" pitchFamily="18" charset="0"/>
                          </a:rPr>
                          <m:t>  </m:t>
                        </m:r>
                        <m:r>
                          <a:rPr lang="en-US" altLang="zh-CN" sz="2600" b="1" i="1" smtClean="0">
                            <a:latin typeface="Cambria Math" panose="02040503050406030204" pitchFamily="18" charset="0"/>
                            <a:cs typeface="Times New Roman" panose="02020603050405020304" pitchFamily="18" charset="0"/>
                          </a:rPr>
                          <m:t> </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14718" y="3187802"/>
                <a:ext cx="11589417" cy="2049985"/>
              </a:xfrm>
              <a:prstGeom prst="rect">
                <a:avLst/>
              </a:prstGeom>
              <a:blipFill rotWithShape="0">
                <a:blip r:embed="rId6"/>
                <a:stretch>
                  <a:fillRect/>
                </a:stretch>
              </a:blipFill>
            </p:spPr>
            <p:txBody>
              <a:bodyPr/>
              <a:lstStyle/>
              <a:p>
                <a:r>
                  <a:rPr lang="zh-CN" altLang="en-US">
                    <a:noFill/>
                  </a:rPr>
                  <a:t> </a:t>
                </a:r>
              </a:p>
            </p:txBody>
          </p:sp>
        </mc:Fallback>
      </mc:AlternateContent>
      <p:graphicFrame>
        <p:nvGraphicFramePr>
          <p:cNvPr id="6" name="对象 5"/>
          <p:cNvGraphicFramePr>
            <a:graphicFrameLocks noChangeAspect="1"/>
          </p:cNvGraphicFramePr>
          <p:nvPr>
            <p:extLst>
              <p:ext uri="{D42A27DB-BD31-4B8C-83A1-F6EECF244321}">
                <p14:modId xmlns:p14="http://schemas.microsoft.com/office/powerpoint/2010/main" val="445212780"/>
              </p:ext>
            </p:extLst>
          </p:nvPr>
        </p:nvGraphicFramePr>
        <p:xfrm>
          <a:off x="3159855" y="4027075"/>
          <a:ext cx="5273675" cy="992187"/>
        </p:xfrm>
        <a:graphic>
          <a:graphicData uri="http://schemas.openxmlformats.org/presentationml/2006/ole">
            <mc:AlternateContent xmlns:mc="http://schemas.openxmlformats.org/markup-compatibility/2006">
              <mc:Choice xmlns:v="urn:schemas-microsoft-com:vml" Requires="v">
                <p:oleObj spid="_x0000_s1036" name="文档" r:id="rId8" imgW="5273046" imgH="992300" progId="Word.Document.12">
                  <p:embed/>
                </p:oleObj>
              </mc:Choice>
              <mc:Fallback>
                <p:oleObj name="文档" r:id="rId8" imgW="5273046" imgH="992300" progId="Word.Document.12">
                  <p:embed/>
                  <p:pic>
                    <p:nvPicPr>
                      <p:cNvPr id="0" name=""/>
                      <p:cNvPicPr/>
                      <p:nvPr/>
                    </p:nvPicPr>
                    <p:blipFill>
                      <a:blip r:embed="rId9"/>
                      <a:stretch>
                        <a:fillRect/>
                      </a:stretch>
                    </p:blipFill>
                    <p:spPr>
                      <a:xfrm>
                        <a:off x="3159855" y="4027075"/>
                        <a:ext cx="5273675" cy="992187"/>
                      </a:xfrm>
                      <a:prstGeom prst="rect">
                        <a:avLst/>
                      </a:prstGeom>
                    </p:spPr>
                  </p:pic>
                </p:oleObj>
              </mc:Fallback>
            </mc:AlternateContent>
          </a:graphicData>
        </a:graphic>
      </p:graphicFrame>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362477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数列求和的几种常用方法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分组转化法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把</a:t>
            </a:r>
            <a:r>
              <a:rPr lang="zh-CN" altLang="zh-CN" sz="2600" b="1">
                <a:latin typeface="Times New Roman" panose="02020603050405020304" pitchFamily="18" charset="0"/>
                <a:cs typeface="Times New Roman" panose="02020603050405020304" pitchFamily="18" charset="0"/>
              </a:rPr>
              <a:t>数列的每一项分成两项或几项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使其转化为几个等差、等比数列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裂项相消法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把</a:t>
            </a:r>
            <a:r>
              <a:rPr lang="zh-CN" altLang="zh-CN" sz="2600" b="1">
                <a:latin typeface="Times New Roman" panose="02020603050405020304" pitchFamily="18" charset="0"/>
                <a:cs typeface="Times New Roman" panose="02020603050405020304" pitchFamily="18" charset="0"/>
              </a:rPr>
              <a:t>数列的通项拆成两项之差</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在求和时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中间的一些项可以相互抵消</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从而求得其和</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6755" y="634143"/>
            <a:ext cx="11474670"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错位相减法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如果</a:t>
            </a:r>
            <a:r>
              <a:rPr lang="zh-CN" altLang="zh-CN" sz="2600" b="1">
                <a:latin typeface="Times New Roman" panose="02020603050405020304" pitchFamily="18" charset="0"/>
                <a:cs typeface="Times New Roman" panose="02020603050405020304" pitchFamily="18" charset="0"/>
              </a:rPr>
              <a:t>一个数列的各项是由一个等差数列和一个等比数列的对应项之积构成的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这个数列的前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项和可用错位相减法求解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倒序相加法</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如果</a:t>
            </a:r>
            <a:r>
              <a:rPr lang="zh-CN" altLang="zh-CN" sz="2600" b="1">
                <a:latin typeface="Times New Roman" panose="02020603050405020304" pitchFamily="18" charset="0"/>
                <a:cs typeface="Times New Roman" panose="02020603050405020304" pitchFamily="18" charset="0"/>
              </a:rPr>
              <a:t>一个数列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与首末两端等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距离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的两项的和相等或等于同一个常数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那么求这个数列的前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项和可用倒序相加法求解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67676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307539"/>
            <a:ext cx="12190413" cy="493133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570770"/>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653338"/>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671758"/>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301508"/>
                <a:ext cx="11589417" cy="4746236"/>
              </a:xfrm>
              <a:prstGeom prst="rect">
                <a:avLst/>
              </a:prstGeom>
            </p:spPr>
            <p:txBody>
              <a:bodyPr wrap="square">
                <a:spAutoFit/>
              </a:bodyPr>
              <a:lstStyle/>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裂项求和常用的三种变形</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𝒏</m:t>
                            </m:r>
                          </m:e>
                        </m:rad>
                        <m:r>
                          <a:rPr lang="en-US" altLang="zh-CN" sz="2600" b="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𝒏</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301508"/>
                <a:ext cx="11589417" cy="4746236"/>
              </a:xfrm>
              <a:prstGeom prst="rect">
                <a:avLst/>
              </a:prstGeom>
              <a:blipFill rotWithShape="0">
                <a:blip r:embed="rId6"/>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5637504"/>
            <a:ext cx="12190413" cy="63476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8" name="矩形 7"/>
          <p:cNvSpPr/>
          <p:nvPr/>
        </p:nvSpPr>
        <p:spPr>
          <a:xfrm>
            <a:off x="10429335" y="1739678"/>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6" name="矩形 5"/>
              <p:cNvSpPr/>
              <p:nvPr/>
            </p:nvSpPr>
            <p:spPr>
              <a:xfrm>
                <a:off x="227818" y="931318"/>
                <a:ext cx="11589417" cy="4766626"/>
              </a:xfrm>
              <a:prstGeom prst="rect">
                <a:avLst/>
              </a:prstGeom>
            </p:spPr>
            <p:txBody>
              <a:bodyPr wrap="square">
                <a:spAutoFit/>
              </a:bodyPr>
              <a:lstStyle/>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且公比不等于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𝒒</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只要把上式等号两边同时乘以</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即可根据错位相减法求和</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的通项公式是</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27818" y="931318"/>
                <a:ext cx="11589417" cy="4766626"/>
              </a:xfrm>
              <a:prstGeom prst="rect">
                <a:avLst/>
              </a:prstGeom>
              <a:blipFill rotWithShape="0">
                <a:blip r:embed="rId3"/>
                <a:stretch>
                  <a:fillRect l="-946" r="-841" b="-384"/>
                </a:stretch>
              </a:blipFill>
            </p:spPr>
            <p:txBody>
              <a:bodyPr/>
              <a:lstStyle/>
              <a:p>
                <a:r>
                  <a:rPr lang="zh-CN" altLang="en-US">
                    <a:noFill/>
                  </a:rPr>
                  <a:t> </a:t>
                </a:r>
              </a:p>
            </p:txBody>
          </p:sp>
        </mc:Fallback>
      </mc:AlternateContent>
      <p:sp>
        <p:nvSpPr>
          <p:cNvPr id="7" name="矩形 6"/>
          <p:cNvSpPr/>
          <p:nvPr/>
        </p:nvSpPr>
        <p:spPr>
          <a:xfrm>
            <a:off x="5548852" y="2579402"/>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2244820" y="3829716"/>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3401155" y="5107210"/>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516318" y="5564664"/>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要分</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讨论求解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autoUpdateAnimBg="0"/>
      <p:bldP spid="9" grpId="0" autoUpdateAnimBg="0"/>
      <p:bldP spid="10" grpId="0" autoUpdateAnimBg="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997</Words>
  <Application>Microsoft Office PowerPoint</Application>
  <PresentationFormat>自定义</PresentationFormat>
  <Paragraphs>240</Paragraphs>
  <Slides>39</Slides>
  <Notes>3</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6" baseType="lpstr">
      <vt:lpstr>MS Mincho</vt:lpstr>
      <vt:lpstr>等线</vt:lpstr>
      <vt:lpstr>方正书宋_GBK</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47</cp:revision>
  <dcterms:created xsi:type="dcterms:W3CDTF">2024-01-05T07:50:57Z</dcterms:created>
  <dcterms:modified xsi:type="dcterms:W3CDTF">2025-02-28T02:02:50Z</dcterms:modified>
</cp:coreProperties>
</file>