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70" r:id="rId5"/>
    <p:sldId id="271" r:id="rId6"/>
    <p:sldId id="314" r:id="rId7"/>
    <p:sldId id="315" r:id="rId8"/>
    <p:sldId id="316" r:id="rId9"/>
    <p:sldId id="352" r:id="rId10"/>
    <p:sldId id="317" r:id="rId11"/>
    <p:sldId id="272" r:id="rId12"/>
    <p:sldId id="273" r:id="rId13"/>
    <p:sldId id="342" r:id="rId14"/>
    <p:sldId id="275" r:id="rId15"/>
    <p:sldId id="276" r:id="rId16"/>
    <p:sldId id="353" r:id="rId17"/>
    <p:sldId id="277" r:id="rId18"/>
    <p:sldId id="278" r:id="rId19"/>
    <p:sldId id="280" r:id="rId20"/>
    <p:sldId id="282" r:id="rId21"/>
    <p:sldId id="283" r:id="rId22"/>
    <p:sldId id="295" r:id="rId23"/>
    <p:sldId id="296" r:id="rId24"/>
    <p:sldId id="297" r:id="rId25"/>
    <p:sldId id="298" r:id="rId26"/>
    <p:sldId id="299" r:id="rId27"/>
    <p:sldId id="300" r:id="rId28"/>
    <p:sldId id="301" r:id="rId29"/>
    <p:sldId id="302" r:id="rId30"/>
    <p:sldId id="354" r:id="rId31"/>
    <p:sldId id="303" r:id="rId32"/>
    <p:sldId id="355" r:id="rId33"/>
    <p:sldId id="356" r:id="rId34"/>
    <p:sldId id="304" r:id="rId35"/>
    <p:sldId id="357" r:id="rId36"/>
    <p:sldId id="305" r:id="rId37"/>
    <p:sldId id="358" r:id="rId38"/>
    <p:sldId id="306" r:id="rId39"/>
    <p:sldId id="359" r:id="rId40"/>
    <p:sldId id="307" r:id="rId41"/>
    <p:sldId id="308" r:id="rId42"/>
    <p:sldId id="360" r:id="rId43"/>
    <p:sldId id="309" r:id="rId44"/>
    <p:sldId id="361" r:id="rId45"/>
    <p:sldId id="351" r:id="rId46"/>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92" d="100"/>
          <a:sy n="92" d="100"/>
        </p:scale>
        <p:origin x="192" y="8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2025/2/27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25.xml"/><Relationship Id="rId13" Type="http://schemas.openxmlformats.org/officeDocument/2006/relationships/slide" Target="../slides/slide31.xml"/><Relationship Id="rId18" Type="http://schemas.openxmlformats.org/officeDocument/2006/relationships/slide" Target="../slides/slide41.xml"/><Relationship Id="rId3" Type="http://schemas.openxmlformats.org/officeDocument/2006/relationships/tags" Target="../tags/tag41.xml"/><Relationship Id="rId7" Type="http://schemas.openxmlformats.org/officeDocument/2006/relationships/slide" Target="../slides/slide24.xml"/><Relationship Id="rId12" Type="http://schemas.openxmlformats.org/officeDocument/2006/relationships/slide" Target="../slides/slide29.xml"/><Relationship Id="rId17" Type="http://schemas.openxmlformats.org/officeDocument/2006/relationships/slide" Target="../slides/slide40.xml"/><Relationship Id="rId2" Type="http://schemas.openxmlformats.org/officeDocument/2006/relationships/tags" Target="../tags/tag40.xml"/><Relationship Id="rId16" Type="http://schemas.openxmlformats.org/officeDocument/2006/relationships/slide" Target="../slides/slide38.xml"/><Relationship Id="rId20" Type="http://schemas.openxmlformats.org/officeDocument/2006/relationships/slide" Target="../slides/slide3.xml"/><Relationship Id="rId1" Type="http://schemas.openxmlformats.org/officeDocument/2006/relationships/tags" Target="../tags/tag39.xml"/><Relationship Id="rId6" Type="http://schemas.openxmlformats.org/officeDocument/2006/relationships/slide" Target="../slides/slide23.xml"/><Relationship Id="rId11" Type="http://schemas.openxmlformats.org/officeDocument/2006/relationships/slide" Target="../slides/slide28.xml"/><Relationship Id="rId5" Type="http://schemas.openxmlformats.org/officeDocument/2006/relationships/slideMaster" Target="../slideMasters/slideMaster1.xml"/><Relationship Id="rId15" Type="http://schemas.openxmlformats.org/officeDocument/2006/relationships/slide" Target="../slides/slide36.xml"/><Relationship Id="rId10" Type="http://schemas.openxmlformats.org/officeDocument/2006/relationships/slide" Target="../slides/slide27.xml"/><Relationship Id="rId19" Type="http://schemas.openxmlformats.org/officeDocument/2006/relationships/slide" Target="../slides/slide43.xml"/><Relationship Id="rId4" Type="http://schemas.openxmlformats.org/officeDocument/2006/relationships/tags" Target="../tags/tag42.xml"/><Relationship Id="rId9" Type="http://schemas.openxmlformats.org/officeDocument/2006/relationships/slide" Target="../slides/slide26.xml"/><Relationship Id="rId14" Type="http://schemas.openxmlformats.org/officeDocument/2006/relationships/slide" Target="../slides/slide3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riceplant"/>
          <p:cNvPicPr>
            <a:picLocks noChangeAspect="1"/>
          </p:cNvPicPr>
          <p:nvPr userDrawn="1"/>
        </p:nvPicPr>
        <p:blipFill>
          <a:blip r:embed="rId2"/>
          <a:stretch>
            <a:fillRect/>
          </a:stretch>
        </p:blipFill>
        <p:spPr>
          <a:xfrm>
            <a:off x="-33655" y="0"/>
            <a:ext cx="12230100" cy="6860540"/>
          </a:xfrm>
          <a:prstGeom prst="rect">
            <a:avLst/>
          </a:prstGeom>
        </p:spPr>
      </p:pic>
      <p:sp>
        <p:nvSpPr>
          <p:cNvPr id="8" name="矩形 7"/>
          <p:cNvSpPr/>
          <p:nvPr userDrawn="1"/>
        </p:nvSpPr>
        <p:spPr>
          <a:xfrm>
            <a:off x="-16923" y="15647"/>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riceplant"/>
          <p:cNvPicPr>
            <a:picLocks noChangeAspect="1"/>
          </p:cNvPicPr>
          <p:nvPr userDrawn="1"/>
        </p:nvPicPr>
        <p:blipFill>
          <a:blip r:embed="rId4"/>
          <a:stretch>
            <a:fillRect/>
          </a:stretch>
        </p:blipFill>
        <p:spPr>
          <a:xfrm>
            <a:off x="-33655" y="0"/>
            <a:ext cx="12230100" cy="68605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smtClean="0">
                <a:solidFill>
                  <a:schemeClr val="tx1">
                    <a:lumMod val="75000"/>
                    <a:lumOff val="25000"/>
                  </a:schemeClr>
                </a:solidFill>
                <a:latin typeface="微软雅黑" panose="020B0503020204020204" pitchFamily="34" charset="-122"/>
                <a:ea typeface="微软雅黑" panose="020B0503020204020204" pitchFamily="34" charset="-122"/>
              </a:rPr>
              <a:t>题型分析</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14" name="Rectangle 21">
            <a:hlinkClick r:id="rId10" action="ppaction://hlinksldjump"/>
          </p:cNvPr>
          <p:cNvSpPr>
            <a:spLocks noChangeArrowheads="1"/>
          </p:cNvSpPr>
          <p:nvPr userDrawn="1"/>
        </p:nvSpPr>
        <p:spPr bwMode="auto">
          <a:xfrm>
            <a:off x="3447602"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5</a:t>
            </a:r>
          </a:p>
        </p:txBody>
      </p:sp>
      <p:sp>
        <p:nvSpPr>
          <p:cNvPr id="15" name="Rectangle 21">
            <a:hlinkClick r:id="rId11" action="ppaction://hlinksldjump"/>
          </p:cNvPr>
          <p:cNvSpPr>
            <a:spLocks noChangeArrowheads="1"/>
          </p:cNvSpPr>
          <p:nvPr userDrawn="1"/>
        </p:nvSpPr>
        <p:spPr bwMode="auto">
          <a:xfrm>
            <a:off x="3744426"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6</a:t>
            </a:r>
          </a:p>
        </p:txBody>
      </p:sp>
      <p:sp>
        <p:nvSpPr>
          <p:cNvPr id="16" name="Rectangle 21">
            <a:hlinkClick r:id="rId12" action="ppaction://hlinksldjump"/>
          </p:cNvPr>
          <p:cNvSpPr>
            <a:spLocks noChangeArrowheads="1"/>
          </p:cNvSpPr>
          <p:nvPr userDrawn="1"/>
        </p:nvSpPr>
        <p:spPr bwMode="auto">
          <a:xfrm>
            <a:off x="4041249"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7</a:t>
            </a:r>
          </a:p>
        </p:txBody>
      </p:sp>
      <p:sp>
        <p:nvSpPr>
          <p:cNvPr id="17" name="Rectangle 21">
            <a:hlinkClick r:id="rId13" action="ppaction://hlinksldjump"/>
          </p:cNvPr>
          <p:cNvSpPr>
            <a:spLocks noChangeArrowheads="1"/>
          </p:cNvSpPr>
          <p:nvPr userDrawn="1"/>
        </p:nvSpPr>
        <p:spPr bwMode="auto">
          <a:xfrm>
            <a:off x="4338074"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8</a:t>
            </a:r>
          </a:p>
        </p:txBody>
      </p:sp>
      <p:sp>
        <p:nvSpPr>
          <p:cNvPr id="18" name="Rectangle 21">
            <a:hlinkClick r:id="rId14" action="ppaction://hlinksldjump"/>
          </p:cNvPr>
          <p:cNvSpPr>
            <a:spLocks noChangeArrowheads="1"/>
          </p:cNvSpPr>
          <p:nvPr userDrawn="1"/>
        </p:nvSpPr>
        <p:spPr bwMode="auto">
          <a:xfrm>
            <a:off x="4634897"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9</a:t>
            </a:r>
          </a:p>
        </p:txBody>
      </p:sp>
      <p:sp>
        <p:nvSpPr>
          <p:cNvPr id="19" name="Rectangle 21">
            <a:hlinkClick r:id="rId15" action="ppaction://hlinksldjump"/>
          </p:cNvPr>
          <p:cNvSpPr>
            <a:spLocks noChangeArrowheads="1"/>
          </p:cNvSpPr>
          <p:nvPr userDrawn="1"/>
        </p:nvSpPr>
        <p:spPr bwMode="auto">
          <a:xfrm>
            <a:off x="493172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10</a:t>
            </a:r>
          </a:p>
        </p:txBody>
      </p:sp>
      <p:sp>
        <p:nvSpPr>
          <p:cNvPr id="20" name="Rectangle 21">
            <a:hlinkClick r:id="rId16" action="ppaction://hlinksldjump"/>
          </p:cNvPr>
          <p:cNvSpPr>
            <a:spLocks noChangeArrowheads="1"/>
          </p:cNvSpPr>
          <p:nvPr userDrawn="1"/>
        </p:nvSpPr>
        <p:spPr bwMode="auto">
          <a:xfrm>
            <a:off x="527775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11</a:t>
            </a:r>
          </a:p>
        </p:txBody>
      </p:sp>
      <p:sp>
        <p:nvSpPr>
          <p:cNvPr id="21" name="Rectangle 21">
            <a:hlinkClick r:id="rId17" action="ppaction://hlinksldjump"/>
          </p:cNvPr>
          <p:cNvSpPr>
            <a:spLocks noChangeArrowheads="1"/>
          </p:cNvSpPr>
          <p:nvPr userDrawn="1"/>
        </p:nvSpPr>
        <p:spPr bwMode="auto">
          <a:xfrm>
            <a:off x="562378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12</a:t>
            </a:r>
          </a:p>
        </p:txBody>
      </p:sp>
      <p:sp>
        <p:nvSpPr>
          <p:cNvPr id="22" name="Rectangle 21">
            <a:hlinkClick r:id="rId18" action="ppaction://hlinksldjump"/>
          </p:cNvPr>
          <p:cNvSpPr>
            <a:spLocks noChangeArrowheads="1"/>
          </p:cNvSpPr>
          <p:nvPr userDrawn="1"/>
        </p:nvSpPr>
        <p:spPr bwMode="auto">
          <a:xfrm>
            <a:off x="596981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13</a:t>
            </a:r>
          </a:p>
        </p:txBody>
      </p:sp>
      <p:sp>
        <p:nvSpPr>
          <p:cNvPr id="23" name="Rectangle 21">
            <a:hlinkClick r:id="rId19" action="ppaction://hlinksldjump"/>
          </p:cNvPr>
          <p:cNvSpPr>
            <a:spLocks noChangeArrowheads="1"/>
          </p:cNvSpPr>
          <p:nvPr userDrawn="1"/>
        </p:nvSpPr>
        <p:spPr bwMode="auto">
          <a:xfrm>
            <a:off x="6315841" y="6418161"/>
            <a:ext cx="293649" cy="323925"/>
          </a:xfrm>
          <a:prstGeom prst="rect">
            <a:avLst/>
          </a:prstGeom>
          <a:noFill/>
          <a:ln>
            <a:noFill/>
          </a:ln>
          <a:effectLst/>
        </p:spPr>
        <p:txBody>
          <a:bodyPr wrap="none" lIns="102364" tIns="51181" rIns="102364" bIns="51181" anchor="ctr"/>
          <a:lstStyle/>
          <a:p>
            <a:pPr algn="ctr" defTabSz="768350">
              <a:defRPr/>
            </a:pPr>
            <a:r>
              <a:rPr lang="en-US" altLang="zh-CN" sz="1400" dirty="0">
                <a:solidFill>
                  <a:prstClr val="black"/>
                </a:solidFill>
                <a:latin typeface="Broadway" panose="04040905080B02020502" pitchFamily="82" charset="0"/>
                <a:ea typeface="楷体" panose="02010609060101010101" charset="-122"/>
                <a:cs typeface="经典繁仿黑" pitchFamily="49" charset="-122"/>
              </a:rPr>
              <a:t>14</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2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slideLayout" Target="../slideLayouts/slideLayout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6.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5.png"/><Relationship Id="rId5" Type="http://schemas.openxmlformats.org/officeDocument/2006/relationships/tags" Target="../tags/tag69.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3.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80.xml"/><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3.xml"/><Relationship Id="rId11" Type="http://schemas.openxmlformats.org/officeDocument/2006/relationships/tags" Target="../tags/tag82.xml"/><Relationship Id="rId5" Type="http://schemas.openxmlformats.org/officeDocument/2006/relationships/tags" Target="../tags/tag82.xml"/><Relationship Id="rId10" Type="http://schemas.openxmlformats.org/officeDocument/2006/relationships/image" Target="../media/image22.png"/><Relationship Id="rId4" Type="http://schemas.openxmlformats.org/officeDocument/2006/relationships/tags" Target="../tags/tag81.xml"/><Relationship Id="rId9" Type="http://schemas.openxmlformats.org/officeDocument/2006/relationships/tags" Target="../tags/tag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8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3.xml"/><Relationship Id="rId1" Type="http://schemas.openxmlformats.org/officeDocument/2006/relationships/tags" Target="../tags/tag9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slideLayout" Target="../slideLayouts/slideLayout8.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10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109.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11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1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9.xml"/><Relationship Id="rId7" Type="http://schemas.openxmlformats.org/officeDocument/2006/relationships/tags" Target="../tags/tag50.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tags" Target="../tags/tag50.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8.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45.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8.xml"/><Relationship Id="rId1" Type="http://schemas.openxmlformats.org/officeDocument/2006/relationships/tags" Target="../tags/tag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第六章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数列</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数列中的构造问题</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21443"/>
            <a:ext cx="11589417" cy="482510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比较可得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0723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41084"/>
            <a:ext cx="12190413" cy="433889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028097"/>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110665"/>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129085"/>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smtClean="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269382" y="1867584"/>
                <a:ext cx="11589417" cy="431239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形如</a:t>
                </a:r>
                <a:r>
                  <a:rPr lang="zh-CN" altLang="zh-CN" sz="2600" b="1">
                    <a:latin typeface="Calibri" panose="020F0502020204030204" pitchFamily="34"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的递推式可用构造法求通项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构造法的基本原理是在递推关系的两边加上相同的数或相同性质的量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使之成为等差数列或等比数列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递推公式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zh-CN" altLang="zh-CN" sz="2600" b="1">
                    <a:latin typeface="Times New Roman" panose="02020603050405020304" pitchFamily="18" charset="0"/>
                    <a:cs typeface="Times New Roman" panose="02020603050405020304" pitchFamily="18" charset="0"/>
                  </a:rPr>
                  <a:t>的推广式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α</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β</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γ</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两边同时除以</a:t>
                </a:r>
                <a:r>
                  <a:rPr lang="en-US" altLang="zh-CN" sz="2600" b="1" i="1">
                    <a:latin typeface="Times New Roman" panose="02020603050405020304" pitchFamily="18" charset="0"/>
                    <a:cs typeface="Times New Roman" panose="02020603050405020304" pitchFamily="18" charset="0"/>
                  </a:rPr>
                  <a:t>γ</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后得到</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𝜶</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𝜸</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转化为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通过构造公比是</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的等比数列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𝜷</m:t>
                            </m:r>
                          </m:num>
                          <m:den>
                            <m:r>
                              <a:rPr lang="en-US" altLang="zh-CN" sz="2600" b="1" i="1">
                                <a:latin typeface="Cambria Math" panose="02040503050406030204" pitchFamily="18" charset="0"/>
                                <a:cs typeface="Times New Roman" panose="02020603050405020304" pitchFamily="18" charset="0"/>
                              </a:rPr>
                              <m:t>𝜸</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den>
                        </m:f>
                      </m:e>
                    </m:d>
                  </m:oMath>
                </a14:m>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1867584"/>
                <a:ext cx="11589417" cy="4312399"/>
              </a:xfrm>
              <a:prstGeom prst="rect">
                <a:avLst/>
              </a:prstGeom>
              <a:blipFill rotWithShape="0">
                <a:blip r:embed="rId6"/>
                <a:stretch>
                  <a:fillRect l="-947" r="-6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115688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4008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custDataLst>
              <p:tags r:id="rId2"/>
            </p:custDataLst>
          </p:nvPr>
        </p:nvSpPr>
        <p:spPr>
          <a:xfrm>
            <a:off x="7671022" y="556544"/>
            <a:ext cx="1386918"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p:sp>
        <p:nvSpPr>
          <p:cNvPr id="10" name="矩形 9"/>
          <p:cNvSpPr/>
          <p:nvPr/>
        </p:nvSpPr>
        <p:spPr>
          <a:xfrm>
            <a:off x="269382" y="621443"/>
            <a:ext cx="11589417" cy="69249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1845" y="1485551"/>
                <a:ext cx="11589417" cy="3976794"/>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与原等式比较得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1845" y="1485551"/>
                <a:ext cx="11589417" cy="3976794"/>
              </a:xfrm>
              <a:prstGeom prst="rect">
                <a:avLst/>
              </a:prstGeom>
              <a:blipFill rotWithShape="0">
                <a:blip r:embed="rId4"/>
                <a:stretch>
                  <a:fillRect l="-947" b="-29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906978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919259"/>
            <a:ext cx="12190413" cy="419745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621443"/>
            <a:ext cx="11589417" cy="1224118"/>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烟台质检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3" name="矩形 12"/>
          <p:cNvSpPr/>
          <p:nvPr>
            <p:custDataLst>
              <p:tags r:id="rId2"/>
            </p:custDataLst>
          </p:nvPr>
        </p:nvSpPr>
        <p:spPr>
          <a:xfrm>
            <a:off x="1146087" y="1158162"/>
            <a:ext cx="1378904" cy="623953"/>
          </a:xfrm>
          <a:prstGeom prst="rect">
            <a:avLst/>
          </a:prstGeom>
        </p:spPr>
        <p:txBody>
          <a:bodyPr wrap="none">
            <a:spAutoFit/>
          </a:bodyPr>
          <a:lstStyle/>
          <a:p>
            <a:pPr>
              <a:lnSpc>
                <a:spcPct val="150000"/>
              </a:lnSpc>
              <a:spcAft>
                <a:spcPts val="0"/>
              </a:spcAft>
              <a:tabLst>
                <a:tab pos="2970530" algn="l"/>
              </a:tabLst>
            </a:pPr>
            <a:r>
              <a:rPr lang="en-US" altLang="zh-CN" sz="2600" b="1" dirty="0" err="1">
                <a:solidFill>
                  <a:srgbClr val="C00000"/>
                </a:solidFill>
                <a:latin typeface="Times New Roman" panose="02020603050405020304" pitchFamily="18" charset="0"/>
                <a:cs typeface="Times New Roman" panose="02020603050405020304" pitchFamily="18" charset="0"/>
              </a:rPr>
              <a:t>2</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r>
              <a:rPr lang="en-US" altLang="zh-CN" sz="2600" b="1" dirty="0" err="1">
                <a:solidFill>
                  <a:srgbClr val="C00000"/>
                </a:solidFill>
                <a:latin typeface="宋体" panose="02010600030101010101" pitchFamily="2" charset="-122"/>
                <a:cs typeface="Times New Roman" panose="02020603050405020304" pitchFamily="18" charset="0"/>
              </a:rPr>
              <a:t>+</a:t>
            </a:r>
            <a:r>
              <a:rPr lang="en-US" altLang="zh-CN" sz="2600" b="1" dirty="0" err="1">
                <a:solidFill>
                  <a:srgbClr val="C00000"/>
                </a:solidFill>
                <a:latin typeface="Times New Roman" panose="02020603050405020304" pitchFamily="18" charset="0"/>
                <a:cs typeface="Times New Roman" panose="02020603050405020304" pitchFamily="18" charset="0"/>
              </a:rPr>
              <a:t>3</a:t>
            </a:r>
            <a:r>
              <a:rPr lang="en-US" altLang="zh-CN" sz="2600" b="1" i="1" baseline="30000" dirty="0" err="1">
                <a:solidFill>
                  <a:srgbClr val="C00000"/>
                </a:solidFill>
                <a:latin typeface="Times New Roman" panose="02020603050405020304" pitchFamily="18" charset="0"/>
                <a:cs typeface="Times New Roman" panose="02020603050405020304" pitchFamily="18" charset="0"/>
              </a:rPr>
              <a:t>n</a:t>
            </a:r>
            <a:r>
              <a:rPr lang="en-US" altLang="zh-CN" sz="2600" b="1" baseline="30000" dirty="0" err="1">
                <a:solidFill>
                  <a:srgbClr val="C00000"/>
                </a:solidFill>
                <a:latin typeface="宋体" panose="02010600030101010101" pitchFamily="2" charset="-122"/>
                <a:cs typeface="Times New Roman" panose="02020603050405020304" pitchFamily="18" charset="0"/>
              </a:rPr>
              <a:t>-</a:t>
            </a:r>
            <a:r>
              <a:rPr lang="en-US" altLang="zh-CN" sz="2600" b="1" baseline="30000" dirty="0" err="1">
                <a:solidFill>
                  <a:srgbClr val="C00000"/>
                </a:solidFill>
                <a:latin typeface="Times New Roman" panose="02020603050405020304" pitchFamily="18" charset="0"/>
                <a:cs typeface="Times New Roman" panose="02020603050405020304" pitchFamily="18" charset="0"/>
              </a:rPr>
              <a:t>1</a:t>
            </a:r>
            <a:endParaRPr lang="zh-CN" altLang="zh-CN" sz="2600" dirty="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943005"/>
                <a:ext cx="11589417" cy="4026295"/>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3=3</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943005"/>
                <a:ext cx="11589417" cy="4026295"/>
              </a:xfrm>
              <a:prstGeom prst="rect">
                <a:avLst/>
              </a:prstGeom>
              <a:blipFill rotWithShape="0">
                <a:blip r:embed="rId4"/>
                <a:stretch>
                  <a:fillRect l="-947" b="-4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10570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4476" y="2500640"/>
            <a:ext cx="12190413" cy="378243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相邻项的差为特殊数列</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qa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custDataLst>
                  <p:tags r:id="rId3"/>
                </p:custDataLst>
              </p:nvPr>
            </p:nvSpPr>
            <p:spPr>
              <a:xfrm>
                <a:off x="2194020" y="1344226"/>
                <a:ext cx="1645900" cy="91653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solidFill>
                                  <a:srgbClr val="C00000"/>
                                </a:solidFill>
                                <a:latin typeface="Cambria Math" panose="02040503050406030204" pitchFamily="18" charset="0"/>
                                <a:cs typeface="Times New Roman" panose="02020603050405020304" pitchFamily="18" charset="0"/>
                              </a:rPr>
                              <m:t>𝟑</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r>
                          <a:rPr lang="en-US" altLang="zh-CN" sz="2600" b="1" i="1">
                            <a:solidFill>
                              <a:srgbClr val="C00000"/>
                            </a:solidFill>
                            <a:latin typeface="Cambria Math" panose="02040503050406030204" pitchFamily="18" charset="0"/>
                            <a:cs typeface="Times New Roman" panose="02020603050405020304" pitchFamily="18" charset="0"/>
                          </a:rPr>
                          <m:t>−</m:t>
                        </m:r>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r>
                              <a:rPr lang="en-US" altLang="zh-CN" sz="2600" b="1">
                                <a:solidFill>
                                  <a:srgbClr val="C00000"/>
                                </a:solidFill>
                                <a:latin typeface="Cambria Math" panose="02040503050406030204" pitchFamily="18" charset="0"/>
                                <a:cs typeface="Times New Roman" panose="02020603050405020304" pitchFamily="18" charset="0"/>
                              </a:rPr>
                              <m:t>)</m:t>
                            </m:r>
                          </m:e>
                          <m:sup>
                            <m:r>
                              <a:rPr lang="en-US" altLang="zh-CN" sz="2600" b="1" i="1">
                                <a:solidFill>
                                  <a:srgbClr val="C00000"/>
                                </a:solidFill>
                                <a:latin typeface="Cambria Math" panose="02040503050406030204" pitchFamily="18" charset="0"/>
                                <a:cs typeface="Times New Roman" panose="02020603050405020304" pitchFamily="18" charset="0"/>
                              </a:rPr>
                              <m:t>𝒏</m:t>
                            </m:r>
                          </m:sup>
                        </m:sSup>
                      </m:num>
                      <m:den>
                        <m:r>
                          <a:rPr lang="en-US" altLang="zh-CN" sz="2600" b="1" i="1">
                            <a:solidFill>
                              <a:srgbClr val="C00000"/>
                            </a:solidFill>
                            <a:latin typeface="Cambria Math" panose="02040503050406030204" pitchFamily="18" charset="0"/>
                            <a:cs typeface="Times New Roman" panose="02020603050405020304" pitchFamily="18" charset="0"/>
                          </a:rPr>
                          <m:t>𝟒</m:t>
                        </m:r>
                      </m:den>
                    </m:f>
                  </m:oMath>
                </a14:m>
                <a:endParaRPr lang="zh-CN" altLang="zh-CN" sz="26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5"/>
                </p:custDataLst>
              </p:nvPr>
            </p:nvSpPr>
            <p:spPr>
              <a:xfrm>
                <a:off x="2194020" y="1344226"/>
                <a:ext cx="1645900" cy="916533"/>
              </a:xfrm>
              <a:prstGeom prst="rect">
                <a:avLst/>
              </a:prstGeom>
              <a:blipFill rotWithShape="0">
                <a:blip r:embed="rId6"/>
                <a:stretch>
                  <a:fillRect/>
                </a:stretch>
              </a:blipFill>
            </p:spPr>
            <p:txBody>
              <a:bodyPr/>
              <a:lstStyle/>
              <a:p>
                <a:r>
                  <a:rPr lang="zh-CN" altLang="en-US">
                    <a:noFill/>
                  </a:rPr>
                  <a:t> </a:t>
                </a:r>
              </a:p>
            </p:txBody>
          </p:sp>
        </mc:Fallback>
      </mc:AlternateContent>
      <p:sp>
        <p:nvSpPr>
          <p:cNvPr id="12" name="矩形 11"/>
          <p:cNvSpPr/>
          <p:nvPr/>
        </p:nvSpPr>
        <p:spPr>
          <a:xfrm>
            <a:off x="269382" y="443516"/>
            <a:ext cx="11589417" cy="1924309"/>
          </a:xfrm>
          <a:prstGeom prst="rect">
            <a:avLst/>
          </a:prstGeom>
        </p:spPr>
        <p:txBody>
          <a:bodyPr wrap="square">
            <a:spAutoFit/>
          </a:bodyPr>
          <a:lstStyle/>
          <a:p>
            <a:pPr marL="355600" indent="-355600">
              <a:lnSpc>
                <a:spcPct val="2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4</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p:cNvSpPr/>
              <p:nvPr/>
            </p:nvSpPr>
            <p:spPr>
              <a:xfrm>
                <a:off x="536082" y="2490078"/>
                <a:ext cx="11589417" cy="3376630"/>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536082" y="2490078"/>
                <a:ext cx="11589417" cy="3376630"/>
              </a:xfrm>
              <a:prstGeom prst="rect">
                <a:avLst/>
              </a:prstGeom>
              <a:blipFill rotWithShape="0">
                <a:blip r:embed="rId7"/>
                <a:stretch>
                  <a:fillRect l="-947" b="-3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596043"/>
                <a:ext cx="11589417" cy="571791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不妨</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den>
                    </m:f>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又因为</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𝟏𝟐</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596043"/>
                <a:ext cx="11589417" cy="571791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0366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linds(horizont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blinds(horizontal)">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blinds(horizontal)">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blinds(horizontal)">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blinds(horizontal)">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514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35811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的两根为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3581109"/>
              </a:xfrm>
              <a:prstGeom prst="rect">
                <a:avLst/>
              </a:prstGeom>
              <a:blipFill rotWithShape="0">
                <a:blip r:embed="rId3"/>
                <a:stretch>
                  <a:fillRect l="-947" b="-10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541040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12448" y="2181729"/>
            <a:ext cx="11411052" cy="1824282"/>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可以化为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是方程</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的两个根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则直接构造数列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不是方程的根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则需要构造两个数列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采取消元的方法求数列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660333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929983"/>
            <a:ext cx="12190413" cy="43065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1224118"/>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是函数</a:t>
            </a:r>
            <a:r>
              <a:rPr lang="en-US" altLang="zh-CN" sz="2600" b="1" i="1">
                <a:latin typeface="Times New Roman" panose="02020603050405020304" pitchFamily="18" charset="0"/>
                <a:cs typeface="Times New Roman" panose="02020603050405020304" pitchFamily="18" charset="0"/>
              </a:rPr>
              <a:t>f</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的极值点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8" name="矩形 7"/>
          <p:cNvSpPr/>
          <p:nvPr>
            <p:custDataLst>
              <p:tags r:id="rId2"/>
            </p:custDataLst>
          </p:nvPr>
        </p:nvSpPr>
        <p:spPr>
          <a:xfrm>
            <a:off x="6247733" y="1152713"/>
            <a:ext cx="697627" cy="628314"/>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baseline="30000">
                <a:solidFill>
                  <a:srgbClr val="C00000"/>
                </a:solidFill>
                <a:latin typeface="宋体" panose="02010600030101010101" pitchFamily="2" charset="-122"/>
                <a:cs typeface="Times New Roman" panose="02020603050405020304" pitchFamily="18" charset="0"/>
              </a:rPr>
              <a:t>-</a:t>
            </a:r>
            <a:r>
              <a:rPr lang="en-US" altLang="zh-CN" sz="2600" b="1" baseline="30000">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1879505"/>
                <a:ext cx="11589417" cy="3994363"/>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x</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f′ </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baseline="30000" smtClean="0">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1879505"/>
                <a:ext cx="11589417" cy="3994363"/>
              </a:xfrm>
              <a:prstGeom prst="rect">
                <a:avLst/>
              </a:prstGeom>
              <a:blipFill rotWithShape="0">
                <a:blip r:embed="rId4"/>
                <a:stretch>
                  <a:fillRect l="-947" t="-152" b="-6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93892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blinds(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1749713"/>
            <a:ext cx="12190413" cy="45472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802872"/>
                <a:ext cx="11589417" cy="1033168"/>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5</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已知在数列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802872"/>
                <a:ext cx="11589417" cy="1033168"/>
              </a:xfrm>
              <a:prstGeom prst="rect">
                <a:avLst/>
              </a:prstGeom>
              <a:blipFill rotWithShape="0">
                <a:blip r:embed="rId7"/>
                <a:stretch>
                  <a:fillRect l="-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34482" y="1676178"/>
                <a:ext cx="11589417" cy="4658711"/>
              </a:xfrm>
              <a:prstGeom prst="rect">
                <a:avLst/>
              </a:prstGeom>
            </p:spPr>
            <p:txBody>
              <a:bodyPr wrap="square">
                <a:spAutoFit/>
              </a:bodyPr>
              <a:lstStyle/>
              <a:p>
                <a:pPr>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为公比的等比数列</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34482" y="1676178"/>
                <a:ext cx="11589417" cy="4658711"/>
              </a:xfrm>
              <a:prstGeom prst="rect">
                <a:avLst/>
              </a:prstGeom>
              <a:blipFill rotWithShape="0">
                <a:blip r:embed="rId8"/>
                <a:stretch>
                  <a:fillRect l="-947"/>
                </a:stretch>
              </a:blipFill>
            </p:spPr>
            <p:txBody>
              <a:bodyPr/>
              <a:lstStyle/>
              <a:p>
                <a:r>
                  <a:rPr lang="zh-CN" altLang="en-US">
                    <a:noFill/>
                  </a:rPr>
                  <a:t> </a:t>
                </a:r>
              </a:p>
            </p:txBody>
          </p:sp>
        </mc:Fallback>
      </mc:AlternateContent>
      <p:sp>
        <p:nvSpPr>
          <p:cNvPr id="7" name="矩形 6"/>
          <p:cNvSpPr/>
          <p:nvPr>
            <p:custDataLst>
              <p:tags r:id="rId2"/>
            </p:custDataLst>
          </p:nvPr>
        </p:nvSpPr>
        <p:spPr>
          <a:xfrm>
            <a:off x="635" y="12700"/>
            <a:ext cx="12189778" cy="7649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任意形状 3"/>
          <p:cNvSpPr/>
          <p:nvPr>
            <p:custDataLst>
              <p:tags r:id="rId3"/>
            </p:custDataLst>
          </p:nvPr>
        </p:nvSpPr>
        <p:spPr>
          <a:xfrm>
            <a:off x="-24126" y="1803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mc:AlternateContent xmlns:mc="http://schemas.openxmlformats.org/markup-compatibility/2006" xmlns:a14="http://schemas.microsoft.com/office/drawing/2010/main">
        <mc:Choice Requires="a14">
          <p:sp>
            <p:nvSpPr>
              <p:cNvPr id="10" name="矩形 9"/>
              <p:cNvSpPr/>
              <p:nvPr>
                <p:custDataLst>
                  <p:tags r:id="rId4"/>
                </p:custDataLst>
              </p:nvPr>
            </p:nvSpPr>
            <p:spPr bwMode="auto">
              <a:xfrm>
                <a:off x="251427" y="-242665"/>
                <a:ext cx="11653111" cy="1033745"/>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题型三</a:t>
                </a:r>
                <a:r>
                  <a:rPr lang="zh-CN" altLang="zh-CN" sz="2800" b="1">
                    <a:latin typeface="Times New Roman" panose="02020603050405020304" pitchFamily="18" charset="0"/>
                    <a:cs typeface="Times New Roman" panose="02020603050405020304" pitchFamily="18" charset="0"/>
                  </a:rPr>
                  <a:t>　</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倒数为特殊数列</a:t>
                </a:r>
                <a:r>
                  <a:rPr lang="en-US" altLang="zh-CN" sz="2800" b="1">
                    <a:latin typeface="Times New Roman" panose="02020603050405020304" pitchFamily="18" charset="0"/>
                    <a:cs typeface="Times New Roman" panose="02020603050405020304" pitchFamily="18" charset="0"/>
                  </a:rPr>
                  <a:t>(</a:t>
                </a:r>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b="1" i="1">
                            <a:latin typeface="Cambria Math" panose="02040503050406030204" pitchFamily="18" charset="0"/>
                            <a:cs typeface="Times New Roman" panose="02020603050405020304" pitchFamily="18" charset="0"/>
                          </a:rPr>
                          <m:t>𝒑</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num>
                      <m:den>
                        <m:r>
                          <a:rPr lang="en-US" altLang="zh-CN" sz="2800" b="1" i="1">
                            <a:latin typeface="Cambria Math" panose="02040503050406030204" pitchFamily="18" charset="0"/>
                            <a:cs typeface="Times New Roman" panose="02020603050405020304" pitchFamily="18" charset="0"/>
                          </a:rPr>
                          <m:t>𝒓</m:t>
                        </m:r>
                        <m:sSub>
                          <m:sSubPr>
                            <m:ctrlPr>
                              <a:rPr lang="zh-CN" altLang="zh-CN" sz="28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b="1" i="1">
                                <a:latin typeface="Cambria Math" panose="02040503050406030204" pitchFamily="18" charset="0"/>
                                <a:cs typeface="Times New Roman" panose="02020603050405020304" pitchFamily="18" charset="0"/>
                              </a:rPr>
                              <m:t>𝒂</m:t>
                            </m:r>
                          </m:e>
                          <m:sub>
                            <m:r>
                              <a:rPr lang="en-US" altLang="zh-CN" sz="2800" b="1" i="1">
                                <a:latin typeface="Cambria Math" panose="02040503050406030204" pitchFamily="18" charset="0"/>
                                <a:cs typeface="Times New Roman" panose="02020603050405020304" pitchFamily="18" charset="0"/>
                              </a:rPr>
                              <m:t>𝒏</m:t>
                            </m:r>
                          </m:sub>
                        </m:sSub>
                        <m:r>
                          <a:rPr lang="en-US" altLang="zh-CN" sz="2800" b="1">
                            <a:latin typeface="Cambria Math" panose="02040503050406030204" pitchFamily="18" charset="0"/>
                            <a:cs typeface="Times New Roman" panose="02020603050405020304" pitchFamily="18" charset="0"/>
                          </a:rPr>
                          <m:t>+</m:t>
                        </m:r>
                        <m:r>
                          <a:rPr lang="en-US" altLang="zh-CN" sz="2800" b="1" i="1">
                            <a:latin typeface="Cambria Math" panose="02040503050406030204" pitchFamily="18" charset="0"/>
                            <a:cs typeface="Times New Roman" panose="02020603050405020304" pitchFamily="18" charset="0"/>
                          </a:rPr>
                          <m:t>𝒔</m:t>
                        </m:r>
                      </m:den>
                    </m:f>
                  </m:oMath>
                </a14:m>
                <a:r>
                  <a:rPr lang="zh-CN" altLang="zh-CN" sz="2800" b="1">
                    <a:effectLst/>
                    <a:latin typeface="Times New Roman" panose="02020603050405020304" pitchFamily="18" charset="0"/>
                    <a:ea typeface="微软雅黑" panose="020B0503020204020204" pitchFamily="34" charset="-122"/>
                    <a:cs typeface="Times New Roman" panose="02020603050405020304" pitchFamily="18" charset="0"/>
                  </a:rPr>
                  <a:t>型</a:t>
                </a:r>
                <a:r>
                  <a:rPr lang="en-US" altLang="zh-CN" sz="2800" b="1">
                    <a:latin typeface="Times New Roman" panose="02020603050405020304" pitchFamily="18" charset="0"/>
                    <a:cs typeface="Times New Roman" panose="02020603050405020304" pitchFamily="18" charset="0"/>
                  </a:rPr>
                  <a:t>)</a:t>
                </a:r>
                <a:endParaRPr lang="zh-CN" altLang="zh-CN" sz="120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custDataLst>
                  <p:tags r:id="rId9"/>
                </p:custDataLst>
              </p:nvPr>
            </p:nvSpPr>
            <p:spPr bwMode="auto">
              <a:xfrm>
                <a:off x="251427" y="-242665"/>
                <a:ext cx="11653111" cy="1033745"/>
              </a:xfrm>
              <a:prstGeom prst="rect">
                <a:avLst/>
              </a:prstGeom>
              <a:blipFill rotWithShape="0">
                <a:blip r:embed="rId10"/>
                <a:stretch>
                  <a:fillRect l="-1046" b="-11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p:cNvSpPr/>
              <p:nvPr>
                <p:custDataLst>
                  <p:tags r:id="rId5"/>
                </p:custDataLst>
              </p:nvPr>
            </p:nvSpPr>
            <p:spPr>
              <a:xfrm>
                <a:off x="6793960" y="583701"/>
                <a:ext cx="1744517" cy="935769"/>
              </a:xfrm>
              <a:prstGeom prst="rect">
                <a:avLst/>
              </a:prstGeom>
            </p:spPr>
            <p:txBody>
              <a:bodyPr wrap="none">
                <a:spAutoFit/>
              </a:bodyPr>
              <a:lstStyle/>
              <a:p>
                <a:pPr>
                  <a:lnSpc>
                    <a:spcPct val="150000"/>
                  </a:lnSpc>
                  <a:spcAft>
                    <a:spcPts val="0"/>
                  </a:spcAft>
                  <a:tabLst>
                    <a:tab pos="2970530" algn="l"/>
                  </a:tabLst>
                </a:pPr>
                <a:r>
                  <a:rPr lang="zh-CN" altLang="zh-CN" sz="2500" b="1">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num>
                      <m:den>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𝟑</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𝟏</m:t>
                            </m:r>
                          </m:sup>
                        </m:sSup>
                        <m:r>
                          <a:rPr lang="en-US" altLang="zh-CN" sz="2500" b="1" i="1">
                            <a:solidFill>
                              <a:srgbClr val="C00000"/>
                            </a:solidFill>
                            <a:latin typeface="Cambria Math" panose="02040503050406030204" pitchFamily="18" charset="0"/>
                            <a:cs typeface="Times New Roman" panose="02020603050405020304" pitchFamily="18" charset="0"/>
                          </a:rPr>
                          <m:t>−</m:t>
                        </m:r>
                        <m:sSup>
                          <m:sSupPr>
                            <m:ctrlPr>
                              <a:rPr lang="zh-CN" altLang="zh-CN" sz="25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500" b="1" i="1">
                                <a:solidFill>
                                  <a:srgbClr val="C00000"/>
                                </a:solidFill>
                                <a:latin typeface="Cambria Math" panose="02040503050406030204" pitchFamily="18" charset="0"/>
                                <a:cs typeface="Times New Roman" panose="02020603050405020304" pitchFamily="18" charset="0"/>
                              </a:rPr>
                              <m:t>𝟐</m:t>
                            </m:r>
                          </m:e>
                          <m:sup>
                            <m:r>
                              <a:rPr lang="en-US" altLang="zh-CN" sz="2500" b="1" i="1">
                                <a:solidFill>
                                  <a:srgbClr val="C00000"/>
                                </a:solidFill>
                                <a:latin typeface="Cambria Math" panose="02040503050406030204" pitchFamily="18" charset="0"/>
                                <a:cs typeface="Times New Roman" panose="02020603050405020304" pitchFamily="18" charset="0"/>
                              </a:rPr>
                              <m:t>𝒏</m:t>
                            </m:r>
                            <m:r>
                              <a:rPr lang="en-US" altLang="zh-CN" sz="2500" b="1" i="1">
                                <a:solidFill>
                                  <a:srgbClr val="C00000"/>
                                </a:solidFill>
                                <a:latin typeface="Cambria Math" panose="02040503050406030204" pitchFamily="18" charset="0"/>
                                <a:cs typeface="Times New Roman" panose="02020603050405020304" pitchFamily="18" charset="0"/>
                              </a:rPr>
                              <m:t>−</m:t>
                            </m:r>
                            <m:r>
                              <a:rPr lang="en-US" altLang="zh-CN" sz="2500" b="1" i="1">
                                <a:solidFill>
                                  <a:srgbClr val="C00000"/>
                                </a:solidFill>
                                <a:latin typeface="Cambria Math" panose="02040503050406030204" pitchFamily="18" charset="0"/>
                                <a:cs typeface="Times New Roman" panose="02020603050405020304" pitchFamily="18" charset="0"/>
                              </a:rPr>
                              <m:t>𝟐</m:t>
                            </m:r>
                          </m:sup>
                        </m:sSup>
                      </m:den>
                    </m:f>
                  </m:oMath>
                </a14:m>
                <a:endParaRPr lang="zh-CN" altLang="zh-CN" sz="250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custDataLst>
                  <p:tags r:id="rId11"/>
                </p:custDataLst>
              </p:nvPr>
            </p:nvSpPr>
            <p:spPr>
              <a:xfrm>
                <a:off x="6793960" y="583701"/>
                <a:ext cx="1744517" cy="935769"/>
              </a:xfrm>
              <a:prstGeom prst="rect">
                <a:avLst/>
              </a:prstGeom>
              <a:blipFill rotWithShape="0">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43775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linds(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linds(horizont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10879599"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求数列通项公式的方法除了我们前面学习过的公式法、累加法、累乘法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还有构造法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其总的思想是根据数列的递推公式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利用构造法转化为特殊的数列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等差、等比数列或可利用累加、累乘求解的数列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求解</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643731" y="2194429"/>
                <a:ext cx="10559534" cy="1567993"/>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两边同时取倒数转化为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𝒔</m:t>
                        </m:r>
                      </m:num>
                      <m:den>
                        <m:r>
                          <a:rPr lang="en-US" altLang="zh-CN" sz="2600" b="1" i="1">
                            <a:latin typeface="Cambria Math" panose="02040503050406030204" pitchFamily="18" charset="0"/>
                            <a:cs typeface="Times New Roman" panose="02020603050405020304" pitchFamily="18" charset="0"/>
                          </a:rPr>
                          <m:t>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𝒓</m:t>
                        </m:r>
                      </m:num>
                      <m:den>
                        <m:r>
                          <a:rPr lang="en-US" altLang="zh-CN" sz="2600" b="1" i="1">
                            <a:latin typeface="Cambria Math" panose="02040503050406030204" pitchFamily="18" charset="0"/>
                            <a:cs typeface="Times New Roman" panose="02020603050405020304" pitchFamily="18" charset="0"/>
                          </a:rPr>
                          <m:t>𝒑</m:t>
                        </m:r>
                      </m:den>
                    </m:f>
                  </m:oMath>
                </a14:m>
                <a:r>
                  <a:rPr lang="zh-CN" altLang="zh-CN" sz="2600" b="1">
                    <a:latin typeface="Times New Roman" panose="02020603050405020304" pitchFamily="18" charset="0"/>
                    <a:cs typeface="Times New Roman" panose="02020603050405020304" pitchFamily="18" charset="0"/>
                  </a:rPr>
                  <a:t>的形式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化归为</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zh-CN" altLang="zh-CN" sz="2600" b="1">
                    <a:latin typeface="Times New Roman" panose="02020603050405020304" pitchFamily="18" charset="0"/>
                    <a:cs typeface="Times New Roman" panose="02020603050405020304" pitchFamily="18" charset="0"/>
                  </a:rPr>
                  <a:t>的表达式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再求</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643731" y="2194429"/>
                <a:ext cx="10559534" cy="1567993"/>
              </a:xfrm>
              <a:prstGeom prst="rect">
                <a:avLst/>
              </a:prstGeom>
              <a:blipFill rotWithShape="0">
                <a:blip r:embed="rId6"/>
                <a:stretch>
                  <a:fillRect l="-1039" r="-577" b="-85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508921"/>
            <a:ext cx="12190413" cy="37406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61660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重庆诊断</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Times New Roman" panose="02020603050405020304" pitchFamily="18" charset="0"/>
                    <a:cs typeface="Times New Roman" panose="02020603050405020304" pitchFamily="18" charset="0"/>
                  </a:rPr>
                  <a:t>	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	C.</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	D.</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的等差数列</a:t>
                </a:r>
                <a:r>
                  <a:rPr lang="en-US" altLang="zh-CN" sz="2600" b="1" smtClean="0">
                    <a:latin typeface="宋体" panose="02010600030101010101" pitchFamily="2" charset="-122"/>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616602"/>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2" name="矩形 11"/>
          <p:cNvSpPr/>
          <p:nvPr>
            <p:custDataLst>
              <p:tags r:id="rId2"/>
            </p:custDataLst>
          </p:nvPr>
        </p:nvSpPr>
        <p:spPr>
          <a:xfrm>
            <a:off x="10212419" y="931553"/>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12646"/>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一、单选题</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的值为</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A.15</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B.23		C.32	</a:t>
            </a:r>
            <a:r>
              <a:rPr lang="en-US" altLang="zh-CN" sz="2600" b="1">
                <a:latin typeface="Times New Roman" panose="02020603050405020304" pitchFamily="18" charset="0"/>
                <a:cs typeface="Times New Roman" panose="02020603050405020304" pitchFamily="18" charset="0"/>
              </a:rPr>
              <a:t>	D.42</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=23.</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7404068" y="1172980"/>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linds(horizont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linds(horizont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linds(horizont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0" y="1973425"/>
            <a:ext cx="12190413" cy="42904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mc:Choice xmlns:a14="http://schemas.microsoft.com/office/drawing/2010/main" Requires="a14">
          <p:sp>
            <p:nvSpPr>
              <p:cNvPr id="16" name="矩形 15"/>
              <p:cNvSpPr/>
              <p:nvPr/>
            </p:nvSpPr>
            <p:spPr>
              <a:xfrm>
                <a:off x="269382" y="492501"/>
                <a:ext cx="11589417" cy="5387180"/>
              </a:xfrm>
              <a:prstGeom prst="rect">
                <a:avLst/>
              </a:prstGeom>
            </p:spPr>
            <p:txBody>
              <a:bodyPr wrap="square">
                <a:spAutoFit/>
              </a:bodyPr>
              <a:lstStyle/>
              <a:p>
                <a:pPr>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在数列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=5</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且满足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的通项公式</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dirty="0" err="1">
                    <a:latin typeface="Times New Roman" panose="02020603050405020304" pitchFamily="18" charset="0"/>
                    <a:cs typeface="Times New Roman" panose="02020603050405020304" pitchFamily="18" charset="0"/>
                  </a:rPr>
                  <a:t>A.2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7</a:t>
                </a:r>
                <a:r>
                  <a:rPr lang="en-US" altLang="zh-CN" sz="2600" b="1" dirty="0" smtClean="0">
                    <a:latin typeface="Times New Roman" panose="02020603050405020304" pitchFamily="18" charset="0"/>
                    <a:cs typeface="Times New Roman" panose="02020603050405020304" pitchFamily="18" charset="0"/>
                  </a:rPr>
                  <a:t>		C</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	</a:t>
                </a:r>
                <a:r>
                  <a:rPr lang="en-US" altLang="zh-CN" sz="2600" b="1"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D.2</a:t>
                </a:r>
                <a:r>
                  <a:rPr lang="en-US" altLang="zh-CN" sz="2600" b="1" i="1" dirty="0" err="1" smtClean="0">
                    <a:latin typeface="Times New Roman" panose="02020603050405020304" pitchFamily="18" charset="0"/>
                    <a:cs typeface="Times New Roman" panose="02020603050405020304" pitchFamily="18" charset="0"/>
                  </a:rPr>
                  <a:t>n</a:t>
                </a:r>
                <a:r>
                  <a:rPr lang="en-US" altLang="zh-CN" sz="2600" b="1" dirty="0" smtClean="0">
                    <a:latin typeface="宋体" panose="02010600030101010101" pitchFamily="2" charset="-122"/>
                    <a:cs typeface="Times New Roman" panose="02020603050405020304" pitchFamily="18" charset="0"/>
                  </a:rPr>
                  <a:t>-</a:t>
                </a:r>
                <a:r>
                  <a:rPr lang="en-US" altLang="zh-CN" sz="2600" b="1" dirty="0" smtClean="0">
                    <a:latin typeface="Times New Roman" panose="02020603050405020304" pitchFamily="18" charset="0"/>
                    <a:cs typeface="Times New Roman" panose="02020603050405020304" pitchFamily="18" charset="0"/>
                  </a:rPr>
                  <a:t>5</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e>
                    </m:d>
                  </m:oMath>
                </a14:m>
                <a:r>
                  <a:rPr lang="zh-CN" altLang="zh-CN" sz="2600" b="1" dirty="0">
                    <a:latin typeface="Times New Roman" panose="02020603050405020304" pitchFamily="18" charset="0"/>
                    <a:cs typeface="Times New Roman" panose="02020603050405020304" pitchFamily="18" charset="0"/>
                  </a:rPr>
                  <a:t>是以</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为首项</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公差为</a:t>
                </a:r>
                <a:r>
                  <a:rPr lang="en-US" altLang="zh-CN" sz="2600" b="1" dirty="0">
                    <a:latin typeface="Times New Roman" panose="02020603050405020304" pitchFamily="18" charset="0"/>
                    <a:cs typeface="Times New Roman" panose="02020603050405020304" pitchFamily="18" charset="0"/>
                  </a:rPr>
                  <a:t>2</a:t>
                </a:r>
                <a:r>
                  <a:rPr lang="zh-CN" altLang="zh-CN" sz="2600" b="1" dirty="0">
                    <a:latin typeface="Times New Roman" panose="02020603050405020304" pitchFamily="18" charset="0"/>
                    <a:cs typeface="Times New Roman" panose="02020603050405020304" pitchFamily="18" charset="0"/>
                  </a:rPr>
                  <a:t>的等差数列</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所以</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3)(</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7).</a:t>
                </a:r>
                <a:endParaRPr lang="zh-CN" altLang="zh-CN" sz="1150" dirty="0">
                  <a:latin typeface="Calibri" panose="020F0502020204030204" pitchFamily="34" charset="0"/>
                  <a:cs typeface="Times New Roman" panose="02020603050405020304" pitchFamily="18" charset="0"/>
                </a:endParaRPr>
              </a:p>
            </p:txBody>
          </p:sp>
        </mc:Choice>
        <mc:Fallback>
          <p:sp>
            <p:nvSpPr>
              <p:cNvPr id="16" name="矩形 15"/>
              <p:cNvSpPr>
                <a:spLocks noRot="1" noChangeAspect="1" noMove="1" noResize="1" noEditPoints="1" noAdjustHandles="1" noChangeArrowheads="1" noChangeShapeType="1" noTextEdit="1"/>
              </p:cNvSpPr>
              <p:nvPr/>
            </p:nvSpPr>
            <p:spPr>
              <a:xfrm>
                <a:off x="269382" y="492501"/>
                <a:ext cx="11589417" cy="5387180"/>
              </a:xfrm>
              <a:prstGeom prst="rect">
                <a:avLst/>
              </a:prstGeom>
              <a:blipFill rotWithShape="0">
                <a:blip r:embed="rId4"/>
                <a:stretch>
                  <a:fillRect l="-947" b="-566"/>
                </a:stretch>
              </a:blipFill>
            </p:spPr>
            <p:txBody>
              <a:bodyPr/>
              <a:lstStyle/>
              <a:p>
                <a:r>
                  <a:rPr lang="zh-CN" altLang="en-US">
                    <a:noFill/>
                  </a:rPr>
                  <a:t> </a:t>
                </a:r>
              </a:p>
            </p:txBody>
          </p:sp>
        </mc:Fallback>
      </mc:AlternateContent>
      <p:sp>
        <p:nvSpPr>
          <p:cNvPr id="17" name="矩形 16"/>
          <p:cNvSpPr/>
          <p:nvPr>
            <p:custDataLst>
              <p:tags r:id="rId2"/>
            </p:custDataLst>
          </p:nvPr>
        </p:nvSpPr>
        <p:spPr>
          <a:xfrm>
            <a:off x="10285444" y="7155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blinds(horizontal)">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blinds(horizontal)">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blinds(horizontal)">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blinds(horizontal)">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429945"/>
            <a:ext cx="12190413" cy="37639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114029"/>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A.64	</a:t>
                </a:r>
                <a:r>
                  <a:rPr lang="en-US" altLang="zh-CN" sz="2600" b="1" smtClean="0">
                    <a:latin typeface="Times New Roman" panose="02020603050405020304" pitchFamily="18" charset="0"/>
                    <a:cs typeface="Times New Roman" panose="02020603050405020304" pitchFamily="18" charset="0"/>
                  </a:rPr>
                  <a:t>	B.56</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C.32	</a:t>
                </a:r>
                <a:r>
                  <a:rPr lang="en-US" altLang="zh-CN" sz="2600" b="1" smtClean="0">
                    <a:latin typeface="Times New Roman" panose="02020603050405020304" pitchFamily="18" charset="0"/>
                    <a:cs typeface="Times New Roman" panose="02020603050405020304" pitchFamily="18" charset="0"/>
                  </a:rPr>
                  <a:t>	D.24</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而</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49200">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4</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=32.</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114029"/>
              </a:xfrm>
              <a:prstGeom prst="rect">
                <a:avLst/>
              </a:prstGeom>
              <a:blipFill rotWithShape="0">
                <a:blip r:embed="rId4"/>
                <a:stretch>
                  <a:fillRect l="-947" b="-596"/>
                </a:stretch>
              </a:blipFill>
            </p:spPr>
            <p:txBody>
              <a:bodyPr/>
              <a:lstStyle/>
              <a:p>
                <a:r>
                  <a:rPr lang="zh-CN" altLang="en-US">
                    <a:noFill/>
                  </a:rPr>
                  <a:t> </a:t>
                </a:r>
              </a:p>
            </p:txBody>
          </p:sp>
        </mc:Fallback>
      </mc:AlternateContent>
      <p:sp>
        <p:nvSpPr>
          <p:cNvPr id="11" name="矩形 10"/>
          <p:cNvSpPr/>
          <p:nvPr>
            <p:custDataLst>
              <p:tags r:id="rId2"/>
            </p:custDataLst>
          </p:nvPr>
        </p:nvSpPr>
        <p:spPr>
          <a:xfrm>
            <a:off x="10652641" y="6010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linds(horizont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blinds(horizontal)">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385078"/>
            <a:ext cx="12190413" cy="380162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492501"/>
                <a:ext cx="11589417" cy="519988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A.4</a:t>
                </a:r>
                <a:r>
                  <a:rPr lang="en-US" altLang="zh-CN" sz="2600" b="1" baseline="30000">
                    <a:latin typeface="Times New Roman" panose="02020603050405020304" pitchFamily="18" charset="0"/>
                    <a:cs typeface="Times New Roman" panose="02020603050405020304" pitchFamily="18" charset="0"/>
                  </a:rPr>
                  <a:t>7</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B.4</a:t>
                </a:r>
                <a:r>
                  <a:rPr lang="en-US" altLang="zh-CN" sz="2600" b="1" baseline="30000" smtClean="0">
                    <a:latin typeface="Times New Roman" panose="02020603050405020304" pitchFamily="18" charset="0"/>
                    <a:cs typeface="Times New Roman" panose="02020603050405020304" pitchFamily="18" charset="0"/>
                  </a:rPr>
                  <a:t>8</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D.4</a:t>
                </a:r>
                <a:r>
                  <a:rPr lang="en-US" altLang="zh-CN" sz="2600" b="1" baseline="30000" smtClean="0">
                    <a:latin typeface="Times New Roman" panose="02020603050405020304" pitchFamily="18" charset="0"/>
                    <a:cs typeface="Times New Roman" panose="02020603050405020304" pitchFamily="18" charset="0"/>
                  </a:rPr>
                  <a:t>10</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=4</a:t>
                </a:r>
                <a:r>
                  <a:rPr lang="en-US" altLang="zh-CN" sz="2600" b="1" baseline="30000">
                    <a:latin typeface="Times New Roman" panose="02020603050405020304" pitchFamily="18" charset="0"/>
                    <a:cs typeface="Times New Roman" panose="02020603050405020304" pitchFamily="18" charset="0"/>
                  </a:rPr>
                  <a:t>9</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492501"/>
                <a:ext cx="11589417" cy="5199885"/>
              </a:xfrm>
              <a:prstGeom prst="rect">
                <a:avLst/>
              </a:prstGeom>
              <a:blipFill rotWithShape="0">
                <a:blip r:embed="rId4"/>
                <a:stretch>
                  <a:fillRect l="-947" b="-586"/>
                </a:stretch>
              </a:blipFill>
            </p:spPr>
            <p:txBody>
              <a:bodyPr/>
              <a:lstStyle/>
              <a:p>
                <a:r>
                  <a:rPr lang="zh-CN" altLang="en-US">
                    <a:noFill/>
                  </a:rPr>
                  <a:t> </a:t>
                </a:r>
              </a:p>
            </p:txBody>
          </p:sp>
        </mc:Fallback>
      </mc:AlternateContent>
      <p:sp>
        <p:nvSpPr>
          <p:cNvPr id="13" name="矩形 12"/>
          <p:cNvSpPr/>
          <p:nvPr>
            <p:custDataLst>
              <p:tags r:id="rId2"/>
            </p:custDataLst>
          </p:nvPr>
        </p:nvSpPr>
        <p:spPr>
          <a:xfrm>
            <a:off x="9132284" y="6266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linds(horizont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491781"/>
            <a:ext cx="12190413" cy="37267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4" name="矩形 13"/>
              <p:cNvSpPr/>
              <p:nvPr/>
            </p:nvSpPr>
            <p:spPr>
              <a:xfrm>
                <a:off x="269382" y="492501"/>
                <a:ext cx="11589417" cy="5140895"/>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B.3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两边取以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为底的对数得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p>
              <a:p>
                <a:pPr marL="3564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4" name="矩形 13"/>
              <p:cNvSpPr>
                <a:spLocks noRot="1" noChangeAspect="1" noMove="1" noResize="1" noEditPoints="1" noAdjustHandles="1" noChangeArrowheads="1" noChangeShapeType="1" noTextEdit="1"/>
              </p:cNvSpPr>
              <p:nvPr/>
            </p:nvSpPr>
            <p:spPr>
              <a:xfrm>
                <a:off x="269382" y="492501"/>
                <a:ext cx="11589417" cy="5140895"/>
              </a:xfrm>
              <a:prstGeom prst="rect">
                <a:avLst/>
              </a:prstGeom>
              <a:blipFill rotWithShape="0">
                <a:blip r:embed="rId4"/>
                <a:stretch>
                  <a:fillRect l="-947" b="-237"/>
                </a:stretch>
              </a:blipFill>
            </p:spPr>
            <p:txBody>
              <a:bodyPr/>
              <a:lstStyle/>
              <a:p>
                <a:r>
                  <a:rPr lang="zh-CN" altLang="en-US">
                    <a:noFill/>
                  </a:rPr>
                  <a:t> </a:t>
                </a:r>
              </a:p>
            </p:txBody>
          </p:sp>
        </mc:Fallback>
      </mc:AlternateContent>
      <p:sp>
        <p:nvSpPr>
          <p:cNvPr id="15" name="矩形 14"/>
          <p:cNvSpPr/>
          <p:nvPr>
            <p:custDataLst>
              <p:tags r:id="rId2"/>
            </p:custDataLst>
          </p:nvPr>
        </p:nvSpPr>
        <p:spPr>
          <a:xfrm>
            <a:off x="6514560" y="613799"/>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342410952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blinds(horizontal)">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blinds(horizontal)">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blinds(horizontal)">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blinds(horizontal)">
                                      <p:cBhvr>
                                        <p:cTn id="27" dur="500"/>
                                        <p:tgtEl>
                                          <p:spTgt spid="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blinds(horizontal)">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1883022"/>
            <a:ext cx="12190413" cy="442047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5780557"/>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6.(2025·</a:t>
                </a:r>
                <a:r>
                  <a:rPr lang="zh-CN" altLang="zh-CN" sz="2600" b="1">
                    <a:latin typeface="Times New Roman" panose="02020603050405020304" pitchFamily="18" charset="0"/>
                    <a:cs typeface="Times New Roman" panose="02020603050405020304" pitchFamily="18" charset="0"/>
                  </a:rPr>
                  <a:t>盐城质检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A.80	</a:t>
                </a:r>
                <a:r>
                  <a:rPr lang="en-US" altLang="zh-CN" sz="2600" b="1" smtClean="0">
                    <a:latin typeface="Times New Roman" panose="02020603050405020304" pitchFamily="18" charset="0"/>
                    <a:cs typeface="Times New Roman" panose="02020603050405020304" pitchFamily="18" charset="0"/>
                  </a:rPr>
                  <a:t>B.100		C.120</a:t>
                </a: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D.143</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等式两边开方可得</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ra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en-US" altLang="zh-CN" sz="2600" b="1">
                    <a:latin typeface="Times New Roman" panose="02020603050405020304" pitchFamily="18" charset="0"/>
                    <a:cs typeface="Times New Roman" panose="02020603050405020304" pitchFamily="18" charset="0"/>
                  </a:rPr>
                  <a:t>=10</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20=120.</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5780557"/>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4" name="矩形 13"/>
          <p:cNvSpPr/>
          <p:nvPr>
            <p:custDataLst>
              <p:tags r:id="rId2"/>
            </p:custDataLst>
          </p:nvPr>
        </p:nvSpPr>
        <p:spPr>
          <a:xfrm>
            <a:off x="10412444" y="70282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a:t>
            </a:r>
            <a:endParaRPr lang="zh-CN" altLang="en-US" sz="3000" b="1" dirty="0">
              <a:solidFill>
                <a:srgbClr val="C00000"/>
              </a:solidFill>
            </a:endParaRPr>
          </a:p>
        </p:txBody>
      </p:sp>
    </p:spTree>
    <p:extLst>
      <p:ext uri="{BB962C8B-B14F-4D97-AF65-F5344CB8AC3E}">
        <p14:creationId xmlns:p14="http://schemas.microsoft.com/office/powerpoint/2010/main" val="12751942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69382" y="492501"/>
            <a:ext cx="11589417" cy="1824282"/>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7.(2025·</a:t>
            </a:r>
            <a:r>
              <a:rPr lang="zh-CN" altLang="zh-CN" sz="2600" b="1">
                <a:latin typeface="Times New Roman" panose="02020603050405020304" pitchFamily="18" charset="0"/>
                <a:cs typeface="Times New Roman" panose="02020603050405020304" pitchFamily="18" charset="0"/>
              </a:rPr>
              <a:t>北京海淀区模拟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将一些数排成如图所示的倒三角形</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其中第一行各数依次为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从第二行起</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每一个数都等于它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肩上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的两个数之和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最后一行只有一个数</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等于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1"/>
            </p:custDataLst>
          </p:nvPr>
        </p:nvSpPr>
        <p:spPr>
          <a:xfrm>
            <a:off x="5675852" y="1795661"/>
            <a:ext cx="44114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pic>
        <p:nvPicPr>
          <p:cNvPr id="5" name="image18.jpeg"/>
          <p:cNvPicPr/>
          <p:nvPr/>
        </p:nvPicPr>
        <p:blipFill>
          <a:blip r:embed="rId3">
            <a:clrChange>
              <a:clrFrom>
                <a:srgbClr val="FFFFFF"/>
              </a:clrFrom>
              <a:clrTo>
                <a:srgbClr val="FFFFFF">
                  <a:alpha val="0"/>
                </a:srgbClr>
              </a:clrTo>
            </a:clrChange>
          </a:blip>
          <a:stretch>
            <a:fillRect/>
          </a:stretch>
        </p:blipFill>
        <p:spPr>
          <a:xfrm>
            <a:off x="6116998" y="2284018"/>
            <a:ext cx="5378883" cy="2689442"/>
          </a:xfrm>
          <a:prstGeom prst="rect">
            <a:avLst/>
          </a:prstGeom>
        </p:spPr>
      </p:pic>
      <p:sp>
        <p:nvSpPr>
          <p:cNvPr id="6" name="矩形 5"/>
          <p:cNvSpPr/>
          <p:nvPr/>
        </p:nvSpPr>
        <p:spPr>
          <a:xfrm>
            <a:off x="795972" y="2421703"/>
            <a:ext cx="11589417" cy="2492990"/>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022</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B.2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	</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D.2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50495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02625" y="2997740"/>
            <a:ext cx="3040374" cy="913327"/>
            <a:chOff x="5712912" y="4110924"/>
            <a:chExt cx="3040374" cy="913327"/>
          </a:xfrm>
        </p:grpSpPr>
        <p:sp>
          <p:nvSpPr>
            <p:cNvPr id="10" name="TextBox 9">
              <a:hlinkClick r:id="rId3"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3" action="ppaction://hlinksldjump"/>
            </p:cNvPr>
            <p:cNvSpPr txBox="1"/>
            <p:nvPr/>
          </p:nvSpPr>
          <p:spPr>
            <a:xfrm>
              <a:off x="5712912" y="4110924"/>
              <a:ext cx="184731" cy="913327"/>
            </a:xfrm>
            <a:prstGeom prst="rect">
              <a:avLst/>
            </a:prstGeom>
            <a:noFill/>
            <a:effectLst>
              <a:outerShdw blurRad="50800" dist="38100" dir="2700000" algn="tl" rotWithShape="0">
                <a:prstClr val="black">
                  <a:alpha val="40000"/>
                </a:prstClr>
              </a:outerShdw>
            </a:effectLst>
          </p:spPr>
          <p:txBody>
            <a:bodyPr wrap="none" rtlCol="0">
              <a:spAutoFit/>
            </a:bodyPr>
            <a:lstStyle/>
            <a:p>
              <a:endParaRPr lang="en-US" altLang="zh-CN" sz="5335" dirty="0">
                <a:solidFill>
                  <a:srgbClr val="548235"/>
                </a:solidFill>
                <a:latin typeface="Impact" panose="020B0806030902050204" pitchFamily="34" charset="0"/>
              </a:endParaRP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64"/>
            <a:ext cx="12190413" cy="61837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315173"/>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记第</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行的第一个数为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=8=2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=20=2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 </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up>
                        </m:sSup>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e>
                    </m:d>
                    <m:r>
                      <a:rPr lang="zh-CN" altLang="zh-CN" sz="2600" b="1">
                        <a:latin typeface="Cambria Math" panose="02040503050406030204" pitchFamily="18" charset="0"/>
                        <a:cs typeface="Times New Roman" panose="02020603050405020304" pitchFamily="18" charset="0"/>
                      </a:rPr>
                      <m:t>是以</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为公差的等差数列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又每行比上一行的数字少</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最后一行为第</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zh-CN" altLang="zh-CN" sz="2600" b="1">
                    <a:latin typeface="Times New Roman" panose="02020603050405020304" pitchFamily="18" charset="0"/>
                    <a:cs typeface="Times New Roman" panose="02020603050405020304" pitchFamily="18" charset="0"/>
                  </a:rPr>
                  <a:t>行</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025</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 </a:t>
                </a:r>
                <a:r>
                  <a:rPr lang="en-US" altLang="zh-CN" sz="2600" b="1" baseline="30000">
                    <a:latin typeface="Times New Roman" panose="02020603050405020304" pitchFamily="18" charset="0"/>
                    <a:cs typeface="Times New Roman" panose="02020603050405020304" pitchFamily="18" charset="0"/>
                  </a:rPr>
                  <a:t>023</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315173"/>
              </a:xfrm>
              <a:prstGeom prst="rect">
                <a:avLst/>
              </a:prstGeom>
              <a:blipFill rotWithShape="0">
                <a:blip r:embed="rId3"/>
                <a:stretch>
                  <a:fillRect l="-947" b="-18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857033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238196"/>
            <a:ext cx="12190413" cy="295975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492501"/>
                <a:ext cx="11589417" cy="5250796"/>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8.(2025·</a:t>
                </a:r>
                <a:r>
                  <a:rPr lang="zh-CN" altLang="zh-CN" sz="2600" b="1">
                    <a:latin typeface="Times New Roman" panose="02020603050405020304" pitchFamily="18" charset="0"/>
                    <a:cs typeface="Times New Roman" panose="02020603050405020304" pitchFamily="18" charset="0"/>
                  </a:rPr>
                  <a:t>哈尔滨调研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符号</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表示不超过实数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en-US" altLang="zh-CN" sz="2600" b="1">
                    <a:latin typeface="Times New Roman" panose="02020603050405020304" pitchFamily="18" charset="0"/>
                    <a:cs typeface="Times New Roman" panose="02020603050405020304" pitchFamily="18" charset="0"/>
                  </a:rPr>
                  <a:t>[2.3]=2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为数列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023	B.2</a:t>
                </a:r>
                <a:r>
                  <a:rPr lang="en-US" altLang="zh-CN" sz="2600" b="1">
                    <a:latin typeface="宋体" panose="02010600030101010101" pitchFamily="2" charset="-122"/>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024		C.2</a:t>
                </a:r>
                <a:r>
                  <a:rPr lang="en-US" altLang="zh-CN" sz="2600" b="1" smtClean="0">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	D.2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公比也为</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492501"/>
                <a:ext cx="11589417" cy="5250796"/>
              </a:xfrm>
              <a:prstGeom prst="rect">
                <a:avLst/>
              </a:prstGeom>
              <a:blipFill rotWithShape="0">
                <a:blip r:embed="rId4"/>
                <a:stretch>
                  <a:fillRect l="-947" b="-697"/>
                </a:stretch>
              </a:blipFill>
            </p:spPr>
            <p:txBody>
              <a:bodyPr/>
              <a:lstStyle/>
              <a:p>
                <a:r>
                  <a:rPr lang="zh-CN" altLang="en-US">
                    <a:noFill/>
                  </a:rPr>
                  <a:t> </a:t>
                </a:r>
              </a:p>
            </p:txBody>
          </p:sp>
        </mc:Fallback>
      </mc:AlternateContent>
      <p:sp>
        <p:nvSpPr>
          <p:cNvPr id="13" name="矩形 12"/>
          <p:cNvSpPr/>
          <p:nvPr>
            <p:custDataLst>
              <p:tags r:id="rId2"/>
            </p:custDataLst>
          </p:nvPr>
        </p:nvSpPr>
        <p:spPr>
          <a:xfrm>
            <a:off x="4078063" y="2148913"/>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B</a:t>
            </a:r>
            <a:endParaRPr lang="zh-CN" altLang="en-US" sz="3000" b="1" dirty="0">
              <a:solidFill>
                <a:srgbClr val="C00000"/>
              </a:solidFill>
            </a:endParaRPr>
          </a:p>
        </p:txBody>
      </p:sp>
    </p:spTree>
    <p:extLst>
      <p:ext uri="{BB962C8B-B14F-4D97-AF65-F5344CB8AC3E}">
        <p14:creationId xmlns:p14="http://schemas.microsoft.com/office/powerpoint/2010/main" val="31135290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linds(horizont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linds(horizontal)">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00957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可</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为常数列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②</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①②</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𝟑</m:t>
                        </m:r>
                      </m:den>
                    </m:f>
                  </m:oMath>
                </a14:m>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&lt;0</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00957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82169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2374"/>
            <a:ext cx="12190413" cy="62097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79801"/>
                <a:ext cx="11589417" cy="5451942"/>
              </a:xfrm>
              <a:prstGeom prst="rect">
                <a:avLst/>
              </a:prstGeom>
            </p:spPr>
            <p:txBody>
              <a:bodyPr wrap="square">
                <a:spAutoFit/>
              </a:bodyPr>
              <a:lstStyle/>
              <a:p>
                <a:pPr>
                  <a:lnSpc>
                    <a:spcPct val="14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=[log</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𝟖</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𝟏𝟎𝟎</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𝟎𝟐𝟔</m:t>
                            </m:r>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𝟎𝟐𝟕</m:t>
                        </m:r>
                      </m:den>
                    </m:f>
                  </m:oMath>
                </a14:m>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025)</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4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 </a:t>
                </a:r>
                <a:r>
                  <a:rPr lang="en-US" altLang="zh-CN" sz="2600" b="1" baseline="-25000">
                    <a:latin typeface="Times New Roman" panose="02020603050405020304" pitchFamily="18" charset="0"/>
                    <a:cs typeface="Times New Roman" panose="02020603050405020304" pitchFamily="18" charset="0"/>
                  </a:rPr>
                  <a:t>026</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024.</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79801"/>
                <a:ext cx="11589417" cy="5451942"/>
              </a:xfrm>
              <a:prstGeom prst="rect">
                <a:avLst/>
              </a:prstGeom>
              <a:blipFill rotWithShape="0">
                <a:blip r:embed="rId3"/>
                <a:stretch>
                  <a:fillRect l="-947" b="-17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235046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矩形 7"/>
              <p:cNvSpPr/>
              <p:nvPr/>
            </p:nvSpPr>
            <p:spPr>
              <a:xfrm>
                <a:off x="269382" y="492501"/>
                <a:ext cx="11589417" cy="4862550"/>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二、多选题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9.</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为等差数列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endParaRPr lang="zh-CN" altLang="zh-CN" sz="1150">
                  <a:latin typeface="Calibri" panose="020F0502020204030204" pitchFamily="34" charset="0"/>
                  <a:cs typeface="Times New Roman" panose="02020603050405020304" pitchFamily="18" charset="0"/>
                </a:endParaRPr>
              </a:p>
              <a:p>
                <a:pPr marL="3240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492501"/>
                <a:ext cx="11589417" cy="4862550"/>
              </a:xfrm>
              <a:prstGeom prst="rect">
                <a:avLst/>
              </a:prstGeom>
              <a:blipFill rotWithShape="0">
                <a:blip r:embed="rId3"/>
                <a:stretch>
                  <a:fillRect l="-947"/>
                </a:stretch>
              </a:blipFill>
            </p:spPr>
            <p:txBody>
              <a:bodyPr/>
              <a:lstStyle/>
              <a:p>
                <a:r>
                  <a:rPr lang="zh-CN" altLang="en-US">
                    <a:noFill/>
                  </a:rPr>
                  <a:t> </a:t>
                </a:r>
              </a:p>
            </p:txBody>
          </p:sp>
        </mc:Fallback>
      </mc:AlternateContent>
      <p:sp>
        <p:nvSpPr>
          <p:cNvPr id="9" name="矩形 8"/>
          <p:cNvSpPr/>
          <p:nvPr>
            <p:custDataLst>
              <p:tags r:id="rId1"/>
            </p:custDataLst>
          </p:nvPr>
        </p:nvSpPr>
        <p:spPr>
          <a:xfrm>
            <a:off x="9716865" y="1414407"/>
            <a:ext cx="73930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CD</a:t>
            </a:r>
            <a:endParaRPr lang="zh-CN" altLang="en-US" sz="3000" b="1" dirty="0">
              <a:solidFill>
                <a:srgbClr val="C00000"/>
              </a:solidFill>
            </a:endParaRPr>
          </a:p>
        </p:txBody>
      </p:sp>
    </p:spTree>
    <p:extLst>
      <p:ext uri="{BB962C8B-B14F-4D97-AF65-F5344CB8AC3E}">
        <p14:creationId xmlns:p14="http://schemas.microsoft.com/office/powerpoint/2010/main" val="216694012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019"/>
            <a:ext cx="12190413" cy="6245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79801"/>
                <a:ext cx="11589417" cy="5758564"/>
              </a:xfrm>
              <a:prstGeom prst="rect">
                <a:avLst/>
              </a:prstGeom>
            </p:spPr>
            <p:txBody>
              <a:bodyPr wrap="square">
                <a:spAutoFit/>
              </a:bodyPr>
              <a:lstStyle/>
              <a:p>
                <a:pPr>
                  <a:lnSpc>
                    <a:spcPct val="13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且</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单调递增</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zh-CN" altLang="zh-CN" sz="2600" b="1">
                    <a:latin typeface="Times New Roman" panose="02020603050405020304" pitchFamily="18" charset="0"/>
                    <a:cs typeface="Times New Roman" panose="02020603050405020304" pitchFamily="18" charset="0"/>
                  </a:rPr>
                  <a:t>单调递减</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smtClean="0">
                    <a:latin typeface="Times New Roman" panose="02020603050405020304" pitchFamily="18" charset="0"/>
                    <a:cs typeface="Times New Roman" panose="02020603050405020304" pitchFamily="18" charset="0"/>
                  </a:rPr>
                  <a:t>;</a:t>
                </a:r>
              </a:p>
              <a:p>
                <a:pPr>
                  <a:lnSpc>
                    <a:spcPct val="130000"/>
                  </a:lnSpc>
                  <a:spcAft>
                    <a:spcPts val="0"/>
                  </a:spcAft>
                  <a:tabLst>
                    <a:tab pos="2970530" algn="l"/>
                  </a:tabLst>
                </a:pPr>
                <a14:m>
                  <m:oMath xmlns:m="http://schemas.openxmlformats.org/officeDocument/2006/math">
                    <m:d>
                      <m:dPr>
                        <m:begChr m:val="{"/>
                        <m:endChr m:val="}"/>
                        <m:ctrlPr>
                          <a:rPr lang="zh-CN" altLang="zh-CN" sz="2600" b="1" i="1" smtClean="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79801"/>
                <a:ext cx="11589417" cy="5758564"/>
              </a:xfrm>
              <a:prstGeom prst="rect">
                <a:avLst/>
              </a:prstGeom>
              <a:blipFill rotWithShape="0">
                <a:blip r:embed="rId3"/>
                <a:stretch>
                  <a:fillRect l="-947" b="-2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69127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矩形 9"/>
              <p:cNvSpPr/>
              <p:nvPr/>
            </p:nvSpPr>
            <p:spPr>
              <a:xfrm>
                <a:off x="269382" y="492501"/>
                <a:ext cx="11589417" cy="42271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10.(2025·</a:t>
                </a:r>
                <a:r>
                  <a:rPr lang="zh-CN" altLang="zh-CN" sz="2600" b="1">
                    <a:latin typeface="Times New Roman" panose="02020603050405020304" pitchFamily="18" charset="0"/>
                    <a:cs typeface="Times New Roman" panose="02020603050405020304" pitchFamily="18" charset="0"/>
                  </a:rPr>
                  <a:t>宁波质检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smtClean="0">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B.</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1150" smtClean="0">
                    <a:latin typeface="Calibri" panose="020F0502020204030204" pitchFamily="34"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是等比数列</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D</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a:t>
                </a:r>
                <a:r>
                  <a:rPr lang="zh-CN" altLang="zh-CN" sz="2600" b="1" smtClean="0">
                    <a:latin typeface="Times New Roman" panose="02020603050405020304" pitchFamily="18" charset="0"/>
                    <a:cs typeface="Times New Roman" panose="02020603050405020304" pitchFamily="18" charset="0"/>
                  </a:rPr>
                  <a:t>等比数列</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4227183"/>
              </a:xfrm>
              <a:prstGeom prst="rect">
                <a:avLst/>
              </a:prstGeom>
              <a:blipFill rotWithShape="0">
                <a:blip r:embed="rId3"/>
                <a:stretch>
                  <a:fillRect l="-947" b="-1010"/>
                </a:stretch>
              </a:blipFill>
            </p:spPr>
            <p:txBody>
              <a:bodyPr/>
              <a:lstStyle/>
              <a:p>
                <a:r>
                  <a:rPr lang="zh-CN" altLang="en-US">
                    <a:noFill/>
                  </a:rPr>
                  <a:t> </a:t>
                </a:r>
              </a:p>
            </p:txBody>
          </p:sp>
        </mc:Fallback>
      </mc:AlternateContent>
      <p:sp>
        <p:nvSpPr>
          <p:cNvPr id="11" name="矩形 10"/>
          <p:cNvSpPr/>
          <p:nvPr>
            <p:custDataLst>
              <p:tags r:id="rId1"/>
            </p:custDataLst>
          </p:nvPr>
        </p:nvSpPr>
        <p:spPr>
          <a:xfrm>
            <a:off x="847058" y="1198380"/>
            <a:ext cx="1016625"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ACD</a:t>
            </a:r>
            <a:endParaRPr lang="zh-CN" altLang="en-US" sz="3000" b="1" dirty="0">
              <a:solidFill>
                <a:srgbClr val="C00000"/>
              </a:solidFill>
            </a:endParaRPr>
          </a:p>
        </p:txBody>
      </p:sp>
    </p:spTree>
    <p:extLst>
      <p:ext uri="{BB962C8B-B14F-4D97-AF65-F5344CB8AC3E}">
        <p14:creationId xmlns:p14="http://schemas.microsoft.com/office/powerpoint/2010/main" val="332197532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619102"/>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𝟏𝟑</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𝟒</m:t>
                        </m:r>
                      </m:den>
                    </m:f>
                  </m:oMath>
                </a14:m>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𝟕</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𝟐𝟗</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显然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不可能是等比数列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619102"/>
              </a:xfrm>
              <a:prstGeom prst="rect">
                <a:avLst/>
              </a:prstGeom>
              <a:blipFill rotWithShape="0">
                <a:blip r:embed="rId3"/>
                <a:stretch>
                  <a:fillRect l="-947" b="-4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86991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p:cNvSpPr/>
              <p:nvPr/>
            </p:nvSpPr>
            <p:spPr>
              <a:xfrm>
                <a:off x="269382" y="492501"/>
                <a:ext cx="11589417" cy="3988271"/>
              </a:xfrm>
              <a:prstGeom prst="rect">
                <a:avLst/>
              </a:prstGeom>
            </p:spPr>
            <p:txBody>
              <a:bodyPr wrap="square">
                <a:spAutoFit/>
              </a:bodyPr>
              <a:lstStyle/>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11.</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则下列结论正确的是</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为等比数列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B.{</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C.{</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为递增数列</a:t>
                </a:r>
                <a:endParaRPr lang="zh-CN" altLang="zh-CN" sz="1150">
                  <a:latin typeface="Calibri" panose="020F0502020204030204" pitchFamily="34" charset="0"/>
                  <a:cs typeface="Times New Roman" panose="02020603050405020304" pitchFamily="18" charset="0"/>
                </a:endParaRPr>
              </a:p>
              <a:p>
                <a:pPr marL="3564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D.</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492501"/>
                <a:ext cx="11589417" cy="3988271"/>
              </a:xfrm>
              <a:prstGeom prst="rect">
                <a:avLst/>
              </a:prstGeom>
              <a:blipFill rotWithShape="0">
                <a:blip r:embed="rId3"/>
                <a:stretch>
                  <a:fillRect l="-947" r="-1841"/>
                </a:stretch>
              </a:blipFill>
            </p:spPr>
            <p:txBody>
              <a:bodyPr/>
              <a:lstStyle/>
              <a:p>
                <a:r>
                  <a:rPr lang="zh-CN" altLang="en-US">
                    <a:noFill/>
                  </a:rPr>
                  <a:t> </a:t>
                </a:r>
              </a:p>
            </p:txBody>
          </p:sp>
        </mc:Fallback>
      </mc:AlternateContent>
      <p:sp>
        <p:nvSpPr>
          <p:cNvPr id="10" name="矩形 9"/>
          <p:cNvSpPr/>
          <p:nvPr>
            <p:custDataLst>
              <p:tags r:id="rId1"/>
            </p:custDataLst>
          </p:nvPr>
        </p:nvSpPr>
        <p:spPr>
          <a:xfrm>
            <a:off x="11094915" y="588399"/>
            <a:ext cx="718466" cy="553998"/>
          </a:xfrm>
          <a:prstGeom prst="rect">
            <a:avLst/>
          </a:prstGeom>
        </p:spPr>
        <p:txBody>
          <a:bodyPr wrap="none">
            <a:spAutoFit/>
          </a:bodyPr>
          <a:lstStyle/>
          <a:p>
            <a:r>
              <a:rPr lang="en-US" altLang="zh-CN" sz="3000" b="1" kern="100" smtClean="0">
                <a:solidFill>
                  <a:srgbClr val="C00000"/>
                </a:solidFill>
                <a:latin typeface="Times New Roman" panose="02020603050405020304"/>
                <a:ea typeface="宋体" panose="02010600030101010101" pitchFamily="2" charset="-122"/>
              </a:rPr>
              <a:t>AB</a:t>
            </a:r>
            <a:endParaRPr lang="zh-CN" altLang="en-US" sz="3000" b="1" dirty="0">
              <a:solidFill>
                <a:srgbClr val="C00000"/>
              </a:solidFill>
            </a:endParaRPr>
          </a:p>
        </p:txBody>
      </p:sp>
    </p:spTree>
    <p:extLst>
      <p:ext uri="{BB962C8B-B14F-4D97-AF65-F5344CB8AC3E}">
        <p14:creationId xmlns:p14="http://schemas.microsoft.com/office/powerpoint/2010/main" val="33848087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42265"/>
            <a:ext cx="12190413" cy="624560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400261"/>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zh-CN" altLang="zh-CN" sz="2600" b="1">
                    <a:latin typeface="Times New Roman" panose="02020603050405020304" pitchFamily="18" charset="0"/>
                    <a:cs typeface="Times New Roman" panose="02020603050405020304" pitchFamily="18" charset="0"/>
                  </a:rPr>
                  <a:t>是以</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为首项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为公比的等比数列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B</a:t>
                </a:r>
                <a:r>
                  <a:rPr lang="zh-CN" altLang="zh-CN" sz="2600" b="1">
                    <a:latin typeface="Times New Roman" panose="02020603050405020304" pitchFamily="18" charset="0"/>
                    <a:cs typeface="Times New Roman" panose="02020603050405020304" pitchFamily="18" charset="0"/>
                  </a:rPr>
                  <a:t>正确</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为递减数列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C</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T</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=2(3</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=3</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D</a:t>
                </a:r>
                <a:r>
                  <a:rPr lang="zh-CN" altLang="zh-CN" sz="2600" b="1">
                    <a:latin typeface="Times New Roman" panose="02020603050405020304" pitchFamily="18" charset="0"/>
                    <a:cs typeface="Times New Roman" panose="02020603050405020304" pitchFamily="18" charset="0"/>
                  </a:rPr>
                  <a:t>错误</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400261"/>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196237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3508981"/>
            <a:ext cx="12190413" cy="278532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形如</a:t>
            </a:r>
            <a:r>
              <a:rPr lang="en-US" altLang="zh-CN" sz="2800" b="1" i="1">
                <a:latin typeface="Times New Roman" panose="02020603050405020304" pitchFamily="18" charset="0"/>
                <a:cs typeface="Times New Roman" panose="02020603050405020304" pitchFamily="18" charset="0"/>
              </a:rPr>
              <a:t>a</a:t>
            </a:r>
            <a:r>
              <a:rPr lang="en-US" altLang="zh-CN" sz="2800" b="1" i="1" baseline="-25000">
                <a:latin typeface="Times New Roman" panose="02020603050405020304" pitchFamily="18" charset="0"/>
                <a:cs typeface="Times New Roman" panose="02020603050405020304" pitchFamily="18" charset="0"/>
              </a:rPr>
              <a:t>n</a:t>
            </a:r>
            <a:r>
              <a:rPr lang="en-US" altLang="zh-CN" sz="2800" b="1" baseline="-25000">
                <a:latin typeface="宋体" panose="02010600030101010101" pitchFamily="2" charset="-122"/>
                <a:cs typeface="Times New Roman" panose="02020603050405020304" pitchFamily="18" charset="0"/>
              </a:rPr>
              <a:t>+</a:t>
            </a:r>
            <a:r>
              <a:rPr lang="en-US" altLang="zh-CN" sz="2800" b="1" baseline="-25000">
                <a:latin typeface="Times New Roman" panose="02020603050405020304" pitchFamily="18" charset="0"/>
                <a:cs typeface="Times New Roman" panose="02020603050405020304" pitchFamily="18" charset="0"/>
              </a:rPr>
              <a:t>1</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pa</a:t>
            </a:r>
            <a:r>
              <a:rPr lang="en-US" altLang="zh-CN" sz="2800" b="1" i="1" baseline="-25000">
                <a:latin typeface="Times New Roman" panose="02020603050405020304" pitchFamily="18" charset="0"/>
                <a:cs typeface="Times New Roman" panose="02020603050405020304" pitchFamily="18" charset="0"/>
              </a:rPr>
              <a:t>n</a:t>
            </a:r>
            <a:r>
              <a:rPr lang="en-US" altLang="zh-CN" sz="2800" b="1">
                <a:latin typeface="宋体" panose="02010600030101010101" pitchFamily="2" charset="-122"/>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f</a:t>
            </a:r>
            <a:r>
              <a:rPr lang="en-US" altLang="zh-CN" sz="2800" b="1">
                <a:latin typeface="Times New Roman" panose="02020603050405020304" pitchFamily="18" charset="0"/>
                <a:cs typeface="Times New Roman" panose="02020603050405020304" pitchFamily="18" charset="0"/>
              </a:rPr>
              <a:t>(</a:t>
            </a:r>
            <a:r>
              <a:rPr lang="en-US" altLang="zh-CN" sz="2800" b="1" i="1">
                <a:latin typeface="Times New Roman" panose="02020603050405020304" pitchFamily="18" charset="0"/>
                <a:cs typeface="Times New Roman" panose="02020603050405020304" pitchFamily="18" charset="0"/>
              </a:rPr>
              <a:t>n</a:t>
            </a:r>
            <a:r>
              <a:rPr lang="en-US" altLang="zh-CN" sz="2800" b="1">
                <a:latin typeface="Times New Roman" panose="02020603050405020304" pitchFamily="18" charset="0"/>
                <a:cs typeface="Times New Roman" panose="02020603050405020304" pitchFamily="18" charset="0"/>
              </a:rPr>
              <a:t>)</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型</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52072"/>
                <a:ext cx="11589417" cy="2756909"/>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zh-CN" altLang="zh-CN" sz="2600" b="1" smtClean="0">
                    <a:latin typeface="Times New Roman" panose="02020603050405020304" pitchFamily="18" charset="0"/>
                    <a:cs typeface="Times New Roman" panose="02020603050405020304" pitchFamily="18" charset="0"/>
                  </a:rPr>
                  <a:t>为</a:t>
                </a:r>
                <a:endParaRPr lang="en-US" altLang="zh-CN" sz="2600" b="1" smtClean="0">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endParaRPr lang="en-US" altLang="zh-CN" sz="2600" b="1" u="sng">
                  <a:latin typeface="Times New Roman" panose="02020603050405020304" pitchFamily="18" charset="0"/>
                  <a:cs typeface="Times New Roman" panose="02020603050405020304" pitchFamily="18" charset="0"/>
                </a:endParaRP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52072"/>
                <a:ext cx="11589417" cy="2756909"/>
              </a:xfrm>
              <a:prstGeom prst="rect">
                <a:avLst/>
              </a:prstGeom>
              <a:blipFill rotWithShape="0">
                <a:blip r:embed="rId6"/>
                <a:stretch>
                  <a:fillRect l="-947" b="-22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custDataLst>
                  <p:tags r:id="rId4"/>
                </p:custDataLst>
              </p:nvPr>
            </p:nvSpPr>
            <p:spPr>
              <a:xfrm>
                <a:off x="1113885" y="2264305"/>
                <a:ext cx="2301527" cy="1038489"/>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solidFill>
                                      <a:srgbClr val="C00000"/>
                                    </a:solidFill>
                                    <a:latin typeface="Cambria Math" panose="02040503050406030204" pitchFamily="18" charset="0"/>
                                    <a:cs typeface="Times New Roman" panose="02020603050405020304" pitchFamily="18" charset="0"/>
                                  </a:rPr>
                                  <m:t>𝟏</m:t>
                                </m:r>
                              </m:num>
                              <m:den>
                                <m:r>
                                  <a:rPr lang="en-US" altLang="zh-CN" sz="2600" b="1" i="1">
                                    <a:solidFill>
                                      <a:srgbClr val="C00000"/>
                                    </a:solidFill>
                                    <a:latin typeface="Cambria Math" panose="02040503050406030204" pitchFamily="18" charset="0"/>
                                    <a:cs typeface="Times New Roman" panose="02020603050405020304" pitchFamily="18" charset="0"/>
                                  </a:rPr>
                                  <m:t>𝟐</m:t>
                                </m:r>
                              </m:den>
                            </m:f>
                          </m:e>
                        </m:d>
                      </m:e>
                      <m:sup>
                        <m:r>
                          <a:rPr lang="en-US" altLang="zh-CN" sz="2600" b="1" i="1">
                            <a:solidFill>
                              <a:srgbClr val="C00000"/>
                            </a:solidFill>
                            <a:latin typeface="Cambria Math" panose="02040503050406030204" pitchFamily="18" charset="0"/>
                            <a:cs typeface="Times New Roman" panose="02020603050405020304" pitchFamily="18" charset="0"/>
                          </a:rPr>
                          <m:t>𝒏</m:t>
                        </m:r>
                        <m:r>
                          <a:rPr lang="en-US" altLang="zh-CN" sz="2600" b="1" i="1">
                            <a:solidFill>
                              <a:srgbClr val="C00000"/>
                            </a:solidFill>
                            <a:latin typeface="Cambria Math" panose="02040503050406030204" pitchFamily="18" charset="0"/>
                            <a:cs typeface="Times New Roman" panose="02020603050405020304" pitchFamily="18" charset="0"/>
                          </a:rPr>
                          <m:t>−</m:t>
                        </m:r>
                        <m:r>
                          <a:rPr lang="en-US" altLang="zh-CN" sz="2600" b="1" i="1">
                            <a:solidFill>
                              <a:srgbClr val="C00000"/>
                            </a:solidFill>
                            <a:latin typeface="Cambria Math" panose="02040503050406030204" pitchFamily="18" charset="0"/>
                            <a:cs typeface="Times New Roman" panose="02020603050405020304" pitchFamily="18" charset="0"/>
                          </a:rPr>
                          <m:t>𝟏</m:t>
                        </m:r>
                      </m:sup>
                    </m:sSup>
                  </m:oMath>
                </a14:m>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4</a:t>
                </a:r>
                <a:endParaRPr lang="zh-CN" altLang="zh-CN" sz="260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custDataLst>
                  <p:tags r:id="rId7"/>
                </p:custDataLst>
              </p:nvPr>
            </p:nvSpPr>
            <p:spPr>
              <a:xfrm>
                <a:off x="1113885" y="2264305"/>
                <a:ext cx="2301527" cy="1038489"/>
              </a:xfrm>
              <a:prstGeom prst="rect">
                <a:avLst/>
              </a:prstGeom>
              <a:blipFill rotWithShape="0">
                <a:blip r:embed="rId8"/>
                <a:stretch>
                  <a:fillRect l="-4775" r="-4244" b="-46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828182" y="3515829"/>
                <a:ext cx="11589417" cy="2620589"/>
              </a:xfrm>
              <a:prstGeom prst="rect">
                <a:avLst/>
              </a:prstGeom>
            </p:spPr>
            <p:txBody>
              <a:bodyPr wrap="square">
                <a:spAutoFit/>
              </a:bodyPr>
              <a:lstStyle/>
              <a:p>
                <a:pPr>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λ</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λ</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828182" y="3515829"/>
                <a:ext cx="11589417" cy="2620589"/>
              </a:xfrm>
              <a:prstGeom prst="rect">
                <a:avLst/>
              </a:prstGeom>
              <a:blipFill rotWithShape="0">
                <a:blip r:embed="rId9"/>
                <a:stretch>
                  <a:fillRect l="-947" b="-1163"/>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linds(horizontal)">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866805"/>
            <a:ext cx="12190413" cy="437670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492501"/>
            <a:ext cx="11589417" cy="1224118"/>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三、填空题</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12.(2025·</a:t>
            </a:r>
            <a:r>
              <a:rPr lang="zh-CN" altLang="zh-CN" sz="2600" b="1">
                <a:latin typeface="Times New Roman" panose="02020603050405020304" pitchFamily="18" charset="0"/>
                <a:cs typeface="Times New Roman" panose="02020603050405020304" pitchFamily="18" charset="0"/>
              </a:rPr>
              <a:t>海南质检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9" name="矩形 8"/>
          <p:cNvSpPr/>
          <p:nvPr>
            <p:custDataLst>
              <p:tags r:id="rId2"/>
            </p:custDataLst>
          </p:nvPr>
        </p:nvSpPr>
        <p:spPr>
          <a:xfrm>
            <a:off x="10234644" y="976025"/>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421782" y="1786555"/>
                <a:ext cx="11589417" cy="3992247"/>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显然</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421782" y="1786555"/>
                <a:ext cx="11589417" cy="3992247"/>
              </a:xfrm>
              <a:prstGeom prst="rect">
                <a:avLst/>
              </a:prstGeom>
              <a:blipFill rotWithShape="0">
                <a:blip r:embed="rId4"/>
                <a:stretch>
                  <a:fillRect l="-947" b="-12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371091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2319341"/>
            <a:ext cx="12190413" cy="38780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1" name="矩形 10"/>
              <p:cNvSpPr/>
              <p:nvPr/>
            </p:nvSpPr>
            <p:spPr>
              <a:xfrm>
                <a:off x="269382" y="577027"/>
                <a:ext cx="11589417" cy="1637115"/>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13.</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例如</a:t>
                </a:r>
                <a:r>
                  <a:rPr lang="en-US" altLang="zh-CN" sz="2600" b="1">
                    <a:latin typeface="Times New Roman" panose="02020603050405020304" pitchFamily="18" charset="0"/>
                    <a:cs typeface="Times New Roman" panose="02020603050405020304" pitchFamily="18" charset="0"/>
                  </a:rPr>
                  <a:t>[1.6]=1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577027"/>
                <a:ext cx="11589417" cy="1637115"/>
              </a:xfrm>
              <a:prstGeom prst="rect">
                <a:avLst/>
              </a:prstGeom>
              <a:blipFill rotWithShape="0">
                <a:blip r:embed="rId4"/>
                <a:stretch>
                  <a:fillRect l="-947" r="-947"/>
                </a:stretch>
              </a:blipFill>
            </p:spPr>
            <p:txBody>
              <a:bodyPr/>
              <a:lstStyle/>
              <a:p>
                <a:r>
                  <a:rPr lang="zh-CN" altLang="en-US">
                    <a:noFill/>
                  </a:rPr>
                  <a:t> </a:t>
                </a:r>
              </a:p>
            </p:txBody>
          </p:sp>
        </mc:Fallback>
      </mc:AlternateContent>
      <p:sp>
        <p:nvSpPr>
          <p:cNvPr id="12" name="矩形 11"/>
          <p:cNvSpPr/>
          <p:nvPr>
            <p:custDataLst>
              <p:tags r:id="rId2"/>
            </p:custDataLst>
          </p:nvPr>
        </p:nvSpPr>
        <p:spPr>
          <a:xfrm>
            <a:off x="7416768" y="1369725"/>
            <a:ext cx="1354858" cy="623953"/>
          </a:xfrm>
          <a:prstGeom prst="rect">
            <a:avLst/>
          </a:prstGeom>
        </p:spPr>
        <p:txBody>
          <a:bodyPr wrap="none">
            <a:spAutoFit/>
          </a:bodyPr>
          <a:lstStyle/>
          <a:p>
            <a:pPr>
              <a:lnSpc>
                <a:spcPct val="150000"/>
              </a:lnSpc>
              <a:spcAft>
                <a:spcPts val="0"/>
              </a:spcAft>
              <a:tabLst>
                <a:tab pos="2970530" algn="l"/>
              </a:tabLst>
            </a:pPr>
            <a:r>
              <a:rPr lang="zh-CN" altLang="zh-CN" sz="2600" b="1">
                <a:solidFill>
                  <a:srgbClr val="C00000"/>
                </a:solidFill>
                <a:latin typeface="Times New Roman" panose="02020603050405020304" pitchFamily="18" charset="0"/>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a:solidFill>
                  <a:srgbClr val="C00000"/>
                </a:solidFill>
                <a:latin typeface="宋体" panose="02010600030101010101" pitchFamily="2" charset="-122"/>
                <a:cs typeface="Times New Roman" panose="02020603050405020304" pitchFamily="18" charset="0"/>
              </a:rPr>
              <a:t> </a:t>
            </a:r>
            <a:r>
              <a:rPr lang="en-US" altLang="zh-CN" sz="2600" b="1">
                <a:solidFill>
                  <a:srgbClr val="C00000"/>
                </a:solidFill>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p:sp>
        <p:nvSpPr>
          <p:cNvPr id="5" name="矩形 4"/>
          <p:cNvSpPr/>
          <p:nvPr/>
        </p:nvSpPr>
        <p:spPr>
          <a:xfrm>
            <a:off x="554545" y="2266686"/>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由题设</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601310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39338"/>
            <a:ext cx="12190413" cy="624561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554545" y="824770"/>
                <a:ext cx="11589417" cy="481208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𝒏</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den>
                        </m:f>
                      </m:e>
                    </m:d>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𝟎𝟐𝟔</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 </m:t>
                                </m:r>
                                <m:r>
                                  <a:rPr lang="en-US" altLang="zh-CN" sz="2600" b="1" i="1">
                                    <a:latin typeface="Cambria Math" panose="02040503050406030204" pitchFamily="18" charset="0"/>
                                    <a:cs typeface="Times New Roman" panose="02020603050405020304" pitchFamily="18" charset="0"/>
                                  </a:rPr>
                                  <m:t>𝟎𝟐𝟓</m:t>
                                </m:r>
                              </m:sub>
                            </m:sSub>
                          </m:den>
                        </m:f>
                      </m:e>
                    </m:d>
                  </m:oMath>
                </a14:m>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026.</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554545" y="824770"/>
                <a:ext cx="11589417" cy="481208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224613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0" y="3650104"/>
            <a:ext cx="12190413" cy="256009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492501"/>
                <a:ext cx="11589417" cy="3120983"/>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14.(2025·</a:t>
                </a:r>
                <a:r>
                  <a:rPr lang="zh-CN" altLang="zh-CN" sz="2600" b="1" dirty="0">
                    <a:latin typeface="Times New Roman" panose="02020603050405020304" pitchFamily="18" charset="0"/>
                    <a:cs typeface="Times New Roman" panose="02020603050405020304" pitchFamily="18" charset="0"/>
                  </a:rPr>
                  <a:t>武汉模拟</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英国著名物理学家牛顿用</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作切线</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的方法求函数零点时</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给出的</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在航空航天中应用广泛</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若数列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满足</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Times New Roman" panose="02020603050405020304" pitchFamily="18" charset="0"/>
                    <a:cs typeface="Times New Roman" panose="02020603050405020304" pitchFamily="18" charset="0"/>
                  </a:rPr>
                  <a:t>称数列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如果函数</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为牛顿数列</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设</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ln</a:t>
                </a:r>
                <a:r>
                  <a:rPr lang="en-US" altLang="zh-CN" sz="2600" b="1" dirty="0" smtClean="0">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且</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&gt;2.</a:t>
                </a:r>
                <a:r>
                  <a:rPr lang="zh-CN" altLang="zh-CN" sz="2600" b="1" dirty="0">
                    <a:latin typeface="Times New Roman" panose="02020603050405020304" pitchFamily="18" charset="0"/>
                    <a:cs typeface="Times New Roman" panose="02020603050405020304" pitchFamily="18" charset="0"/>
                  </a:rPr>
                  <a:t>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的前</a:t>
                </a:r>
                <a:r>
                  <a:rPr lang="en-US" altLang="zh-CN" sz="2600" b="1" i="1" dirty="0">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项和为</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err="1">
                    <a:latin typeface="Times New Roman" panose="02020603050405020304" pitchFamily="18" charset="0"/>
                    <a:cs typeface="Times New Roman" panose="02020603050405020304" pitchFamily="18" charset="0"/>
                  </a:rPr>
                  <a:t>S</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u="sng"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 </a:t>
                </a:r>
                <a:endParaRPr lang="zh-CN" altLang="zh-CN" sz="1150" dirty="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492501"/>
                <a:ext cx="11589417" cy="312098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1" name="矩形 10"/>
          <p:cNvSpPr/>
          <p:nvPr>
            <p:custDataLst>
              <p:tags r:id="rId2"/>
            </p:custDataLst>
          </p:nvPr>
        </p:nvSpPr>
        <p:spPr>
          <a:xfrm>
            <a:off x="8385947" y="2716814"/>
            <a:ext cx="809837" cy="623953"/>
          </a:xfrm>
          <a:prstGeom prst="rect">
            <a:avLst/>
          </a:prstGeom>
        </p:spPr>
        <p:txBody>
          <a:bodyPr wrap="none">
            <a:spAutoFit/>
          </a:bodyPr>
          <a:lstStyle/>
          <a:p>
            <a:pPr>
              <a:lnSpc>
                <a:spcPct val="150000"/>
              </a:lnSpc>
              <a:spcAft>
                <a:spcPts val="0"/>
              </a:spcAft>
              <a:tabLst>
                <a:tab pos="2970530" algn="l"/>
              </a:tabLst>
            </a:pP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54545" y="3662301"/>
                <a:ext cx="11589417" cy="2347117"/>
              </a:xfrm>
              <a:prstGeom prst="rect">
                <a:avLst/>
              </a:prstGeom>
            </p:spPr>
            <p:txBody>
              <a:bodyPr wrap="square">
                <a:spAutoFit/>
              </a:bodyPr>
              <a:lstStyle/>
              <a:p>
                <a:pPr>
                  <a:lnSpc>
                    <a:spcPct val="130000"/>
                  </a:lnSpc>
                  <a:spcAft>
                    <a:spcPts val="0"/>
                  </a:spcAft>
                  <a:tabLst>
                    <a:tab pos="2970530" algn="l"/>
                  </a:tabLst>
                </a:pPr>
                <a:r>
                  <a:rPr lang="zh-CN" altLang="zh-CN" sz="26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8</a:t>
                </a:r>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a:t>
                </a:r>
                <a:r>
                  <a:rPr lang="en-US" altLang="zh-CN" sz="2600" b="1" i="1" dirty="0">
                    <a:latin typeface="Times New Roman" panose="02020603050405020304" pitchFamily="18" charset="0"/>
                    <a:cs typeface="Times New Roman" panose="02020603050405020304" pitchFamily="18" charset="0"/>
                  </a:rPr>
                  <a:t>f′ </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x</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4</a:t>
                </a:r>
                <a:r>
                  <a:rPr lang="en-US" altLang="zh-CN" sz="2600" b="1" i="1" dirty="0" err="1">
                    <a:latin typeface="Times New Roman" panose="02020603050405020304" pitchFamily="18" charset="0"/>
                    <a:cs typeface="Times New Roman" panose="02020603050405020304" pitchFamily="18" charset="0"/>
                  </a:rPr>
                  <a:t>x</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Times New Roman" panose="02020603050405020304" pitchFamily="18" charset="0"/>
                    <a:cs typeface="Times New Roman" panose="02020603050405020304" pitchFamily="18" charset="0"/>
                  </a:rPr>
                  <a:t>又</a:t>
                </a: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𝒇</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𝒇</m:t>
                        </m:r>
                        <m:r>
                          <a:rPr lang="en-US" altLang="zh-CN" sz="2600" b="1" i="1" baseline="40000">
                            <a:latin typeface="Cambria Math" panose="02040503050406030204" pitchFamily="18" charset="0"/>
                            <a:cs typeface="Times New Roman" panose="02020603050405020304" pitchFamily="18" charset="0"/>
                          </a:rPr>
                          <m:t>′</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𝟖</m:t>
                        </m:r>
                      </m:num>
                      <m:den>
                        <m:r>
                          <a:rPr lang="en-US" altLang="zh-CN" sz="2600" b="1" i="1">
                            <a:latin typeface="Cambria Math" panose="02040503050406030204" pitchFamily="18" charset="0"/>
                            <a:cs typeface="Times New Roman" panose="02020603050405020304" pitchFamily="18" charset="0"/>
                          </a:rPr>
                          <m:t>𝟒</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dirty="0">
                    <a:latin typeface="Calibri" panose="020F0502020204030204" pitchFamily="34" charset="0"/>
                    <a:cs typeface="宋体" panose="02010600030101010101" pitchFamily="2" charset="-122"/>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54545" y="3662301"/>
                <a:ext cx="11589417" cy="2347117"/>
              </a:xfrm>
              <a:prstGeom prst="rect">
                <a:avLst/>
              </a:prstGeom>
              <a:blipFill rotWithShape="0">
                <a:blip r:embed="rId5"/>
                <a:stretch>
                  <a:fillRect l="-947" t="-2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372534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112"/>
            <a:ext cx="12190413" cy="621947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41701"/>
                <a:ext cx="11589417" cy="6009722"/>
              </a:xfrm>
              <a:prstGeom prst="rect">
                <a:avLst/>
              </a:prstGeom>
            </p:spPr>
            <p:txBody>
              <a:bodyPr wrap="square">
                <a:spAutoFit/>
              </a:bodyPr>
              <a:lstStyle/>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𝟐</m:t>
                            </m:r>
                          </m:sup>
                        </m:sSup>
                      </m:num>
                      <m:den>
                        <m:r>
                          <a:rPr lang="en-US" altLang="zh-CN" sz="2600" b="1" i="1">
                            <a:latin typeface="Cambria Math" panose="02040503050406030204" pitchFamily="18" charset="0"/>
                            <a:cs typeface="Times New Roman" panose="02020603050405020304" pitchFamily="18" charset="0"/>
                          </a:rPr>
                          <m:t>𝟐</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=ln</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=2ln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=ln</a:t>
                </a:r>
                <a:r>
                  <a:rPr lang="en-US" altLang="zh-CN" sz="2600" b="1">
                    <a:latin typeface="宋体" panose="02010600030101010101" pitchFamily="2" charset="-122"/>
                    <a:cs typeface="Times New Roman" panose="02020603050405020304" pitchFamily="18" charset="0"/>
                  </a:rPr>
                  <a:t> </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br>
                  <a:rPr lang="en-US" altLang="zh-CN" sz="2600" b="1">
                    <a:latin typeface="Times New Roman" panose="02020603050405020304" pitchFamily="18" charset="0"/>
                    <a:cs typeface="Times New Roman" panose="02020603050405020304" pitchFamily="18" charset="0"/>
                  </a:rPr>
                </a:b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41701"/>
                <a:ext cx="11589417" cy="6009722"/>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37939797"/>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45029"/>
                <a:ext cx="11589417" cy="5202258"/>
              </a:xfrm>
              <a:prstGeom prst="rect">
                <a:avLst/>
              </a:prstGeom>
            </p:spPr>
            <p:txBody>
              <a:bodyPr wrap="square">
                <a:spAutoFit/>
              </a:bodyPr>
              <a:lstStyle/>
              <a:p>
                <a:pPr>
                  <a:lnSpc>
                    <a:spcPct val="13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smtClean="0">
                    <a:latin typeface="Times New Roman" panose="02020603050405020304" pitchFamily="18" charset="0"/>
                    <a:cs typeface="Times New Roman" panose="02020603050405020304" pitchFamily="18" charset="0"/>
                  </a:rPr>
                  <a:t>得</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𝟓</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所以由累加法可得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a:t>
                </a:r>
              </a:p>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满足上式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45029"/>
                <a:ext cx="11589417" cy="5202258"/>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83873"/>
            <a:ext cx="12190413" cy="366712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nvSpPr>
        <p:spPr>
          <a:xfrm>
            <a:off x="269382" y="621443"/>
            <a:ext cx="11589417" cy="1824282"/>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广东大联考</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在数列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的通项公式为</a:t>
            </a:r>
            <a:r>
              <a:rPr lang="zh-CN" altLang="zh-CN" sz="2600" b="1" u="sng">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 </a:t>
            </a:r>
            <a:endParaRPr lang="zh-CN" altLang="zh-CN" sz="1150">
              <a:latin typeface="Calibri" panose="020F0502020204030204" pitchFamily="34" charset="0"/>
              <a:cs typeface="Times New Roman" panose="02020603050405020304" pitchFamily="18" charset="0"/>
            </a:endParaRPr>
          </a:p>
        </p:txBody>
      </p:sp>
      <p:sp>
        <p:nvSpPr>
          <p:cNvPr id="10" name="矩形 9"/>
          <p:cNvSpPr/>
          <p:nvPr>
            <p:custDataLst>
              <p:tags r:id="rId2"/>
            </p:custDataLst>
          </p:nvPr>
        </p:nvSpPr>
        <p:spPr>
          <a:xfrm>
            <a:off x="2346420" y="1725706"/>
            <a:ext cx="2032929" cy="623953"/>
          </a:xfrm>
          <a:prstGeom prst="rect">
            <a:avLst/>
          </a:prstGeom>
        </p:spPr>
        <p:txBody>
          <a:bodyPr wrap="none">
            <a:spAutoFit/>
          </a:bodyPr>
          <a:lstStyle/>
          <a:p>
            <a:pPr>
              <a:lnSpc>
                <a:spcPct val="150000"/>
              </a:lnSpc>
              <a:spcAft>
                <a:spcPts val="0"/>
              </a:spcAft>
              <a:tabLst>
                <a:tab pos="2970530" algn="l"/>
              </a:tabLst>
            </a:pPr>
            <a:r>
              <a:rPr lang="en-US" altLang="zh-CN" sz="2600" b="1" i="1">
                <a:solidFill>
                  <a:srgbClr val="C00000"/>
                </a:solidFill>
                <a:latin typeface="Times New Roman" panose="02020603050405020304" pitchFamily="18" charset="0"/>
                <a:cs typeface="Times New Roman" panose="02020603050405020304" pitchFamily="18" charset="0"/>
              </a:rPr>
              <a:t>a</a:t>
            </a:r>
            <a:r>
              <a:rPr lang="en-US" altLang="zh-CN" sz="2600" b="1" i="1" baseline="-25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Times New Roman" panose="02020603050405020304" pitchFamily="18" charset="0"/>
                <a:cs typeface="Times New Roman" panose="02020603050405020304" pitchFamily="18" charset="0"/>
              </a:rPr>
              <a:t>=3</a:t>
            </a:r>
            <a:r>
              <a:rPr lang="en-US" altLang="zh-CN" sz="2600" b="1" i="1" baseline="30000">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2(</a:t>
            </a:r>
            <a:r>
              <a:rPr lang="en-US" altLang="zh-CN" sz="2600" b="1" i="1">
                <a:solidFill>
                  <a:srgbClr val="C00000"/>
                </a:solidFill>
                <a:latin typeface="Times New Roman" panose="02020603050405020304" pitchFamily="18" charset="0"/>
                <a:cs typeface="Times New Roman" panose="02020603050405020304" pitchFamily="18" charset="0"/>
              </a:rPr>
              <a:t>n</a:t>
            </a:r>
            <a:r>
              <a:rPr lang="en-US" altLang="zh-CN" sz="2600" b="1">
                <a:solidFill>
                  <a:srgbClr val="C00000"/>
                </a:solidFill>
                <a:latin typeface="宋体" panose="02010600030101010101" pitchFamily="2" charset="-122"/>
                <a:cs typeface="Times New Roman" panose="02020603050405020304" pitchFamily="18" charset="0"/>
              </a:rPr>
              <a:t>-</a:t>
            </a:r>
            <a:r>
              <a:rPr lang="en-US" altLang="zh-CN" sz="2600" b="1">
                <a:solidFill>
                  <a:srgbClr val="C00000"/>
                </a:solidFill>
                <a:latin typeface="Times New Roman" panose="02020603050405020304" pitchFamily="18" charset="0"/>
                <a:cs typeface="Times New Roman" panose="02020603050405020304" pitchFamily="18" charset="0"/>
              </a:rPr>
              <a:t>1)</a:t>
            </a:r>
            <a:endParaRPr lang="zh-CN" altLang="zh-CN" sz="26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矩形 4"/>
              <p:cNvSpPr/>
              <p:nvPr/>
            </p:nvSpPr>
            <p:spPr>
              <a:xfrm>
                <a:off x="548782" y="2464086"/>
                <a:ext cx="11589417" cy="3610540"/>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a:latin typeface="Times New Roman" panose="02020603050405020304" pitchFamily="18" charset="0"/>
                    <a:cs typeface="Times New Roman" panose="02020603050405020304" pitchFamily="18" charset="0"/>
                  </a:rPr>
                  <a:t>　设</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与原式相比较</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对应项系数相等</a:t>
                </a:r>
                <a:r>
                  <a:rPr lang="zh-CN" altLang="zh-CN" sz="2600" b="1" smtClean="0">
                    <a:latin typeface="Times New Roman" panose="02020603050405020304" pitchFamily="18" charset="0"/>
                    <a:cs typeface="Times New Roman" panose="02020603050405020304" pitchFamily="18" charset="0"/>
                  </a:rPr>
                  <a:t>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𝒒</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r>
                      <a:rPr lang="zh-CN" altLang="zh-CN" sz="2600" b="1">
                        <a:latin typeface="Cambria Math" panose="02040503050406030204" pitchFamily="18" charset="0"/>
                        <a:cs typeface="Times New Roman" panose="02020603050405020304" pitchFamily="18" charset="0"/>
                      </a:rPr>
                      <m:t>解得</m:t>
                    </m:r>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𝒒</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首项</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故</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548782" y="2464086"/>
                <a:ext cx="11589417" cy="3610540"/>
              </a:xfrm>
              <a:prstGeom prst="rect">
                <a:avLst/>
              </a:prstGeom>
              <a:blipFill rotWithShape="0">
                <a:blip r:embed="rId4"/>
                <a:stretch>
                  <a:fillRect l="-947" b="-1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60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606929"/>
            <a:ext cx="11589417" cy="362477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ea typeface="黑体" panose="02010609060101010101" pitchFamily="49" charset="-122"/>
                <a:cs typeface="Times New Roman" panose="02020603050405020304" pitchFamily="18" charset="0"/>
              </a:rPr>
              <a:t>法二</a:t>
            </a:r>
            <a:r>
              <a:rPr lang="zh-CN" altLang="zh-CN" sz="2600" b="1">
                <a:latin typeface="Times New Roman" panose="02020603050405020304" pitchFamily="18" charset="0"/>
                <a:cs typeface="Times New Roman" panose="02020603050405020304" pitchFamily="18" charset="0"/>
              </a:rPr>
              <a:t>　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是首项为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=3</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8421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30216"/>
            <a:ext cx="12190413" cy="323161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2" name="矩形 11"/>
              <p:cNvSpPr/>
              <p:nvPr/>
            </p:nvSpPr>
            <p:spPr>
              <a:xfrm>
                <a:off x="269382" y="621443"/>
                <a:ext cx="11589417" cy="5627503"/>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角度</a:t>
                </a:r>
                <a:r>
                  <a:rPr lang="en-US" altLang="zh-CN" sz="2600" b="1" dirty="0">
                    <a:latin typeface="Times New Roman" panose="02020603050405020304" pitchFamily="18" charset="0"/>
                    <a:cs typeface="Times New Roman" panose="02020603050405020304" pitchFamily="18" charset="0"/>
                  </a:rPr>
                  <a:t>3</a:t>
                </a:r>
                <a:r>
                  <a:rPr lang="zh-CN" altLang="zh-CN" sz="2600" b="1" dirty="0">
                    <a:latin typeface="Times New Roman" panose="02020603050405020304" pitchFamily="18" charset="0"/>
                    <a:cs typeface="Times New Roman" panose="02020603050405020304" pitchFamily="18" charset="0"/>
                  </a:rPr>
                  <a:t>　</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p</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dirty="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dirty="0">
                    <a:solidFill>
                      <a:srgbClr val="0000FF"/>
                    </a:solidFill>
                    <a:latin typeface="Times New Roman" panose="02020603050405020304" pitchFamily="18" charset="0"/>
                    <a:cs typeface="Times New Roman" panose="02020603050405020304" pitchFamily="18" charset="0"/>
                  </a:rPr>
                  <a:t>3</a:t>
                </a:r>
                <a:r>
                  <a:rPr lang="en-US" altLang="zh-CN" sz="2600" b="1" dirty="0">
                    <a:solidFill>
                      <a:srgbClr val="0000FF"/>
                    </a:solidFill>
                    <a:latin typeface="宋体" panose="02010600030101010101" pitchFamily="2" charset="-122"/>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(2025·</a:t>
                </a:r>
                <a:r>
                  <a:rPr lang="zh-CN" altLang="zh-CN" sz="2600" b="1" dirty="0">
                    <a:latin typeface="Times New Roman" panose="02020603050405020304" pitchFamily="18" charset="0"/>
                    <a:cs typeface="Times New Roman" panose="02020603050405020304" pitchFamily="18" charset="0"/>
                  </a:rPr>
                  <a:t>宜春调研</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已知正项数列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中</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的通项</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a:t>
                </a:r>
                <a:r>
                  <a:rPr lang="en-US" altLang="zh-CN" sz="2600" b="1" dirty="0">
                    <a:latin typeface="Times New Roman" panose="02020603050405020304" pitchFamily="18" charset="0"/>
                    <a:cs typeface="Times New Roman" panose="02020603050405020304" pitchFamily="18" charset="0"/>
                  </a:rPr>
                  <a:t>.</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B.3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baseline="30000" dirty="0" smtClean="0">
                    <a:latin typeface="Times New Roman" panose="02020603050405020304" pitchFamily="18" charset="0"/>
                    <a:cs typeface="Times New Roman" panose="02020603050405020304" pitchFamily="18" charset="0"/>
                  </a:rPr>
                  <a:t>		</a:t>
                </a:r>
                <a:r>
                  <a:rPr lang="en-US" altLang="zh-CN" sz="2600" b="1" dirty="0" err="1" smtClean="0">
                    <a:latin typeface="Times New Roman" panose="02020603050405020304" pitchFamily="18" charset="0"/>
                    <a:cs typeface="Times New Roman" panose="02020603050405020304" pitchFamily="18" charset="0"/>
                  </a:rPr>
                  <a:t>C.5</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3</a:t>
                </a:r>
                <a:r>
                  <a:rPr lang="en-US" altLang="zh-CN" sz="2600" b="1" dirty="0" err="1" smtClean="0">
                    <a:latin typeface="宋体" panose="02010600030101010101" pitchFamily="2" charset="-122"/>
                    <a:cs typeface="Times New Roman" panose="02020603050405020304" pitchFamily="18" charset="0"/>
                  </a:rPr>
                  <a:t>×</a:t>
                </a:r>
                <a:r>
                  <a:rPr lang="en-US" altLang="zh-CN" sz="2600" b="1" dirty="0" err="1" smtClean="0">
                    <a:latin typeface="Times New Roman" panose="02020603050405020304" pitchFamily="18" charset="0"/>
                    <a:cs typeface="Times New Roman" panose="02020603050405020304" pitchFamily="18" charset="0"/>
                  </a:rPr>
                  <a:t>2</a:t>
                </a:r>
                <a:r>
                  <a:rPr lang="en-US" altLang="zh-CN" sz="2600" b="1" i="1" baseline="30000" dirty="0" err="1" smtClean="0">
                    <a:latin typeface="Times New Roman" panose="02020603050405020304" pitchFamily="18" charset="0"/>
                    <a:cs typeface="Times New Roman" panose="02020603050405020304" pitchFamily="18" charset="0"/>
                  </a:rPr>
                  <a:t>n</a:t>
                </a:r>
                <a:r>
                  <a:rPr lang="en-US" altLang="zh-CN" sz="2600" b="1" baseline="30000" dirty="0" err="1" smtClean="0">
                    <a:latin typeface="宋体" panose="02010600030101010101" pitchFamily="2" charset="-122"/>
                    <a:cs typeface="Times New Roman" panose="02020603050405020304" pitchFamily="18" charset="0"/>
                  </a:rPr>
                  <a:t>-</a:t>
                </a:r>
                <a:r>
                  <a:rPr lang="en-US" altLang="zh-CN" sz="2600" b="1" baseline="30000" dirty="0" err="1" smtClean="0">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	</a:t>
                </a:r>
                <a:r>
                  <a:rPr lang="en-US" altLang="zh-CN" sz="2600" b="1" dirty="0" err="1">
                    <a:latin typeface="Times New Roman" panose="02020603050405020304" pitchFamily="18" charset="0"/>
                    <a:cs typeface="Times New Roman" panose="02020603050405020304" pitchFamily="18" charset="0"/>
                  </a:rPr>
                  <a:t>D.5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effectLst/>
                    <a:latin typeface="Times New Roman" panose="02020603050405020304" pitchFamily="18" charset="0"/>
                    <a:ea typeface="黑体" panose="02010609060101010101" pitchFamily="49" charset="-122"/>
                    <a:cs typeface="Times New Roman" panose="02020603050405020304" pitchFamily="18" charset="0"/>
                  </a:rPr>
                  <a:t>法一</a:t>
                </a:r>
                <a:r>
                  <a:rPr lang="zh-CN" altLang="zh-CN" sz="2600" b="1" dirty="0">
                    <a:latin typeface="Times New Roman" panose="02020603050405020304" pitchFamily="18" charset="0"/>
                    <a:cs typeface="Times New Roman" panose="02020603050405020304" pitchFamily="18" charset="0"/>
                  </a:rPr>
                  <a:t>　在递推公式</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a</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3</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zh-CN" altLang="zh-CN" sz="2600" b="1" dirty="0">
                    <a:latin typeface="Times New Roman" panose="02020603050405020304" pitchFamily="18" charset="0"/>
                    <a:cs typeface="Times New Roman" panose="02020603050405020304" pitchFamily="18" charset="0"/>
                  </a:rPr>
                  <a:t>的两边同时除以</a:t>
                </a:r>
                <a:r>
                  <a:rPr lang="en-US" altLang="zh-CN" sz="2600" b="1" dirty="0" err="1">
                    <a:latin typeface="Times New Roman" panose="02020603050405020304" pitchFamily="18" charset="0"/>
                    <a:cs typeface="Times New Roman" panose="02020603050405020304" pitchFamily="18" charset="0"/>
                  </a:rPr>
                  <a:t>5</a:t>
                </a:r>
                <a:r>
                  <a:rPr lang="en-US" altLang="zh-CN" sz="2600" b="1" i="1" baseline="30000" dirty="0" err="1">
                    <a:latin typeface="Times New Roman" panose="02020603050405020304" pitchFamily="18" charset="0"/>
                    <a:cs typeface="Times New Roman" panose="02020603050405020304" pitchFamily="18" charset="0"/>
                  </a:rPr>
                  <a:t>n</a:t>
                </a:r>
                <a:r>
                  <a:rPr lang="en-US" altLang="zh-CN" sz="2600" b="1" baseline="30000" dirty="0" err="1">
                    <a:latin typeface="宋体" panose="02010600030101010101" pitchFamily="2" charset="-122"/>
                    <a:cs typeface="Times New Roman" panose="02020603050405020304" pitchFamily="18" charset="0"/>
                  </a:rPr>
                  <a:t>+</a:t>
                </a:r>
                <a:r>
                  <a:rPr lang="en-US" altLang="zh-CN" sz="2600" b="1" baseline="30000" dirty="0" err="1">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得</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宋体" panose="02010600030101010101" pitchFamily="2" charset="-122"/>
                    <a:cs typeface="Times New Roman" panose="02020603050405020304" pitchFamily="18" charset="0"/>
                  </a:rPr>
                  <a:t>,</a:t>
                </a:r>
                <a:r>
                  <a:rPr lang="zh-CN" altLang="zh-CN" sz="2600" b="1" dirty="0">
                    <a:latin typeface="Calibri" panose="020F0502020204030204" pitchFamily="34" charset="0"/>
                    <a:cs typeface="宋体" panose="02010600030101010101" pitchFamily="2" charset="-122"/>
                  </a:rPr>
                  <a:t>①</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令</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dirty="0" smtClean="0">
                    <a:latin typeface="宋体" panose="02010600030101010101" pitchFamily="2" charset="-122"/>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宋体" panose="02010600030101010101" pitchFamily="2" charset="-122"/>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则</a:t>
                </a:r>
                <a:r>
                  <a:rPr lang="zh-CN" altLang="zh-CN" sz="2600" b="1" dirty="0">
                    <a:latin typeface="Calibri" panose="020F0502020204030204" pitchFamily="34" charset="0"/>
                    <a:cs typeface="宋体" panose="02010600030101010101" pitchFamily="2" charset="-122"/>
                  </a:rPr>
                  <a:t>①</a:t>
                </a:r>
                <a:r>
                  <a:rPr lang="zh-CN" altLang="zh-CN" sz="2600" b="1" dirty="0">
                    <a:latin typeface="Times New Roman" panose="02020603050405020304" pitchFamily="18" charset="0"/>
                    <a:cs typeface="Times New Roman" panose="02020603050405020304" pitchFamily="18" charset="0"/>
                  </a:rPr>
                  <a:t>式变为</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smtClean="0">
                    <a:latin typeface="宋体" panose="02010600030101010101" pitchFamily="2" charset="-122"/>
                    <a:cs typeface="Times New Roman" panose="02020603050405020304" pitchFamily="18" charset="0"/>
                  </a:rPr>
                  <a:t>,</a:t>
                </a:r>
                <a:r>
                  <a:rPr lang="zh-CN" altLang="zh-CN" sz="2600" b="1" dirty="0" smtClean="0">
                    <a:latin typeface="Times New Roman" panose="02020603050405020304" pitchFamily="18" charset="0"/>
                    <a:cs typeface="Times New Roman" panose="02020603050405020304" pitchFamily="18" charset="0"/>
                  </a:rPr>
                  <a:t>即</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baseline="-25000" dirty="0" err="1">
                    <a:latin typeface="宋体" panose="02010600030101010101" pitchFamily="2" charset="-122"/>
                    <a:cs typeface="Times New Roman" panose="02020603050405020304" pitchFamily="18" charset="0"/>
                  </a:rPr>
                  <a:t>+</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b</a:t>
                </a:r>
                <a:r>
                  <a:rPr lang="en-US" altLang="zh-CN" sz="2600" b="1" i="1" baseline="-25000" dirty="0" err="1">
                    <a:latin typeface="Times New Roman" panose="02020603050405020304" pitchFamily="18" charset="0"/>
                    <a:cs typeface="Times New Roman" panose="02020603050405020304" pitchFamily="18" charset="0"/>
                  </a:rPr>
                  <a:t>n</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smtClean="0">
                    <a:latin typeface="Times New Roman" panose="02020603050405020304" pitchFamily="18" charset="0"/>
                    <a:cs typeface="Times New Roman" panose="02020603050405020304" pitchFamily="18" charset="0"/>
                  </a:rPr>
                  <a:t>)</a:t>
                </a:r>
                <a:r>
                  <a:rPr lang="en-US" altLang="zh-CN" sz="2600" b="1" dirty="0" smtClean="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269382" y="621443"/>
                <a:ext cx="11589417" cy="5627503"/>
              </a:xfrm>
              <a:prstGeom prst="rect">
                <a:avLst/>
              </a:prstGeom>
              <a:blipFill rotWithShape="0">
                <a:blip r:embed="rId4"/>
                <a:stretch>
                  <a:fillRect l="-947"/>
                </a:stretch>
              </a:blipFill>
            </p:spPr>
            <p:txBody>
              <a:bodyPr/>
              <a:lstStyle/>
              <a:p>
                <a:r>
                  <a:rPr lang="zh-CN" altLang="en-US">
                    <a:noFill/>
                  </a:rPr>
                  <a:t> </a:t>
                </a:r>
              </a:p>
            </p:txBody>
          </p:sp>
        </mc:Fallback>
      </mc:AlternateContent>
      <p:sp>
        <p:nvSpPr>
          <p:cNvPr id="13" name="矩形 12"/>
          <p:cNvSpPr/>
          <p:nvPr>
            <p:custDataLst>
              <p:tags r:id="rId2"/>
            </p:custDataLst>
          </p:nvPr>
        </p:nvSpPr>
        <p:spPr>
          <a:xfrm>
            <a:off x="1746957" y="192150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ea typeface="宋体" panose="02010600030101010101" pitchFamily="2" charset="-122"/>
              </a:rPr>
              <a:t>D</a:t>
            </a:r>
            <a:endParaRPr lang="zh-CN" altLang="en-US" sz="3000" b="1" dirty="0">
              <a:solidFill>
                <a:srgbClr val="C00000"/>
              </a:solidFill>
            </a:endParaRPr>
          </a:p>
        </p:txBody>
      </p:sp>
    </p:spTree>
    <p:extLst>
      <p:ext uri="{BB962C8B-B14F-4D97-AF65-F5344CB8AC3E}">
        <p14:creationId xmlns:p14="http://schemas.microsoft.com/office/powerpoint/2010/main" val="2631821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linds(horizont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linds(horizont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linds(horizontal)">
                                      <p:cBhvr>
                                        <p:cTn id="2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51648"/>
            <a:ext cx="12190413" cy="619935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621443"/>
                <a:ext cx="11589417" cy="52560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其首项为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num>
                      <m:den>
                        <m:r>
                          <a:rPr lang="en-US" altLang="zh-CN" sz="2600" b="1" i="1">
                            <a:latin typeface="Cambria Math" panose="02040503050406030204" pitchFamily="18" charset="0"/>
                            <a:cs typeface="Times New Roman" panose="02020603050405020304" pitchFamily="18" charset="0"/>
                          </a:rPr>
                          <m:t>𝟓</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𝟓</m:t>
                                </m:r>
                              </m:den>
                            </m:f>
                          </m:e>
                        </m:d>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𝟓</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621443"/>
                <a:ext cx="11589417" cy="5256054"/>
              </a:xfrm>
              <a:prstGeom prst="rect">
                <a:avLst/>
              </a:prstGeom>
              <a:blipFill rotWithShape="0">
                <a:blip r:embed="rId3"/>
                <a:stretch>
                  <a:fillRect l="-947" b="-6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58301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872</Words>
  <Application>Microsoft Office PowerPoint</Application>
  <PresentationFormat>自定义</PresentationFormat>
  <Paragraphs>289</Paragraphs>
  <Slides>45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45</vt:i4>
      </vt:variant>
    </vt:vector>
  </HeadingPairs>
  <TitlesOfParts>
    <vt:vector size="58" baseType="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48</cp:revision>
  <dcterms:created xsi:type="dcterms:W3CDTF">2024-01-05T07:50:57Z</dcterms:created>
  <dcterms:modified xsi:type="dcterms:W3CDTF">2025-02-27T08:38:17Z</dcterms:modified>
</cp:coreProperties>
</file>