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257" r:id="rId3"/>
    <p:sldId id="258" r:id="rId4"/>
    <p:sldId id="259" r:id="rId5"/>
    <p:sldId id="260" r:id="rId6"/>
    <p:sldId id="261" r:id="rId7"/>
    <p:sldId id="336" r:id="rId8"/>
    <p:sldId id="264" r:id="rId9"/>
    <p:sldId id="352" r:id="rId10"/>
    <p:sldId id="265" r:id="rId11"/>
    <p:sldId id="313" r:id="rId12"/>
    <p:sldId id="268" r:id="rId13"/>
    <p:sldId id="338" r:id="rId14"/>
    <p:sldId id="339" r:id="rId15"/>
    <p:sldId id="269" r:id="rId16"/>
    <p:sldId id="270" r:id="rId17"/>
    <p:sldId id="271" r:id="rId18"/>
    <p:sldId id="314" r:id="rId19"/>
    <p:sldId id="315" r:id="rId20"/>
    <p:sldId id="353" r:id="rId21"/>
    <p:sldId id="316" r:id="rId22"/>
    <p:sldId id="317" r:id="rId23"/>
    <p:sldId id="275" r:id="rId24"/>
    <p:sldId id="276" r:id="rId25"/>
    <p:sldId id="277" r:id="rId26"/>
    <p:sldId id="278" r:id="rId27"/>
    <p:sldId id="279" r:id="rId28"/>
    <p:sldId id="354" r:id="rId29"/>
    <p:sldId id="280" r:id="rId30"/>
    <p:sldId id="281" r:id="rId31"/>
    <p:sldId id="355" r:id="rId32"/>
    <p:sldId id="356" r:id="rId33"/>
    <p:sldId id="282" r:id="rId34"/>
    <p:sldId id="283" r:id="rId35"/>
    <p:sldId id="291" r:id="rId36"/>
    <p:sldId id="362" r:id="rId37"/>
    <p:sldId id="357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63" r:id="rId48"/>
    <p:sldId id="304" r:id="rId49"/>
    <p:sldId id="364" r:id="rId50"/>
    <p:sldId id="305" r:id="rId51"/>
    <p:sldId id="365" r:id="rId52"/>
    <p:sldId id="306" r:id="rId53"/>
    <p:sldId id="366" r:id="rId54"/>
    <p:sldId id="367" r:id="rId55"/>
    <p:sldId id="307" r:id="rId56"/>
    <p:sldId id="308" r:id="rId57"/>
    <p:sldId id="368" r:id="rId58"/>
    <p:sldId id="309" r:id="rId59"/>
    <p:sldId id="369" r:id="rId60"/>
    <p:sldId id="310" r:id="rId61"/>
    <p:sldId id="343" r:id="rId62"/>
    <p:sldId id="311" r:id="rId63"/>
    <p:sldId id="335" r:id="rId64"/>
    <p:sldId id="351" r:id="rId65"/>
  </p:sldIdLst>
  <p:sldSz cx="12190413" cy="6859588"/>
  <p:notesSz cx="6858000" cy="9144000"/>
  <p:defaultTextStyle>
    <a:defPPr>
      <a:defRPr lang="zh-CN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0" userDrawn="1">
          <p15:clr>
            <a:srgbClr val="A4A3A4"/>
          </p15:clr>
        </p15:guide>
        <p15:guide id="2" pos="1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  <a:srgbClr val="70AD47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4" autoAdjust="0"/>
    <p:restoredTop sz="94614" autoAdjust="0"/>
  </p:normalViewPr>
  <p:slideViewPr>
    <p:cSldViewPr>
      <p:cViewPr varScale="1">
        <p:scale>
          <a:sx n="92" d="100"/>
          <a:sy n="92" d="100"/>
        </p:scale>
        <p:origin x="192" y="84"/>
      </p:cViewPr>
      <p:guideLst>
        <p:guide orient="horz" pos="3930"/>
        <p:guide pos="1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64"/>
    </p:cViewPr>
  </p:sorterViewPr>
  <p:notesViewPr>
    <p:cSldViewPr>
      <p:cViewPr varScale="1">
        <p:scale>
          <a:sx n="63" d="100"/>
          <a:sy n="63" d="100"/>
        </p:scale>
        <p:origin x="-3163" y="-77"/>
      </p:cViewPr>
      <p:guideLst>
        <p:guide orient="horz" pos="2880"/>
        <p:guide pos="2160"/>
      </p:guideLst>
    </p:cSldViewPr>
  </p:notesViewPr>
  <p:gridSpacing cx="216027" cy="216027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8181C-C744-4CB4-9546-BD96C8CA40C4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F588-7F48-4419-A943-E4BFEBDD0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78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36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76E8C2-FB17-4F97-B19D-97236ED15B4B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5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5295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4FBAB-EFB2-4BDA-9A4E-F394C865AB0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6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0236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4FBAB-EFB2-4BDA-9A4E-F394C865AB0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7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8070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slide" Target="../slides/slide3.xml"/><Relationship Id="rId4" Type="http://schemas.openxmlformats.org/officeDocument/2006/relationships/tags" Target="../tags/tag6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" Target="../slides/slide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1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2.TI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41.xml"/><Relationship Id="rId13" Type="http://schemas.openxmlformats.org/officeDocument/2006/relationships/slide" Target="../slides/slide46.xml"/><Relationship Id="rId18" Type="http://schemas.openxmlformats.org/officeDocument/2006/relationships/slide" Target="../slides/slide56.xml"/><Relationship Id="rId3" Type="http://schemas.openxmlformats.org/officeDocument/2006/relationships/tags" Target="../tags/tag41.xml"/><Relationship Id="rId21" Type="http://schemas.openxmlformats.org/officeDocument/2006/relationships/slide" Target="../slides/slide62.xml"/><Relationship Id="rId7" Type="http://schemas.openxmlformats.org/officeDocument/2006/relationships/slide" Target="../slides/slide40.xml"/><Relationship Id="rId12" Type="http://schemas.openxmlformats.org/officeDocument/2006/relationships/slide" Target="../slides/slide45.xml"/><Relationship Id="rId17" Type="http://schemas.openxmlformats.org/officeDocument/2006/relationships/slide" Target="../slides/slide55.xml"/><Relationship Id="rId2" Type="http://schemas.openxmlformats.org/officeDocument/2006/relationships/tags" Target="../tags/tag40.xml"/><Relationship Id="rId16" Type="http://schemas.openxmlformats.org/officeDocument/2006/relationships/slide" Target="../slides/slide52.xml"/><Relationship Id="rId20" Type="http://schemas.openxmlformats.org/officeDocument/2006/relationships/slide" Target="../slides/slide60.xml"/><Relationship Id="rId1" Type="http://schemas.openxmlformats.org/officeDocument/2006/relationships/tags" Target="../tags/tag39.xml"/><Relationship Id="rId6" Type="http://schemas.openxmlformats.org/officeDocument/2006/relationships/slide" Target="../slides/slide39.xml"/><Relationship Id="rId11" Type="http://schemas.openxmlformats.org/officeDocument/2006/relationships/slide" Target="../slides/slide44.xml"/><Relationship Id="rId5" Type="http://schemas.openxmlformats.org/officeDocument/2006/relationships/slideMaster" Target="../slideMasters/slideMaster1.xml"/><Relationship Id="rId15" Type="http://schemas.openxmlformats.org/officeDocument/2006/relationships/slide" Target="../slides/slide50.xml"/><Relationship Id="rId10" Type="http://schemas.openxmlformats.org/officeDocument/2006/relationships/slide" Target="../slides/slide43.xml"/><Relationship Id="rId19" Type="http://schemas.openxmlformats.org/officeDocument/2006/relationships/slide" Target="../slides/slide58.xml"/><Relationship Id="rId4" Type="http://schemas.openxmlformats.org/officeDocument/2006/relationships/tags" Target="../tags/tag42.xml"/><Relationship Id="rId9" Type="http://schemas.openxmlformats.org/officeDocument/2006/relationships/slide" Target="../slides/slide42.xml"/><Relationship Id="rId14" Type="http://schemas.openxmlformats.org/officeDocument/2006/relationships/slide" Target="../slides/slide48.xml"/><Relationship Id="rId22" Type="http://schemas.openxmlformats.org/officeDocument/2006/relationships/slide" Target="../slides/slide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169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4385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-33020" y="4782185"/>
            <a:ext cx="12223750" cy="424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-33020" y="5173345"/>
            <a:ext cx="12223750" cy="1684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0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riceplan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655" y="0"/>
            <a:ext cx="12230100" cy="686054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16923" y="15647"/>
            <a:ext cx="12231683" cy="6883724"/>
          </a:xfrm>
          <a:prstGeom prst="rect">
            <a:avLst/>
          </a:prstGeom>
          <a:solidFill>
            <a:srgbClr val="548235">
              <a:alpha val="55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0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7"/>
          <p:cNvSpPr txBox="1"/>
          <p:nvPr userDrawn="1"/>
        </p:nvSpPr>
        <p:spPr>
          <a:xfrm>
            <a:off x="3071095" y="2781945"/>
            <a:ext cx="6038064" cy="83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本课结束</a:t>
            </a:r>
          </a:p>
        </p:txBody>
      </p:sp>
    </p:spTree>
    <p:extLst>
      <p:ext uri="{BB962C8B-B14F-4D97-AF65-F5344CB8AC3E}">
        <p14:creationId xmlns:p14="http://schemas.microsoft.com/office/powerpoint/2010/main" val="3319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riceplant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655" y="0"/>
            <a:ext cx="12230100" cy="686054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-33016" y="4783293"/>
            <a:ext cx="12222159" cy="4249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-33016" y="5174543"/>
            <a:ext cx="12222159" cy="168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1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7" name="矩形 16"/>
          <p:cNvSpPr/>
          <p:nvPr userDrawn="1">
            <p:custDataLst>
              <p:tags r:id="rId5"/>
            </p:custDataLst>
          </p:nvPr>
        </p:nvSpPr>
        <p:spPr>
          <a:xfrm>
            <a:off x="0" y="1914333"/>
            <a:ext cx="12190413" cy="437997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833619" y="-20959"/>
            <a:ext cx="2605066" cy="1720613"/>
          </a:xfrm>
          <a:prstGeom prst="rect">
            <a:avLst/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 userDrawn="1">
            <p:custDataLst>
              <p:tags r:id="rId7"/>
            </p:custDataLst>
          </p:nvPr>
        </p:nvSpPr>
        <p:spPr>
          <a:xfrm>
            <a:off x="834253" y="389345"/>
            <a:ext cx="2604431" cy="1310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8"/>
            </p:custDataLst>
          </p:nvPr>
        </p:nvSpPr>
        <p:spPr>
          <a:xfrm>
            <a:off x="956157" y="746966"/>
            <a:ext cx="2360623" cy="896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课标</a:t>
            </a:r>
            <a:r>
              <a:rPr lang="zh-CN" altLang="zh-C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endParaRPr lang="zh-CN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428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6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167016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6" y="167679"/>
            <a:ext cx="1751737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15632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7" y="167679"/>
            <a:ext cx="2231354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7463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63491" y="18863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6035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3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33015" y="17021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诊断自测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4318926" y="189389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</a:rPr>
              <a:t>概念思考辨析</a:t>
            </a:r>
            <a:r>
              <a:rPr lang="en-US" altLang="zh-CN" sz="2800" dirty="0" smtClean="0">
                <a:solidFill>
                  <a:schemeClr val="tx1"/>
                </a:solidFill>
              </a:rPr>
              <a:t>+</a:t>
            </a:r>
            <a:r>
              <a:rPr lang="zh-CN" altLang="en-US" sz="2800" dirty="0" smtClean="0">
                <a:solidFill>
                  <a:schemeClr val="tx1"/>
                </a:solidFill>
              </a:rPr>
              <a:t>教材经典改编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14" name="image2.jpeg"/>
          <p:cNvPicPr/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5338" y="303585"/>
            <a:ext cx="1046212" cy="3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2258719" y="6418161"/>
            <a:ext cx="246030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1</a:t>
            </a:r>
          </a:p>
        </p:txBody>
      </p:sp>
      <p:sp>
        <p:nvSpPr>
          <p:cNvPr id="11" name="Rectangle 21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2555543" y="6418161"/>
            <a:ext cx="246031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2</a:t>
            </a:r>
          </a:p>
        </p:txBody>
      </p:sp>
      <p:sp>
        <p:nvSpPr>
          <p:cNvPr id="12" name="Rectangl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285395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3</a:t>
            </a:r>
          </a:p>
        </p:txBody>
      </p:sp>
      <p:sp>
        <p:nvSpPr>
          <p:cNvPr id="13" name="Rectangle 21">
            <a:hlinkClick r:id="rId9" action="ppaction://hlinksldjump"/>
          </p:cNvPr>
          <p:cNvSpPr>
            <a:spLocks noChangeArrowheads="1"/>
          </p:cNvSpPr>
          <p:nvPr userDrawn="1"/>
        </p:nvSpPr>
        <p:spPr bwMode="auto">
          <a:xfrm>
            <a:off x="3150778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4</a:t>
            </a:r>
          </a:p>
        </p:txBody>
      </p:sp>
      <p:sp>
        <p:nvSpPr>
          <p:cNvPr id="14" name="Rectangle 21">
            <a:hlinkClick r:id="rId10" action="ppaction://hlinksldjump"/>
          </p:cNvPr>
          <p:cNvSpPr>
            <a:spLocks noChangeArrowheads="1"/>
          </p:cNvSpPr>
          <p:nvPr userDrawn="1"/>
        </p:nvSpPr>
        <p:spPr bwMode="auto">
          <a:xfrm>
            <a:off x="3447602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5</a:t>
            </a:r>
          </a:p>
        </p:txBody>
      </p:sp>
      <p:sp>
        <p:nvSpPr>
          <p:cNvPr id="15" name="Rectangle 21">
            <a:hlinkClick r:id="rId11" action="ppaction://hlinksldjump"/>
          </p:cNvPr>
          <p:cNvSpPr>
            <a:spLocks noChangeArrowheads="1"/>
          </p:cNvSpPr>
          <p:nvPr userDrawn="1"/>
        </p:nvSpPr>
        <p:spPr bwMode="auto">
          <a:xfrm>
            <a:off x="3744426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6</a:t>
            </a:r>
          </a:p>
        </p:txBody>
      </p:sp>
      <p:sp>
        <p:nvSpPr>
          <p:cNvPr id="16" name="Rectangle 21">
            <a:hlinkClick r:id="rId12" action="ppaction://hlinksldjump"/>
          </p:cNvPr>
          <p:cNvSpPr>
            <a:spLocks noChangeArrowheads="1"/>
          </p:cNvSpPr>
          <p:nvPr userDrawn="1"/>
        </p:nvSpPr>
        <p:spPr bwMode="auto">
          <a:xfrm>
            <a:off x="4041249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7</a:t>
            </a:r>
          </a:p>
        </p:txBody>
      </p:sp>
      <p:sp>
        <p:nvSpPr>
          <p:cNvPr id="17" name="Rectangle 21">
            <a:hlinkClick r:id="rId13" action="ppaction://hlinksldjump"/>
          </p:cNvPr>
          <p:cNvSpPr>
            <a:spLocks noChangeArrowheads="1"/>
          </p:cNvSpPr>
          <p:nvPr userDrawn="1"/>
        </p:nvSpPr>
        <p:spPr bwMode="auto">
          <a:xfrm>
            <a:off x="433807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8</a:t>
            </a:r>
          </a:p>
        </p:txBody>
      </p:sp>
      <p:sp>
        <p:nvSpPr>
          <p:cNvPr id="18" name="Rectangle 21">
            <a:hlinkClick r:id="rId14" action="ppaction://hlinksldjump"/>
          </p:cNvPr>
          <p:cNvSpPr>
            <a:spLocks noChangeArrowheads="1"/>
          </p:cNvSpPr>
          <p:nvPr userDrawn="1"/>
        </p:nvSpPr>
        <p:spPr bwMode="auto">
          <a:xfrm>
            <a:off x="4634897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9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 userDrawn="1"/>
        </p:nvSpPr>
        <p:spPr bwMode="auto">
          <a:xfrm>
            <a:off x="493172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10</a:t>
            </a:r>
          </a:p>
        </p:txBody>
      </p:sp>
      <p:sp>
        <p:nvSpPr>
          <p:cNvPr id="20" name="Rectangle 21">
            <a:hlinkClick r:id="rId16" action="ppaction://hlinksldjump"/>
          </p:cNvPr>
          <p:cNvSpPr>
            <a:spLocks noChangeArrowheads="1"/>
          </p:cNvSpPr>
          <p:nvPr userDrawn="1"/>
        </p:nvSpPr>
        <p:spPr bwMode="auto">
          <a:xfrm>
            <a:off x="527775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11</a:t>
            </a:r>
          </a:p>
        </p:txBody>
      </p:sp>
      <p:sp>
        <p:nvSpPr>
          <p:cNvPr id="21" name="Rectangle 21">
            <a:hlinkClick r:id="rId17" action="ppaction://hlinksldjump"/>
          </p:cNvPr>
          <p:cNvSpPr>
            <a:spLocks noChangeArrowheads="1"/>
          </p:cNvSpPr>
          <p:nvPr userDrawn="1"/>
        </p:nvSpPr>
        <p:spPr bwMode="auto">
          <a:xfrm>
            <a:off x="562378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12</a:t>
            </a:r>
          </a:p>
        </p:txBody>
      </p:sp>
      <p:sp>
        <p:nvSpPr>
          <p:cNvPr id="22" name="Rectangle 21">
            <a:hlinkClick r:id="rId18" action="ppaction://hlinksldjump"/>
          </p:cNvPr>
          <p:cNvSpPr>
            <a:spLocks noChangeArrowheads="1"/>
          </p:cNvSpPr>
          <p:nvPr userDrawn="1"/>
        </p:nvSpPr>
        <p:spPr bwMode="auto">
          <a:xfrm>
            <a:off x="596981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13</a:t>
            </a:r>
          </a:p>
        </p:txBody>
      </p:sp>
      <p:sp>
        <p:nvSpPr>
          <p:cNvPr id="23" name="Rectangle 21">
            <a:hlinkClick r:id="rId19" action="ppaction://hlinksldjump"/>
          </p:cNvPr>
          <p:cNvSpPr>
            <a:spLocks noChangeArrowheads="1"/>
          </p:cNvSpPr>
          <p:nvPr userDrawn="1"/>
        </p:nvSpPr>
        <p:spPr bwMode="auto">
          <a:xfrm>
            <a:off x="631584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14</a:t>
            </a:r>
          </a:p>
        </p:txBody>
      </p:sp>
      <p:sp>
        <p:nvSpPr>
          <p:cNvPr id="24" name="Rectangle 21">
            <a:hlinkClick r:id="rId20" action="ppaction://hlinksldjump"/>
          </p:cNvPr>
          <p:cNvSpPr>
            <a:spLocks noChangeArrowheads="1"/>
          </p:cNvSpPr>
          <p:nvPr userDrawn="1"/>
        </p:nvSpPr>
        <p:spPr bwMode="auto">
          <a:xfrm>
            <a:off x="666187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15</a:t>
            </a:r>
          </a:p>
        </p:txBody>
      </p:sp>
      <p:sp>
        <p:nvSpPr>
          <p:cNvPr id="25" name="Rectangle 21">
            <a:hlinkClick r:id="rId21" action="ppaction://hlinksldjump"/>
          </p:cNvPr>
          <p:cNvSpPr>
            <a:spLocks noChangeArrowheads="1"/>
          </p:cNvSpPr>
          <p:nvPr userDrawn="1"/>
        </p:nvSpPr>
        <p:spPr bwMode="auto">
          <a:xfrm>
            <a:off x="700790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16</a:t>
            </a:r>
          </a:p>
        </p:txBody>
      </p:sp>
      <p:sp>
        <p:nvSpPr>
          <p:cNvPr id="26" name="动作按钮: 后退或前一项 25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>
            <a:hlinkClick r:id="rId22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38955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4924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51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9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slide" Target="slide38.xml"/><Relationship Id="rId4" Type="http://schemas.openxmlformats.org/officeDocument/2006/relationships/slide" Target="slide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4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4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3.xml"/><Relationship Id="rId4" Type="http://schemas.openxmlformats.org/officeDocument/2006/relationships/image" Target="../media/image5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5.xml"/><Relationship Id="rId1" Type="http://schemas.openxmlformats.org/officeDocument/2006/relationships/tags" Target="../tags/tag13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tags" Target="../tags/tag13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472036" y="4763921"/>
            <a:ext cx="6238063" cy="463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1300"/>
              </a:spcBef>
              <a:spcAft>
                <a:spcPts val="1300"/>
              </a:spcAft>
              <a:defRPr/>
            </a:pP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第六章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数列</a:t>
            </a:r>
            <a:endParaRPr lang="zh-CN" alt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2855223" y="5158030"/>
            <a:ext cx="8874875" cy="83013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fontAlgn="auto">
              <a:lnSpc>
                <a:spcPct val="100000"/>
              </a:lnSpc>
              <a:spcBef>
                <a:spcPts val="1400"/>
              </a:spcBef>
              <a:spcAft>
                <a:spcPts val="1450"/>
              </a:spcAft>
              <a:defRPr/>
            </a:pP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节　等比数列及其前</a:t>
            </a:r>
            <a:r>
              <a:rPr lang="en-US" altLang="zh-CN" sz="4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项和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356777" y="0"/>
            <a:ext cx="2398083" cy="1329998"/>
            <a:chOff x="14872" y="0"/>
            <a:chExt cx="3777" cy="2094"/>
          </a:xfrm>
        </p:grpSpPr>
        <p:pic>
          <p:nvPicPr>
            <p:cNvPr id="11" name="图片 11" descr="创新设计字体-0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biLevel thresh="5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" y="0"/>
              <a:ext cx="2151" cy="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1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6421" y="851"/>
              <a:ext cx="2229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INNOVATIVE 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54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288527" y="1635504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27818" y="931318"/>
                <a:ext cx="11589417" cy="3394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思考辨析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在括号内打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√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“×”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等比数列的公比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是一个常数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它可以是任意实数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三个数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成等比数列的充要条件是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则其前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18" y="931318"/>
                <a:ext cx="11589417" cy="3394968"/>
              </a:xfrm>
              <a:prstGeom prst="rect">
                <a:avLst/>
              </a:prstGeom>
              <a:blipFill rotWithShape="0">
                <a:blip r:embed="rId2"/>
                <a:stretch>
                  <a:fillRect l="-946" b="-14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7530276" y="2261551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052029" y="2975734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564890" y="3718655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11693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7" grpId="0" autoUpdateAnimBg="0"/>
      <p:bldP spid="9" grpId="0" autoUpdateAnimBg="0"/>
      <p:bldP spid="1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7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CBE9CE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7818" y="931318"/>
            <a:ext cx="115894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64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在等比数列中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≠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64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满足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但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不成等比数列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64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64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不成等比数列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0340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071656"/>
            <a:ext cx="12190413" cy="4091306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CBE9CE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9945384" y="834019"/>
                <a:ext cx="970137" cy="8871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C00000"/>
                    </a:solidFill>
                    <a:effectLst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𝟎𝟐𝟑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𝟓𝟏𝟐</m:t>
                        </m:r>
                      </m:den>
                    </m:f>
                    <m:r>
                      <a:rPr lang="en-US" altLang="zh-CN" sz="2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384" y="834019"/>
                <a:ext cx="970137" cy="88710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1043886"/>
                <a:ext cx="11589417" cy="887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北师大选修二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P29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改编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…,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前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项的和为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1043886"/>
                <a:ext cx="11589417" cy="887166"/>
              </a:xfrm>
              <a:prstGeom prst="rect">
                <a:avLst/>
              </a:prstGeom>
              <a:blipFill rotWithShape="0">
                <a:blip r:embed="rId4"/>
                <a:stretch>
                  <a:fillRect l="-947" b="-68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81439" y="2120185"/>
                <a:ext cx="11589417" cy="1527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zh-CN" altLang="zh-CN" sz="2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𝟏𝟎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𝟎𝟐𝟑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39" y="2120185"/>
                <a:ext cx="11589417" cy="1527534"/>
              </a:xfrm>
              <a:prstGeom prst="rect">
                <a:avLst/>
              </a:prstGeom>
              <a:blipFill rotWithShape="0">
                <a:blip r:embed="rId5"/>
                <a:stretch>
                  <a:fillRect l="-9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8151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899653"/>
            <a:ext cx="12190413" cy="4282011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CBE9CE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88824" y="1131413"/>
            <a:ext cx="2045753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3·2</a:t>
            </a:r>
            <a:r>
              <a:rPr lang="en-US" altLang="zh-CN" sz="2600" b="1" i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30000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2·3</a:t>
            </a:r>
            <a:r>
              <a:rPr lang="en-US" altLang="zh-CN" sz="2600" b="1" i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30000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人教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选修二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P37T3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改编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在等比数列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=6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=30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94886" y="1917605"/>
                <a:ext cx="11589417" cy="3548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的公比为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𝒒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𝒒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𝒒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或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𝒒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86" y="1917605"/>
                <a:ext cx="11589417" cy="3548600"/>
              </a:xfrm>
              <a:prstGeom prst="rect">
                <a:avLst/>
              </a:prstGeom>
              <a:blipFill rotWithShape="0">
                <a:blip r:embed="rId3"/>
                <a:stretch>
                  <a:fillRect l="-947" b="-32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3269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204748"/>
            <a:ext cx="12190413" cy="3948186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CBE9CE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40032" y="1437208"/>
            <a:ext cx="351378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/>
              <p:cNvSpPr/>
              <p:nvPr/>
            </p:nvSpPr>
            <p:spPr>
              <a:xfrm>
                <a:off x="217427" y="559097"/>
                <a:ext cx="11589417" cy="15549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人教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选修三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P37T5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拓展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已知等比数列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27" y="559097"/>
                <a:ext cx="11589417" cy="1554977"/>
              </a:xfrm>
              <a:prstGeom prst="rect">
                <a:avLst/>
              </a:prstGeom>
              <a:blipFill rotWithShape="0">
                <a:blip r:embed="rId3"/>
                <a:stretch>
                  <a:fillRect l="-947" b="-94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54545" y="2052075"/>
                <a:ext cx="11589417" cy="954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5" y="2052075"/>
                <a:ext cx="11589417" cy="954813"/>
              </a:xfrm>
              <a:prstGeom prst="rect">
                <a:avLst/>
              </a:prstGeom>
              <a:blipFill rotWithShape="0">
                <a:blip r:embed="rId4"/>
                <a:stretch>
                  <a:fillRect l="-947" b="-12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1399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考点聚焦突破</a:t>
            </a: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9130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KAODIANJUJIAOTUPO</a:t>
            </a:r>
          </a:p>
        </p:txBody>
      </p:sp>
    </p:spTree>
    <p:extLst>
      <p:ext uri="{BB962C8B-B14F-4D97-AF65-F5344CB8AC3E}">
        <p14:creationId xmlns:p14="http://schemas.microsoft.com/office/powerpoint/2010/main" val="10957619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2863690"/>
            <a:ext cx="12190413" cy="337553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矩形 34"/>
          <p:cNvSpPr/>
          <p:nvPr>
            <p:custDataLst>
              <p:tags r:id="rId3"/>
            </p:custDataLst>
          </p:nvPr>
        </p:nvSpPr>
        <p:spPr bwMode="auto">
          <a:xfrm>
            <a:off x="251427" y="-12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考点一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等比数列基本量的求解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738625"/>
                <a:ext cx="11589417" cy="55144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河南部分名校联考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为常数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	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的公比为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		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023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=8(4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38625"/>
                <a:ext cx="11589417" cy="5514458"/>
              </a:xfrm>
              <a:prstGeom prst="rect">
                <a:avLst/>
              </a:prstGeom>
              <a:blipFill rotWithShape="0">
                <a:blip r:embed="rId6"/>
                <a:stretch>
                  <a:fillRect l="-947" t="-110" b="-18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4029940" y="1282971"/>
            <a:ext cx="7184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3298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06929"/>
                <a:ext cx="11589417" cy="44918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长沙模拟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在《增删算法统宗》中有这样一则故事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三百七十八里关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初行健步不为难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次日脚痛减一半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如此六日过其关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则下列说法正确的是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此人第二天走了九十六里路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此人第三天走的路程占全程的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此人第一天走的路程比后五天走的路程多六里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此人后三天共走了四十二里路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06929"/>
                <a:ext cx="11589417" cy="4491871"/>
              </a:xfrm>
              <a:prstGeom prst="rect">
                <a:avLst/>
              </a:prstGeom>
              <a:blipFill rotWithShape="0">
                <a:blip r:embed="rId3"/>
                <a:stretch>
                  <a:fillRect l="-947" r="-158" b="-24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829876" y="1889790"/>
            <a:ext cx="10166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ACD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589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9869"/>
            <a:ext cx="12190413" cy="620719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567655"/>
                <a:ext cx="11589417" cy="5595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设此人第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天走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里路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是首项为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公比为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=378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𝟔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=378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=192.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=192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所以此人第二天走了九十六里路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=192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𝟑𝟕𝟖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378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192=186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186=6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所以此人第一天走的路程比后五天走的路程多六里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=378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48=42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所以此人后三天共走了四十二里路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67655"/>
                <a:ext cx="11589417" cy="5595506"/>
              </a:xfrm>
              <a:prstGeom prst="rect">
                <a:avLst/>
              </a:prstGeom>
              <a:blipFill rotWithShape="0">
                <a:blip r:embed="rId3"/>
                <a:stretch>
                  <a:fillRect l="-947" b="-18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57135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000688"/>
            <a:ext cx="12190413" cy="419745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9382" y="606929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(3)(2025·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淄博模拟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已知等比数列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共有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所有奇数项的和为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所有偶数项的和为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则公比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4933514" y="1014507"/>
            <a:ext cx="389850" cy="752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zh-CN" sz="14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3863" y="1917605"/>
            <a:ext cx="11589417" cy="1824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依题意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+…+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=85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+…+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=84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而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+…+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=42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8421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7883" y="1974037"/>
            <a:ext cx="10879599" cy="3277994"/>
          </a:xfrm>
          <a:prstGeom prst="rect">
            <a:avLst/>
          </a:prstGeom>
          <a:noFill/>
        </p:spPr>
        <p:txBody>
          <a:bodyPr wrap="square" lIns="121898" tIns="60948" rIns="121898" bIns="60948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理解等比数列的概念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600" b="1" smtClean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掌握等比数列的通项公式与前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项和公式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600" b="1" smtClean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了解等比数列与指数函数的关系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40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2179648"/>
                <a:ext cx="11589417" cy="2787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等比数列中有五个量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一般可以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知三求二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通过列方程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组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便可迎刃而解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等比数列的前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项和公式涉及对公比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的分类讨论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2179648"/>
                <a:ext cx="11589417" cy="2787494"/>
              </a:xfrm>
              <a:prstGeom prst="rect">
                <a:avLst/>
              </a:prstGeom>
              <a:blipFill rotWithShape="0">
                <a:blip r:embed="rId6"/>
                <a:stretch>
                  <a:fillRect l="-947" r="-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83081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1914552"/>
            <a:ext cx="12190413" cy="428182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621443"/>
                <a:ext cx="11589417" cy="5276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全国甲卷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两式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相减可得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的公比为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3=5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276637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18212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412601"/>
            <a:ext cx="12190413" cy="479636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621443"/>
                <a:ext cx="11589417" cy="4751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zh-CN" altLang="zh-CN" sz="2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𝟓</m:t>
                                        </m:r>
                                      </m:num>
                                      <m:den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𝟑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751750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40723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420649"/>
            <a:ext cx="12190413" cy="374498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46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考点二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等比数列的判定与证明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794547"/>
                <a:ext cx="11589417" cy="5115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月八省联考节选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证明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证明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是以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为首项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为公比的等比数列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94547"/>
                <a:ext cx="11589417" cy="5115759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88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1558907"/>
            <a:ext cx="12190413" cy="464385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781100"/>
                <a:ext cx="11589417" cy="3592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81100"/>
                <a:ext cx="11589417" cy="3592137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3668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312448" y="2181729"/>
                <a:ext cx="11411052" cy="3940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等比数列的三种常用判定方法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定义法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为非零常数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为非零常数且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等比中项法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项和公式法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为常数且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48" y="2181729"/>
                <a:ext cx="11411052" cy="3940759"/>
              </a:xfrm>
              <a:prstGeom prst="rect">
                <a:avLst/>
              </a:prstGeom>
              <a:blipFill rotWithShape="0">
                <a:blip r:embed="rId6"/>
                <a:stretch>
                  <a:fillRect l="-962" r="-2404" b="-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603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3094440"/>
            <a:ext cx="12190413" cy="312238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5532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郑州模拟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的各项均为正数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从下面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①②③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三个条件中选取两个作为已知条件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证明另外一个成立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③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若选择不同的组合分别解答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按第一个解答计分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证明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①②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作条件证明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532668"/>
              </a:xfrm>
              <a:prstGeom prst="rect">
                <a:avLst/>
              </a:prstGeom>
              <a:blipFill rotWithShape="0">
                <a:blip r:embed="rId3"/>
                <a:stretch>
                  <a:fillRect l="-947" r="-1210" b="-4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8925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-52134"/>
            <a:ext cx="12190413" cy="630520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621443"/>
                <a:ext cx="11589417" cy="4933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①③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作条件证明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933082"/>
              </a:xfrm>
              <a:prstGeom prst="rect">
                <a:avLst/>
              </a:prstGeom>
              <a:blipFill rotWithShape="0">
                <a:blip r:embed="rId3"/>
                <a:stretch>
                  <a:fillRect l="-947" b="-7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4767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11870"/>
            <a:ext cx="12190413" cy="620694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634890"/>
                <a:ext cx="11589417" cy="5390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②③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作条件证明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为首项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为公比的等比数列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也符合上式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为首项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为公比的等比数列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34890"/>
                <a:ext cx="11589417" cy="5390963"/>
              </a:xfrm>
              <a:prstGeom prst="rect">
                <a:avLst/>
              </a:prstGeom>
              <a:blipFill rotWithShape="0">
                <a:blip r:embed="rId3"/>
                <a:stretch>
                  <a:fillRect l="-947" b="-20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44284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3449966"/>
            <a:ext cx="12190413" cy="269774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9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考点三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等比数列的性质及应用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765519"/>
                <a:ext cx="11589417" cy="538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项的性质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重庆七校诊断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=4π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65519"/>
                <a:ext cx="11589417" cy="5380832"/>
              </a:xfrm>
              <a:prstGeom prst="rect">
                <a:avLst/>
              </a:prstGeom>
              <a:blipFill rotWithShape="0">
                <a:blip r:embed="rId5"/>
                <a:stretch>
                  <a:fillRect l="-947" t="-2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4528006" y="2015967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7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8"/>
          <p:cNvSpPr/>
          <p:nvPr/>
        </p:nvSpPr>
        <p:spPr bwMode="auto">
          <a:xfrm>
            <a:off x="-2" y="2611947"/>
            <a:ext cx="4837438" cy="1712353"/>
          </a:xfrm>
          <a:custGeom>
            <a:avLst/>
            <a:gdLst/>
            <a:ahLst/>
            <a:cxnLst/>
            <a:rect l="l" t="t" r="r" b="b"/>
            <a:pathLst>
              <a:path w="4310745" h="1283968">
                <a:moveTo>
                  <a:pt x="1089668" y="0"/>
                </a:moveTo>
                <a:lnTo>
                  <a:pt x="3526973" y="0"/>
                </a:lnTo>
                <a:lnTo>
                  <a:pt x="4310745" y="1269454"/>
                </a:lnTo>
                <a:lnTo>
                  <a:pt x="1089668" y="1283968"/>
                </a:lnTo>
                <a:close/>
                <a:moveTo>
                  <a:pt x="0" y="0"/>
                </a:moveTo>
                <a:lnTo>
                  <a:pt x="1089667" y="0"/>
                </a:lnTo>
                <a:lnTo>
                  <a:pt x="1089667" y="1283968"/>
                </a:lnTo>
                <a:lnTo>
                  <a:pt x="0" y="1283968"/>
                </a:lnTo>
                <a:close/>
              </a:path>
            </a:pathLst>
          </a:custGeom>
          <a:solidFill>
            <a:srgbClr val="5482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15234" y="2688154"/>
            <a:ext cx="2902842" cy="119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r>
              <a:rPr lang="en-US" altLang="zh-CN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108062" y="3679592"/>
            <a:ext cx="2098700" cy="502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266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66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307938" y="1710102"/>
            <a:ext cx="3110318" cy="913218"/>
            <a:chOff x="4307938" y="1710102"/>
            <a:chExt cx="3110318" cy="913218"/>
          </a:xfrm>
        </p:grpSpPr>
        <p:sp>
          <p:nvSpPr>
            <p:cNvPr id="8" name="TextBox 7">
              <a:hlinkClick r:id="rId3" action="ppaction://hlinksldjump"/>
            </p:cNvPr>
            <p:cNvSpPr txBox="1"/>
            <p:nvPr/>
          </p:nvSpPr>
          <p:spPr bwMode="auto">
            <a:xfrm>
              <a:off x="5201125" y="1752776"/>
              <a:ext cx="2217131" cy="501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zh-CN" altLang="en-US" sz="2665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知识诊断自测</a:t>
              </a:r>
            </a:p>
          </p:txBody>
        </p:sp>
        <p:sp>
          <p:nvSpPr>
            <p:cNvPr id="16" name="TextBox 15">
              <a:hlinkClick r:id="rId3" action="ppaction://hlinksldjump"/>
            </p:cNvPr>
            <p:cNvSpPr txBox="1"/>
            <p:nvPr/>
          </p:nvSpPr>
          <p:spPr>
            <a:xfrm>
              <a:off x="4307938" y="1710102"/>
              <a:ext cx="811335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99339" y="2962903"/>
            <a:ext cx="3104980" cy="913218"/>
            <a:chOff x="4999339" y="2962903"/>
            <a:chExt cx="3104980" cy="913218"/>
          </a:xfrm>
        </p:grpSpPr>
        <p:sp>
          <p:nvSpPr>
            <p:cNvPr id="12" name="TextBox 11">
              <a:hlinkClick r:id="rId4" action="ppaction://hlinksldjump"/>
            </p:cNvPr>
            <p:cNvSpPr txBox="1"/>
            <p:nvPr/>
          </p:nvSpPr>
          <p:spPr bwMode="auto">
            <a:xfrm>
              <a:off x="5887187" y="3012193"/>
              <a:ext cx="2217132" cy="501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考点聚焦突破</a:t>
              </a:r>
            </a:p>
          </p:txBody>
        </p:sp>
        <p:sp>
          <p:nvSpPr>
            <p:cNvPr id="17" name="TextBox 16">
              <a:hlinkClick r:id="rId4" action="ppaction://hlinksldjump"/>
            </p:cNvPr>
            <p:cNvSpPr txBox="1"/>
            <p:nvPr/>
          </p:nvSpPr>
          <p:spPr>
            <a:xfrm>
              <a:off x="4999339" y="2962903"/>
              <a:ext cx="894681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12912" y="4110924"/>
            <a:ext cx="3040374" cy="913218"/>
            <a:chOff x="5712912" y="4110924"/>
            <a:chExt cx="3040374" cy="913218"/>
          </a:xfrm>
        </p:grpSpPr>
        <p:sp>
          <p:nvSpPr>
            <p:cNvPr id="10" name="TextBox 9">
              <a:hlinkClick r:id="rId5" action="ppaction://hlinksldjump"/>
            </p:cNvPr>
            <p:cNvSpPr txBox="1"/>
            <p:nvPr/>
          </p:nvSpPr>
          <p:spPr bwMode="auto">
            <a:xfrm>
              <a:off x="6519982" y="4207367"/>
              <a:ext cx="2233304" cy="5024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课时对点精练</a:t>
              </a:r>
              <a:endParaRPr lang="zh-CN" altLang="en-US" sz="2665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7">
              <a:hlinkClick r:id="rId5" action="ppaction://hlinksldjump"/>
            </p:cNvPr>
            <p:cNvSpPr txBox="1"/>
            <p:nvPr/>
          </p:nvSpPr>
          <p:spPr>
            <a:xfrm>
              <a:off x="5712912" y="4110924"/>
              <a:ext cx="913914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</p:grpSp>
      <p:sp>
        <p:nvSpPr>
          <p:cNvPr id="20" name="矩形 34"/>
          <p:cNvSpPr/>
          <p:nvPr/>
        </p:nvSpPr>
        <p:spPr bwMode="auto">
          <a:xfrm>
            <a:off x="9315242" y="2607161"/>
            <a:ext cx="2893192" cy="1717138"/>
          </a:xfrm>
          <a:custGeom>
            <a:avLst/>
            <a:gdLst>
              <a:gd name="connsiteX0" fmla="*/ 0 w 1055077"/>
              <a:gd name="connsiteY0" fmla="*/ 0 h 1283968"/>
              <a:gd name="connsiteX1" fmla="*/ 1055077 w 1055077"/>
              <a:gd name="connsiteY1" fmla="*/ 0 h 1283968"/>
              <a:gd name="connsiteX2" fmla="*/ 1055077 w 1055077"/>
              <a:gd name="connsiteY2" fmla="*/ 1283968 h 1283968"/>
              <a:gd name="connsiteX3" fmla="*/ 0 w 1055077"/>
              <a:gd name="connsiteY3" fmla="*/ 1283968 h 1283968"/>
              <a:gd name="connsiteX4" fmla="*/ 0 w 1055077"/>
              <a:gd name="connsiteY4" fmla="*/ 0 h 1283968"/>
              <a:gd name="connsiteX0-1" fmla="*/ 0 w 1606620"/>
              <a:gd name="connsiteY0-2" fmla="*/ 0 h 1283968"/>
              <a:gd name="connsiteX1-3" fmla="*/ 1606620 w 1606620"/>
              <a:gd name="connsiteY1-4" fmla="*/ 0 h 1283968"/>
              <a:gd name="connsiteX2-5" fmla="*/ 1606620 w 1606620"/>
              <a:gd name="connsiteY2-6" fmla="*/ 1283968 h 1283968"/>
              <a:gd name="connsiteX3-7" fmla="*/ 551543 w 1606620"/>
              <a:gd name="connsiteY3-8" fmla="*/ 1283968 h 1283968"/>
              <a:gd name="connsiteX4-9" fmla="*/ 0 w 1606620"/>
              <a:gd name="connsiteY4-10" fmla="*/ 0 h 1283968"/>
              <a:gd name="connsiteX0-11" fmla="*/ 0 w 1833140"/>
              <a:gd name="connsiteY0-12" fmla="*/ 9525 h 1293493"/>
              <a:gd name="connsiteX1-13" fmla="*/ 1833140 w 1833140"/>
              <a:gd name="connsiteY1-14" fmla="*/ 0 h 1293493"/>
              <a:gd name="connsiteX2-15" fmla="*/ 1606620 w 1833140"/>
              <a:gd name="connsiteY2-16" fmla="*/ 1293493 h 1293493"/>
              <a:gd name="connsiteX3-17" fmla="*/ 551543 w 1833140"/>
              <a:gd name="connsiteY3-18" fmla="*/ 1293493 h 1293493"/>
              <a:gd name="connsiteX4-19" fmla="*/ 0 w 1833140"/>
              <a:gd name="connsiteY4-20" fmla="*/ 9525 h 1293493"/>
              <a:gd name="connsiteX0-21" fmla="*/ 0 w 1833140"/>
              <a:gd name="connsiteY0-22" fmla="*/ 9525 h 1293493"/>
              <a:gd name="connsiteX1-23" fmla="*/ 1833140 w 1833140"/>
              <a:gd name="connsiteY1-24" fmla="*/ 0 h 1293493"/>
              <a:gd name="connsiteX2-25" fmla="*/ 1833140 w 1833140"/>
              <a:gd name="connsiteY2-26" fmla="*/ 1293493 h 1293493"/>
              <a:gd name="connsiteX3-27" fmla="*/ 551543 w 1833140"/>
              <a:gd name="connsiteY3-28" fmla="*/ 1293493 h 1293493"/>
              <a:gd name="connsiteX4-29" fmla="*/ 0 w 1833140"/>
              <a:gd name="connsiteY4-30" fmla="*/ 9525 h 1293493"/>
              <a:gd name="connsiteX0-31" fmla="*/ 0 w 1833140"/>
              <a:gd name="connsiteY0-32" fmla="*/ 0 h 1283968"/>
              <a:gd name="connsiteX1-33" fmla="*/ 1833140 w 1833140"/>
              <a:gd name="connsiteY1-34" fmla="*/ 8288 h 1283968"/>
              <a:gd name="connsiteX2-35" fmla="*/ 1833140 w 1833140"/>
              <a:gd name="connsiteY2-36" fmla="*/ 1283968 h 1283968"/>
              <a:gd name="connsiteX3-37" fmla="*/ 551543 w 1833140"/>
              <a:gd name="connsiteY3-38" fmla="*/ 1283968 h 1283968"/>
              <a:gd name="connsiteX4-39" fmla="*/ 0 w 1833140"/>
              <a:gd name="connsiteY4-40" fmla="*/ 0 h 1283968"/>
              <a:gd name="connsiteX0-41" fmla="*/ 0 w 1843227"/>
              <a:gd name="connsiteY0-42" fmla="*/ 3587 h 1287555"/>
              <a:gd name="connsiteX1-43" fmla="*/ 1843227 w 1843227"/>
              <a:gd name="connsiteY1-44" fmla="*/ 0 h 1287555"/>
              <a:gd name="connsiteX2-45" fmla="*/ 1833140 w 1843227"/>
              <a:gd name="connsiteY2-46" fmla="*/ 1287555 h 1287555"/>
              <a:gd name="connsiteX3-47" fmla="*/ 551543 w 1843227"/>
              <a:gd name="connsiteY3-48" fmla="*/ 1287555 h 1287555"/>
              <a:gd name="connsiteX4-49" fmla="*/ 0 w 1843227"/>
              <a:gd name="connsiteY4-50" fmla="*/ 3587 h 1287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43227" h="1287555">
                <a:moveTo>
                  <a:pt x="0" y="3587"/>
                </a:moveTo>
                <a:lnTo>
                  <a:pt x="1843227" y="0"/>
                </a:lnTo>
                <a:cubicBezTo>
                  <a:pt x="1839865" y="429185"/>
                  <a:pt x="1836502" y="858370"/>
                  <a:pt x="1833140" y="1287555"/>
                </a:cubicBezTo>
                <a:lnTo>
                  <a:pt x="551543" y="1287555"/>
                </a:lnTo>
                <a:lnTo>
                  <a:pt x="0" y="3587"/>
                </a:lnTo>
                <a:close/>
              </a:path>
            </a:pathLst>
          </a:custGeom>
          <a:solidFill>
            <a:srgbClr val="70AD4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6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784995"/>
            <a:ext cx="12190413" cy="343462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621443"/>
                <a:ext cx="11589417" cy="43725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和的性质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大连调研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B.9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C.16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D.17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仍成等比数列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易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372544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10710292" y="1551865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323170" y="4700482"/>
                <a:ext cx="11589417" cy="12678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𝟏𝟐</m:t>
                                  </m:r>
                                </m:sub>
                              </m:sSub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d>
                                <m:dPr>
                                  <m:ctrlP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𝑺</m:t>
                                      </m:r>
                                    </m:e>
                                    <m:sub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𝟖</m:t>
                                      </m:r>
                                    </m:sub>
                                  </m:s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𝑺</m:t>
                                      </m:r>
                                    </m:e>
                                    <m:sub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𝟒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𝟗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𝟏𝟔</m:t>
                                  </m:r>
                                </m:sub>
                              </m:sSub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𝟏𝟐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𝟏𝟐</m:t>
                                  </m:r>
                                </m:sub>
                              </m:sSub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𝟐𝟕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𝟏𝟐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𝟏𝟑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𝟏𝟔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𝟒𝟎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故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70" y="4700482"/>
                <a:ext cx="11589417" cy="126784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4311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4634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等比数列的最值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的公比为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项积为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并满足条件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𝟎𝟐𝟓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𝟎𝟐𝟔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下列结论正确的是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1&lt;0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中的最大值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无最大值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634154"/>
              </a:xfrm>
              <a:prstGeom prst="rect">
                <a:avLst/>
              </a:prstGeom>
              <a:blipFill rotWithShape="0">
                <a:blip r:embed="rId3"/>
                <a:stretch>
                  <a:fillRect l="-947" r="-947" b="-7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783081" y="2105817"/>
            <a:ext cx="7184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417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-6231"/>
            <a:ext cx="12190413" cy="620694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40577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𝟎𝟐𝟓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不成立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𝟎𝟐𝟓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𝟎𝟐𝟔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不成立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𝟎𝟐𝟔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中的最大值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057714"/>
              </a:xfrm>
              <a:prstGeom prst="rect">
                <a:avLst/>
              </a:prstGeom>
              <a:blipFill rotWithShape="0">
                <a:blip r:embed="rId3"/>
                <a:stretch>
                  <a:fillRect l="-947" b="-2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2180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2447" y="2181729"/>
            <a:ext cx="1118343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等比数列的性质可以分为三类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一是通项公式的变形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二是等比中项的变形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三是前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项和公式的变形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根据题目条件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认真分析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发现具体的变化特征即可找出解决问题的突破口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涉及等比数列的单调性与最值的问题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一般要考虑公比与首项的符号对其的影响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5105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442733"/>
            <a:ext cx="12190413" cy="371920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3743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(1)(2025·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蚌埠质检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已知各项均为正数的等比数列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B.3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C.4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D.9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3743910"/>
              </a:xfrm>
              <a:prstGeom prst="rect">
                <a:avLst/>
              </a:prstGeom>
              <a:blipFill rotWithShape="0">
                <a:blip r:embed="rId4"/>
                <a:stretch>
                  <a:fillRect l="-947" b="-13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2877951" y="1327119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028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9382" y="621443"/>
            <a:ext cx="115894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多选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南京、盐城调研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是等比数列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是其前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满足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则下列说法中正确的有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是正项数列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是递增数列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一定是等比数列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若存在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使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对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都成立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是等差数列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若存在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使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对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都成立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等差数列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5379051" y="1328882"/>
            <a:ext cx="7393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885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35284"/>
            <a:ext cx="12190413" cy="630520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9382" y="621443"/>
            <a:ext cx="1158941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的公比为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解得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是正项数列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是递增数列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正确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为偶数时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均为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不符合题意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错误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为递增数列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此时不存在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使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对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都成立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此时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|=|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故存在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使得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对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都成立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此时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为常数列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也为公差为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正确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选项可知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为偶数时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为奇数时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≠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显然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不是等差数列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错误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5406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222887"/>
            <a:ext cx="12190413" cy="393149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1491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的最小值为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1491049"/>
              </a:xfrm>
              <a:prstGeom prst="rect">
                <a:avLst/>
              </a:prstGeom>
              <a:blipFill rotWithShape="0">
                <a:blip r:embed="rId4"/>
                <a:stretch>
                  <a:fillRect l="-947" b="-89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1502028" y="1424637"/>
            <a:ext cx="351378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zh-CN" sz="2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2338084"/>
                <a:ext cx="11589417" cy="3238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由已知得数列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的公比满足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是首项为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公比为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zh-CN" altLang="zh-CN" sz="2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𝟒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故最小值为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2338084"/>
                <a:ext cx="11589417" cy="3238451"/>
              </a:xfrm>
              <a:prstGeom prst="rect">
                <a:avLst/>
              </a:prstGeom>
              <a:blipFill rotWithShape="0">
                <a:blip r:embed="rId5"/>
                <a:stretch>
                  <a:fillRect l="-947" t="-565" b="-37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84151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课时对点精练</a:t>
            </a:r>
            <a:endParaRPr lang="zh-CN" altLang="en-US" sz="4800" b="1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7162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 err="1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KESHIDUIDIANJINGLIAN</a:t>
            </a:r>
            <a:r>
              <a:rPr lang="en-US" altLang="zh-CN" sz="1600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600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1862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340044"/>
            <a:ext cx="12190413" cy="383963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4493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一、单选题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青岛检测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A.32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B.24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C.20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D.16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设公比为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题意得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𝒒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𝒒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𝟖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493410"/>
              </a:xfrm>
              <a:prstGeom prst="rect">
                <a:avLst/>
              </a:prstGeom>
              <a:blipFill rotWithShape="0">
                <a:blip r:embed="rId4"/>
                <a:stretch>
                  <a:fillRect l="-947" b="-5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7881297" y="1201903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4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五边形 8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燕尾形 9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367596" y="2565359"/>
            <a:ext cx="6514252" cy="830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知识诊断自测</a:t>
            </a: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1104756" y="2342422"/>
            <a:ext cx="1928879" cy="172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75216" y="3429159"/>
            <a:ext cx="4052042" cy="337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ZHISHIZHENDUANZICE</a:t>
            </a:r>
          </a:p>
        </p:txBody>
      </p:sp>
    </p:spTree>
    <p:extLst>
      <p:ext uri="{BB962C8B-B14F-4D97-AF65-F5344CB8AC3E}">
        <p14:creationId xmlns:p14="http://schemas.microsoft.com/office/powerpoint/2010/main" val="33668404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0" y="2615790"/>
            <a:ext cx="12190413" cy="358129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69382" y="492501"/>
                <a:ext cx="11589417" cy="5160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2.(2025·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惠州模拟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设正项等比数列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的公比为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成等差数列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D.3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成等差数列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舍去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160387"/>
              </a:xfrm>
              <a:prstGeom prst="rect">
                <a:avLst/>
              </a:prstGeom>
              <a:blipFill rotWithShape="0">
                <a:blip r:embed="rId4"/>
                <a:stretch>
                  <a:fillRect l="-947" b="-7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1307887" y="1201903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6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351618"/>
            <a:ext cx="12190413" cy="383963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4968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西安模拟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是方程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的两根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C.64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是方程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的两根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=64.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968155"/>
              </a:xfrm>
              <a:prstGeom prst="rect">
                <a:avLst/>
              </a:prstGeom>
              <a:blipFill rotWithShape="0">
                <a:blip r:embed="rId4"/>
                <a:stretch>
                  <a:fillRect l="-947" r="-526" b="-4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2206720" y="1217029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8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2332420"/>
            <a:ext cx="12190413" cy="387803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492501"/>
                <a:ext cx="11589417" cy="53240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湖南九校联考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是其前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B.4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.±2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.±4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设公比为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整理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=±2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=±2.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324086"/>
              </a:xfrm>
              <a:prstGeom prst="rect">
                <a:avLst/>
              </a:prstGeom>
              <a:blipFill rotWithShape="0">
                <a:blip r:embed="rId4"/>
                <a:stretch>
                  <a:fillRect l="-947" b="-6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2503771" y="1193879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7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2609459"/>
            <a:ext cx="12190413" cy="361711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492501"/>
                <a:ext cx="11589417" cy="5534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北京海淀区模拟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为常数列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B.8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𝟖𝟏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的公比为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舍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的公差为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534720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5605278" y="1217028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0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655481"/>
            <a:ext cx="12190413" cy="356074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504076"/>
                <a:ext cx="11589417" cy="5705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成都诊断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C.2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的公比为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成等差数列可得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化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简得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04076"/>
                <a:ext cx="11589417" cy="5705665"/>
              </a:xfrm>
              <a:prstGeom prst="rect">
                <a:avLst/>
              </a:prstGeom>
              <a:blipFill rotWithShape="0">
                <a:blip r:embed="rId4"/>
                <a:stretch>
                  <a:fillRect l="-947" t="-2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3222198" y="1271008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9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169158"/>
            <a:ext cx="12190413" cy="405879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5578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天津模拟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C.4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D.2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两式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相减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所以数列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是首项为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公比为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的等比数列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是首项为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公比为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578322"/>
              </a:xfrm>
              <a:prstGeom prst="rect">
                <a:avLst/>
              </a:prstGeom>
              <a:blipFill rotWithShape="0">
                <a:blip r:embed="rId4"/>
                <a:stretch>
                  <a:fillRect l="-947" t="-765" b="-2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422747" y="954703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0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289881"/>
            <a:ext cx="12190413" cy="39168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9382" y="492501"/>
            <a:ext cx="115894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8.(2025·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石家庄质测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等比数列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项和为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}(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不是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等比数列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baseline="-25000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026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A.0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B.2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C.2</a:t>
            </a:r>
            <a:r>
              <a:rPr lang="en-US" altLang="zh-CN" sz="26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026	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D.4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052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设等比数列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的公比为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)=0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此时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}(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不是等比数列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符合题意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≠-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则对任意的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≠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4320691" y="1193880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2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4590"/>
            <a:ext cx="12190413" cy="624560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4313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不符合题意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综上所述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𝟎𝟐𝟔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×[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𝟎𝟐𝟔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313617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37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492501"/>
                <a:ext cx="11589417" cy="4599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二、多选题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是各项均为正数的等比数列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则下列结论正确的是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.{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等比数列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599785"/>
              </a:xfrm>
              <a:prstGeom prst="rect">
                <a:avLst/>
              </a:prstGeom>
              <a:blipFill rotWithShape="0">
                <a:blip r:embed="rId3"/>
                <a:stretch>
                  <a:fillRect l="-947" r="-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3105553" y="1772511"/>
            <a:ext cx="10166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ACD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36612"/>
            <a:ext cx="12190413" cy="620975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4663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是各项均为正数的等比数列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是常数列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663905"/>
              </a:xfrm>
              <a:prstGeom prst="rect">
                <a:avLst/>
              </a:prstGeom>
              <a:blipFill rotWithShape="0">
                <a:blip r:embed="rId3"/>
                <a:stretch>
                  <a:fillRect b="-6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30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1041457"/>
                <a:ext cx="11589417" cy="45675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等比数列的概念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定义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如果一个数列从第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项起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每一项与它的前一项的比都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等于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________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常数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那么这个数列叫做等比数列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这个常数叫做等比数列的公比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通常用字母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表示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显然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数学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语言表达式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为非零常数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等比中项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如果在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中间插入一个数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那么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叫做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的等比中项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1041457"/>
                <a:ext cx="11589417" cy="4567597"/>
              </a:xfrm>
              <a:prstGeom prst="rect">
                <a:avLst/>
              </a:prstGeom>
              <a:blipFill rotWithShape="0">
                <a:blip r:embed="rId3"/>
                <a:stretch>
                  <a:fillRect l="-947" r="-631" b="-9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10244343" y="1679544"/>
            <a:ext cx="118974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同一个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87723" y="3656212"/>
            <a:ext cx="3513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q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39946" y="4967226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ab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5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 autoUpdateAnimBg="0"/>
      <p:bldP spid="7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939865"/>
            <a:ext cx="12190413" cy="328828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5757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北京昌平区模拟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的各项均为正数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项积为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单调递增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单调递减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的最大值为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的最小值为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的公比为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舍去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单调递减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757730"/>
              </a:xfrm>
              <a:prstGeom prst="rect">
                <a:avLst/>
              </a:prstGeom>
              <a:blipFill rotWithShape="0">
                <a:blip r:embed="rId4"/>
                <a:stretch>
                  <a:fillRect l="-947" r="-1999" b="-5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4671721" y="1193879"/>
            <a:ext cx="7184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7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21775"/>
            <a:ext cx="12190413" cy="61837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9382" y="492501"/>
            <a:ext cx="11589417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因为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单调递减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且各项均为正数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项积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有最大值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无最小值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错误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取最大值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1553996"/>
                <a:ext cx="11589417" cy="35150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即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zh-CN" altLang="zh-CN" sz="2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2600" b="1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sz="2600" b="1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zh-CN" altLang="zh-CN" sz="2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2600" b="1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sz="2600" b="1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</m:t>
                              </m:r>
                            </m:e>
                          </m:mr>
                        </m: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的最大值为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1553996"/>
                <a:ext cx="11589417" cy="3515001"/>
              </a:xfrm>
              <a:prstGeom prst="rect">
                <a:avLst/>
              </a:prstGeom>
              <a:blipFill rotWithShape="0">
                <a:blip r:embed="rId3"/>
                <a:stretch>
                  <a:fillRect l="-947" b="-13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004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4321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合肥质检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en-US" altLang="zh-CN" sz="2600" b="1" smtClean="0">
                  <a:latin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effectLst/>
                    <a:latin typeface="宋体" panose="02010600030101010101" pitchFamily="2" charset="-122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smtClean="0">
                    <a:effectLst/>
                    <a:latin typeface="宋体" panose="02010600030101010101" pitchFamily="2" charset="-122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是非零常数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506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506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321376"/>
              </a:xfrm>
              <a:prstGeom prst="rect">
                <a:avLst/>
              </a:prstGeom>
              <a:blipFill rotWithShape="0">
                <a:blip r:embed="rId3"/>
                <a:stretch>
                  <a:fillRect l="-947" b="-9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4392517" y="1398332"/>
            <a:ext cx="7184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80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4654"/>
            <a:ext cx="12190413" cy="625836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92501"/>
                <a:ext cx="11589417" cy="4863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是公比为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𝒒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𝒒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不是定值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863767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714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26638"/>
            <a:ext cx="12190413" cy="632094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92501"/>
                <a:ext cx="11589417" cy="27537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是定值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2753703"/>
              </a:xfrm>
              <a:prstGeom prst="rect">
                <a:avLst/>
              </a:prstGeom>
              <a:blipFill rotWithShape="0">
                <a:blip r:embed="rId3"/>
                <a:stretch>
                  <a:fillRect l="-947" b="-19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2809303"/>
                <a:ext cx="11589417" cy="2386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𝒒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𝒒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2809303"/>
                <a:ext cx="11589417" cy="2386807"/>
              </a:xfrm>
              <a:prstGeom prst="rect">
                <a:avLst/>
              </a:prstGeom>
              <a:blipFill rotWithShape="0">
                <a:blip r:embed="rId4"/>
                <a:stretch>
                  <a:fillRect l="-947" b="-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29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3006028"/>
            <a:ext cx="12190413" cy="328137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9382" y="492501"/>
            <a:ext cx="11589417" cy="242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三、填空题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12.(2025·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武汉调研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写出一个同时满足下列条件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①②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的等比数列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的通项公式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	</a:t>
            </a:r>
            <a:r>
              <a:rPr lang="zh-CN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①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&lt;0;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②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|&lt;|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1390271" y="1544404"/>
            <a:ext cx="2760692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altLang="zh-CN" sz="2600" b="1" i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答案不唯一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9270" y="3045424"/>
            <a:ext cx="115894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设等比数列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的公比为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可知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|&lt;|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|&gt;1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可取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答案不唯一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71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890995"/>
            <a:ext cx="12190413" cy="338534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9382" y="496003"/>
            <a:ext cx="11589417" cy="2374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20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13.(2025·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河南部分学校联考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=7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若将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去掉一项后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剩下三项依次为等比数列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的前三项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>
                <p:custDataLst>
                  <p:tags r:id="rId2"/>
                </p:custDataLst>
              </p:nvPr>
            </p:nvSpPr>
            <p:spPr>
              <a:xfrm>
                <a:off x="1358725" y="1831748"/>
                <a:ext cx="665567" cy="884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358725" y="1831748"/>
                <a:ext cx="665567" cy="88440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554545" y="2788201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的公差为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因为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=7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706945" y="4014375"/>
                <a:ext cx="11589417" cy="1240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zh-CN" altLang="zh-CN" sz="2600" b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解得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45" y="4014375"/>
                <a:ext cx="11589417" cy="1240148"/>
              </a:xfrm>
              <a:prstGeom prst="rect">
                <a:avLst/>
              </a:prstGeom>
              <a:blipFill rotWithShape="0">
                <a:blip r:embed="rId6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01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1"/>
            <a:ext cx="12190413" cy="627634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694531" y="1335080"/>
                <a:ext cx="11589417" cy="35251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去掉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后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剩下三项依次为等比数列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是首项为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公比为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31" y="1335080"/>
                <a:ext cx="11589417" cy="3525132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331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781713"/>
            <a:ext cx="12190413" cy="351259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2182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景德镇调研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zh-CN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为偶数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zh-CN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为奇数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&gt;360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的最小正整数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的值为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2182777"/>
              </a:xfrm>
              <a:prstGeom prst="rect">
                <a:avLst/>
              </a:prstGeom>
              <a:blipFill rotWithShape="0">
                <a:blip r:embed="rId4"/>
                <a:stretch>
                  <a:fillRect l="-947" b="-58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9620739" y="1941733"/>
            <a:ext cx="351378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23994" y="2693047"/>
                <a:ext cx="11589417" cy="2746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设其公比为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94" y="2693047"/>
                <a:ext cx="11589417" cy="2746842"/>
              </a:xfrm>
              <a:prstGeom prst="rect">
                <a:avLst/>
              </a:prstGeom>
              <a:blipFill rotWithShape="0">
                <a:blip r:embed="rId5"/>
                <a:stretch>
                  <a:fillRect l="-946" b="-4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72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623994" y="641261"/>
                <a:ext cx="11589417" cy="53153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随着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的增大而增大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=331&lt;360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353&gt;360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&gt;360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的最小正整数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94" y="641261"/>
                <a:ext cx="11589417" cy="5315301"/>
              </a:xfrm>
              <a:prstGeom prst="rect">
                <a:avLst/>
              </a:prstGeom>
              <a:blipFill rotWithShape="0">
                <a:blip r:embed="rId3"/>
                <a:stretch>
                  <a:fillRect l="-946" b="-6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45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621443"/>
                <a:ext cx="11589417" cy="3367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等比数列的通项公式及前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项和公式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的首项为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公比是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则其通项公式为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通项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公式的推广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等比数列的前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______________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3367397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9262618" y="1270776"/>
            <a:ext cx="93647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q</a:t>
            </a:r>
            <a:r>
              <a:rPr lang="en-US" altLang="zh-CN" sz="2600" b="1" i="1" baseline="30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</a:t>
            </a:r>
            <a:r>
              <a:rPr lang="en-US" altLang="zh-CN" sz="2600" b="1" baseline="30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-1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9335611" y="2046990"/>
                <a:ext cx="1751249" cy="8643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zh-CN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sz="24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altLang="zh-CN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zh-CN" altLang="zh-CN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altLang="zh-CN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altLang="zh-CN" sz="24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altLang="zh-CN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𝒒</m:t>
                          </m:r>
                        </m:den>
                      </m:f>
                    </m:oMath>
                  </m:oMathPara>
                </a14:m>
                <a:endParaRPr lang="zh-CN" altLang="en-US" sz="240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5611" y="2046990"/>
                <a:ext cx="1751249" cy="86433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5342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309595"/>
            <a:ext cx="12190413" cy="39168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9382" y="492501"/>
            <a:ext cx="11589417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四、解答题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15.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为等比数列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=9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且公比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及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27257" y="1561156"/>
                <a:ext cx="11589417" cy="3245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易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由题意可得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𝒒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𝟗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𝒒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𝒒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𝒒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𝒒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57" y="1561156"/>
                <a:ext cx="11589417" cy="3245825"/>
              </a:xfrm>
              <a:prstGeom prst="rect">
                <a:avLst/>
              </a:prstGeom>
              <a:blipFill rotWithShape="0">
                <a:blip r:embed="rId3"/>
                <a:stretch>
                  <a:fillRect l="-947" b="-11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66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1724575"/>
            <a:ext cx="12190413" cy="455441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492501"/>
                <a:ext cx="11589417" cy="55905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是否存在常数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使得数列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若存在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若不存在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请说明理由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假设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存在常数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使得数列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故存在常数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使得数列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为首项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为公比的等比数列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590569"/>
              </a:xfrm>
              <a:prstGeom prst="rect">
                <a:avLst/>
              </a:prstGeom>
              <a:blipFill rotWithShape="0">
                <a:blip r:embed="rId3"/>
                <a:stretch>
                  <a:fillRect l="-947" r="-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21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1582967"/>
            <a:ext cx="12190413" cy="433336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9382" y="943712"/>
                <a:ext cx="11589417" cy="49893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公比为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舍去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943712"/>
                <a:ext cx="11589417" cy="4989379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71850" y="399300"/>
            <a:ext cx="10525638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16.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已知公比不为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的等比数列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满足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=5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构成等差数列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600" b="1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22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566800"/>
            <a:ext cx="12190413" cy="459996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492501"/>
                <a:ext cx="11589417" cy="5251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成立的最大正整数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zh-CN" altLang="zh-CN" sz="2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显然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为奇数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所以满足条件的最大正整数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251502"/>
              </a:xfrm>
              <a:prstGeom prst="rect">
                <a:avLst/>
              </a:prstGeom>
              <a:blipFill rotWithShape="0">
                <a:blip r:embed="rId3"/>
                <a:stretch>
                  <a:fillRect l="-947" b="-6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34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20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382" y="610426"/>
            <a:ext cx="11589417" cy="542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等比数列的性质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是等比数列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则有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相隔等距离的项组成的数列仍是等比数列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,…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仍是等比数列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公比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≠-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为奇数时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,…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仍成等比数列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其公比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是递增数列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是递减数列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460314" y="1829469"/>
            <a:ext cx="89800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m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·a</a:t>
            </a:r>
            <a:r>
              <a:rPr lang="en-US" altLang="zh-CN" sz="2600" b="1" i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22747" y="3047521"/>
            <a:ext cx="52450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q</a:t>
            </a:r>
            <a:r>
              <a:rPr lang="en-US" altLang="zh-CN" sz="2600" b="1" i="1" baseline="30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m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66805" y="4222496"/>
            <a:ext cx="4748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q</a:t>
            </a:r>
            <a:r>
              <a:rPr lang="en-US" altLang="zh-CN" sz="2600" b="1" i="1" baseline="30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7020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1270076"/>
            <a:ext cx="12190413" cy="496879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-635" y="533307"/>
            <a:ext cx="2622209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437459" y="615875"/>
            <a:ext cx="283109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558728" y="634295"/>
            <a:ext cx="2733319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常用结论与微点提醒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1251345"/>
                <a:ext cx="11589417" cy="46106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项数相同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c·a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en-US" altLang="zh-CN" sz="2600" b="1" smtClean="0">
                  <a:latin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也是等比数列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是其前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…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,…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的项数为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zh-CN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zh-CN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奇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若项数为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zh-CN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奇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zh-CN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偶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zh-CN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zh-CN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奇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1251345"/>
                <a:ext cx="11589417" cy="4610621"/>
              </a:xfrm>
              <a:prstGeom prst="rect">
                <a:avLst/>
              </a:prstGeom>
              <a:blipFill rotWithShape="0">
                <a:blip r:embed="rId6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4724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1679544"/>
                <a:ext cx="11589417" cy="30414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并不能立即断言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还要验证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可以写成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三个数成等比数列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通常设为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四个符号相同的数成等比数列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通常设为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1679544"/>
                <a:ext cx="11589417" cy="3041474"/>
              </a:xfrm>
              <a:prstGeom prst="rect">
                <a:avLst/>
              </a:prstGeom>
              <a:blipFill rotWithShape="0">
                <a:blip r:embed="rId3"/>
                <a:stretch>
                  <a:fillRect l="-947" r="-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768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BE9CE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BE9CE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1623</Words>
  <Application>Microsoft Office PowerPoint</Application>
  <PresentationFormat>自定义</PresentationFormat>
  <Paragraphs>403</Paragraphs>
  <Slides>64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64</vt:i4>
      </vt:variant>
    </vt:vector>
  </HeadingPairs>
  <TitlesOfParts>
    <vt:vector size="78" baseType="lpstr">
      <vt:lpstr>等线</vt:lpstr>
      <vt:lpstr>黑体</vt:lpstr>
      <vt:lpstr>经典繁仿黑</vt:lpstr>
      <vt:lpstr>楷体</vt:lpstr>
      <vt:lpstr>宋体</vt:lpstr>
      <vt:lpstr>微软雅黑</vt:lpstr>
      <vt:lpstr>微软雅黑 Light</vt:lpstr>
      <vt:lpstr>Arial</vt:lpstr>
      <vt:lpstr>Broadway</vt:lpstr>
      <vt:lpstr>Calibri</vt:lpstr>
      <vt:lpstr>Cambria Math</vt:lpstr>
      <vt:lpstr>Impact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JBY</cp:lastModifiedBy>
  <cp:revision>45</cp:revision>
  <dcterms:created xsi:type="dcterms:W3CDTF">2024-01-05T07:50:57Z</dcterms:created>
  <dcterms:modified xsi:type="dcterms:W3CDTF">2025-02-14T09:19:49Z</dcterms:modified>
</cp:coreProperties>
</file>