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352" r:id="rId8"/>
    <p:sldId id="264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353" r:id="rId17"/>
    <p:sldId id="314" r:id="rId18"/>
    <p:sldId id="354" r:id="rId19"/>
    <p:sldId id="315" r:id="rId20"/>
    <p:sldId id="316" r:id="rId21"/>
    <p:sldId id="317" r:id="rId22"/>
    <p:sldId id="275" r:id="rId23"/>
    <p:sldId id="276" r:id="rId24"/>
    <p:sldId id="355" r:id="rId25"/>
    <p:sldId id="277" r:id="rId26"/>
    <p:sldId id="278" r:id="rId27"/>
    <p:sldId id="356" r:id="rId28"/>
    <p:sldId id="280" r:id="rId29"/>
    <p:sldId id="281" r:id="rId30"/>
    <p:sldId id="357" r:id="rId31"/>
    <p:sldId id="358" r:id="rId32"/>
    <p:sldId id="359" r:id="rId33"/>
    <p:sldId id="360" r:id="rId34"/>
    <p:sldId id="361" r:id="rId35"/>
    <p:sldId id="362" r:id="rId36"/>
    <p:sldId id="282" r:id="rId37"/>
    <p:sldId id="283" r:id="rId38"/>
    <p:sldId id="363" r:id="rId39"/>
    <p:sldId id="364" r:id="rId40"/>
    <p:sldId id="365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66" r:id="rId51"/>
    <p:sldId id="304" r:id="rId52"/>
    <p:sldId id="367" r:id="rId53"/>
    <p:sldId id="305" r:id="rId54"/>
    <p:sldId id="368" r:id="rId55"/>
    <p:sldId id="306" r:id="rId56"/>
    <p:sldId id="369" r:id="rId57"/>
    <p:sldId id="307" r:id="rId58"/>
    <p:sldId id="308" r:id="rId59"/>
    <p:sldId id="309" r:id="rId60"/>
    <p:sldId id="370" r:id="rId61"/>
    <p:sldId id="310" r:id="rId62"/>
    <p:sldId id="343" r:id="rId63"/>
    <p:sldId id="311" r:id="rId64"/>
    <p:sldId id="335" r:id="rId65"/>
    <p:sldId id="351" r:id="rId66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92" d="100"/>
          <a:sy n="92" d="100"/>
        </p:scale>
        <p:origin x="192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4.xml"/><Relationship Id="rId13" Type="http://schemas.openxmlformats.org/officeDocument/2006/relationships/slide" Target="../slides/slide49.xml"/><Relationship Id="rId18" Type="http://schemas.openxmlformats.org/officeDocument/2006/relationships/slide" Target="../slides/slide58.xml"/><Relationship Id="rId3" Type="http://schemas.openxmlformats.org/officeDocument/2006/relationships/tags" Target="../tags/tag41.xml"/><Relationship Id="rId21" Type="http://schemas.openxmlformats.org/officeDocument/2006/relationships/slide" Target="../slides/slide63.xml"/><Relationship Id="rId7" Type="http://schemas.openxmlformats.org/officeDocument/2006/relationships/slide" Target="../slides/slide43.xml"/><Relationship Id="rId12" Type="http://schemas.openxmlformats.org/officeDocument/2006/relationships/slide" Target="../slides/slide48.xml"/><Relationship Id="rId17" Type="http://schemas.openxmlformats.org/officeDocument/2006/relationships/slide" Target="../slides/slide57.xml"/><Relationship Id="rId2" Type="http://schemas.openxmlformats.org/officeDocument/2006/relationships/tags" Target="../tags/tag40.xml"/><Relationship Id="rId16" Type="http://schemas.openxmlformats.org/officeDocument/2006/relationships/slide" Target="../slides/slide55.xml"/><Relationship Id="rId20" Type="http://schemas.openxmlformats.org/officeDocument/2006/relationships/slide" Target="../slides/slide61.xml"/><Relationship Id="rId1" Type="http://schemas.openxmlformats.org/officeDocument/2006/relationships/tags" Target="../tags/tag39.xml"/><Relationship Id="rId6" Type="http://schemas.openxmlformats.org/officeDocument/2006/relationships/slide" Target="../slides/slide42.xml"/><Relationship Id="rId11" Type="http://schemas.openxmlformats.org/officeDocument/2006/relationships/slide" Target="../slides/slide47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3.xml"/><Relationship Id="rId10" Type="http://schemas.openxmlformats.org/officeDocument/2006/relationships/slide" Target="../slides/slide46.xml"/><Relationship Id="rId19" Type="http://schemas.openxmlformats.org/officeDocument/2006/relationships/slide" Target="../slides/slide59.xml"/><Relationship Id="rId4" Type="http://schemas.openxmlformats.org/officeDocument/2006/relationships/tags" Target="../tags/tag42.xml"/><Relationship Id="rId9" Type="http://schemas.openxmlformats.org/officeDocument/2006/relationships/slide" Target="../slides/slide45.xml"/><Relationship Id="rId14" Type="http://schemas.openxmlformats.org/officeDocument/2006/relationships/slide" Target="../slides/slide51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1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49.xml"/><Relationship Id="rId7" Type="http://schemas.openxmlformats.org/officeDocument/2006/relationships/image" Target="../media/image24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48.xml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855223" y="5158030"/>
            <a:ext cx="8874875" cy="8301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等差数列及其前</a:t>
            </a:r>
            <a:r>
              <a:rPr lang="en-US" altLang="zh-CN"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项和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64302"/>
            <a:ext cx="12190413" cy="430000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83353" y="1147406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P15T4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9492" y="1773622"/>
                <a:ext cx="11589417" cy="1133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" y="1773622"/>
                <a:ext cx="11589417" cy="113396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28686" y="2959640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=6.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70066"/>
            <a:ext cx="12190413" cy="436807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15173" y="1135048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北师大选修二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905248"/>
                <a:ext cx="11589417" cy="1748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40=340.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905248"/>
                <a:ext cx="11589417" cy="1748492"/>
              </a:xfrm>
              <a:prstGeom prst="rect">
                <a:avLst/>
              </a:prstGeom>
              <a:blipFill rotWithShape="0">
                <a:blip r:embed="rId3"/>
                <a:stretch>
                  <a:fillRect l="-947" b="-3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89840"/>
            <a:ext cx="12190413" cy="434300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47663" y="1135734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苏教选修一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P151T6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=392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3973" y="1905248"/>
                <a:ext cx="11589417" cy="3893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=392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3=876.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=876.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73" y="1905248"/>
                <a:ext cx="11589417" cy="3893758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957840"/>
            <a:ext cx="12190413" cy="31105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等差数列基本量的求解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540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400325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416754" y="146212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06929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晋城模拟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生命在于运动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某健身房为吸引会员来健身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推出打卡送积分活动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积分可兑换礼品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第一天打卡得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以后只要连续打卡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每天所得积分都会比前一天多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若某天未打卡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则当天没有积分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且第二天打卡需从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积分重新开始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某会员参与打卡活动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日开始到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他共得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193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中途有一天未打卡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则他未打卡的那天是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B.3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D.3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日或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737294" y="311653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70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606929"/>
                <a:ext cx="11589417" cy="456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若他连续打卡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则从打卡第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天开始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逐日所得积分依次成等差数列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天所得积分为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假设他连续打卡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天中断了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则他所得积分之和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所以他未打卡的那天是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日或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4569521"/>
              </a:xfrm>
              <a:prstGeom prst="rect">
                <a:avLst/>
              </a:prstGeom>
              <a:blipFill rotWithShape="0">
                <a:blip r:embed="rId3"/>
                <a:stretch>
                  <a:fillRect l="-947" b="-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7046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154750"/>
            <a:ext cx="12190413" cy="409129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4765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76598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0497027" y="72788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92005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等差数列的通项公式及前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项和公式共涉及五个量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知其中三个就能求另外两个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体现了用方程的思想来解决问题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数列的通项公式和前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项和公式在解题中起到变量代换作用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是等差数列的两个基本量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用它们表示已知和未知是常用方法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33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765773"/>
            <a:ext cx="12190413" cy="35036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606929"/>
                <a:ext cx="11589417" cy="302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A.51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B.34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C.17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302647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33925" y="159199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78504" y="3003698"/>
                <a:ext cx="13060513" cy="25945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4" y="3003698"/>
                <a:ext cx="13060513" cy="2594556"/>
              </a:xfrm>
              <a:prstGeom prst="rect">
                <a:avLst/>
              </a:prstGeom>
              <a:blipFill rotWithShape="0">
                <a:blip r:embed="rId5"/>
                <a:stretch>
                  <a:fillRect b="-1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理解等差数列的概念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掌握等差数列的通项公式与前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能在具体的问题情境中识别数列的等差关系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并能用等差数列的有关知识解决相应的问题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了解等差数列与一次函数的关系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03260"/>
            <a:ext cx="12190413" cy="37780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5691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A.84	B.540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C.780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D.920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根据题意可设数列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为公差的等差数列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6)=920.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91173"/>
              </a:xfrm>
              <a:prstGeom prst="rect">
                <a:avLst/>
              </a:prstGeom>
              <a:blipFill rotWithShape="0">
                <a:blip r:embed="rId4"/>
                <a:stretch>
                  <a:fillRect l="-947" b="-4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484196" y="135125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12831"/>
            <a:ext cx="12190413" cy="37499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厦门质检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已知正项等差数列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A.1	B.2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D.4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两式相减得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为正项等差数列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769837" y="1314179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2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376520"/>
            <a:ext cx="12190413" cy="289891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等差数列的判定与证明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5295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(2021·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从下面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中选取两个作为条件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证明另外一个成立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若选择不同的组合分别解答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则按第一个解答计分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①③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29561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46157"/>
                <a:ext cx="11589417" cy="5371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的通项公式是关于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的一次函数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6157"/>
                <a:ext cx="11589417" cy="537134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5273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也适合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273751"/>
              </a:xfrm>
              <a:prstGeom prst="rect">
                <a:avLst/>
              </a:prstGeom>
              <a:blipFill rotWithShape="0">
                <a:blip r:embed="rId3"/>
                <a:stretch>
                  <a:fillRect l="-947" b="-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49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94086"/>
            <a:ext cx="11411052" cy="381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等差数列的判定与证明的常用方法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是同一常数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等差中项法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通项公式法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若要判定一个数列不是等差数列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则只需找出三项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使得这三项不满足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627623"/>
            <a:ext cx="12190413" cy="359471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351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(2021·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全国乙卷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为公差的等差数列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51530"/>
              </a:xfrm>
              <a:prstGeom prst="rect">
                <a:avLst/>
              </a:prstGeom>
              <a:blipFill rotWithShape="0">
                <a:blip r:embed="rId3"/>
                <a:stretch>
                  <a:fillRect l="-947" r="-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306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不满足上式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0617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217353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217353"/>
                <a:ext cx="11589417" cy="200843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021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557982"/>
            <a:ext cx="12190413" cy="26445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等差数列的性质及应用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76786"/>
                <a:ext cx="11589417" cy="506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项的性质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已知正项等差数列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76786"/>
                <a:ext cx="11589417" cy="506651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086114" y="2073472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972070"/>
            <a:ext cx="12190413" cy="42394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(2)(2024·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新高考Ⅱ卷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342612" y="1097978"/>
            <a:ext cx="518091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905248"/>
                <a:ext cx="11589417" cy="3922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10=5(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19=95.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905248"/>
                <a:ext cx="11589417" cy="392280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和的性质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杭州调研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北京天坛的圜丘坛为古代祭天的场所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分上、中、下三层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上层地面的中心有一块圆形石板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称为天心石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环绕天心石砌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块扇面形石板构成第一环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向外每环依次增加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下一层的第一环比上一层的最后一环多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向外每环依次也增加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已知每层环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且上、中、下三层共有扇面形石板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天心石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则中层共有扇面形石板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008742" y="431861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6" name="image11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8039449" y="3103079"/>
            <a:ext cx="3581242" cy="29850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6902" y="4742614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B.1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34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7654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记从中间向外每环扇面形石板数为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设每层有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也成等差数列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134.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45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444606"/>
            <a:ext cx="12190413" cy="27826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84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张家口模拟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8479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213084" y="186980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78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889088"/>
            <a:ext cx="12190413" cy="42818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58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和的最值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为多少时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58501"/>
              </a:xfrm>
              <a:prstGeom prst="rect">
                <a:avLst/>
              </a:prstGeom>
              <a:blipFill rotWithShape="0">
                <a:blip r:embed="rId3"/>
                <a:stretch>
                  <a:fillRect l="-947" r="-421" b="-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173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2000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823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的二次函数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的图象关于直线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由法一可知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由法一可知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82399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42577" y="3614952"/>
                <a:ext cx="13060513" cy="24150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要使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       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6.5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7.5</a:t>
                </a:r>
                <a:r>
                  <a:rPr lang="en-US" altLang="zh-CN" sz="24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7" y="3614952"/>
                <a:ext cx="13060513" cy="2415020"/>
              </a:xfrm>
              <a:prstGeom prst="rect">
                <a:avLst/>
              </a:prstGeom>
              <a:blipFill rotWithShape="0">
                <a:blip r:embed="rId4"/>
                <a:stretch>
                  <a:fillRect l="-700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0993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4628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法四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设公差为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最大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68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399076"/>
            <a:ext cx="12190413" cy="47402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633800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716368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734788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1475368"/>
            <a:ext cx="11615487" cy="446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项的性质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和的性质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为其前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依次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项和成等差数列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求等差数列前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项和的最值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常用的方法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邻项变号法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利用等差数列的单调性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求出其正负转折项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或者利用性质求其正负转折项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便可求得和的最值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函数法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利用公差不为零的等差数列的前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为二次函数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通过二次函数的性质求最值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34952"/>
            <a:ext cx="12190413" cy="31851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成都诊断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50	B.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70	D.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由等差数列的性质可知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该数列的公差为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24=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/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</a:rPr>
              <a:t>9</a:t>
            </a:r>
            <a:r>
              <a:rPr lang="en-US" altLang="zh-CN" sz="2600" b="1">
                <a:latin typeface="Times New Roman" panose="02020603050405020304" pitchFamily="18" charset="0"/>
              </a:rPr>
              <a:t>)=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</a:rPr>
              <a:t>80.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21568" y="132653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477865"/>
            <a:ext cx="12190413" cy="369785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325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是各项均为正数的等差数列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A.10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B.20		C.25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D.50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由已知得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此时数列为常数列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25625"/>
              </a:xfrm>
              <a:prstGeom prst="rect">
                <a:avLst/>
              </a:prstGeom>
              <a:blipFill rotWithShape="0">
                <a:blip r:embed="rId4"/>
                <a:stretch>
                  <a:fillRect l="-947" b="-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451653" y="133096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03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21443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海口调研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已知首项为正数的等差数列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取最大值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的最小值为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706552" y="1301822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05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4289"/>
            <a:ext cx="12190413" cy="62592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96729"/>
                <a:ext cx="11589417" cy="568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首项为正数的等差数列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𝟐𝟔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是首项为正数的等差数列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6729"/>
                <a:ext cx="11589417" cy="568803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7551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933420"/>
            <a:ext cx="12190413" cy="33211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一、单选题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合肥模拟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A.210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B.190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C.170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D.150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是公差为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16)=5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34=170.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551638" y="120773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291377"/>
            <a:ext cx="12190413" cy="39394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9382" y="492501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西安调研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A.14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B.16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C.18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D.20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0892010" y="59835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77979" y="2263160"/>
                <a:ext cx="8109551" cy="28086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=20.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9" y="2263160"/>
                <a:ext cx="8109551" cy="2808654"/>
              </a:xfrm>
              <a:prstGeom prst="rect">
                <a:avLst/>
              </a:prstGeom>
              <a:blipFill rotWithShape="0">
                <a:blip r:embed="rId4"/>
                <a:stretch>
                  <a:fillRect l="-1353" b="-15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336949"/>
            <a:ext cx="12190413" cy="3823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844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潍坊模拟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B.7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4401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379683" y="12324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43757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615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金华十校联考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15768"/>
              </a:xfrm>
              <a:prstGeom prst="rect">
                <a:avLst/>
              </a:prstGeom>
              <a:blipFill rotWithShape="0">
                <a:blip r:embed="rId4"/>
                <a:stretch>
                  <a:fillRect l="-947" r="-1105" b="-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539617" y="112286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67886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54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湖北七市州调研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已知公差为负数的等差数列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取最大值时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取得最大值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48378"/>
              </a:xfrm>
              <a:prstGeom prst="rect">
                <a:avLst/>
              </a:prstGeom>
              <a:blipFill rotWithShape="0">
                <a:blip r:embed="rId4"/>
                <a:stretch>
                  <a:fillRect l="-947" b="-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7113556" y="1197008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3105782"/>
            <a:ext cx="12190413" cy="31418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392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　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zh-CN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　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2697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9755308" y="81275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74537"/>
            <a:ext cx="12190413" cy="38016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582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由等差数列的性质可知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8242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23422" y="77731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49855"/>
            <a:ext cx="12190413" cy="323703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郑州模拟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一款卷筒卫生纸绕在圆柱形空心纸筒上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纸筒直径为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卫生纸厚度约为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若未使用时直径为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则这个卷筒卫生纸总长度大约为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参考数据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π≈3.14)(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A.47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B.51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C.94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D.102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空心纸筒直径为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底面半径为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周长为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10=20π(mm)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纸未使用时直径为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底面半径为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周长为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40=80π(mm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749616" y="177937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等差数列的概念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如果一个数列从第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项起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每一项与它的前一项的差都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那么这个数列就叫做等差数列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语言表达式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等差中项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由三个数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组成的等差数列可以看成是最简单的等差数列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这时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叫做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的等差中项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根据等差数列的定义可知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1326" y="2312588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同一个常数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5464" y="4103984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38007" y="4114945"/>
            <a:ext cx="708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7263"/>
            <a:ext cx="12190413" cy="627185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62081" y="621443"/>
                <a:ext cx="11873194" cy="49369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又因为卫生纸厚度约为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则卷纸共有的层数约为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即每一圈的卷纸周长构成一个等差数列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末项为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项数为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则这个卷筒卫生纸总长度即这个等差数列的前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000π(mm)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mm≈15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3.14=47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mm≈47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即这个卷筒卫生纸总长度大约为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81" y="621443"/>
                <a:ext cx="11873194" cy="4936985"/>
              </a:xfrm>
              <a:prstGeom prst="rect">
                <a:avLst/>
              </a:prstGeom>
              <a:blipFill rotWithShape="0">
                <a:blip r:embed="rId3"/>
                <a:stretch>
                  <a:fillRect l="-924" b="-10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3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993442"/>
            <a:ext cx="12190413" cy="31915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527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东北三省三校联考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则下列命题正确的是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27924"/>
              </a:xfrm>
              <a:prstGeom prst="rect">
                <a:avLst/>
              </a:prstGeom>
              <a:blipFill rotWithShape="0">
                <a:blip r:embed="rId4"/>
                <a:stretch>
                  <a:fillRect l="-947" r="-158" b="-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556664" y="1195383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err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89144"/>
            <a:ext cx="12190413" cy="634449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156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𝟑𝟖</m:t>
                            </m:r>
                          </m:den>
                        </m:f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5660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9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769356"/>
            <a:ext cx="12190413" cy="34074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568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贵阳质检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为递减数列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6870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0260099" y="612770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2557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04858"/>
                <a:ext cx="11589417" cy="5197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f′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不是递减数列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858"/>
                <a:ext cx="11589417" cy="519719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1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964751"/>
            <a:ext cx="12190413" cy="32694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11.(2025·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石家庄调研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均为公差大于零的等差数列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则下列说法正确的有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不可能是等差数列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均为公差大于零的等差数列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均为常数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且为递增数列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513834" y="1172637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2876"/>
            <a:ext cx="12190413" cy="62194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不可能恒为常数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不可能是等差数列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不是递增数列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899287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92501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三、填空题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440775" y="1017876"/>
            <a:ext cx="684803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4139" y="1880534"/>
                <a:ext cx="11589417" cy="355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依次成等差数列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设该等差数列的公差为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9" y="1880534"/>
                <a:ext cx="11589417" cy="3554435"/>
              </a:xfrm>
              <a:prstGeom prst="rect">
                <a:avLst/>
              </a:prstGeom>
              <a:blipFill rotWithShape="0">
                <a:blip r:embed="rId4"/>
                <a:stretch>
                  <a:fillRect l="-947" r="-947" b="-8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38344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151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太原质检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1516825"/>
              </a:xfrm>
              <a:prstGeom prst="rect">
                <a:avLst/>
              </a:prstGeom>
              <a:blipFill rotWithShape="0">
                <a:blip r:embed="rId4"/>
                <a:stretch>
                  <a:fillRect l="-947" b="-9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706552" y="1380737"/>
            <a:ext cx="1188146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33632"/>
                <a:ext cx="11589417" cy="387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)=7(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)=77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𝟏𝟒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33632"/>
                <a:ext cx="11589417" cy="3873368"/>
              </a:xfrm>
              <a:prstGeom prst="rect">
                <a:avLst/>
              </a:prstGeom>
              <a:blipFill rotWithShape="0">
                <a:blip r:embed="rId5"/>
                <a:stretch>
                  <a:fillRect l="-947" b="-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42131"/>
            <a:ext cx="12190413" cy="400179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567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福建九地市质检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结果用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67096"/>
              </a:xfrm>
              <a:prstGeom prst="rect">
                <a:avLst/>
              </a:prstGeom>
              <a:blipFill rotWithShape="0">
                <a:blip r:embed="rId5"/>
                <a:stretch>
                  <a:fillRect l="-947" r="-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1451167" y="874884"/>
                <a:ext cx="1402948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451167" y="874884"/>
                <a:ext cx="1402948" cy="8871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474756" y="1195382"/>
            <a:ext cx="85311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95924" y="2096561"/>
                <a:ext cx="11589417" cy="402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24" y="2096561"/>
                <a:ext cx="11589417" cy="4025846"/>
              </a:xfrm>
              <a:prstGeom prst="rect">
                <a:avLst/>
              </a:prstGeom>
              <a:blipFill rotWithShape="0">
                <a:blip r:embed="rId8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33800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等差数列的通项公式与前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的首项是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公差是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则其通项公式为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31035" y="1286842"/>
            <a:ext cx="1503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+(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-1)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532119" y="2301004"/>
                <a:ext cx="1834156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119" y="2301004"/>
                <a:ext cx="1834156" cy="675954"/>
              </a:xfrm>
              <a:prstGeom prst="rect">
                <a:avLst/>
              </a:prstGeom>
              <a:blipFill rotWithShape="0">
                <a:blip r:embed="rId3"/>
                <a:stretch>
                  <a:fillRect l="-5980" b="-9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6105276" y="2301168"/>
                <a:ext cx="1374992" cy="67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276" y="2301168"/>
                <a:ext cx="1374992" cy="6759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21950"/>
            <a:ext cx="12190413" cy="638111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58853" y="596729"/>
                <a:ext cx="11589417" cy="5139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3" y="596729"/>
                <a:ext cx="11589417" cy="513980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0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38940"/>
            <a:ext cx="12190413" cy="35812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80144"/>
                <a:ext cx="11589417" cy="542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15.(2022·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0144"/>
                <a:ext cx="11589417" cy="5427255"/>
              </a:xfrm>
              <a:prstGeom prst="rect">
                <a:avLst/>
              </a:prstGeom>
              <a:blipFill rotWithShape="0">
                <a:blip r:embed="rId3"/>
                <a:stretch>
                  <a:fillRect l="-947" b="-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171447"/>
            <a:ext cx="12190413" cy="50599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57025" y="492501"/>
                <a:ext cx="11589417" cy="5115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𝟔𝟐𝟓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25" y="492501"/>
                <a:ext cx="11589417" cy="5115568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2597208"/>
            <a:ext cx="12190413" cy="36171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5105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北京东城区段考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05244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758805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168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的元素个数即为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的元素个数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6891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75177" y="621443"/>
                <a:ext cx="11361059" cy="5186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通项公式的推广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是公差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7" y="621443"/>
                <a:ext cx="11361059" cy="5186356"/>
              </a:xfrm>
              <a:prstGeom prst="rect">
                <a:avLst/>
              </a:prstGeom>
              <a:blipFill rotWithShape="0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651491" y="1306594"/>
            <a:ext cx="11288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41025" y="1866805"/>
            <a:ext cx="18934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7858" y="3089878"/>
            <a:ext cx="6110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md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721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1416379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1498947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1517367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p:sp>
        <p:nvSpPr>
          <p:cNvPr id="7" name="矩形 6"/>
          <p:cNvSpPr/>
          <p:nvPr/>
        </p:nvSpPr>
        <p:spPr>
          <a:xfrm>
            <a:off x="269382" y="2134417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一定是等差数列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存在最大值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存在最小值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的单调性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是递减数列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是常数列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3962028"/>
            <a:ext cx="12190413" cy="229210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32204" y="1664508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为等差数列的充要条件是对任意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的单调性是由公差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决定的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为等差数列的充要条件是其通项公式为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项和公式是常数项为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的二次函数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则通项公式不是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若公差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项和不是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的二次函数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3456" y="2210505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28991" y="282715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40426" y="3419846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7" grpId="0" autoUpdateAnimBg="0"/>
      <p:bldP spid="9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2055</Words>
  <Application>Microsoft Office PowerPoint</Application>
  <PresentationFormat>自定义</PresentationFormat>
  <Paragraphs>445</Paragraphs>
  <Slides>65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80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Courier New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45</cp:revision>
  <dcterms:created xsi:type="dcterms:W3CDTF">2024-01-05T07:50:57Z</dcterms:created>
  <dcterms:modified xsi:type="dcterms:W3CDTF">2025-02-14T09:08:39Z</dcterms:modified>
</cp:coreProperties>
</file>