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264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352" r:id="rId17"/>
    <p:sldId id="314" r:id="rId18"/>
    <p:sldId id="315" r:id="rId19"/>
    <p:sldId id="275" r:id="rId20"/>
    <p:sldId id="276" r:id="rId21"/>
    <p:sldId id="353" r:id="rId22"/>
    <p:sldId id="357" r:id="rId23"/>
    <p:sldId id="354" r:id="rId24"/>
    <p:sldId id="355" r:id="rId25"/>
    <p:sldId id="280" r:id="rId26"/>
    <p:sldId id="281" r:id="rId27"/>
    <p:sldId id="358" r:id="rId28"/>
    <p:sldId id="359" r:id="rId29"/>
    <p:sldId id="283" r:id="rId30"/>
    <p:sldId id="360" r:id="rId31"/>
    <p:sldId id="361" r:id="rId32"/>
    <p:sldId id="362" r:id="rId33"/>
    <p:sldId id="364" r:id="rId34"/>
    <p:sldId id="363" r:id="rId35"/>
    <p:sldId id="365" r:id="rId36"/>
    <p:sldId id="282" r:id="rId37"/>
    <p:sldId id="366" r:id="rId38"/>
    <p:sldId id="367" r:id="rId39"/>
    <p:sldId id="368" r:id="rId40"/>
    <p:sldId id="295" r:id="rId41"/>
    <p:sldId id="296" r:id="rId42"/>
    <p:sldId id="297" r:id="rId43"/>
    <p:sldId id="298" r:id="rId44"/>
    <p:sldId id="299" r:id="rId45"/>
    <p:sldId id="300" r:id="rId46"/>
    <p:sldId id="369" r:id="rId47"/>
    <p:sldId id="301" r:id="rId48"/>
    <p:sldId id="370" r:id="rId49"/>
    <p:sldId id="302" r:id="rId50"/>
    <p:sldId id="371" r:id="rId51"/>
    <p:sldId id="303" r:id="rId52"/>
    <p:sldId id="372" r:id="rId53"/>
    <p:sldId id="304" r:id="rId54"/>
    <p:sldId id="373" r:id="rId55"/>
    <p:sldId id="305" r:id="rId56"/>
    <p:sldId id="374" r:id="rId57"/>
    <p:sldId id="306" r:id="rId58"/>
    <p:sldId id="375" r:id="rId59"/>
    <p:sldId id="307" r:id="rId60"/>
    <p:sldId id="308" r:id="rId61"/>
    <p:sldId id="309" r:id="rId62"/>
    <p:sldId id="376" r:id="rId63"/>
    <p:sldId id="310" r:id="rId64"/>
    <p:sldId id="343" r:id="rId65"/>
    <p:sldId id="311" r:id="rId66"/>
    <p:sldId id="335" r:id="rId67"/>
    <p:sldId id="351" r:id="rId68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92" d="100"/>
          <a:sy n="92" d="100"/>
        </p:scale>
        <p:origin x="192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3.xml"/><Relationship Id="rId13" Type="http://schemas.openxmlformats.org/officeDocument/2006/relationships/slide" Target="../slides/slide51.xml"/><Relationship Id="rId18" Type="http://schemas.openxmlformats.org/officeDocument/2006/relationships/slide" Target="../slides/slide60.xml"/><Relationship Id="rId3" Type="http://schemas.openxmlformats.org/officeDocument/2006/relationships/tags" Target="../tags/tag41.xml"/><Relationship Id="rId21" Type="http://schemas.openxmlformats.org/officeDocument/2006/relationships/slide" Target="../slides/slide65.xml"/><Relationship Id="rId7" Type="http://schemas.openxmlformats.org/officeDocument/2006/relationships/slide" Target="../slides/slide42.xml"/><Relationship Id="rId12" Type="http://schemas.openxmlformats.org/officeDocument/2006/relationships/slide" Target="../slides/slide49.xml"/><Relationship Id="rId17" Type="http://schemas.openxmlformats.org/officeDocument/2006/relationships/slide" Target="../slides/slide59.xml"/><Relationship Id="rId2" Type="http://schemas.openxmlformats.org/officeDocument/2006/relationships/tags" Target="../tags/tag40.xml"/><Relationship Id="rId16" Type="http://schemas.openxmlformats.org/officeDocument/2006/relationships/slide" Target="../slides/slide57.xml"/><Relationship Id="rId20" Type="http://schemas.openxmlformats.org/officeDocument/2006/relationships/slide" Target="../slides/slide63.xml"/><Relationship Id="rId1" Type="http://schemas.openxmlformats.org/officeDocument/2006/relationships/tags" Target="../tags/tag39.xml"/><Relationship Id="rId6" Type="http://schemas.openxmlformats.org/officeDocument/2006/relationships/slide" Target="../slides/slide41.xml"/><Relationship Id="rId11" Type="http://schemas.openxmlformats.org/officeDocument/2006/relationships/slide" Target="../slides/slide47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5.xml"/><Relationship Id="rId10" Type="http://schemas.openxmlformats.org/officeDocument/2006/relationships/slide" Target="../slides/slide45.xml"/><Relationship Id="rId19" Type="http://schemas.openxmlformats.org/officeDocument/2006/relationships/slide" Target="../slides/slide61.xml"/><Relationship Id="rId4" Type="http://schemas.openxmlformats.org/officeDocument/2006/relationships/tags" Target="../tags/tag42.xml"/><Relationship Id="rId9" Type="http://schemas.openxmlformats.org/officeDocument/2006/relationships/slide" Target="../slides/slide44.xml"/><Relationship Id="rId14" Type="http://schemas.openxmlformats.org/officeDocument/2006/relationships/slide" Target="../slides/slide53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6.xml"/><Relationship Id="rId7" Type="http://schemas.openxmlformats.org/officeDocument/2006/relationships/image" Target="../media/image10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17.png"/><Relationship Id="rId4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0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2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61.png"/><Relationship Id="rId5" Type="http://schemas.openxmlformats.org/officeDocument/2006/relationships/tags" Target="../tags/tag146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image" Target="../media/image46.T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990693" y="5158030"/>
            <a:ext cx="973940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数列的概念与简单表示法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3054222"/>
            <a:ext cx="12190413" cy="318030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北师大选修二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P4T2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则在下列各数中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的项的是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A.21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B.33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C.152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D.153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由数列的通项公式得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=153.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998563" y="13255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407577"/>
            <a:ext cx="12190413" cy="390909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9093" y="132538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B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选修三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那么它的通项公式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	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1)]=2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651998"/>
            <a:ext cx="12190413" cy="360434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29912" y="1513357"/>
                <a:ext cx="1000595" cy="887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912" y="1513357"/>
                <a:ext cx="1000595" cy="8871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81743"/>
                <a:ext cx="11589417" cy="2028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选修二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练习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猜想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1743"/>
                <a:ext cx="11589417" cy="2028440"/>
              </a:xfrm>
              <a:prstGeom prst="rect">
                <a:avLst/>
              </a:prstGeom>
              <a:blipFill rotWithShape="0">
                <a:blip r:embed="rId4"/>
                <a:stretch>
                  <a:fillRect l="-947" b="-6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927053" y="1485551"/>
                <a:ext cx="998991" cy="959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053" y="1485551"/>
                <a:ext cx="998991" cy="9593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54545" y="2482941"/>
                <a:ext cx="11589417" cy="1760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猜想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482941"/>
                <a:ext cx="11589417" cy="1760034"/>
              </a:xfrm>
              <a:prstGeom prst="rect">
                <a:avLst/>
              </a:prstGeom>
              <a:blipFill rotWithShape="0">
                <a:blip r:embed="rId6"/>
                <a:stretch>
                  <a:fillRect l="-947" b="-2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740671"/>
            <a:ext cx="12190413" cy="357545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的关系求通项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47272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3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太原调研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490182" y="1225019"/>
                <a:ext cx="2314993" cy="1404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490182" y="1225019"/>
                <a:ext cx="2314993" cy="14041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74182" y="2801518"/>
                <a:ext cx="11589417" cy="3371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不满足上式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82" y="2801518"/>
                <a:ext cx="11589417" cy="3371179"/>
              </a:xfrm>
              <a:prstGeom prst="rect">
                <a:avLst/>
              </a:prstGeom>
              <a:blipFill rotWithShape="0">
                <a:blip r:embed="rId8"/>
                <a:stretch>
                  <a:fillRect l="-947" t="-1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75933"/>
            <a:ext cx="12190413" cy="443010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06929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是其前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则数列的通项公式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012285" y="1128425"/>
            <a:ext cx="865943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782" y="1803305"/>
            <a:ext cx="11589417" cy="4224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是首项为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公比为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·q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79648"/>
                <a:ext cx="11589417" cy="3572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的常用方法是利用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转化为关于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再求通项公式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关系问题的求解思路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转化为只含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再求解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转化为只含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再求解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79648"/>
                <a:ext cx="11589417" cy="3572581"/>
              </a:xfrm>
              <a:prstGeom prst="rect">
                <a:avLst/>
              </a:prstGeom>
              <a:blipFill rotWithShape="0">
                <a:blip r:embed="rId6"/>
                <a:stretch>
                  <a:fillRect l="-947" r="-210" b="-3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605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634655"/>
            <a:ext cx="12190413" cy="362513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245661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3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济南质检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的通项公式为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>
                <p:custDataLst>
                  <p:tags r:id="rId2"/>
                </p:custDataLst>
              </p:nvPr>
            </p:nvSpPr>
            <p:spPr>
              <a:xfrm>
                <a:off x="2582502" y="1307937"/>
                <a:ext cx="2348207" cy="1168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≥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  <m:r>
                            <a:rPr lang="en-US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582502" y="1307937"/>
                <a:ext cx="2348207" cy="11683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2681" y="2638153"/>
                <a:ext cx="11589417" cy="2279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81" y="2638153"/>
                <a:ext cx="11589417" cy="2279022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11438"/>
            <a:ext cx="12190413" cy="45002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1044478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8311747" y="509385"/>
                <a:ext cx="997389" cy="1070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32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zh-CN" altLang="zh-CN" sz="1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8311747" y="509385"/>
                <a:ext cx="997389" cy="1070421"/>
              </a:xfrm>
              <a:prstGeom prst="rect">
                <a:avLst/>
              </a:prstGeom>
              <a:blipFill rotWithShape="0">
                <a:blip r:embed="rId5"/>
                <a:stretch>
                  <a:fillRect b="-5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49918" y="1819130"/>
                <a:ext cx="11589417" cy="4131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所以由两式联立得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8" y="1819130"/>
                <a:ext cx="11589417" cy="4131644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由数列的递推关系求通项公式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399109" y="3241903"/>
                <a:ext cx="3225755" cy="1651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99109" y="3241903"/>
                <a:ext cx="3225755" cy="16511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269382" y="781100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累加法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苏锡常镇调研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围棋起源于我国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至今已有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多年的历史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在围棋中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对于一些复杂的死活问题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比如在判断自己单个眼内的气数是否满足需求时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可利用数列有关知识来计算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假设大小为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的眼有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口气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大小为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的眼有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口气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了解数列的概念和几种简单的表示方法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列表、图象、通项公式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了解数列是自变量为正整数的一类特殊函数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理解单调性是数列的一项重要性质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可用来求最值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33137"/>
            <a:ext cx="12190413" cy="63583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3446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446713"/>
              </a:xfrm>
              <a:prstGeom prst="rect">
                <a:avLst/>
              </a:prstGeom>
              <a:blipFill rotWithShape="0">
                <a:blip r:embed="rId3"/>
                <a:stretch>
                  <a:fillRect l="-947" b="-1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65962" y="3417238"/>
                <a:ext cx="10793813" cy="26048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tabLst>
                    <a:tab pos="2970530" algn="l"/>
                  </a:tabLst>
                </a:pP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62" y="3417238"/>
                <a:ext cx="10793813" cy="2604880"/>
              </a:xfrm>
              <a:prstGeom prst="rect">
                <a:avLst/>
              </a:prstGeom>
              <a:blipFill rotWithShape="0">
                <a:blip r:embed="rId4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25441"/>
            <a:ext cx="12190413" cy="363066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363212"/>
                <a:ext cx="11589417" cy="5959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累乘法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——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形如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湖州质检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则使不等式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&lt;930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成立的最大正整数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B.29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C.30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D.31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也符合上式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1)&lt;930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63212"/>
                <a:ext cx="11589417" cy="5959195"/>
              </a:xfrm>
              <a:prstGeom prst="rect">
                <a:avLst/>
              </a:prstGeom>
              <a:blipFill rotWithShape="0">
                <a:blip r:embed="rId4"/>
                <a:stretch>
                  <a:fillRect l="-947" b="-1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5085410" y="167934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24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3041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形如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的递推关系式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可利用累加法求和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特别注意能消去多少项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保留多少项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形如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的递推关系式可化为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的形式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可用累乘法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也可用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代入求出通项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3041217"/>
              </a:xfrm>
              <a:prstGeom prst="rect">
                <a:avLst/>
              </a:prstGeom>
              <a:blipFill rotWithShape="0">
                <a:blip r:embed="rId6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4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976048"/>
            <a:ext cx="12190413" cy="41147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77715"/>
                <a:ext cx="11589417" cy="530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	    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D.1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	…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以上各式相加得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也满足此式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77715"/>
                <a:ext cx="11589417" cy="5307030"/>
              </a:xfrm>
              <a:prstGeom prst="rect">
                <a:avLst/>
              </a:prstGeom>
              <a:blipFill rotWithShape="0">
                <a:blip r:embed="rId4"/>
                <a:stretch>
                  <a:fillRect l="-947" b="-1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8748810" y="84258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1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602682"/>
            <a:ext cx="12190413" cy="47100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89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已知在数列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97490"/>
              </a:xfrm>
              <a:prstGeom prst="rect">
                <a:avLst/>
              </a:prstGeom>
              <a:blipFill rotWithShape="0">
                <a:blip r:embed="rId4"/>
                <a:stretch>
                  <a:fillRect l="-947" b="-2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987450" y="655278"/>
            <a:ext cx="966931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·2</a:t>
            </a:r>
            <a:r>
              <a:rPr lang="en-US" altLang="zh-CN" sz="2600" b="1" i="1" baseline="4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400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4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2600" baseline="400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480305"/>
                <a:ext cx="11589417" cy="244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适合上式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480305"/>
                <a:ext cx="11589417" cy="2445093"/>
              </a:xfrm>
              <a:prstGeom prst="rect">
                <a:avLst/>
              </a:prstGeom>
              <a:blipFill rotWithShape="0">
                <a:blip r:embed="rId5"/>
                <a:stretch>
                  <a:fillRect l="-947" b="-2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3187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212008"/>
            <a:ext cx="12190413" cy="308800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数列的性质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23936"/>
                <a:ext cx="11589417" cy="5415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数列的周期性与斐波那契数列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淄博模拟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为周期的周期数列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23936"/>
                <a:ext cx="11589417" cy="5415265"/>
              </a:xfrm>
              <a:prstGeom prst="rect">
                <a:avLst/>
              </a:prstGeom>
              <a:blipFill rotWithShape="0">
                <a:blip r:embed="rId5"/>
                <a:stretch>
                  <a:fillRect l="-947" b="-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0392586" y="1649974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106001"/>
            <a:ext cx="12190413" cy="40336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621443"/>
            <a:ext cx="11589417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(2)(2024·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新高考Ⅰ卷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已知函数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的定义域为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则下列结论中一定正确的是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(10)&gt;100	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(20)&gt;1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	  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)&lt;1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)&lt;10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(2)=2.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(3)&gt;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(1)=2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1=3;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(4)&gt;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(2)&gt;3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2=5;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(5)&gt;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(3)&gt;5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3=8;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不等式右侧恰好是裴波那契数列从第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项起的各项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377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1597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,…,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71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显然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(16)&gt;1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(20)&gt;1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故选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6081138" y="110537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教考衔接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b="1" smtClean="0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斐波那契数</a:t>
            </a:r>
            <a:r>
              <a:rPr lang="zh-CN" altLang="zh-CN" sz="2800" b="1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811039"/>
                <a:ext cx="11589417" cy="4181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教材母题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选修二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阅读与思考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斐波那契数列的定义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若一个数列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首两项等于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而从第三项起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每一项是之前两项之和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则称该数列为斐波那契数列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,……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斐波那契数列的递推公式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600" b="1">
                                      <a:latin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≥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𝐍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斐波那契数列的通项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811039"/>
                <a:ext cx="11589417" cy="4181594"/>
              </a:xfrm>
              <a:prstGeom prst="rect">
                <a:avLst/>
              </a:prstGeom>
              <a:blipFill rotWithShape="0">
                <a:blip r:embed="rId2"/>
                <a:stretch>
                  <a:fillRect l="-947" r="-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26755" y="621443"/>
                <a:ext cx="11474670" cy="3663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为斐波那契数列的前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55" y="621443"/>
                <a:ext cx="11474670" cy="3663632"/>
              </a:xfrm>
              <a:prstGeom prst="rect">
                <a:avLst/>
              </a:prstGeom>
              <a:blipFill rotWithShape="0">
                <a:blip r:embed="rId2"/>
                <a:stretch>
                  <a:fillRect l="-956" b="-3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66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9382" y="565171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典例</a:t>
            </a:r>
            <a:r>
              <a:rPr lang="zh-CN" altLang="zh-CN" sz="2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则称该数列为斐波那契数列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黄金螺旋线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是根据斐波那契数列画出来的曲线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图中的长方形由以斐波那契数为边长的正方形拼接而成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在每个正方形中作圆心角为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的扇形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连接起来的曲线就是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黄金螺旋线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为边长的正方形中的扇形面积为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下列结论正确的是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10659851" y="3049619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6" name="image5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4396" y="3777440"/>
            <a:ext cx="3672078" cy="2345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53019" y="3407489"/>
                <a:ext cx="11589417" cy="2755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是奇数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9" y="3407489"/>
                <a:ext cx="11589417" cy="275530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8052"/>
            <a:ext cx="12190413" cy="639501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391348"/>
                <a:ext cx="11589417" cy="5986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该数列为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由斐波那契数列得每三个数中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前两个为奇数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后一个为偶数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675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是奇数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累加得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91348"/>
                <a:ext cx="11589417" cy="598625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4946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919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数列的单调性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是递增数列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是递增数列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19552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1534180" y="2265603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82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940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时取等号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40840"/>
              </a:xfrm>
              <a:prstGeom prst="rect">
                <a:avLst/>
              </a:prstGeom>
              <a:blipFill rotWithShape="0">
                <a:blip r:embed="rId3"/>
                <a:stretch>
                  <a:fillRect l="-947" b="-2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5326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4399"/>
            <a:ext cx="12190413" cy="61809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297886"/>
                <a:ext cx="11589417" cy="5894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97886"/>
                <a:ext cx="11589417" cy="5894178"/>
              </a:xfrm>
              <a:prstGeom prst="rect">
                <a:avLst/>
              </a:prstGeom>
              <a:blipFill rotWithShape="0">
                <a:blip r:embed="rId3"/>
                <a:stretch>
                  <a:fillRect l="-947" b="-1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088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833813"/>
            <a:ext cx="12190413" cy="31536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91783"/>
                <a:ext cx="11589417" cy="5072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数列的最值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湘东九校联考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取得最大值时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B.8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是公比为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91783"/>
                <a:ext cx="11589417" cy="5072158"/>
              </a:xfrm>
              <a:prstGeom prst="rect">
                <a:avLst/>
              </a:prstGeom>
              <a:blipFill rotWithShape="0">
                <a:blip r:embed="rId4"/>
                <a:stretch>
                  <a:fillRect l="-947" t="-120" b="-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264243" y="180005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086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78591"/>
            <a:ext cx="12190413" cy="614548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93307"/>
                <a:ext cx="11589417" cy="5123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256)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由二次函数知识知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但只有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符合要求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3307"/>
                <a:ext cx="11589417" cy="512300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960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415706"/>
            <a:ext cx="12190413" cy="491207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763087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845655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864075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2447" y="1506179"/>
                <a:ext cx="11615487" cy="465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解决数列单调性问题的三种方法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用作差比较法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pc="-130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的符号判断数列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是递增数列、递减数列或常数列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pc="-13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用作商比较法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的大小关系进行判断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结合相应函数的图象直观判断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求数列的最大项或最小项的常用方法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利用函数的单调性求最值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确定最大项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确定最小项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解决数列周期性问题的方法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先根据已知条件求出数列的前几项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确定数列的周期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再根据周期性求值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7" y="1506179"/>
                <a:ext cx="11615487" cy="4654800"/>
              </a:xfrm>
              <a:prstGeom prst="rect">
                <a:avLst/>
              </a:prstGeom>
              <a:blipFill rotWithShape="0">
                <a:blip r:embed="rId6"/>
                <a:stretch>
                  <a:fillRect l="-944" t="-1309" b="-2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655176"/>
            <a:ext cx="12190413" cy="35891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935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南昌测试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B.11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是周期为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675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3532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0129380" y="92654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325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826732"/>
            <a:ext cx="12190413" cy="34006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5397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宁波模拟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且对任意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97953"/>
              </a:xfrm>
              <a:prstGeom prst="rect">
                <a:avLst/>
              </a:prstGeom>
              <a:blipFill rotWithShape="0">
                <a:blip r:embed="rId4"/>
                <a:stretch>
                  <a:fillRect l="-947" r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9161787" y="130733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152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97003"/>
            <a:ext cx="12190413" cy="395418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149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项中的最大项与最小项分别为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490921"/>
              </a:xfrm>
              <a:prstGeom prst="rect">
                <a:avLst/>
              </a:prstGeom>
              <a:blipFill rotWithShape="0">
                <a:blip r:embed="rId4"/>
                <a:stretch>
                  <a:fillRect l="-947" b="-8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271969" y="1409767"/>
            <a:ext cx="1524776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40124"/>
                <a:ext cx="11589417" cy="3224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项中的最大项与最小项分别为第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40124"/>
                <a:ext cx="11589417" cy="3224857"/>
              </a:xfrm>
              <a:prstGeom prst="rect">
                <a:avLst/>
              </a:prstGeom>
              <a:blipFill rotWithShape="0">
                <a:blip r:embed="rId5"/>
                <a:stretch>
                  <a:fillRect l="-947" b="-3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7331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213767"/>
            <a:ext cx="12190413" cy="30805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3627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递减数列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递增数列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摆数列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看作关于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是递增数列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62701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4813112" y="135859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3205802"/>
            <a:ext cx="12190413" cy="29551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03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的前几项为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则此数列的通项可能是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其分母为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分子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可表示为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通项公式可能为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3945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432289" y="75772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744341"/>
            <a:ext cx="12190413" cy="45544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24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南通调研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A.511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047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累加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47206"/>
              </a:xfrm>
              <a:prstGeom prst="rect">
                <a:avLst/>
              </a:prstGeom>
              <a:blipFill rotWithShape="0">
                <a:blip r:embed="rId4"/>
                <a:stretch>
                  <a:fillRect l="-947" b="-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950771" y="59797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795024"/>
            <a:ext cx="12190413" cy="45093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成都诊断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A.101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B.81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C.32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D.16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时上式也成立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是首项为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公比为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=81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1063827" y="612488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356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哈尔滨模拟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56097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4212244" y="120385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3141"/>
            <a:ext cx="12190413" cy="6245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62838"/>
                <a:ext cx="11589417" cy="5434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不符合上式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 i="0">
                                  <a:latin typeface="+mj-ea"/>
                                  <a:ea typeface="+mj-ea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24=48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2838"/>
                <a:ext cx="11589417" cy="5434245"/>
              </a:xfrm>
              <a:prstGeom prst="rect">
                <a:avLst/>
              </a:prstGeom>
              <a:blipFill rotWithShape="0">
                <a:blip r:embed="rId3"/>
                <a:stretch>
                  <a:fillRect l="-947" b="-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5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3818691"/>
            <a:ext cx="12190413" cy="24809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444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青岛模拟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相减可得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4411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921248" y="146716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36273"/>
            <a:ext cx="12190413" cy="63711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331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3195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2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259323"/>
            <a:ext cx="12190413" cy="39788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803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的最大值与最小值之和为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0370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460423" y="78586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数列的定义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按照</a:t>
            </a:r>
            <a:r>
              <a:rPr lang="en-US" altLang="zh-CN" sz="26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排列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的一列数称为数列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数列中的每一个数叫做这个数列的项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7050" y="1701578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确定的顺序</a:t>
            </a:r>
            <a:endParaRPr lang="zh-CN" altLang="en-US" sz="2600">
              <a:solidFill>
                <a:srgbClr val="C00000"/>
              </a:solidFill>
              <a:latin typeface="+mj-ea"/>
              <a:ea typeface="+mj-ea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8357"/>
            <a:ext cx="12190413" cy="62816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396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时也适合上式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的最大值与最小值之和为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60123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5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055941"/>
            <a:ext cx="12190413" cy="333511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5382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福州调研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是递减数列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两边取倒数得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累加法可得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8205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757355" y="155149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4637"/>
            <a:ext cx="12190413" cy="6334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06569"/>
                <a:ext cx="11589417" cy="5472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是递减数列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zh-CN" altLang="zh-CN" sz="26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2600" b="1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𝟓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2600" b="1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6569"/>
                <a:ext cx="11589417" cy="547278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4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508136"/>
            <a:ext cx="12190413" cy="27722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2858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的最大项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最大项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递减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858411"/>
              </a:xfrm>
              <a:prstGeom prst="rect">
                <a:avLst/>
              </a:prstGeom>
              <a:blipFill rotWithShape="0">
                <a:blip r:embed="rId4"/>
                <a:stretch>
                  <a:fillRect l="-947" b="-1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778753" y="1433946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3482280"/>
                <a:ext cx="11589417" cy="1277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假设第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3482280"/>
                <a:ext cx="11589417" cy="1277401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76979" y="4007536"/>
                <a:ext cx="9812557" cy="22206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𝟔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𝟕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𝟔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𝟕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𝟔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𝟕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𝟔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𝟕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9" y="4007536"/>
                <a:ext cx="9812557" cy="2220608"/>
              </a:xfrm>
              <a:prstGeom prst="rect">
                <a:avLst/>
              </a:prstGeom>
              <a:blipFill rotWithShape="0">
                <a:blip r:embed="rId6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8174"/>
            <a:ext cx="12190413" cy="63080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2858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均为最大项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递减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858411"/>
              </a:xfrm>
              <a:prstGeom prst="rect">
                <a:avLst/>
              </a:prstGeom>
              <a:blipFill rotWithShape="0">
                <a:blip r:embed="rId3"/>
                <a:stretch>
                  <a:fillRect l="-947" b="-1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8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998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由十三世纪意大利数学家列昂纳多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斐波那契发现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因为斐波那契以兔子繁殖为例子而引入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故又称该数列为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兔子数列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98100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 b="-1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3554837" y="2528149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76718"/>
            <a:ext cx="12190413" cy="634448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25736" y="492501"/>
                <a:ext cx="11248573" cy="5669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13=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028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028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dirty="0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dirty="0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36" y="492501"/>
                <a:ext cx="11248573" cy="5669437"/>
              </a:xfrm>
              <a:prstGeom prst="rect">
                <a:avLst/>
              </a:prstGeom>
              <a:blipFill rotWithShape="0">
                <a:blip r:embed="rId3"/>
                <a:stretch>
                  <a:fillRect l="-976" b="-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9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4224314"/>
            <a:ext cx="12190413" cy="21246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606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池州模拟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06278"/>
              </a:xfrm>
              <a:prstGeom prst="rect">
                <a:avLst/>
              </a:prstGeom>
              <a:blipFill rotWithShape="0">
                <a:blip r:embed="rId4"/>
                <a:stretch>
                  <a:fillRect l="-947" b="-5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68354" y="1936338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82910"/>
            <a:ext cx="12190413" cy="640793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64365"/>
                <a:ext cx="11589417" cy="5854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为递减数列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两边平方整理得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两边都除以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两边平方得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累加可得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012.5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012.5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013.5&lt;1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64365"/>
                <a:ext cx="11589417" cy="5854808"/>
              </a:xfrm>
              <a:prstGeom prst="rect">
                <a:avLst/>
              </a:prstGeom>
              <a:blipFill rotWithShape="0">
                <a:blip r:embed="rId3"/>
                <a:stretch>
                  <a:fillRect l="-947" b="-1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6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118763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1487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487202"/>
              </a:xfrm>
              <a:prstGeom prst="rect">
                <a:avLst/>
              </a:prstGeom>
              <a:blipFill rotWithShape="0">
                <a:blip r:embed="rId4"/>
                <a:stretch>
                  <a:fillRect l="-947"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>
                <p:custDataLst>
                  <p:tags r:id="rId2"/>
                </p:custDataLst>
              </p:nvPr>
            </p:nvSpPr>
            <p:spPr>
              <a:xfrm>
                <a:off x="8330826" y="696236"/>
                <a:ext cx="1789657" cy="1038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8330826" y="696236"/>
                <a:ext cx="1789657" cy="10384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63986" y="2076352"/>
                <a:ext cx="11589417" cy="3729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86" y="2076352"/>
                <a:ext cx="11589417" cy="3729739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9382" y="659670"/>
            <a:ext cx="115894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en-US" altLang="zh-CN" sz="2600" b="1" smtClean="0">
                <a:latin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数列的分类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90156"/>
              </p:ext>
            </p:extLst>
          </p:nvPr>
        </p:nvGraphicFramePr>
        <p:xfrm>
          <a:off x="669131" y="1320578"/>
          <a:ext cx="9937241" cy="4602480"/>
        </p:xfrm>
        <a:graphic>
          <a:graphicData uri="http://schemas.openxmlformats.org/drawingml/2006/table">
            <a:tbl>
              <a:tblPr firstRow="1" firstCol="1" bandRow="1"/>
              <a:tblGrid>
                <a:gridCol w="1798509"/>
                <a:gridCol w="2398760"/>
                <a:gridCol w="2398760"/>
                <a:gridCol w="3341212"/>
              </a:tblGrid>
              <a:tr h="15962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分类标准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满足条件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962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项数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有穷数列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项数</a:t>
                      </a:r>
                      <a:r>
                        <a:rPr kumimoji="0" lang="en-US" altLang="zh-CN" sz="26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96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无穷数列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项数</a:t>
                      </a:r>
                      <a:r>
                        <a:rPr kumimoji="0" lang="en-US" altLang="zh-CN" sz="26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9621">
                <a:tc row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项与项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间的大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小关系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递增数列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400" b="1" i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1" baseline="-250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6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r>
                        <a:rPr lang="en-US" sz="2400" b="1" i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其中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2400" b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∈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1" i="1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递减数列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400" b="1" i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1" baseline="-250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6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r>
                        <a:rPr lang="en-US" sz="2400" b="1" i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59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常数列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1" baseline="-250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54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摆动数列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从第二项起</a:t>
                      </a:r>
                      <a:r>
                        <a:rPr lang="en-US" sz="24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有些项大于它的前一项</a:t>
                      </a:r>
                      <a:r>
                        <a:rPr lang="en-US" sz="24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有些项小于它的前一项的数列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604082" y="190490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有限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03955" y="254877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无限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2009" y="3127978"/>
            <a:ext cx="375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&gt;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61209" y="3788632"/>
            <a:ext cx="375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  <p:bldP spid="7" grpId="0" autoUpdateAnimBg="0"/>
      <p:bldP spid="8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88997"/>
            <a:ext cx="12190413" cy="41817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1564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取最小值时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1564787"/>
              </a:xfrm>
              <a:prstGeom prst="rect">
                <a:avLst/>
              </a:prstGeom>
              <a:blipFill rotWithShape="0">
                <a:blip r:embed="rId4"/>
                <a:stretch>
                  <a:fillRect l="-947" b="-8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145663" y="1429074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066966"/>
                <a:ext cx="11589417" cy="4279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时也满足上式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时取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066966"/>
                <a:ext cx="11589417" cy="4279313"/>
              </a:xfrm>
              <a:prstGeom prst="rect">
                <a:avLst/>
              </a:prstGeom>
              <a:blipFill rotWithShape="0">
                <a:blip r:embed="rId5"/>
                <a:stretch>
                  <a:fillRect l="-947" b="-2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9382" y="492501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杭州模拟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两千多年前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古希腊毕达哥拉斯学派的数学家在沙滩上研究数学问题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他们在沙滩上画点或用小石子来表示数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按照点或小石子排列的形状对数进行分类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如图中的实心点个数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被称为五角形数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个五角形数记作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个五角形数记作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个五角形数记作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个五角形数记作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,……,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若按此规律继续下去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=145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9049244" y="2777706"/>
            <a:ext cx="1188146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7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828" y="4071237"/>
            <a:ext cx="4752594" cy="1644384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460164" y="3331321"/>
            <a:ext cx="85311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9152"/>
            <a:ext cx="12190413" cy="634448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48772"/>
                <a:ext cx="11589417" cy="5516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=22=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2=35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……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1=145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48772"/>
                <a:ext cx="11589417" cy="5516062"/>
              </a:xfrm>
              <a:prstGeom prst="rect">
                <a:avLst/>
              </a:prstGeom>
              <a:blipFill rotWithShape="0">
                <a:blip r:embed="rId3"/>
                <a:stretch>
                  <a:fillRect l="-947" t="-331" b="-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09518"/>
            <a:ext cx="12190413" cy="403549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92501"/>
                <a:ext cx="11589417" cy="5847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求下列数列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4788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289334"/>
            <a:ext cx="12190413" cy="50098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344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4415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780956"/>
            <a:ext cx="12190413" cy="45093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5094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94023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194355"/>
            <a:ext cx="12190413" cy="516166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831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b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3121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482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数列的表示法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有三种表示法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它们分别是表格法、图象法和解析式法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数列的通项公式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的第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与它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的对应关系可以用一个式子来表示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那么这个式子叫做这个数列的通项公式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数列的递推公式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一个数列的相邻两项或多项之间的关系可以用一个式子来表示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那么这个式子叫做这个数列的递推公式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6936" y="2476786"/>
            <a:ext cx="10406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序号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1416379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1498947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1517367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34417"/>
                <a:ext cx="11589417" cy="3508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34417"/>
                <a:ext cx="11589417" cy="3508333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4019761"/>
            <a:ext cx="12190413" cy="222469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1805" y="1612678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相同的一组数按不同顺序排列时都表示同一个数列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不能构成一个数列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任何一个数列不是递增数列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就是递减数列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是不同的数列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数列中的数是可以重复的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可以构成数列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数列可以是常数列或摆动数列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90279" y="225377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48211" y="2851054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76681" y="3405283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1529</Words>
  <Application>Microsoft Office PowerPoint</Application>
  <PresentationFormat>自定义</PresentationFormat>
  <Paragraphs>460</Paragraphs>
  <Slides>67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81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49</cp:revision>
  <dcterms:created xsi:type="dcterms:W3CDTF">2024-01-05T07:50:57Z</dcterms:created>
  <dcterms:modified xsi:type="dcterms:W3CDTF">2025-03-07T00:34:35Z</dcterms:modified>
</cp:coreProperties>
</file>