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TIF" ContentType="image/tif"/>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heme/theme2.xml" ContentType="application/vnd.openxmlformats-officedocument.theme+xml"/>
  <Override PartName="/ppt/tags/tag45.xml" ContentType="application/vnd.openxmlformats-officedocument.presentationml.tags+xml"/>
  <Override PartName="/ppt/tags/tag46.xml" ContentType="application/vnd.openxmlformats-officedocument.presentationml.tags+xml"/>
  <Override PartName="/ppt/notesSlides/notesSlide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57" r:id="rId3"/>
    <p:sldId id="258" r:id="rId4"/>
    <p:sldId id="259" r:id="rId5"/>
    <p:sldId id="260" r:id="rId6"/>
    <p:sldId id="261" r:id="rId7"/>
    <p:sldId id="336" r:id="rId8"/>
    <p:sldId id="337" r:id="rId9"/>
    <p:sldId id="352" r:id="rId10"/>
    <p:sldId id="264" r:id="rId11"/>
    <p:sldId id="265" r:id="rId12"/>
    <p:sldId id="268" r:id="rId13"/>
    <p:sldId id="338" r:id="rId14"/>
    <p:sldId id="339" r:id="rId15"/>
    <p:sldId id="269" r:id="rId16"/>
    <p:sldId id="270" r:id="rId17"/>
    <p:sldId id="271" r:id="rId18"/>
    <p:sldId id="272" r:id="rId19"/>
    <p:sldId id="273" r:id="rId20"/>
    <p:sldId id="342" r:id="rId21"/>
    <p:sldId id="353" r:id="rId22"/>
    <p:sldId id="275" r:id="rId23"/>
    <p:sldId id="276" r:id="rId24"/>
    <p:sldId id="277" r:id="rId25"/>
    <p:sldId id="278" r:id="rId26"/>
    <p:sldId id="279" r:id="rId27"/>
    <p:sldId id="280" r:id="rId28"/>
    <p:sldId id="281" r:id="rId29"/>
    <p:sldId id="354" r:id="rId30"/>
    <p:sldId id="355" r:id="rId31"/>
    <p:sldId id="282" r:id="rId32"/>
    <p:sldId id="283" r:id="rId33"/>
    <p:sldId id="356"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57" r:id="rId47"/>
    <p:sldId id="358" r:id="rId48"/>
    <p:sldId id="307" r:id="rId49"/>
    <p:sldId id="308" r:id="rId50"/>
    <p:sldId id="309" r:id="rId51"/>
    <p:sldId id="351" r:id="rId52"/>
  </p:sldIdLst>
  <p:sldSz cx="12190413" cy="6859588"/>
  <p:notesSz cx="6858000" cy="9144000"/>
  <p:defaultTextStyle>
    <a:defPPr>
      <a:defRPr lang="zh-CN"/>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30" userDrawn="1">
          <p15:clr>
            <a:srgbClr val="A4A3A4"/>
          </p15:clr>
        </p15:guide>
        <p15:guide id="2" pos="16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F0D9"/>
    <a:srgbClr val="70AD47"/>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44" autoAdjust="0"/>
    <p:restoredTop sz="94614" autoAdjust="0"/>
  </p:normalViewPr>
  <p:slideViewPr>
    <p:cSldViewPr>
      <p:cViewPr varScale="1">
        <p:scale>
          <a:sx n="92" d="100"/>
          <a:sy n="92" d="100"/>
        </p:scale>
        <p:origin x="192" y="84"/>
      </p:cViewPr>
      <p:guideLst>
        <p:guide orient="horz" pos="3930"/>
        <p:guide pos="16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9764"/>
    </p:cViewPr>
  </p:sorterViewPr>
  <p:notesViewPr>
    <p:cSldViewPr>
      <p:cViewPr varScale="1">
        <p:scale>
          <a:sx n="63" d="100"/>
          <a:sy n="63" d="100"/>
        </p:scale>
        <p:origin x="-3163" y="-77"/>
      </p:cViewPr>
      <p:guideLst>
        <p:guide orient="horz" pos="2880"/>
        <p:guide pos="2160"/>
      </p:guideLst>
    </p:cSldViewPr>
  </p:notesViewPr>
  <p:gridSpacing cx="216027" cy="216027"/>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18181C-C744-4CB4-9546-BD96C8CA40C4}" type="datetimeFigureOut">
              <a:rPr lang="zh-CN" altLang="en-US" smtClean="0"/>
              <a:t>2025/2/14</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D7F588-7F48-4419-A943-E4BFEBDD09B0}" type="slidenum">
              <a:rPr lang="zh-CN" altLang="en-US" smtClean="0"/>
              <a:t>‹#›</a:t>
            </a:fld>
            <a:endParaRPr lang="zh-CN" altLang="en-US"/>
          </a:p>
        </p:txBody>
      </p:sp>
    </p:spTree>
    <p:extLst>
      <p:ext uri="{BB962C8B-B14F-4D97-AF65-F5344CB8AC3E}">
        <p14:creationId xmlns:p14="http://schemas.microsoft.com/office/powerpoint/2010/main" val="1650789405"/>
      </p:ext>
    </p:extLst>
  </p:cSld>
  <p:clrMap bg1="lt1" tx1="dk1" bg2="lt2" tx2="dk2" accent1="accent1" accent2="accent2" accent3="accent3" accent4="accent4" accent5="accent5" accent6="accent6" hlink="hlink" folHlink="folHlink"/>
  <p:notesStyle>
    <a:lvl1pPr marL="0" algn="l" defTabSz="1088502" rtl="0" eaLnBrk="1" latinLnBrk="0" hangingPunct="1">
      <a:defRPr sz="1400" kern="1200">
        <a:solidFill>
          <a:schemeClr val="tx1"/>
        </a:solidFill>
        <a:latin typeface="+mn-lt"/>
        <a:ea typeface="+mn-ea"/>
        <a:cs typeface="+mn-cs"/>
      </a:defRPr>
    </a:lvl1pPr>
    <a:lvl2pPr marL="544251" algn="l" defTabSz="1088502" rtl="0" eaLnBrk="1" latinLnBrk="0" hangingPunct="1">
      <a:defRPr sz="1400" kern="1200">
        <a:solidFill>
          <a:schemeClr val="tx1"/>
        </a:solidFill>
        <a:latin typeface="+mn-lt"/>
        <a:ea typeface="+mn-ea"/>
        <a:cs typeface="+mn-cs"/>
      </a:defRPr>
    </a:lvl2pPr>
    <a:lvl3pPr marL="1088502" algn="l" defTabSz="1088502" rtl="0" eaLnBrk="1" latinLnBrk="0" hangingPunct="1">
      <a:defRPr sz="1400" kern="1200">
        <a:solidFill>
          <a:schemeClr val="tx1"/>
        </a:solidFill>
        <a:latin typeface="+mn-lt"/>
        <a:ea typeface="+mn-ea"/>
        <a:cs typeface="+mn-cs"/>
      </a:defRPr>
    </a:lvl3pPr>
    <a:lvl4pPr marL="1632753" algn="l" defTabSz="1088502" rtl="0" eaLnBrk="1" latinLnBrk="0" hangingPunct="1">
      <a:defRPr sz="1400" kern="1200">
        <a:solidFill>
          <a:schemeClr val="tx1"/>
        </a:solidFill>
        <a:latin typeface="+mn-lt"/>
        <a:ea typeface="+mn-ea"/>
        <a:cs typeface="+mn-cs"/>
      </a:defRPr>
    </a:lvl4pPr>
    <a:lvl5pPr marL="2177004" algn="l" defTabSz="1088502" rtl="0" eaLnBrk="1" latinLnBrk="0" hangingPunct="1">
      <a:defRPr sz="1400" kern="1200">
        <a:solidFill>
          <a:schemeClr val="tx1"/>
        </a:solidFill>
        <a:latin typeface="+mn-lt"/>
        <a:ea typeface="+mn-ea"/>
        <a:cs typeface="+mn-cs"/>
      </a:defRPr>
    </a:lvl5pPr>
    <a:lvl6pPr marL="2721254" algn="l" defTabSz="1088502" rtl="0" eaLnBrk="1" latinLnBrk="0" hangingPunct="1">
      <a:defRPr sz="1400" kern="1200">
        <a:solidFill>
          <a:schemeClr val="tx1"/>
        </a:solidFill>
        <a:latin typeface="+mn-lt"/>
        <a:ea typeface="+mn-ea"/>
        <a:cs typeface="+mn-cs"/>
      </a:defRPr>
    </a:lvl6pPr>
    <a:lvl7pPr marL="3265505" algn="l" defTabSz="1088502" rtl="0" eaLnBrk="1" latinLnBrk="0" hangingPunct="1">
      <a:defRPr sz="1400" kern="1200">
        <a:solidFill>
          <a:schemeClr val="tx1"/>
        </a:solidFill>
        <a:latin typeface="+mn-lt"/>
        <a:ea typeface="+mn-ea"/>
        <a:cs typeface="+mn-cs"/>
      </a:defRPr>
    </a:lvl7pPr>
    <a:lvl8pPr marL="3809756" algn="l" defTabSz="1088502" rtl="0" eaLnBrk="1" latinLnBrk="0" hangingPunct="1">
      <a:defRPr sz="1400" kern="1200">
        <a:solidFill>
          <a:schemeClr val="tx1"/>
        </a:solidFill>
        <a:latin typeface="+mn-lt"/>
        <a:ea typeface="+mn-ea"/>
        <a:cs typeface="+mn-cs"/>
      </a:defRPr>
    </a:lvl8pPr>
    <a:lvl9pPr marL="4354007" algn="l" defTabSz="108850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solidFill>
                  <a:prstClr val="black"/>
                </a:solidFill>
              </a:rPr>
              <a:t>3</a:t>
            </a:fld>
            <a:endParaRPr lang="zh-CN" altLang="en-US">
              <a:solidFill>
                <a:prstClr val="black"/>
              </a:solidFill>
            </a:endParaRPr>
          </a:p>
        </p:txBody>
      </p:sp>
    </p:spTree>
    <p:extLst>
      <p:ext uri="{BB962C8B-B14F-4D97-AF65-F5344CB8AC3E}">
        <p14:creationId xmlns:p14="http://schemas.microsoft.com/office/powerpoint/2010/main" val="385000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36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1136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FF76E8C2-FB17-4F97-B19D-97236ED15B4B}" type="slidenum">
              <a:rPr lang="zh-CN" altLang="en-US">
                <a:latin typeface="Calibri" panose="020F0502020204030204" pitchFamily="34" charset="0"/>
                <a:ea typeface="宋体" panose="02010600030101010101" pitchFamily="2" charset="-122"/>
              </a:rPr>
              <a:t>5</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445295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57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1157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1844FBAB-EFB2-4BDA-9A4E-F394C865AB06}" type="slidenum">
              <a:rPr lang="zh-CN" altLang="en-US">
                <a:latin typeface="Calibri" panose="020F0502020204030204" pitchFamily="34" charset="0"/>
                <a:ea typeface="宋体" panose="02010600030101010101" pitchFamily="2" charset="-122"/>
              </a:rPr>
              <a:t>6</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290236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57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1157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1844FBAB-EFB2-4BDA-9A4E-F394C865AB06}" type="slidenum">
              <a:rPr lang="zh-CN" altLang="en-US">
                <a:latin typeface="Calibri" panose="020F0502020204030204" pitchFamily="34" charset="0"/>
                <a:ea typeface="宋体" panose="02010600030101010101" pitchFamily="2" charset="-122"/>
              </a:rPr>
              <a:t>7</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798070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57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1157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1844FBAB-EFB2-4BDA-9A4E-F394C865AB06}" type="slidenum">
              <a:rPr lang="zh-CN" altLang="en-US">
                <a:latin typeface="Calibri" panose="020F0502020204030204" pitchFamily="34" charset="0"/>
                <a:ea typeface="宋体" panose="02010600030101010101" pitchFamily="2" charset="-122"/>
              </a:rPr>
              <a:t>8</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84166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57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1157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1844FBAB-EFB2-4BDA-9A4E-F394C865AB06}" type="slidenum">
              <a:rPr lang="zh-CN" altLang="en-US">
                <a:latin typeface="Calibri" panose="020F0502020204030204" pitchFamily="34" charset="0"/>
                <a:ea typeface="宋体" panose="02010600030101010101" pitchFamily="2" charset="-122"/>
              </a:rPr>
              <a:t>9</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5900314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10" Type="http://schemas.openxmlformats.org/officeDocument/2006/relationships/slide" Target="../slides/slide3.xml"/><Relationship Id="rId4" Type="http://schemas.openxmlformats.org/officeDocument/2006/relationships/tags" Target="../tags/tag6.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17.xml"/><Relationship Id="rId7"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23.xml"/><Relationship Id="rId7"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29.xml"/><Relationship Id="rId7"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35.xml"/><Relationship Id="rId7"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image" Target="../media/image2.TIF"/></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37.xml"/><Relationship Id="rId13" Type="http://schemas.openxmlformats.org/officeDocument/2006/relationships/slide" Target="../slides/slide42.xml"/><Relationship Id="rId18" Type="http://schemas.openxmlformats.org/officeDocument/2006/relationships/slide" Target="../slides/slide49.xml"/><Relationship Id="rId3" Type="http://schemas.openxmlformats.org/officeDocument/2006/relationships/tags" Target="../tags/tag41.xml"/><Relationship Id="rId7" Type="http://schemas.openxmlformats.org/officeDocument/2006/relationships/slide" Target="../slides/slide36.xml"/><Relationship Id="rId12" Type="http://schemas.openxmlformats.org/officeDocument/2006/relationships/slide" Target="../slides/slide41.xml"/><Relationship Id="rId17" Type="http://schemas.openxmlformats.org/officeDocument/2006/relationships/slide" Target="../slides/slide48.xml"/><Relationship Id="rId2" Type="http://schemas.openxmlformats.org/officeDocument/2006/relationships/tags" Target="../tags/tag40.xml"/><Relationship Id="rId16" Type="http://schemas.openxmlformats.org/officeDocument/2006/relationships/slide" Target="../slides/slide45.xml"/><Relationship Id="rId20" Type="http://schemas.openxmlformats.org/officeDocument/2006/relationships/slide" Target="../slides/slide3.xml"/><Relationship Id="rId1" Type="http://schemas.openxmlformats.org/officeDocument/2006/relationships/tags" Target="../tags/tag39.xml"/><Relationship Id="rId6" Type="http://schemas.openxmlformats.org/officeDocument/2006/relationships/slide" Target="../slides/slide35.xml"/><Relationship Id="rId11"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44.xml"/><Relationship Id="rId10" Type="http://schemas.openxmlformats.org/officeDocument/2006/relationships/slide" Target="../slides/slide39.xml"/><Relationship Id="rId19" Type="http://schemas.openxmlformats.org/officeDocument/2006/relationships/slide" Target="../slides/slide50.xml"/><Relationship Id="rId4" Type="http://schemas.openxmlformats.org/officeDocument/2006/relationships/tags" Target="../tags/tag42.xml"/><Relationship Id="rId9" Type="http://schemas.openxmlformats.org/officeDocument/2006/relationships/slide" Target="../slides/slide38.xml"/><Relationship Id="rId14" Type="http://schemas.openxmlformats.org/officeDocument/2006/relationships/slide" Target="../slides/slide4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descr="516932"/>
          <p:cNvPicPr>
            <a:picLocks noChangeAspect="1"/>
          </p:cNvPicPr>
          <p:nvPr userDrawn="1"/>
        </p:nvPicPr>
        <p:blipFill>
          <a:blip r:embed="rId4"/>
          <a:stretch>
            <a:fillRect/>
          </a:stretch>
        </p:blipFill>
        <p:spPr>
          <a:xfrm>
            <a:off x="-33020" y="0"/>
            <a:ext cx="12224385" cy="6858000"/>
          </a:xfrm>
          <a:prstGeom prst="rect">
            <a:avLst/>
          </a:prstGeom>
        </p:spPr>
      </p:pic>
      <p:sp>
        <p:nvSpPr>
          <p:cNvPr id="8" name="矩形 7"/>
          <p:cNvSpPr/>
          <p:nvPr userDrawn="1">
            <p:custDataLst>
              <p:tags r:id="rId1"/>
            </p:custDataLst>
          </p:nvPr>
        </p:nvSpPr>
        <p:spPr>
          <a:xfrm>
            <a:off x="-33020" y="4782185"/>
            <a:ext cx="12223750" cy="4248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9" name="矩形 8"/>
          <p:cNvSpPr/>
          <p:nvPr userDrawn="1">
            <p:custDataLst>
              <p:tags r:id="rId2"/>
            </p:custDataLst>
          </p:nvPr>
        </p:nvSpPr>
        <p:spPr>
          <a:xfrm>
            <a:off x="-33020" y="5173345"/>
            <a:ext cx="12223750" cy="1684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Tree>
    <p:extLst>
      <p:ext uri="{BB962C8B-B14F-4D97-AF65-F5344CB8AC3E}">
        <p14:creationId xmlns:p14="http://schemas.microsoft.com/office/powerpoint/2010/main" val="23386028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5" name="图片 4" descr="3e98e0725a2c33b5bd95197033b88883"/>
          <p:cNvPicPr>
            <a:picLocks noChangeAspect="1"/>
          </p:cNvPicPr>
          <p:nvPr userDrawn="1"/>
        </p:nvPicPr>
        <p:blipFill>
          <a:blip r:embed="rId2"/>
          <a:stretch>
            <a:fillRect/>
          </a:stretch>
        </p:blipFill>
        <p:spPr>
          <a:xfrm>
            <a:off x="-32385" y="3810"/>
            <a:ext cx="12224385" cy="6850380"/>
          </a:xfrm>
          <a:prstGeom prst="rect">
            <a:avLst/>
          </a:prstGeom>
        </p:spPr>
      </p:pic>
      <p:sp>
        <p:nvSpPr>
          <p:cNvPr id="9" name="矩形 8"/>
          <p:cNvSpPr/>
          <p:nvPr userDrawn="1"/>
        </p:nvSpPr>
        <p:spPr>
          <a:xfrm>
            <a:off x="-33015" y="-27312"/>
            <a:ext cx="12231683" cy="6883724"/>
          </a:xfrm>
          <a:prstGeom prst="rect">
            <a:avLst/>
          </a:prstGeom>
          <a:solidFill>
            <a:srgbClr val="548235">
              <a:alpha val="55000"/>
            </a:srgbClr>
          </a:solidFill>
          <a:ln>
            <a:noFill/>
          </a:ln>
        </p:spPr>
        <p:txBody>
          <a:bodyPr wrap="square">
            <a:noAutofit/>
          </a:bodyPr>
          <a:lstStyle/>
          <a:p>
            <a:pPr algn="ctr">
              <a:lnSpc>
                <a:spcPct val="100000"/>
              </a:lnSpc>
            </a:pP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1" name="文本框 7"/>
          <p:cNvSpPr txBox="1"/>
          <p:nvPr userDrawn="1"/>
        </p:nvSpPr>
        <p:spPr>
          <a:xfrm>
            <a:off x="3071095" y="2781945"/>
            <a:ext cx="6038064" cy="830137"/>
          </a:xfrm>
          <a:prstGeom prst="rect">
            <a:avLst/>
          </a:prstGeom>
          <a:noFill/>
        </p:spPr>
        <p:txBody>
          <a:bodyPr wrap="square" rtlCol="0">
            <a:spAutoFit/>
          </a:bodyPr>
          <a:lstStyle/>
          <a:p>
            <a:pPr algn="ctr"/>
            <a:r>
              <a:rPr lang="zh-CN" sz="4800" b="1">
                <a:solidFill>
                  <a:schemeClr val="bg1"/>
                </a:solidFill>
                <a:latin typeface="微软雅黑" panose="020B0503020204020204" pitchFamily="34" charset="-122"/>
                <a:ea typeface="微软雅黑" panose="020B0503020204020204" pitchFamily="34" charset="-122"/>
              </a:rPr>
              <a:t>本课结束</a:t>
            </a:r>
          </a:p>
        </p:txBody>
      </p:sp>
    </p:spTree>
    <p:extLst>
      <p:ext uri="{BB962C8B-B14F-4D97-AF65-F5344CB8AC3E}">
        <p14:creationId xmlns:p14="http://schemas.microsoft.com/office/powerpoint/2010/main" val="33190238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标题和内容">
    <p:bg>
      <p:bgPr>
        <a:solidFill>
          <a:schemeClr val="bg1"/>
        </a:solidFill>
        <a:effectLst/>
      </p:bgPr>
    </p:bg>
    <p:spTree>
      <p:nvGrpSpPr>
        <p:cNvPr id="1" name=""/>
        <p:cNvGrpSpPr/>
        <p:nvPr/>
      </p:nvGrpSpPr>
      <p:grpSpPr>
        <a:xfrm>
          <a:off x="0" y="0"/>
          <a:ext cx="0" cy="0"/>
          <a:chOff x="0" y="0"/>
          <a:chExt cx="0" cy="0"/>
        </a:xfrm>
      </p:grpSpPr>
      <p:pic>
        <p:nvPicPr>
          <p:cNvPr id="6" name="图片 5" descr="3e98e0725a2c33b5bd95197033b88883"/>
          <p:cNvPicPr>
            <a:picLocks noChangeAspect="1"/>
          </p:cNvPicPr>
          <p:nvPr userDrawn="1"/>
        </p:nvPicPr>
        <p:blipFill>
          <a:blip r:embed="rId4"/>
          <a:stretch>
            <a:fillRect/>
          </a:stretch>
        </p:blipFill>
        <p:spPr>
          <a:xfrm>
            <a:off x="-32385" y="3810"/>
            <a:ext cx="12224385" cy="6850380"/>
          </a:xfrm>
          <a:prstGeom prst="rect">
            <a:avLst/>
          </a:prstGeom>
        </p:spPr>
      </p:pic>
      <p:sp>
        <p:nvSpPr>
          <p:cNvPr id="10" name="矩形 9"/>
          <p:cNvSpPr/>
          <p:nvPr userDrawn="1">
            <p:custDataLst>
              <p:tags r:id="rId1"/>
            </p:custDataLst>
          </p:nvPr>
        </p:nvSpPr>
        <p:spPr>
          <a:xfrm>
            <a:off x="-33016" y="4783293"/>
            <a:ext cx="12222159" cy="4249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4" name="矩形 13"/>
          <p:cNvSpPr/>
          <p:nvPr userDrawn="1">
            <p:custDataLst>
              <p:tags r:id="rId2"/>
            </p:custDataLst>
          </p:nvPr>
        </p:nvSpPr>
        <p:spPr>
          <a:xfrm>
            <a:off x="-33016" y="5174543"/>
            <a:ext cx="12222159" cy="1685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Tree>
    <p:extLst>
      <p:ext uri="{BB962C8B-B14F-4D97-AF65-F5344CB8AC3E}">
        <p14:creationId xmlns:p14="http://schemas.microsoft.com/office/powerpoint/2010/main" val="284789779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4_内容与标题">
    <p:bg>
      <p:bgPr>
        <a:solidFill>
          <a:schemeClr val="bg1"/>
        </a:solidFill>
        <a:effectLst/>
      </p:bgPr>
    </p:bg>
    <p:spTree>
      <p:nvGrpSpPr>
        <p:cNvPr id="1" name=""/>
        <p:cNvGrpSpPr/>
        <p:nvPr/>
      </p:nvGrpSpPr>
      <p:grpSpPr>
        <a:xfrm>
          <a:off x="0" y="0"/>
          <a:ext cx="0" cy="0"/>
          <a:chOff x="0" y="0"/>
          <a:chExt cx="0" cy="0"/>
        </a:xfrm>
      </p:grpSpPr>
      <p:sp>
        <p:nvSpPr>
          <p:cNvPr id="7" name="动作按钮: 后退或前一项 6">
            <a:hlinkClick r:id="" action="ppaction://hlinkshowjump?jump=previousslide"/>
          </p:cNvPr>
          <p:cNvSpPr/>
          <p:nvPr userDrawn="1">
            <p:custDataLst>
              <p:tags r:id="rId1"/>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动作按钮: 前进或下一项 7">
            <a:hlinkClick r:id="" action="ppaction://hlinkshowjump?jump=nextslide"/>
          </p:cNvPr>
          <p:cNvSpPr/>
          <p:nvPr userDrawn="1">
            <p:custDataLst>
              <p:tags r:id="rId2"/>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结束 8">
            <a:hlinkClick r:id="" action="ppaction://hlinkshowjump?jump=endshow"/>
          </p:cNvPr>
          <p:cNvSpPr/>
          <p:nvPr userDrawn="1">
            <p:custDataLst>
              <p:tags r:id="rId3"/>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a:hlinkClick r:id="rId10" action="ppaction://hlinksldjump"/>
          </p:cNvPr>
          <p:cNvSpPr/>
          <p:nvPr userDrawn="1">
            <p:custDataLst>
              <p:tags r:id="rId4"/>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
        <p:nvSpPr>
          <p:cNvPr id="17" name="矩形 16"/>
          <p:cNvSpPr/>
          <p:nvPr userDrawn="1">
            <p:custDataLst>
              <p:tags r:id="rId5"/>
            </p:custDataLst>
          </p:nvPr>
        </p:nvSpPr>
        <p:spPr>
          <a:xfrm>
            <a:off x="0" y="1914333"/>
            <a:ext cx="12190413" cy="4379974"/>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4" name="矩形 13"/>
          <p:cNvSpPr/>
          <p:nvPr userDrawn="1">
            <p:custDataLst>
              <p:tags r:id="rId6"/>
            </p:custDataLst>
          </p:nvPr>
        </p:nvSpPr>
        <p:spPr>
          <a:xfrm>
            <a:off x="833619" y="-20959"/>
            <a:ext cx="2605066" cy="1720613"/>
          </a:xfrm>
          <a:prstGeom prst="rect">
            <a:avLst/>
          </a:pr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矩形 14"/>
          <p:cNvSpPr/>
          <p:nvPr userDrawn="1">
            <p:custDataLst>
              <p:tags r:id="rId7"/>
            </p:custDataLst>
          </p:nvPr>
        </p:nvSpPr>
        <p:spPr>
          <a:xfrm>
            <a:off x="834253" y="389345"/>
            <a:ext cx="2604431" cy="13109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矩形 15"/>
          <p:cNvSpPr/>
          <p:nvPr userDrawn="1">
            <p:custDataLst>
              <p:tags r:id="rId8"/>
            </p:custDataLst>
          </p:nvPr>
        </p:nvSpPr>
        <p:spPr>
          <a:xfrm>
            <a:off x="956157" y="746966"/>
            <a:ext cx="2360623" cy="896828"/>
          </a:xfrm>
          <a:prstGeom prst="rect">
            <a:avLst/>
          </a:prstGeom>
          <a:effectLst>
            <a:outerShdw blurRad="50800" dist="38100" dir="2700000" algn="tl" rotWithShape="0">
              <a:prstClr val="black">
                <a:alpha val="40000"/>
              </a:prstClr>
            </a:outerShdw>
          </a:effectLst>
        </p:spPr>
        <p:txBody>
          <a:bodyPr>
            <a:noAutofit/>
          </a:bodyPr>
          <a:lstStyle/>
          <a:p>
            <a:pPr algn="ctr" fontAlgn="auto">
              <a:spcBef>
                <a:spcPts val="0"/>
              </a:spcBef>
              <a:spcAft>
                <a:spcPts val="0"/>
              </a:spcAft>
              <a:defRPr/>
            </a:pPr>
            <a:r>
              <a:rPr lang="zh-CN" altLang="en-US" sz="4000" b="1" dirty="0" smtClean="0">
                <a:solidFill>
                  <a:schemeClr val="tx1">
                    <a:lumMod val="75000"/>
                    <a:lumOff val="25000"/>
                  </a:schemeClr>
                </a:solidFill>
                <a:latin typeface="微软雅黑" panose="020B0503020204020204" pitchFamily="34" charset="-122"/>
                <a:ea typeface="微软雅黑" panose="020B0503020204020204" pitchFamily="34" charset="-122"/>
              </a:rPr>
              <a:t>课标</a:t>
            </a:r>
            <a:r>
              <a:rPr lang="zh-CN" altLang="zh-CN" sz="4000" b="1" dirty="0" smtClean="0">
                <a:solidFill>
                  <a:schemeClr val="tx1">
                    <a:lumMod val="75000"/>
                    <a:lumOff val="25000"/>
                  </a:schemeClr>
                </a:solidFill>
                <a:latin typeface="微软雅黑" panose="020B0503020204020204" pitchFamily="34" charset="-122"/>
                <a:ea typeface="微软雅黑" panose="020B0503020204020204" pitchFamily="34" charset="-122"/>
              </a:rPr>
              <a:t>要求</a:t>
            </a:r>
            <a:endParaRPr lang="zh-CN" altLang="zh-CN" sz="4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4428512"/>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内容与标题">
    <p:bg>
      <p:bgPr>
        <a:solidFill>
          <a:schemeClr val="bg1"/>
        </a:solidFill>
        <a:effectLst/>
      </p:bgPr>
    </p:bg>
    <p:spTree>
      <p:nvGrpSpPr>
        <p:cNvPr id="1" name=""/>
        <p:cNvGrpSpPr/>
        <p:nvPr/>
      </p:nvGrpSpPr>
      <p:grpSpPr>
        <a:xfrm>
          <a:off x="0" y="0"/>
          <a:ext cx="0" cy="0"/>
          <a:chOff x="0" y="0"/>
          <a:chExt cx="0" cy="0"/>
        </a:xfrm>
      </p:grpSpPr>
      <p:sp>
        <p:nvSpPr>
          <p:cNvPr id="7" name="动作按钮: 后退或前一项 6">
            <a:hlinkClick r:id="" action="ppaction://hlinkshowjump?jump=previousslide"/>
          </p:cNvPr>
          <p:cNvSpPr/>
          <p:nvPr userDrawn="1">
            <p:custDataLst>
              <p:tags r:id="rId1"/>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动作按钮: 前进或下一项 7">
            <a:hlinkClick r:id="" action="ppaction://hlinkshowjump?jump=nextslide"/>
          </p:cNvPr>
          <p:cNvSpPr/>
          <p:nvPr userDrawn="1">
            <p:custDataLst>
              <p:tags r:id="rId2"/>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结束 8">
            <a:hlinkClick r:id="" action="ppaction://hlinkshowjump?jump=endshow"/>
          </p:cNvPr>
          <p:cNvSpPr/>
          <p:nvPr userDrawn="1">
            <p:custDataLst>
              <p:tags r:id="rId3"/>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a:hlinkClick r:id="rId6" action="ppaction://hlinksldjump"/>
          </p:cNvPr>
          <p:cNvSpPr/>
          <p:nvPr userDrawn="1">
            <p:custDataLst>
              <p:tags r:id="rId4"/>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2167016870"/>
      </p:ext>
    </p:extLst>
  </p:cSld>
  <p:clrMapOvr>
    <a:masterClrMapping/>
  </p:clrMapOvr>
  <p:transition spd="slow"/>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635" y="1"/>
            <a:ext cx="12189778" cy="628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24126" y="167679"/>
            <a:ext cx="1751737" cy="461117"/>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8" name="动作按钮: 后退或前一项 7">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前进或下一项 8">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结束 9">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156320694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635" y="1"/>
            <a:ext cx="12189778" cy="628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24127" y="167679"/>
            <a:ext cx="2231354" cy="461117"/>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8" name="动作按钮: 后退或前一项 7">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前进或下一项 8">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结束 9">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274631429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1993640" y="0"/>
            <a:ext cx="10196773" cy="8256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0" y="0"/>
            <a:ext cx="2797658" cy="825691"/>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8" name="更多2018年PPT下载：http://www.ppt20.com/u/739134/"/>
          <p:cNvSpPr>
            <a:spLocks noChangeArrowheads="1"/>
          </p:cNvSpPr>
          <p:nvPr userDrawn="1"/>
        </p:nvSpPr>
        <p:spPr bwMode="auto">
          <a:xfrm>
            <a:off x="263491" y="188639"/>
            <a:ext cx="2520622" cy="52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知识梳理</a:t>
            </a:r>
          </a:p>
        </p:txBody>
      </p:sp>
      <p:sp>
        <p:nvSpPr>
          <p:cNvPr id="9" name="动作按钮: 后退或前一项 8">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前进或下一项 9">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动作按钮: 结束 10">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60358650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1993640" y="0"/>
            <a:ext cx="10196773" cy="8256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0" y="0"/>
            <a:ext cx="2797658" cy="825691"/>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9" name="动作按钮: 后退或前一项 8">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前进或下一项 9">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动作按钮: 结束 10">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
        <p:nvSpPr>
          <p:cNvPr id="13" name="更多2018年PPT下载：http://www.ppt20.com/u/739134/"/>
          <p:cNvSpPr>
            <a:spLocks noChangeArrowheads="1"/>
          </p:cNvSpPr>
          <p:nvPr userDrawn="1"/>
        </p:nvSpPr>
        <p:spPr bwMode="auto">
          <a:xfrm>
            <a:off x="233015" y="170219"/>
            <a:ext cx="2520622" cy="52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zh-CN" sz="2800" b="1" dirty="0">
                <a:solidFill>
                  <a:schemeClr val="bg1"/>
                </a:solidFill>
                <a:latin typeface="微软雅黑" panose="020B0503020204020204" pitchFamily="34" charset="-122"/>
                <a:ea typeface="微软雅黑" panose="020B0503020204020204" pitchFamily="34" charset="-122"/>
              </a:rPr>
              <a:t>诊断自测</a:t>
            </a:r>
          </a:p>
        </p:txBody>
      </p:sp>
      <p:sp>
        <p:nvSpPr>
          <p:cNvPr id="2" name="矩形 1"/>
          <p:cNvSpPr/>
          <p:nvPr userDrawn="1"/>
        </p:nvSpPr>
        <p:spPr>
          <a:xfrm>
            <a:off x="4318926" y="189389"/>
            <a:ext cx="4673074" cy="523220"/>
          </a:xfrm>
          <a:prstGeom prst="rect">
            <a:avLst/>
          </a:prstGeom>
        </p:spPr>
        <p:txBody>
          <a:bodyPr wrap="none">
            <a:spAutoFit/>
          </a:bodyPr>
          <a:lstStyle/>
          <a:p>
            <a:r>
              <a:rPr lang="zh-CN" altLang="en-US" sz="2800" dirty="0" smtClean="0">
                <a:solidFill>
                  <a:schemeClr val="tx1"/>
                </a:solidFill>
              </a:rPr>
              <a:t>概念思考辨析</a:t>
            </a:r>
            <a:r>
              <a:rPr lang="en-US" altLang="zh-CN" sz="2800" dirty="0" smtClean="0">
                <a:solidFill>
                  <a:schemeClr val="tx1"/>
                </a:solidFill>
              </a:rPr>
              <a:t>+</a:t>
            </a:r>
            <a:r>
              <a:rPr lang="zh-CN" altLang="en-US" sz="2800" dirty="0" smtClean="0">
                <a:solidFill>
                  <a:schemeClr val="tx1"/>
                </a:solidFill>
              </a:rPr>
              <a:t>教材经典改编</a:t>
            </a:r>
            <a:endParaRPr lang="zh-CN" altLang="en-US" sz="2800" dirty="0">
              <a:solidFill>
                <a:schemeClr val="tx1"/>
              </a:solidFill>
            </a:endParaRPr>
          </a:p>
        </p:txBody>
      </p:sp>
      <p:pic>
        <p:nvPicPr>
          <p:cNvPr id="14" name="image2.jpeg"/>
          <p:cNvPicPr/>
          <p:nvPr userDrawn="1"/>
        </p:nvPicPr>
        <p:blipFill>
          <a:blip r:embed="rId9">
            <a:clrChange>
              <a:clrFrom>
                <a:srgbClr val="FFFFFF"/>
              </a:clrFrom>
              <a:clrTo>
                <a:srgbClr val="FFFFFF">
                  <a:alpha val="0"/>
                </a:srgbClr>
              </a:clrTo>
            </a:clrChange>
          </a:blip>
          <a:stretch>
            <a:fillRect/>
          </a:stretch>
        </p:blipFill>
        <p:spPr>
          <a:xfrm>
            <a:off x="3175338" y="303585"/>
            <a:ext cx="1046212" cy="303344"/>
          </a:xfrm>
          <a:prstGeom prst="rect">
            <a:avLst/>
          </a:prstGeom>
        </p:spPr>
      </p:pic>
    </p:spTree>
    <p:extLst>
      <p:ext uri="{BB962C8B-B14F-4D97-AF65-F5344CB8AC3E}">
        <p14:creationId xmlns:p14="http://schemas.microsoft.com/office/powerpoint/2010/main" val="107637842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10" name="Rectangle 21">
            <a:hlinkClick r:id="rId6" action="ppaction://hlinksldjump"/>
          </p:cNvPr>
          <p:cNvSpPr>
            <a:spLocks noChangeArrowheads="1"/>
          </p:cNvSpPr>
          <p:nvPr userDrawn="1"/>
        </p:nvSpPr>
        <p:spPr bwMode="auto">
          <a:xfrm>
            <a:off x="2258719" y="6418161"/>
            <a:ext cx="246030" cy="323925"/>
          </a:xfrm>
          <a:prstGeom prst="rect">
            <a:avLst/>
          </a:prstGeom>
          <a:noFill/>
          <a:ln>
            <a:noFill/>
          </a:ln>
          <a:effectLst/>
        </p:spPr>
        <p:txBody>
          <a:bodyPr wrap="none" lIns="102364" tIns="51181" rIns="102364" bIns="51181" anchor="ctr"/>
          <a:lstStyle/>
          <a:p>
            <a:pPr algn="ctr" defTabSz="768350"/>
            <a:r>
              <a:rPr lang="en-US" altLang="zh-CN" sz="1400" dirty="0">
                <a:latin typeface="Broadway" panose="04040905080B02020502" pitchFamily="82" charset="0"/>
                <a:ea typeface="楷体" panose="02010609060101010101" charset="-122"/>
                <a:cs typeface="经典繁仿黑"/>
              </a:rPr>
              <a:t>1</a:t>
            </a:r>
          </a:p>
        </p:txBody>
      </p:sp>
      <p:sp>
        <p:nvSpPr>
          <p:cNvPr id="11" name="Rectangle 21">
            <a:hlinkClick r:id="rId7" action="ppaction://hlinksldjump"/>
          </p:cNvPr>
          <p:cNvSpPr>
            <a:spLocks noChangeArrowheads="1"/>
          </p:cNvSpPr>
          <p:nvPr userDrawn="1"/>
        </p:nvSpPr>
        <p:spPr bwMode="auto">
          <a:xfrm>
            <a:off x="2555543" y="6418161"/>
            <a:ext cx="246031" cy="323925"/>
          </a:xfrm>
          <a:prstGeom prst="rect">
            <a:avLst/>
          </a:prstGeom>
          <a:noFill/>
          <a:ln>
            <a:noFill/>
          </a:ln>
          <a:effectLst/>
        </p:spPr>
        <p:txBody>
          <a:bodyPr wrap="none" lIns="102364" tIns="51181" rIns="102364" bIns="51181" anchor="ctr"/>
          <a:lstStyle/>
          <a:p>
            <a:pPr algn="ctr" defTabSz="768350"/>
            <a:r>
              <a:rPr lang="en-US" altLang="zh-CN" sz="1400" dirty="0">
                <a:latin typeface="Broadway" panose="04040905080B02020502" pitchFamily="82" charset="0"/>
                <a:ea typeface="楷体" panose="02010609060101010101" charset="-122"/>
                <a:cs typeface="经典繁仿黑"/>
              </a:rPr>
              <a:t>2</a:t>
            </a:r>
          </a:p>
        </p:txBody>
      </p:sp>
      <p:sp>
        <p:nvSpPr>
          <p:cNvPr id="12" name="Rectangle 21">
            <a:hlinkClick r:id="rId8" action="ppaction://hlinksldjump"/>
          </p:cNvPr>
          <p:cNvSpPr>
            <a:spLocks noChangeArrowheads="1"/>
          </p:cNvSpPr>
          <p:nvPr userDrawn="1"/>
        </p:nvSpPr>
        <p:spPr bwMode="auto">
          <a:xfrm>
            <a:off x="2853954" y="6418161"/>
            <a:ext cx="244443" cy="323925"/>
          </a:xfrm>
          <a:prstGeom prst="rect">
            <a:avLst/>
          </a:prstGeom>
          <a:noFill/>
          <a:ln>
            <a:noFill/>
          </a:ln>
          <a:effectLst/>
        </p:spPr>
        <p:txBody>
          <a:bodyPr wrap="none" lIns="102364" tIns="51181" rIns="102364" bIns="51181" anchor="ctr"/>
          <a:lstStyle/>
          <a:p>
            <a:pPr algn="ctr" defTabSz="768350"/>
            <a:r>
              <a:rPr lang="en-US" altLang="zh-CN" sz="1400">
                <a:solidFill>
                  <a:srgbClr val="000000"/>
                </a:solidFill>
                <a:latin typeface="Broadway" panose="04040905080B02020502" pitchFamily="82" charset="0"/>
                <a:ea typeface="楷体" panose="02010609060101010101" charset="-122"/>
                <a:cs typeface="经典繁仿黑"/>
              </a:rPr>
              <a:t>3</a:t>
            </a:r>
          </a:p>
        </p:txBody>
      </p:sp>
      <p:sp>
        <p:nvSpPr>
          <p:cNvPr id="13" name="Rectangle 21">
            <a:hlinkClick r:id="rId9" action="ppaction://hlinksldjump"/>
          </p:cNvPr>
          <p:cNvSpPr>
            <a:spLocks noChangeArrowheads="1"/>
          </p:cNvSpPr>
          <p:nvPr userDrawn="1"/>
        </p:nvSpPr>
        <p:spPr bwMode="auto">
          <a:xfrm>
            <a:off x="3150778"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4</a:t>
            </a:r>
          </a:p>
        </p:txBody>
      </p:sp>
      <p:sp>
        <p:nvSpPr>
          <p:cNvPr id="14" name="Rectangle 21">
            <a:hlinkClick r:id="rId10" action="ppaction://hlinksldjump"/>
          </p:cNvPr>
          <p:cNvSpPr>
            <a:spLocks noChangeArrowheads="1"/>
          </p:cNvSpPr>
          <p:nvPr userDrawn="1"/>
        </p:nvSpPr>
        <p:spPr bwMode="auto">
          <a:xfrm>
            <a:off x="3447602"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5</a:t>
            </a:r>
          </a:p>
        </p:txBody>
      </p:sp>
      <p:sp>
        <p:nvSpPr>
          <p:cNvPr id="15" name="Rectangle 21">
            <a:hlinkClick r:id="rId11" action="ppaction://hlinksldjump"/>
          </p:cNvPr>
          <p:cNvSpPr>
            <a:spLocks noChangeArrowheads="1"/>
          </p:cNvSpPr>
          <p:nvPr userDrawn="1"/>
        </p:nvSpPr>
        <p:spPr bwMode="auto">
          <a:xfrm>
            <a:off x="3744426"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6</a:t>
            </a:r>
          </a:p>
        </p:txBody>
      </p:sp>
      <p:sp>
        <p:nvSpPr>
          <p:cNvPr id="16" name="Rectangle 21">
            <a:hlinkClick r:id="rId12" action="ppaction://hlinksldjump"/>
          </p:cNvPr>
          <p:cNvSpPr>
            <a:spLocks noChangeArrowheads="1"/>
          </p:cNvSpPr>
          <p:nvPr userDrawn="1"/>
        </p:nvSpPr>
        <p:spPr bwMode="auto">
          <a:xfrm>
            <a:off x="4041249"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7</a:t>
            </a:r>
          </a:p>
        </p:txBody>
      </p:sp>
      <p:sp>
        <p:nvSpPr>
          <p:cNvPr id="17" name="Rectangle 21">
            <a:hlinkClick r:id="rId13" action="ppaction://hlinksldjump"/>
          </p:cNvPr>
          <p:cNvSpPr>
            <a:spLocks noChangeArrowheads="1"/>
          </p:cNvSpPr>
          <p:nvPr userDrawn="1"/>
        </p:nvSpPr>
        <p:spPr bwMode="auto">
          <a:xfrm>
            <a:off x="4338074"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8</a:t>
            </a:r>
          </a:p>
        </p:txBody>
      </p:sp>
      <p:sp>
        <p:nvSpPr>
          <p:cNvPr id="18" name="Rectangle 21">
            <a:hlinkClick r:id="rId14" action="ppaction://hlinksldjump"/>
          </p:cNvPr>
          <p:cNvSpPr>
            <a:spLocks noChangeArrowheads="1"/>
          </p:cNvSpPr>
          <p:nvPr userDrawn="1"/>
        </p:nvSpPr>
        <p:spPr bwMode="auto">
          <a:xfrm>
            <a:off x="4634897" y="6418161"/>
            <a:ext cx="244443" cy="323925"/>
          </a:xfrm>
          <a:prstGeom prst="rect">
            <a:avLst/>
          </a:prstGeom>
          <a:noFill/>
          <a:ln>
            <a:noFill/>
          </a:ln>
          <a:effectLst/>
        </p:spPr>
        <p:txBody>
          <a:bodyPr wrap="none" lIns="102364" tIns="51181" rIns="102364" bIns="51181" anchor="ctr"/>
          <a:lstStyle/>
          <a:p>
            <a:pPr algn="ctr" defTabSz="768350"/>
            <a:r>
              <a:rPr lang="en-US" altLang="zh-CN" sz="1400">
                <a:solidFill>
                  <a:srgbClr val="000000"/>
                </a:solidFill>
                <a:latin typeface="Broadway" panose="04040905080B02020502" pitchFamily="82" charset="0"/>
                <a:ea typeface="楷体" panose="02010609060101010101" charset="-122"/>
                <a:cs typeface="经典繁仿黑"/>
              </a:rPr>
              <a:t>9</a:t>
            </a:r>
          </a:p>
        </p:txBody>
      </p:sp>
      <p:sp>
        <p:nvSpPr>
          <p:cNvPr id="19" name="Rectangle 21">
            <a:hlinkClick r:id="rId15" action="ppaction://hlinksldjump"/>
          </p:cNvPr>
          <p:cNvSpPr>
            <a:spLocks noChangeArrowheads="1"/>
          </p:cNvSpPr>
          <p:nvPr userDrawn="1"/>
        </p:nvSpPr>
        <p:spPr bwMode="auto">
          <a:xfrm>
            <a:off x="493172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10</a:t>
            </a:r>
          </a:p>
        </p:txBody>
      </p:sp>
      <p:sp>
        <p:nvSpPr>
          <p:cNvPr id="20" name="Rectangle 21">
            <a:hlinkClick r:id="rId16" action="ppaction://hlinksldjump"/>
          </p:cNvPr>
          <p:cNvSpPr>
            <a:spLocks noChangeArrowheads="1"/>
          </p:cNvSpPr>
          <p:nvPr userDrawn="1"/>
        </p:nvSpPr>
        <p:spPr bwMode="auto">
          <a:xfrm>
            <a:off x="527775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11</a:t>
            </a:r>
          </a:p>
        </p:txBody>
      </p:sp>
      <p:sp>
        <p:nvSpPr>
          <p:cNvPr id="21" name="Rectangle 21">
            <a:hlinkClick r:id="rId17" action="ppaction://hlinksldjump"/>
          </p:cNvPr>
          <p:cNvSpPr>
            <a:spLocks noChangeArrowheads="1"/>
          </p:cNvSpPr>
          <p:nvPr userDrawn="1"/>
        </p:nvSpPr>
        <p:spPr bwMode="auto">
          <a:xfrm>
            <a:off x="562378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12</a:t>
            </a:r>
          </a:p>
        </p:txBody>
      </p:sp>
      <p:sp>
        <p:nvSpPr>
          <p:cNvPr id="22" name="Rectangle 21">
            <a:hlinkClick r:id="rId18" action="ppaction://hlinksldjump"/>
          </p:cNvPr>
          <p:cNvSpPr>
            <a:spLocks noChangeArrowheads="1"/>
          </p:cNvSpPr>
          <p:nvPr userDrawn="1"/>
        </p:nvSpPr>
        <p:spPr bwMode="auto">
          <a:xfrm>
            <a:off x="596981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13</a:t>
            </a:r>
          </a:p>
        </p:txBody>
      </p:sp>
      <p:sp>
        <p:nvSpPr>
          <p:cNvPr id="23" name="Rectangle 21">
            <a:hlinkClick r:id="rId19" action="ppaction://hlinksldjump"/>
          </p:cNvPr>
          <p:cNvSpPr>
            <a:spLocks noChangeArrowheads="1"/>
          </p:cNvSpPr>
          <p:nvPr userDrawn="1"/>
        </p:nvSpPr>
        <p:spPr bwMode="auto">
          <a:xfrm>
            <a:off x="631584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14</a:t>
            </a:r>
          </a:p>
        </p:txBody>
      </p:sp>
      <p:sp>
        <p:nvSpPr>
          <p:cNvPr id="24" name="Rectangle 21">
            <a:hlinkClick r:id="" action="ppaction://noaction"/>
          </p:cNvPr>
          <p:cNvSpPr>
            <a:spLocks noChangeArrowheads="1"/>
          </p:cNvSpPr>
          <p:nvPr userDrawn="1"/>
        </p:nvSpPr>
        <p:spPr bwMode="auto">
          <a:xfrm>
            <a:off x="666187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15</a:t>
            </a:r>
          </a:p>
        </p:txBody>
      </p:sp>
      <p:sp>
        <p:nvSpPr>
          <p:cNvPr id="25" name="Rectangle 21">
            <a:hlinkClick r:id="" action="ppaction://noaction"/>
          </p:cNvPr>
          <p:cNvSpPr>
            <a:spLocks noChangeArrowheads="1"/>
          </p:cNvSpPr>
          <p:nvPr userDrawn="1"/>
        </p:nvSpPr>
        <p:spPr bwMode="auto">
          <a:xfrm>
            <a:off x="700790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16</a:t>
            </a:r>
          </a:p>
        </p:txBody>
      </p:sp>
      <p:sp>
        <p:nvSpPr>
          <p:cNvPr id="26" name="动作按钮: 后退或前一项 25">
            <a:hlinkClick r:id="" action="ppaction://hlinkshowjump?jump=previousslide"/>
          </p:cNvPr>
          <p:cNvSpPr/>
          <p:nvPr userDrawn="1">
            <p:custDataLst>
              <p:tags r:id="rId1"/>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动作按钮: 前进或下一项 26">
            <a:hlinkClick r:id="" action="ppaction://hlinkshowjump?jump=nextslide"/>
          </p:cNvPr>
          <p:cNvSpPr/>
          <p:nvPr userDrawn="1">
            <p:custDataLst>
              <p:tags r:id="rId2"/>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动作按钮: 结束 27">
            <a:hlinkClick r:id="" action="ppaction://hlinkshowjump?jump=endshow"/>
          </p:cNvPr>
          <p:cNvSpPr/>
          <p:nvPr userDrawn="1">
            <p:custDataLst>
              <p:tags r:id="rId3"/>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a:hlinkClick r:id="rId20" action="ppaction://hlinksldjump"/>
          </p:cNvPr>
          <p:cNvSpPr/>
          <p:nvPr userDrawn="1">
            <p:custDataLst>
              <p:tags r:id="rId4"/>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389553208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内容与标题">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0492477"/>
      </p:ext>
    </p:extLst>
  </p:cSld>
  <p:clrMapOvr>
    <a:masterClrMapping/>
  </p:clrMapOvr>
  <p:transition spd="slow"/>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51596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60" r:id="rId10"/>
    <p:sldLayoutId id="2147483661" r:id="rId11"/>
  </p:sldLayoutIdLst>
  <p:timing>
    <p:tnLst>
      <p:par>
        <p:cTn id="1" dur="indefinite" restart="never" nodeType="tmRoot"/>
      </p:par>
    </p:tnLst>
  </p:timing>
  <p:txStyles>
    <p:titleStyle>
      <a:lvl1pPr algn="ctr" defTabSz="1088502" rtl="0" eaLnBrk="1" latinLnBrk="0" hangingPunct="1">
        <a:spcBef>
          <a:spcPct val="0"/>
        </a:spcBef>
        <a:buNone/>
        <a:defRPr sz="5200" kern="1200">
          <a:solidFill>
            <a:schemeClr val="tx1"/>
          </a:solidFill>
          <a:latin typeface="+mj-lt"/>
          <a:ea typeface="+mj-ea"/>
          <a:cs typeface="+mj-cs"/>
        </a:defRPr>
      </a:lvl1pPr>
    </p:titleStyle>
    <p:bodyStyle>
      <a:lvl1pPr marL="408188" indent="-408188" algn="l" defTabSz="1088502"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4408" indent="-340157" algn="l" defTabSz="1088502"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0627" indent="-272125" algn="l" defTabSz="1088502"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04878"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9129"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zh-CN"/>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3.png"/><Relationship Id="rId5" Type="http://schemas.openxmlformats.org/officeDocument/2006/relationships/slideLayout" Target="../slideLayouts/slideLayout3.xml"/><Relationship Id="rId4" Type="http://schemas.openxmlformats.org/officeDocument/2006/relationships/tags" Target="../tags/tag5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ags" Target="../tags/tag5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tags" Target="../tags/tag5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8.xml"/></Relationships>
</file>

<file path=ppt/slides/_rels/slide15.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slideLayout" Target="../slideLayouts/slideLayout3.xml"/><Relationship Id="rId4" Type="http://schemas.openxmlformats.org/officeDocument/2006/relationships/tags" Target="../tags/tag62.xml"/></Relationships>
</file>

<file path=ppt/slides/_rels/slide16.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17.png"/><Relationship Id="rId5" Type="http://schemas.openxmlformats.org/officeDocument/2006/relationships/slideLayout" Target="../slideLayouts/slideLayout4.xml"/><Relationship Id="rId4" Type="http://schemas.openxmlformats.org/officeDocument/2006/relationships/tags" Target="../tags/tag6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slideLayout" Target="../slideLayouts/slideLayout3.xml"/><Relationship Id="rId4" Type="http://schemas.openxmlformats.org/officeDocument/2006/relationships/tags" Target="../tags/tag7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3.xml"/><Relationship Id="rId1" Type="http://schemas.openxmlformats.org/officeDocument/2006/relationships/tags" Target="../tags/tag75.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tags" Target="../tags/tag76.xml"/></Relationships>
</file>

<file path=ppt/slides/_rels/slide22.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image" Target="../media/image22.png"/><Relationship Id="rId4"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1.xml"/><Relationship Id="rId1" Type="http://schemas.openxmlformats.org/officeDocument/2006/relationships/tags" Target="../tags/tag80.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slideLayout" Target="../slideLayouts/slideLayout3.xml"/><Relationship Id="rId4" Type="http://schemas.openxmlformats.org/officeDocument/2006/relationships/tags" Target="../tags/tag85.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7.xml"/><Relationship Id="rId1" Type="http://schemas.openxmlformats.org/officeDocument/2006/relationships/tags" Target="../tags/tag86.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91.xml"/><Relationship Id="rId1" Type="http://schemas.openxmlformats.org/officeDocument/2006/relationships/tags" Target="../tags/tag90.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3.xml"/><Relationship Id="rId1" Type="http://schemas.openxmlformats.org/officeDocument/2006/relationships/tags" Target="../tags/tag9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3.xml"/><Relationship Id="rId1" Type="http://schemas.openxmlformats.org/officeDocument/2006/relationships/tags" Target="../tags/tag93.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slide" Target="slide34.xml"/><Relationship Id="rId4" Type="http://schemas.openxmlformats.org/officeDocument/2006/relationships/slide" Target="slide15.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3.xml"/><Relationship Id="rId1" Type="http://schemas.openxmlformats.org/officeDocument/2006/relationships/tags" Target="../tags/tag94.xml"/></Relationships>
</file>

<file path=ppt/slides/_rels/slide31.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image" Target="../media/image12.pn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9.png"/><Relationship Id="rId5" Type="http://schemas.openxmlformats.org/officeDocument/2006/relationships/slideLayout" Target="../slideLayouts/slideLayout3.xml"/><Relationship Id="rId4" Type="http://schemas.openxmlformats.org/officeDocument/2006/relationships/tags" Target="../tags/tag98.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0.xml"/><Relationship Id="rId1" Type="http://schemas.openxmlformats.org/officeDocument/2006/relationships/tags" Target="../tags/tag99.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2.xml"/><Relationship Id="rId1" Type="http://schemas.openxmlformats.org/officeDocument/2006/relationships/tags" Target="../tags/tag101.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slideLayout" Target="../slideLayouts/slideLayout3.xml"/><Relationship Id="rId4" Type="http://schemas.openxmlformats.org/officeDocument/2006/relationships/tags" Target="../tags/tag106.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08.xml"/><Relationship Id="rId1" Type="http://schemas.openxmlformats.org/officeDocument/2006/relationships/tags" Target="../tags/tag107.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10.xml"/><Relationship Id="rId1" Type="http://schemas.openxmlformats.org/officeDocument/2006/relationships/tags" Target="../tags/tag109.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12.xml"/><Relationship Id="rId1" Type="http://schemas.openxmlformats.org/officeDocument/2006/relationships/tags" Target="../tags/tag111.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14.xml"/><Relationship Id="rId1" Type="http://schemas.openxmlformats.org/officeDocument/2006/relationships/tags" Target="../tags/tag113.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16.xml"/><Relationship Id="rId1" Type="http://schemas.openxmlformats.org/officeDocument/2006/relationships/tags" Target="../tags/tag115.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slideLayout" Target="../slideLayouts/slideLayout3.xml"/><Relationship Id="rId4" Type="http://schemas.openxmlformats.org/officeDocument/2006/relationships/tags" Target="../tags/tag50.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18.xml"/><Relationship Id="rId1" Type="http://schemas.openxmlformats.org/officeDocument/2006/relationships/tags" Target="../tags/tag117.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0.xml"/><Relationship Id="rId1" Type="http://schemas.openxmlformats.org/officeDocument/2006/relationships/tags" Target="../tags/tag119.xml"/><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4.xml"/><Relationship Id="rId1" Type="http://schemas.openxmlformats.org/officeDocument/2006/relationships/tags" Target="../tags/tag123.xml"/><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6.xml"/><Relationship Id="rId1" Type="http://schemas.openxmlformats.org/officeDocument/2006/relationships/tags" Target="../tags/tag125.xml"/><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8.xml"/><Relationship Id="rId1" Type="http://schemas.openxmlformats.org/officeDocument/2006/relationships/tags" Target="../tags/tag127.xml"/></Relationships>
</file>

<file path=ppt/slides/_rels/slide46.xml.rels><?xml version="1.0" encoding="UTF-8" standalone="yes"?>
<Relationships xmlns="http://schemas.openxmlformats.org/package/2006/relationships"><Relationship Id="rId3" Type="http://schemas.openxmlformats.org/officeDocument/2006/relationships/image" Target="../media/image13.TIF"/><Relationship Id="rId2" Type="http://schemas.openxmlformats.org/officeDocument/2006/relationships/slideLayout" Target="../slideLayouts/slideLayout8.xml"/><Relationship Id="rId1" Type="http://schemas.openxmlformats.org/officeDocument/2006/relationships/tags" Target="../tags/tag128.xml"/><Relationship Id="rId4" Type="http://schemas.openxmlformats.org/officeDocument/2006/relationships/image" Target="../media/image46.png"/></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8.xml"/><Relationship Id="rId1" Type="http://schemas.openxmlformats.org/officeDocument/2006/relationships/tags" Target="../tags/tag129.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31.xml"/><Relationship Id="rId1" Type="http://schemas.openxmlformats.org/officeDocument/2006/relationships/tags" Target="../tags/tag130.xml"/><Relationship Id="rId5" Type="http://schemas.openxmlformats.org/officeDocument/2006/relationships/image" Target="../media/image49.png"/><Relationship Id="rId4" Type="http://schemas.openxmlformats.org/officeDocument/2006/relationships/image" Target="../media/image48.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33.xml"/><Relationship Id="rId1" Type="http://schemas.openxmlformats.org/officeDocument/2006/relationships/tags" Target="../tags/tag132.xml"/><Relationship Id="rId5" Type="http://schemas.openxmlformats.org/officeDocument/2006/relationships/image" Target="../media/image51.png"/><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35.xml"/><Relationship Id="rId1" Type="http://schemas.openxmlformats.org/officeDocument/2006/relationships/tags" Target="../tags/tag134.xml"/><Relationship Id="rId5" Type="http://schemas.openxmlformats.org/officeDocument/2006/relationships/image" Target="../media/image53.png"/><Relationship Id="rId4" Type="http://schemas.openxmlformats.org/officeDocument/2006/relationships/image" Target="../media/image5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5.e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package" Target="../embeddings/Microsoft_Word___1.docx"/><Relationship Id="rId5" Type="http://schemas.openxmlformats.org/officeDocument/2006/relationships/oleObject" Target="../embeddings/oleObject1.bin"/><Relationship Id="rId4" Type="http://schemas.openxmlformats.org/officeDocument/2006/relationships/image" Target="../media/image6.tiff"/></Relationships>
</file>

<file path=ppt/slides/_rels/slide9.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472036" y="4763921"/>
            <a:ext cx="6238063" cy="463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1300"/>
              </a:spcBef>
              <a:spcAft>
                <a:spcPts val="1300"/>
              </a:spcAft>
              <a:defRPr/>
            </a:pPr>
            <a:r>
              <a:rPr lang="zh-CN" altLang="en-US" sz="200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第五章</a:t>
            </a:r>
            <a:r>
              <a:rPr lang="zh-CN" altLang="en-US" sz="200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00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平面向量</a:t>
            </a:r>
            <a:r>
              <a:rPr lang="en-US" altLang="zh-CN" sz="200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复数</a:t>
            </a:r>
            <a:endParaRPr lang="zh-CN" altLang="en-US" sz="2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文本框 5"/>
          <p:cNvSpPr txBox="1"/>
          <p:nvPr/>
        </p:nvSpPr>
        <p:spPr>
          <a:xfrm>
            <a:off x="0" y="5158030"/>
            <a:ext cx="11730099" cy="830997"/>
          </a:xfrm>
          <a:prstGeom prst="rect">
            <a:avLst/>
          </a:prstGeom>
          <a:noFill/>
        </p:spPr>
        <p:txBody>
          <a:bodyPr wrap="square">
            <a:spAutoFit/>
            <a:scene3d>
              <a:camera prst="orthographicFront"/>
              <a:lightRig rig="threePt" dir="t"/>
            </a:scene3d>
            <a:sp3d contourW="12700"/>
          </a:bodyPr>
          <a:lstStyle/>
          <a:p>
            <a:pPr algn="r" fontAlgn="auto">
              <a:lnSpc>
                <a:spcPct val="100000"/>
              </a:lnSpc>
              <a:spcBef>
                <a:spcPts val="1400"/>
              </a:spcBef>
              <a:spcAft>
                <a:spcPts val="1450"/>
              </a:spcAft>
              <a:defRPr/>
            </a:pPr>
            <a:r>
              <a:rPr lang="zh-CN" altLang="en-US" sz="48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a:t>
            </a:r>
            <a:r>
              <a:rPr lang="en-US" altLang="zh-CN" sz="48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a:t>
            </a:r>
            <a:r>
              <a:rPr lang="zh-CN" altLang="en-US" sz="48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节　复 数</a:t>
            </a:r>
          </a:p>
        </p:txBody>
      </p:sp>
      <p:grpSp>
        <p:nvGrpSpPr>
          <p:cNvPr id="9" name="组合 8"/>
          <p:cNvGrpSpPr/>
          <p:nvPr/>
        </p:nvGrpSpPr>
        <p:grpSpPr>
          <a:xfrm>
            <a:off x="9356777" y="0"/>
            <a:ext cx="2398083" cy="1329998"/>
            <a:chOff x="14872" y="0"/>
            <a:chExt cx="3777" cy="2094"/>
          </a:xfrm>
        </p:grpSpPr>
        <p:pic>
          <p:nvPicPr>
            <p:cNvPr id="11" name="图片 11" descr="创新设计字体-01"/>
            <p:cNvPicPr>
              <a:picLocks noChangeAspect="1"/>
            </p:cNvPicPr>
            <p:nvPr>
              <p:custDataLst>
                <p:tags r:id="rId1"/>
              </p:custDataLst>
            </p:nvPr>
          </p:nvPicPr>
          <p:blipFill>
            <a:blip r:embed="rId4" cstate="print">
              <a:biLevel thresh="50000"/>
              <a:grayscl/>
              <a:extLst>
                <a:ext uri="{28A0092B-C50C-407E-A947-70E740481C1C}">
                  <a14:useLocalDpi xmlns:a14="http://schemas.microsoft.com/office/drawing/2010/main" val="0"/>
                </a:ext>
              </a:extLst>
            </a:blip>
            <a:srcRect/>
            <a:stretch>
              <a:fillRect/>
            </a:stretch>
          </p:blipFill>
          <p:spPr bwMode="auto">
            <a:xfrm>
              <a:off x="14872" y="0"/>
              <a:ext cx="2151" cy="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3"/>
            <p:cNvSpPr txBox="1">
              <a:spLocks noChangeArrowheads="1"/>
            </p:cNvSpPr>
            <p:nvPr>
              <p:custDataLst>
                <p:tags r:id="rId2"/>
              </p:custDataLst>
            </p:nvPr>
          </p:nvSpPr>
          <p:spPr bwMode="auto">
            <a:xfrm>
              <a:off x="16421" y="851"/>
              <a:ext cx="2229" cy="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en-US" altLang="zh-CN" sz="1600">
                  <a:solidFill>
                    <a:srgbClr val="000000"/>
                  </a:solidFill>
                  <a:latin typeface="微软雅黑 Light" panose="020B0502040204020203" charset="-122"/>
                  <a:ea typeface="微软雅黑 Light" panose="020B0502040204020203" charset="-122"/>
                  <a:cs typeface="微软雅黑" panose="020B0503020204020204" pitchFamily="34" charset="-122"/>
                </a:rPr>
                <a:t>INNOVATIVE </a:t>
              </a:r>
            </a:p>
            <a:p>
              <a:r>
                <a:rPr lang="en-US" altLang="zh-CN" sz="1600">
                  <a:solidFill>
                    <a:srgbClr val="000000"/>
                  </a:solidFill>
                  <a:latin typeface="微软雅黑 Light" panose="020B0502040204020203" charset="-122"/>
                  <a:ea typeface="微软雅黑 Light" panose="020B0502040204020203" charset="-122"/>
                  <a:cs typeface="微软雅黑" panose="020B0503020204020204" pitchFamily="34" charset="-122"/>
                </a:rPr>
                <a:t>DESIGN</a:t>
              </a:r>
            </a:p>
          </p:txBody>
        </p:sp>
      </p:grpSp>
    </p:spTree>
    <p:extLst>
      <p:ext uri="{BB962C8B-B14F-4D97-AF65-F5344CB8AC3E}">
        <p14:creationId xmlns:p14="http://schemas.microsoft.com/office/powerpoint/2010/main" val="49254636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2153148"/>
            <a:ext cx="12190413" cy="4141159"/>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1" name="矩形 10"/>
          <p:cNvSpPr/>
          <p:nvPr>
            <p:custDataLst>
              <p:tags r:id="rId2"/>
            </p:custDataLst>
          </p:nvPr>
        </p:nvSpPr>
        <p:spPr>
          <a:xfrm>
            <a:off x="-635" y="1416379"/>
            <a:ext cx="2622209"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矩形 12"/>
          <p:cNvSpPr/>
          <p:nvPr>
            <p:custDataLst>
              <p:tags r:id="rId3"/>
            </p:custDataLst>
          </p:nvPr>
        </p:nvSpPr>
        <p:spPr>
          <a:xfrm>
            <a:off x="437459" y="1498947"/>
            <a:ext cx="283109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矩形 13"/>
          <p:cNvSpPr/>
          <p:nvPr>
            <p:custDataLst>
              <p:tags r:id="rId4"/>
            </p:custDataLst>
          </p:nvPr>
        </p:nvSpPr>
        <p:spPr>
          <a:xfrm>
            <a:off x="558728" y="1517367"/>
            <a:ext cx="2733319"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rPr>
              <a:t>常用结论与微点提醒</a:t>
            </a:r>
          </a:p>
        </p:txBody>
      </p:sp>
      <mc:AlternateContent xmlns:mc="http://schemas.openxmlformats.org/markup-compatibility/2006" xmlns:a14="http://schemas.microsoft.com/office/drawing/2010/main">
        <mc:Choice Requires="a14">
          <p:sp>
            <p:nvSpPr>
              <p:cNvPr id="7" name="矩形 6"/>
              <p:cNvSpPr/>
              <p:nvPr/>
            </p:nvSpPr>
            <p:spPr>
              <a:xfrm>
                <a:off x="269382" y="2134417"/>
                <a:ext cx="11589417" cy="2693110"/>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1.i</a:t>
                </a:r>
                <a:r>
                  <a:rPr lang="zh-CN" altLang="zh-CN" sz="2600" b="1">
                    <a:latin typeface="Times New Roman" panose="02020603050405020304" pitchFamily="18" charset="0"/>
                    <a:cs typeface="Times New Roman" panose="02020603050405020304" pitchFamily="18" charset="0"/>
                  </a:rPr>
                  <a:t>的乘方具有周期性</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i</a:t>
                </a:r>
                <a:r>
                  <a:rPr lang="en-US" altLang="zh-CN" sz="2600" b="1" baseline="30000">
                    <a:latin typeface="Times New Roman" panose="02020603050405020304" pitchFamily="18" charset="0"/>
                    <a:cs typeface="Times New Roman" panose="02020603050405020304" pitchFamily="18" charset="0"/>
                  </a:rPr>
                  <a:t>4</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baseline="30000">
                    <a:latin typeface="Times New Roman" panose="02020603050405020304" pitchFamily="18" charset="0"/>
                    <a:cs typeface="Times New Roman" panose="02020603050405020304" pitchFamily="18" charset="0"/>
                  </a:rPr>
                  <a:t>4</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baseline="30000">
                    <a:latin typeface="Times New Roman" panose="02020603050405020304" pitchFamily="18" charset="0"/>
                    <a:cs typeface="Times New Roman" panose="02020603050405020304" pitchFamily="18" charset="0"/>
                  </a:rPr>
                  <a:t>4</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baseline="30000">
                    <a:latin typeface="Times New Roman" panose="02020603050405020304" pitchFamily="18" charset="0"/>
                    <a:cs typeface="Times New Roman" panose="02020603050405020304" pitchFamily="18" charset="0"/>
                  </a:rPr>
                  <a:t>4</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3</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baseline="30000">
                    <a:latin typeface="Times New Roman" panose="02020603050405020304" pitchFamily="18" charset="0"/>
                    <a:cs typeface="Times New Roman" panose="02020603050405020304" pitchFamily="18" charset="0"/>
                  </a:rPr>
                  <a:t>4</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baseline="30000">
                    <a:latin typeface="Times New Roman" panose="02020603050405020304" pitchFamily="18" charset="0"/>
                    <a:cs typeface="Times New Roman" panose="02020603050405020304" pitchFamily="18" charset="0"/>
                  </a:rPr>
                  <a:t>4</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baseline="30000">
                    <a:latin typeface="Times New Roman" panose="02020603050405020304" pitchFamily="18" charset="0"/>
                    <a:cs typeface="Times New Roman" panose="02020603050405020304" pitchFamily="18" charset="0"/>
                  </a:rPr>
                  <a:t>4</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baseline="30000">
                    <a:latin typeface="Times New Roman" panose="02020603050405020304" pitchFamily="18" charset="0"/>
                    <a:cs typeface="Times New Roman" panose="02020603050405020304" pitchFamily="18" charset="0"/>
                  </a:rPr>
                  <a:t>4</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3</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2.(1±i)</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=±2i</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den>
                    </m:f>
                  </m:oMath>
                </a14:m>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num>
                      <m:den>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den>
                    </m:f>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复数的模与共轭复数的关系</a:t>
                </a:r>
                <a:r>
                  <a:rPr lang="en-US" altLang="zh-CN" sz="2600" b="1" i="1">
                    <a:latin typeface="Times New Roman" panose="02020603050405020304" pitchFamily="18" charset="0"/>
                    <a:cs typeface="Times New Roman" panose="02020603050405020304" pitchFamily="18" charset="0"/>
                  </a:rPr>
                  <a:t>z·</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2134417"/>
                <a:ext cx="11589417" cy="2693110"/>
              </a:xfrm>
              <a:prstGeom prst="rect">
                <a:avLst/>
              </a:prstGeom>
              <a:blipFill rotWithShape="0">
                <a:blip r:embed="rId6"/>
                <a:stretch>
                  <a:fillRect l="-947" b="-475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83472462"/>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0" y="4586129"/>
            <a:ext cx="12190413" cy="1637020"/>
          </a:xfrm>
          <a:prstGeom prst="rect">
            <a:avLst/>
          </a:prstGeom>
          <a:solidFill>
            <a:srgbClr val="70AD47">
              <a:lumMod val="20000"/>
              <a:lumOff val="80000"/>
              <a:alpha val="70000"/>
            </a:srgbClr>
          </a:solidFill>
          <a:ln>
            <a:noFill/>
          </a:ln>
        </p:spPr>
        <p:style>
          <a:lnRef idx="2">
            <a:srgbClr val="5B9BD5">
              <a:shade val="50000"/>
            </a:srgbClr>
          </a:lnRef>
          <a:fillRef idx="1">
            <a:srgbClr val="5B9BD5"/>
          </a:fillRef>
          <a:effectRef idx="0">
            <a:srgbClr val="5B9BD5"/>
          </a:effectRef>
          <a:fontRef idx="minor">
            <a:sysClr val="window" lastClr="CBE9CE"/>
          </a:fontRef>
        </p:style>
        <p:txBody>
          <a:bodyPr rtlCol="0" anchor="ctr"/>
          <a:lstStyle/>
          <a:p>
            <a:pPr algn="ctr"/>
            <a:endParaRPr lang="zh-CN" altLang="en-US" dirty="0">
              <a:solidFill>
                <a:srgbClr val="70AD47">
                  <a:lumMod val="40000"/>
                  <a:lumOff val="60000"/>
                </a:srgbClr>
              </a:solidFill>
              <a:latin typeface="等线" charset="0"/>
              <a:ea typeface="等线" charset="0"/>
            </a:endParaRPr>
          </a:p>
        </p:txBody>
      </p:sp>
      <p:sp>
        <p:nvSpPr>
          <p:cNvPr id="3" name="矩形 2"/>
          <p:cNvSpPr/>
          <p:nvPr/>
        </p:nvSpPr>
        <p:spPr>
          <a:xfrm>
            <a:off x="5904706" y="1638078"/>
            <a:ext cx="565711" cy="553213"/>
          </a:xfrm>
          <a:prstGeom prst="rect">
            <a:avLst/>
          </a:prstGeom>
        </p:spPr>
        <p:txBody>
          <a:bodyPr wrap="none">
            <a:spAutoFit/>
          </a:bodyPr>
          <a:lstStyle/>
          <a:p>
            <a:r>
              <a:rPr lang="en-US" altLang="zh-CN" sz="3000" b="1" dirty="0">
                <a:solidFill>
                  <a:srgbClr val="C00000"/>
                </a:solidFill>
                <a:latin typeface="Times New Roman" panose="02020603050405020304"/>
                <a:ea typeface="宋体" panose="02010600030101010101" pitchFamily="2" charset="-122"/>
                <a:sym typeface="Times New Roman" panose="02020603050405020304"/>
              </a:rPr>
              <a:t>×</a:t>
            </a:r>
            <a:endParaRPr lang="zh-CN" altLang="en-US" sz="3000"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6" name="矩形 5"/>
          <p:cNvSpPr/>
          <p:nvPr/>
        </p:nvSpPr>
        <p:spPr>
          <a:xfrm>
            <a:off x="227818" y="931318"/>
            <a:ext cx="11589417" cy="4293483"/>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思考辨析</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在括号内打</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或</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复数</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中</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虚部为</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复数中有相等复数的概念</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因此复数可以比较大小</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原点是实轴与虚轴的交点</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复数的模实质上就是复平面内复数对应的点到原点的距离</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也就是复数对应的向量的模</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虚部为</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虚数不可以比较大小</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
        <p:nvSpPr>
          <p:cNvPr id="7" name="矩形 6"/>
          <p:cNvSpPr/>
          <p:nvPr/>
        </p:nvSpPr>
        <p:spPr>
          <a:xfrm>
            <a:off x="8401346" y="2228500"/>
            <a:ext cx="565711" cy="553213"/>
          </a:xfrm>
          <a:prstGeom prst="rect">
            <a:avLst/>
          </a:prstGeom>
        </p:spPr>
        <p:txBody>
          <a:bodyPr wrap="none">
            <a:spAutoFit/>
          </a:bodyPr>
          <a:lstStyle/>
          <a:p>
            <a:r>
              <a:rPr lang="en-US" altLang="zh-CN" sz="3000" b="1" dirty="0">
                <a:solidFill>
                  <a:srgbClr val="C00000"/>
                </a:solidFill>
                <a:latin typeface="Times New Roman" panose="02020603050405020304"/>
                <a:ea typeface="宋体" panose="02010600030101010101" pitchFamily="2" charset="-122"/>
                <a:sym typeface="Times New Roman" panose="02020603050405020304"/>
              </a:rPr>
              <a:t>×</a:t>
            </a:r>
            <a:endParaRPr lang="zh-CN" altLang="en-US" sz="3000"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9" name="矩形 8"/>
          <p:cNvSpPr/>
          <p:nvPr/>
        </p:nvSpPr>
        <p:spPr>
          <a:xfrm>
            <a:off x="4951571" y="2857913"/>
            <a:ext cx="405765" cy="583565"/>
          </a:xfrm>
          <a:prstGeom prst="rect">
            <a:avLst/>
          </a:prstGeom>
        </p:spPr>
        <p:txBody>
          <a:bodyPr wrap="none">
            <a:spAutoFit/>
          </a:bodyPr>
          <a:lstStyle/>
          <a:p>
            <a:r>
              <a:rPr lang="en-US" altLang="zh-CN" sz="3200" dirty="0">
                <a:solidFill>
                  <a:srgbClr val="C00000"/>
                </a:solidFill>
                <a:latin typeface="Times New Roman" panose="02020603050405020304"/>
                <a:ea typeface="宋体" panose="02010600030101010101" pitchFamily="2" charset="-122"/>
                <a:sym typeface="Times New Roman" panose="02020603050405020304"/>
              </a:rPr>
              <a:t>√</a:t>
            </a:r>
            <a:endParaRPr lang="zh-CN" altLang="en-US" sz="3200"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10" name="矩形 9"/>
          <p:cNvSpPr/>
          <p:nvPr/>
        </p:nvSpPr>
        <p:spPr>
          <a:xfrm>
            <a:off x="2969228" y="4002564"/>
            <a:ext cx="405765" cy="583565"/>
          </a:xfrm>
          <a:prstGeom prst="rect">
            <a:avLst/>
          </a:prstGeom>
        </p:spPr>
        <p:txBody>
          <a:bodyPr wrap="none">
            <a:spAutoFit/>
          </a:bodyPr>
          <a:lstStyle/>
          <a:p>
            <a:r>
              <a:rPr lang="en-US" altLang="zh-CN" sz="3200" dirty="0">
                <a:solidFill>
                  <a:srgbClr val="C00000"/>
                </a:solidFill>
                <a:latin typeface="Times New Roman" panose="02020603050405020304"/>
                <a:ea typeface="宋体" panose="02010600030101010101" pitchFamily="2" charset="-122"/>
                <a:sym typeface="Times New Roman" panose="02020603050405020304"/>
              </a:rPr>
              <a:t>√</a:t>
            </a:r>
            <a:endParaRPr lang="zh-CN" altLang="en-US" sz="3200" dirty="0">
              <a:solidFill>
                <a:srgbClr val="C00000"/>
              </a:solidFill>
              <a:latin typeface="Times New Roman" panose="02020603050405020304"/>
              <a:ea typeface="宋体" panose="02010600030101010101" pitchFamily="2" charset="-122"/>
              <a:sym typeface="Times New Roman" panose="02020603050405020304"/>
            </a:endParaRPr>
          </a:p>
        </p:txBody>
      </p:sp>
    </p:spTree>
    <p:extLst>
      <p:ext uri="{BB962C8B-B14F-4D97-AF65-F5344CB8AC3E}">
        <p14:creationId xmlns:p14="http://schemas.microsoft.com/office/powerpoint/2010/main" val="311693297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blinds(horizontal)">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7" grpId="0" autoUpdateAnimBg="0"/>
      <p:bldP spid="9" grpId="0" autoUpdateAnimBg="0"/>
      <p:bldP spid="10"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1960979"/>
            <a:ext cx="12190413" cy="4299132"/>
          </a:xfrm>
          <a:prstGeom prst="rect">
            <a:avLst/>
          </a:prstGeom>
          <a:solidFill>
            <a:srgbClr val="70AD47">
              <a:lumMod val="20000"/>
              <a:lumOff val="80000"/>
              <a:alpha val="70000"/>
            </a:srgbClr>
          </a:solidFill>
          <a:ln>
            <a:noFill/>
          </a:ln>
        </p:spPr>
        <p:style>
          <a:lnRef idx="2">
            <a:srgbClr val="5B9BD5">
              <a:shade val="50000"/>
            </a:srgbClr>
          </a:lnRef>
          <a:fillRef idx="1">
            <a:srgbClr val="5B9BD5"/>
          </a:fillRef>
          <a:effectRef idx="0">
            <a:srgbClr val="5B9BD5"/>
          </a:effectRef>
          <a:fontRef idx="minor">
            <a:sysClr val="window" lastClr="CBE9CE"/>
          </a:fontRef>
        </p:style>
        <p:txBody>
          <a:bodyPr rtlCol="0" anchor="ctr"/>
          <a:lstStyle/>
          <a:p>
            <a:pPr algn="ctr"/>
            <a:endParaRPr lang="zh-CN" altLang="en-US" dirty="0">
              <a:solidFill>
                <a:srgbClr val="70AD47">
                  <a:lumMod val="40000"/>
                  <a:lumOff val="60000"/>
                </a:srgbClr>
              </a:solidFill>
              <a:latin typeface="等线" charset="0"/>
              <a:ea typeface="等线" charset="0"/>
            </a:endParaRPr>
          </a:p>
        </p:txBody>
      </p:sp>
      <p:sp>
        <p:nvSpPr>
          <p:cNvPr id="11" name="矩形 10"/>
          <p:cNvSpPr/>
          <p:nvPr/>
        </p:nvSpPr>
        <p:spPr>
          <a:xfrm>
            <a:off x="1610699" y="1153825"/>
            <a:ext cx="519694" cy="623953"/>
          </a:xfrm>
          <a:prstGeom prst="rect">
            <a:avLst/>
          </a:prstGeom>
        </p:spPr>
        <p:txBody>
          <a:bodyPr wrap="none">
            <a:spAutoFit/>
          </a:bodyPr>
          <a:lstStyle/>
          <a:p>
            <a:pPr>
              <a:lnSpc>
                <a:spcPct val="150000"/>
              </a:lnSpc>
              <a:spcAft>
                <a:spcPts val="0"/>
              </a:spcAft>
              <a:tabLst>
                <a:tab pos="2970530" algn="l"/>
              </a:tabLst>
            </a:pP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p:txBody>
      </p:sp>
      <p:sp>
        <p:nvSpPr>
          <p:cNvPr id="10" name="矩形 9"/>
          <p:cNvSpPr/>
          <p:nvPr/>
        </p:nvSpPr>
        <p:spPr>
          <a:xfrm>
            <a:off x="352510" y="621443"/>
            <a:ext cx="11589417" cy="1224118"/>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dirty="0">
                <a:latin typeface="Times New Roman" panose="02020603050405020304" pitchFamily="18" charset="0"/>
                <a:cs typeface="Times New Roman" panose="02020603050405020304" pitchFamily="18" charset="0"/>
              </a:rPr>
              <a:t>2.(</a:t>
            </a:r>
            <a:r>
              <a:rPr lang="zh-CN" altLang="zh-CN" sz="2600" b="1" dirty="0">
                <a:latin typeface="Times New Roman" panose="02020603050405020304" pitchFamily="18" charset="0"/>
                <a:cs typeface="Times New Roman" panose="02020603050405020304" pitchFamily="18" charset="0"/>
              </a:rPr>
              <a:t>人教</a:t>
            </a:r>
            <a:r>
              <a:rPr lang="en-US" altLang="zh-CN" sz="2600" b="1" dirty="0">
                <a:latin typeface="Times New Roman" panose="02020603050405020304" pitchFamily="18" charset="0"/>
                <a:cs typeface="Times New Roman" panose="02020603050405020304" pitchFamily="18" charset="0"/>
              </a:rPr>
              <a:t>A</a:t>
            </a:r>
            <a:r>
              <a:rPr lang="zh-CN" altLang="zh-CN" sz="2600" b="1" dirty="0">
                <a:latin typeface="Times New Roman" panose="02020603050405020304" pitchFamily="18" charset="0"/>
                <a:cs typeface="Times New Roman" panose="02020603050405020304" pitchFamily="18" charset="0"/>
              </a:rPr>
              <a:t>必修二</a:t>
            </a:r>
            <a:r>
              <a:rPr lang="en-US" altLang="zh-CN" sz="2600" b="1" dirty="0" err="1">
                <a:latin typeface="Times New Roman" panose="02020603050405020304" pitchFamily="18" charset="0"/>
                <a:cs typeface="Times New Roman" panose="02020603050405020304" pitchFamily="18" charset="0"/>
              </a:rPr>
              <a:t>P69</a:t>
            </a:r>
            <a:r>
              <a:rPr lang="zh-CN" altLang="zh-CN" sz="2600" b="1" dirty="0">
                <a:latin typeface="Times New Roman" panose="02020603050405020304" pitchFamily="18" charset="0"/>
                <a:cs typeface="Times New Roman" panose="02020603050405020304" pitchFamily="18" charset="0"/>
              </a:rPr>
              <a:t>例</a:t>
            </a:r>
            <a:r>
              <a:rPr lang="en-US" altLang="zh-CN" sz="2600" b="1" dirty="0">
                <a:latin typeface="Times New Roman" panose="02020603050405020304" pitchFamily="18" charset="0"/>
                <a:cs typeface="Times New Roman" panose="02020603050405020304" pitchFamily="18" charset="0"/>
              </a:rPr>
              <a:t>1</a:t>
            </a:r>
            <a:r>
              <a:rPr lang="zh-CN" altLang="zh-CN" sz="2600" b="1" dirty="0">
                <a:latin typeface="Times New Roman" panose="02020603050405020304" pitchFamily="18" charset="0"/>
                <a:cs typeface="Times New Roman" panose="02020603050405020304" pitchFamily="18" charset="0"/>
              </a:rPr>
              <a:t>改编</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若复数</a:t>
            </a:r>
            <a:r>
              <a:rPr lang="en-US" altLang="zh-CN" sz="2600" b="1" i="1" dirty="0">
                <a:latin typeface="Times New Roman" panose="02020603050405020304" pitchFamily="18" charset="0"/>
                <a:cs typeface="Times New Roman" panose="02020603050405020304" pitchFamily="18" charset="0"/>
              </a:rPr>
              <a:t>z</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m</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m</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a:t>
            </a:r>
            <a:r>
              <a:rPr lang="en-US" altLang="zh-CN" sz="2600" b="1" dirty="0" err="1">
                <a:latin typeface="Times New Roman" panose="02020603050405020304" pitchFamily="18" charset="0"/>
                <a:cs typeface="Times New Roman" panose="02020603050405020304" pitchFamily="18" charset="0"/>
              </a:rPr>
              <a:t>i</a:t>
            </a:r>
            <a:r>
              <a:rPr lang="zh-CN" altLang="zh-CN" sz="2600" b="1" dirty="0">
                <a:latin typeface="Times New Roman" panose="02020603050405020304" pitchFamily="18" charset="0"/>
                <a:cs typeface="Times New Roman" panose="02020603050405020304" pitchFamily="18" charset="0"/>
              </a:rPr>
              <a:t>为纯虚数</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则实数</a:t>
            </a:r>
            <a:r>
              <a:rPr lang="en-US" altLang="zh-CN" sz="2600" b="1" i="1" dirty="0">
                <a:latin typeface="Times New Roman" panose="02020603050405020304" pitchFamily="18" charset="0"/>
                <a:cs typeface="Times New Roman" panose="02020603050405020304" pitchFamily="18" charset="0"/>
              </a:rPr>
              <a:t>m</a:t>
            </a:r>
            <a:r>
              <a:rPr lang="en-US" altLang="zh-CN" sz="2600" b="1" dirty="0">
                <a:latin typeface="Times New Roman" panose="02020603050405020304" pitchFamily="18" charset="0"/>
                <a:cs typeface="Times New Roman" panose="02020603050405020304" pitchFamily="18" charset="0"/>
              </a:rPr>
              <a:t>=</a:t>
            </a:r>
            <a:r>
              <a:rPr lang="zh-CN" altLang="zh-CN" sz="2600" b="1" u="sng" dirty="0">
                <a:latin typeface="Times New Roman" panose="02020603050405020304" pitchFamily="18" charset="0"/>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 </a:t>
            </a:r>
            <a:endParaRPr lang="zh-CN" altLang="zh-CN" sz="1150" dirty="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矩形 4"/>
              <p:cNvSpPr/>
              <p:nvPr/>
            </p:nvSpPr>
            <p:spPr>
              <a:xfrm>
                <a:off x="567245" y="1952184"/>
                <a:ext cx="11589417" cy="1073307"/>
              </a:xfrm>
              <a:prstGeom prst="rect">
                <a:avLst/>
              </a:prstGeom>
            </p:spPr>
            <p:txBody>
              <a:bodyPr wrap="square">
                <a:spAutoFit/>
              </a:bodyPr>
              <a:lstStyle/>
              <a:p>
                <a:pPr>
                  <a:lnSpc>
                    <a:spcPct val="150000"/>
                  </a:lnSpc>
                  <a:spcAft>
                    <a:spcPts val="0"/>
                  </a:spcAft>
                  <a:tabLst>
                    <a:tab pos="2970530" algn="l"/>
                  </a:tabLst>
                </a:pP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由题意知</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𝒎</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e>
                          </m:mr>
                          <m:mr>
                            <m:e>
                              <m:r>
                                <a:rPr lang="en-US" altLang="zh-CN" sz="2600" b="1" i="1">
                                  <a:latin typeface="Cambria Math" panose="02040503050406030204" pitchFamily="18" charset="0"/>
                                  <a:cs typeface="Times New Roman" panose="02020603050405020304" pitchFamily="18" charset="0"/>
                                </a:rPr>
                                <m:t>𝒎</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oMath>
                </a14:m>
                <a:r>
                  <a:rPr lang="zh-CN" altLang="zh-CN" sz="2600" b="1">
                    <a:latin typeface="Times New Roman" panose="02020603050405020304" pitchFamily="18" charset="0"/>
                    <a:cs typeface="Times New Roman" panose="02020603050405020304" pitchFamily="18" charset="0"/>
                  </a:rPr>
                  <a:t>解得</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567245" y="1952184"/>
                <a:ext cx="11589417" cy="1073307"/>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5281515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1489420"/>
            <a:ext cx="12190413" cy="4804887"/>
          </a:xfrm>
          <a:prstGeom prst="rect">
            <a:avLst/>
          </a:prstGeom>
          <a:solidFill>
            <a:srgbClr val="70AD47">
              <a:lumMod val="20000"/>
              <a:lumOff val="80000"/>
              <a:alpha val="70000"/>
            </a:srgbClr>
          </a:solidFill>
          <a:ln>
            <a:noFill/>
          </a:ln>
        </p:spPr>
        <p:style>
          <a:lnRef idx="2">
            <a:srgbClr val="5B9BD5">
              <a:shade val="50000"/>
            </a:srgbClr>
          </a:lnRef>
          <a:fillRef idx="1">
            <a:srgbClr val="5B9BD5"/>
          </a:fillRef>
          <a:effectRef idx="0">
            <a:srgbClr val="5B9BD5"/>
          </a:effectRef>
          <a:fontRef idx="minor">
            <a:sysClr val="window" lastClr="CBE9CE"/>
          </a:fontRef>
        </p:style>
        <p:txBody>
          <a:bodyPr rtlCol="0" anchor="ctr"/>
          <a:lstStyle/>
          <a:p>
            <a:pPr algn="ctr"/>
            <a:endParaRPr lang="zh-CN" altLang="en-US" dirty="0">
              <a:solidFill>
                <a:srgbClr val="70AD47">
                  <a:lumMod val="40000"/>
                  <a:lumOff val="60000"/>
                </a:srgbClr>
              </a:solidFill>
              <a:latin typeface="等线" charset="0"/>
              <a:ea typeface="等线" charset="0"/>
            </a:endParaRPr>
          </a:p>
        </p:txBody>
      </p:sp>
      <p:sp>
        <p:nvSpPr>
          <p:cNvPr id="11" name="矩形 10"/>
          <p:cNvSpPr/>
          <p:nvPr/>
        </p:nvSpPr>
        <p:spPr>
          <a:xfrm>
            <a:off x="7660419" y="748443"/>
            <a:ext cx="1116011" cy="623953"/>
          </a:xfrm>
          <a:prstGeom prst="rect">
            <a:avLst/>
          </a:prstGeom>
        </p:spPr>
        <p:txBody>
          <a:bodyPr wrap="none">
            <a:spAutoFit/>
          </a:bodyPr>
          <a:lstStyle/>
          <a:p>
            <a:pPr>
              <a:lnSpc>
                <a:spcPct val="150000"/>
              </a:lnSpc>
              <a:spcAft>
                <a:spcPts val="0"/>
              </a:spcAft>
              <a:tabLst>
                <a:tab pos="2970530" algn="l"/>
              </a:tabLst>
            </a:pPr>
            <a:r>
              <a:rPr lang="zh-CN" altLang="zh-CN" sz="2600" b="1">
                <a:solidFill>
                  <a:srgbClr val="C00000"/>
                </a:solidFill>
                <a:latin typeface="Times New Roman" panose="02020603050405020304" pitchFamily="18" charset="0"/>
                <a:cs typeface="Times New Roman" panose="02020603050405020304" pitchFamily="18" charset="0"/>
              </a:rPr>
              <a:t>　</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2</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i</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矩形 9"/>
              <p:cNvSpPr/>
              <p:nvPr/>
            </p:nvSpPr>
            <p:spPr>
              <a:xfrm>
                <a:off x="269382" y="621443"/>
                <a:ext cx="11589417" cy="892552"/>
              </a:xfrm>
              <a:prstGeom prst="rect">
                <a:avLst/>
              </a:prstGeom>
            </p:spPr>
            <p:txBody>
              <a:bodyPr wrap="square">
                <a:spAutoFit/>
              </a:bodyPr>
              <a:lstStyle/>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人教</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必修二</a:t>
                </a:r>
                <a:r>
                  <a:rPr lang="en-US" altLang="zh-CN" sz="2600" b="1">
                    <a:latin typeface="Times New Roman" panose="02020603050405020304" pitchFamily="18" charset="0"/>
                    <a:cs typeface="Times New Roman" panose="02020603050405020304" pitchFamily="18" charset="0"/>
                  </a:rPr>
                  <a:t>P94T1(2)</a:t>
                </a:r>
                <a:r>
                  <a:rPr lang="zh-CN" altLang="zh-CN" sz="2600" b="1">
                    <a:latin typeface="Times New Roman" panose="02020603050405020304" pitchFamily="18" charset="0"/>
                    <a:cs typeface="Times New Roman" panose="02020603050405020304" pitchFamily="18" charset="0"/>
                  </a:rPr>
                  <a:t>改编</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复数</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num>
                      <m:den>
                        <m:r>
                          <a:rPr lang="en-US" altLang="zh-CN" sz="2600" b="1" i="1">
                            <a:latin typeface="Cambria Math" panose="02040503050406030204" pitchFamily="18" charset="0"/>
                            <a:cs typeface="Times New Roman" panose="02020603050405020304" pitchFamily="18" charset="0"/>
                          </a:rPr>
                          <m:t>𝐢</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oMath>
                </a14:m>
                <a:r>
                  <a:rPr lang="zh-CN" altLang="zh-CN" sz="2600" b="1">
                    <a:latin typeface="Times New Roman" panose="02020603050405020304" pitchFamily="18" charset="0"/>
                    <a:cs typeface="Times New Roman" panose="02020603050405020304" pitchFamily="18" charset="0"/>
                  </a:rPr>
                  <a:t>的共轭复数是</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621443"/>
                <a:ext cx="11589417" cy="892552"/>
              </a:xfrm>
              <a:prstGeom prst="rect">
                <a:avLst/>
              </a:prstGeom>
              <a:blipFill rotWithShape="0">
                <a:blip r:embed="rId3"/>
                <a:stretch>
                  <a:fillRect l="-947" b="-684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472582" y="1561751"/>
                <a:ext cx="11589417" cy="1577483"/>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num>
                      <m:den>
                        <m:r>
                          <a:rPr lang="en-US" altLang="zh-CN" sz="2600" b="1" i="1">
                            <a:latin typeface="Cambria Math" panose="02040503050406030204" pitchFamily="18" charset="0"/>
                            <a:cs typeface="Times New Roman" panose="02020603050405020304" pitchFamily="18" charset="0"/>
                          </a:rPr>
                          <m:t>𝐢</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r>
                          <a:rPr lang="en-US" altLang="zh-CN" sz="2600" b="1">
                            <a:latin typeface="Cambria Math" panose="02040503050406030204" pitchFamily="18" charset="0"/>
                            <a:cs typeface="Times New Roman" panose="02020603050405020304" pitchFamily="18" charset="0"/>
                          </a:rPr>
                          <m:t>)</m:t>
                        </m:r>
                      </m:num>
                      <m:den>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故其共轭复数是</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472582" y="1561751"/>
                <a:ext cx="11589417" cy="1577483"/>
              </a:xfrm>
              <a:prstGeom prst="rect">
                <a:avLst/>
              </a:prstGeom>
              <a:blipFill rotWithShape="0">
                <a:blip r:embed="rId4"/>
                <a:stretch>
                  <a:fillRect l="-947" b="-888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8332690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1489420"/>
            <a:ext cx="12190413" cy="4804887"/>
          </a:xfrm>
          <a:prstGeom prst="rect">
            <a:avLst/>
          </a:prstGeom>
          <a:solidFill>
            <a:srgbClr val="70AD47">
              <a:lumMod val="20000"/>
              <a:lumOff val="80000"/>
              <a:alpha val="70000"/>
            </a:srgbClr>
          </a:solidFill>
          <a:ln>
            <a:noFill/>
          </a:ln>
        </p:spPr>
        <p:style>
          <a:lnRef idx="2">
            <a:srgbClr val="5B9BD5">
              <a:shade val="50000"/>
            </a:srgbClr>
          </a:lnRef>
          <a:fillRef idx="1">
            <a:srgbClr val="5B9BD5"/>
          </a:fillRef>
          <a:effectRef idx="0">
            <a:srgbClr val="5B9BD5"/>
          </a:effectRef>
          <a:fontRef idx="minor">
            <a:sysClr val="window" lastClr="CBE9CE"/>
          </a:fontRef>
        </p:style>
        <p:txBody>
          <a:bodyPr rtlCol="0" anchor="ctr"/>
          <a:lstStyle/>
          <a:p>
            <a:pPr algn="ctr"/>
            <a:endParaRPr lang="zh-CN" altLang="en-US" dirty="0">
              <a:solidFill>
                <a:srgbClr val="70AD47">
                  <a:lumMod val="40000"/>
                  <a:lumOff val="60000"/>
                </a:srgbClr>
              </a:solidFill>
              <a:latin typeface="等线" charset="0"/>
              <a:ea typeface="等线" charset="0"/>
            </a:endParaRPr>
          </a:p>
        </p:txBody>
      </p:sp>
      <p:sp>
        <p:nvSpPr>
          <p:cNvPr id="11" name="矩形 10"/>
          <p:cNvSpPr/>
          <p:nvPr/>
        </p:nvSpPr>
        <p:spPr>
          <a:xfrm>
            <a:off x="6883114" y="570643"/>
            <a:ext cx="1282723" cy="623953"/>
          </a:xfrm>
          <a:prstGeom prst="rect">
            <a:avLst/>
          </a:prstGeom>
        </p:spPr>
        <p:txBody>
          <a:bodyPr wrap="none">
            <a:spAutoFit/>
          </a:bodyPr>
          <a:lstStyle/>
          <a:p>
            <a:pPr>
              <a:lnSpc>
                <a:spcPct val="150000"/>
              </a:lnSpc>
              <a:spcAft>
                <a:spcPts val="0"/>
              </a:spcAft>
              <a:tabLst>
                <a:tab pos="2970530" algn="l"/>
              </a:tabLst>
            </a:pPr>
            <a:r>
              <a:rPr lang="zh-CN" altLang="zh-CN" sz="2600" b="1">
                <a:solidFill>
                  <a:srgbClr val="C00000"/>
                </a:solidFill>
                <a:latin typeface="Times New Roman" panose="02020603050405020304" pitchFamily="18" charset="0"/>
                <a:cs typeface="Times New Roman" panose="02020603050405020304" pitchFamily="18" charset="0"/>
              </a:rPr>
              <a:t>　</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5</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5i</a:t>
            </a:r>
            <a:endParaRPr lang="zh-CN" altLang="zh-CN" sz="1150">
              <a:latin typeface="Calibri" panose="020F0502020204030204" pitchFamily="34" charset="0"/>
              <a:cs typeface="Times New Roman" panose="02020603050405020304" pitchFamily="18" charset="0"/>
            </a:endParaRPr>
          </a:p>
        </p:txBody>
      </p:sp>
      <p:sp>
        <p:nvSpPr>
          <p:cNvPr id="10" name="矩形 9"/>
          <p:cNvSpPr/>
          <p:nvPr/>
        </p:nvSpPr>
        <p:spPr>
          <a:xfrm>
            <a:off x="269382" y="621443"/>
            <a:ext cx="11589417" cy="623953"/>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北师大必修二</a:t>
            </a:r>
            <a:r>
              <a:rPr lang="en-US" altLang="zh-CN" sz="2600" b="1">
                <a:latin typeface="Times New Roman" panose="02020603050405020304" pitchFamily="18" charset="0"/>
                <a:cs typeface="Times New Roman" panose="02020603050405020304" pitchFamily="18" charset="0"/>
              </a:rPr>
              <a:t>P183</a:t>
            </a:r>
            <a:r>
              <a:rPr lang="zh-CN" altLang="zh-CN" sz="2600" b="1">
                <a:latin typeface="Times New Roman" panose="02020603050405020304" pitchFamily="18" charset="0"/>
                <a:cs typeface="Times New Roman" panose="02020603050405020304" pitchFamily="18" charset="0"/>
              </a:rPr>
              <a:t>例</a:t>
            </a:r>
            <a:r>
              <a:rPr lang="en-US" altLang="zh-CN" sz="2600" b="1">
                <a:latin typeface="Times New Roman" panose="02020603050405020304" pitchFamily="18" charset="0"/>
                <a:cs typeface="Times New Roman" panose="02020603050405020304" pitchFamily="18" charset="0"/>
              </a:rPr>
              <a:t>5</a:t>
            </a:r>
            <a:r>
              <a:rPr lang="zh-CN" altLang="zh-CN" sz="2600" b="1">
                <a:latin typeface="Times New Roman" panose="02020603050405020304" pitchFamily="18" charset="0"/>
                <a:cs typeface="Times New Roman" panose="02020603050405020304" pitchFamily="18" charset="0"/>
              </a:rPr>
              <a:t>改编</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计算</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p:sp>
        <p:nvSpPr>
          <p:cNvPr id="5" name="矩形 4"/>
          <p:cNvSpPr/>
          <p:nvPr/>
        </p:nvSpPr>
        <p:spPr>
          <a:xfrm>
            <a:off x="554545" y="1498251"/>
            <a:ext cx="11589417" cy="3024611"/>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2i</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3i</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baseline="30000">
                <a:latin typeface="Times New Roman" panose="02020603050405020304" pitchFamily="18" charset="0"/>
                <a:cs typeface="Times New Roman" panose="02020603050405020304" pitchFamily="18" charset="0"/>
              </a:rPr>
              <a:t>2</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2i</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3i</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5i.</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913998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custDataLst>
              <p:tags r:id="rId1"/>
            </p:custDataLst>
          </p:nvPr>
        </p:nvSpPr>
        <p:spPr>
          <a:xfrm>
            <a:off x="718092" y="1079750"/>
            <a:ext cx="11472321" cy="4097969"/>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13" name="五边形 12"/>
          <p:cNvSpPr/>
          <p:nvPr>
            <p:custDataLst>
              <p:tags r:id="rId2"/>
            </p:custDataLst>
          </p:nvPr>
        </p:nvSpPr>
        <p:spPr>
          <a:xfrm>
            <a:off x="4445" y="1079750"/>
            <a:ext cx="3288237" cy="4097334"/>
          </a:xfrm>
          <a:prstGeom prst="homePlate">
            <a:avLst>
              <a:gd name="adj" fmla="val 59526"/>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4" name="燕尾形 13"/>
          <p:cNvSpPr/>
          <p:nvPr>
            <p:custDataLst>
              <p:tags r:id="rId3"/>
            </p:custDataLst>
          </p:nvPr>
        </p:nvSpPr>
        <p:spPr>
          <a:xfrm>
            <a:off x="1582850" y="1079750"/>
            <a:ext cx="2333321" cy="4097969"/>
          </a:xfrm>
          <a:prstGeom prst="chevron">
            <a:avLst>
              <a:gd name="adj" fmla="val 85127"/>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black"/>
              </a:solidFill>
            </a:endParaRPr>
          </a:p>
        </p:txBody>
      </p:sp>
      <p:sp>
        <p:nvSpPr>
          <p:cNvPr id="18" name="文本框 44"/>
          <p:cNvSpPr txBox="1"/>
          <p:nvPr/>
        </p:nvSpPr>
        <p:spPr>
          <a:xfrm>
            <a:off x="4368165" y="2564765"/>
            <a:ext cx="6515100" cy="829945"/>
          </a:xfrm>
          <a:prstGeom prst="rect">
            <a:avLst/>
          </a:prstGeom>
          <a:noFill/>
        </p:spPr>
        <p:txBody>
          <a:bodyPr wrap="square">
            <a:spAutoFit/>
          </a:bodyPr>
          <a:lstStyle/>
          <a:p>
            <a:pPr algn="l" fontAlgn="auto">
              <a:spcBef>
                <a:spcPts val="0"/>
              </a:spcBef>
              <a:spcAft>
                <a:spcPts val="0"/>
              </a:spcAft>
              <a:defRPr/>
            </a:pPr>
            <a:r>
              <a:rPr lang="zh-CN" altLang="en-US" sz="4800" b="1" spc="300" dirty="0">
                <a:solidFill>
                  <a:schemeClr val="bg1"/>
                </a:solidFill>
                <a:effectLst/>
                <a:latin typeface="微软雅黑" panose="020B0503020204020204" pitchFamily="34" charset="-122"/>
                <a:ea typeface="微软雅黑" panose="020B0503020204020204" pitchFamily="34" charset="-122"/>
              </a:rPr>
              <a:t>考点聚焦突破</a:t>
            </a:r>
          </a:p>
        </p:txBody>
      </p:sp>
      <p:sp>
        <p:nvSpPr>
          <p:cNvPr id="20" name="文本框 18"/>
          <p:cNvSpPr txBox="1"/>
          <p:nvPr>
            <p:custDataLst>
              <p:tags r:id="rId4"/>
            </p:custDataLst>
          </p:nvPr>
        </p:nvSpPr>
        <p:spPr>
          <a:xfrm>
            <a:off x="1104900" y="2341880"/>
            <a:ext cx="1929130" cy="1727200"/>
          </a:xfrm>
          <a:prstGeom prst="rect">
            <a:avLst/>
          </a:prstGeom>
          <a:noFill/>
        </p:spPr>
        <p:txBody>
          <a:bodyPr wrap="square" rtlCol="0">
            <a:noAutofit/>
          </a:bodyPr>
          <a:lstStyle/>
          <a:p>
            <a:pPr algn="dist"/>
            <a:r>
              <a:rPr kumimoji="1" lang="en-US" altLang="zh-CN" sz="8800" b="1">
                <a:solidFill>
                  <a:prstClr val="white"/>
                </a:solidFill>
                <a:latin typeface="微软雅黑" panose="020B0503020204020204" pitchFamily="34" charset="-122"/>
                <a:ea typeface="微软雅黑" panose="020B0503020204020204" pitchFamily="34" charset="-122"/>
              </a:rPr>
              <a:t>2</a:t>
            </a:r>
          </a:p>
        </p:txBody>
      </p:sp>
      <p:sp>
        <p:nvSpPr>
          <p:cNvPr id="21" name="文本框 10"/>
          <p:cNvSpPr txBox="1"/>
          <p:nvPr/>
        </p:nvSpPr>
        <p:spPr>
          <a:xfrm>
            <a:off x="4375785" y="3428365"/>
            <a:ext cx="4091305" cy="337185"/>
          </a:xfrm>
          <a:prstGeom prst="rect">
            <a:avLst/>
          </a:prstGeom>
          <a:noFill/>
        </p:spPr>
        <p:txBody>
          <a:bodyPr wrap="square">
            <a:spAutoFit/>
          </a:bodyPr>
          <a:lstStyle/>
          <a:p>
            <a:pPr algn="dist" fontAlgn="auto">
              <a:spcBef>
                <a:spcPts val="0"/>
              </a:spcBef>
              <a:spcAft>
                <a:spcPts val="0"/>
              </a:spcAft>
              <a:defRPr/>
            </a:pPr>
            <a:r>
              <a:rPr lang="en-US" altLang="zh-CN" sz="1600" spc="300" dirty="0">
                <a:solidFill>
                  <a:schemeClr val="bg1"/>
                </a:solidFill>
                <a:effectLst/>
                <a:latin typeface="微软雅黑" panose="020B0503020204020204" pitchFamily="34" charset="-122"/>
                <a:ea typeface="微软雅黑" panose="020B0503020204020204" pitchFamily="34" charset="-122"/>
              </a:rPr>
              <a:t>KAODIANJUJIAOTUPO</a:t>
            </a:r>
          </a:p>
        </p:txBody>
      </p:sp>
    </p:spTree>
    <p:extLst>
      <p:ext uri="{BB962C8B-B14F-4D97-AF65-F5344CB8AC3E}">
        <p14:creationId xmlns:p14="http://schemas.microsoft.com/office/powerpoint/2010/main" val="1095761967"/>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2"/>
            </p:custDataLst>
          </p:nvPr>
        </p:nvSpPr>
        <p:spPr>
          <a:xfrm>
            <a:off x="0" y="3229785"/>
            <a:ext cx="12190413" cy="300170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35" name="矩形 34"/>
          <p:cNvSpPr/>
          <p:nvPr>
            <p:custDataLst>
              <p:tags r:id="rId3"/>
            </p:custDataLst>
          </p:nvPr>
        </p:nvSpPr>
        <p:spPr bwMode="auto">
          <a:xfrm>
            <a:off x="251427" y="-1238"/>
            <a:ext cx="11653111" cy="669863"/>
          </a:xfrm>
          <a:prstGeom prst="rect">
            <a:avLst/>
          </a:prstGeom>
        </p:spPr>
        <p:txBody>
          <a:bodyPr wrap="square">
            <a:spAutoFit/>
          </a:bodyPr>
          <a:lstStyle/>
          <a:p>
            <a:pPr>
              <a:lnSpc>
                <a:spcPct val="150000"/>
              </a:lnSpc>
              <a:spcAft>
                <a:spcPts val="0"/>
              </a:spcAft>
              <a:tabLst>
                <a:tab pos="2970530" algn="l"/>
              </a:tabLst>
            </a:pPr>
            <a:r>
              <a:rPr lang="zh-CN" altLang="zh-CN" sz="2800" b="1">
                <a:latin typeface="Calibri" panose="020F0502020204030204" pitchFamily="34" charset="0"/>
                <a:ea typeface="微软雅黑" panose="020B0503020204020204" pitchFamily="34" charset="-122"/>
                <a:cs typeface="Times New Roman" panose="02020603050405020304" pitchFamily="18" charset="0"/>
              </a:rPr>
              <a:t>考点一　复数的概念</a:t>
            </a:r>
            <a:endParaRPr lang="zh-CN" altLang="zh-CN" sz="120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矩形 10"/>
              <p:cNvSpPr/>
              <p:nvPr/>
            </p:nvSpPr>
            <p:spPr>
              <a:xfrm>
                <a:off x="269382" y="752072"/>
                <a:ext cx="11589417" cy="5125249"/>
              </a:xfrm>
              <a:prstGeom prst="rect">
                <a:avLst/>
              </a:prstGeom>
            </p:spPr>
            <p:txBody>
              <a:bodyPr wrap="square">
                <a:spAutoFit/>
              </a:bodyPr>
              <a:lstStyle/>
              <a:p>
                <a:pPr marL="355600" indent="-355600">
                  <a:lnSpc>
                    <a:spcPct val="135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a:solidFill>
                      <a:srgbClr val="0000FF"/>
                    </a:solidFill>
                    <a:latin typeface="Times New Roman" panose="02020603050405020304" pitchFamily="18" charset="0"/>
                    <a:cs typeface="Times New Roman" panose="02020603050405020304" pitchFamily="18" charset="0"/>
                  </a:rPr>
                  <a:t>1</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(1)(2025·</a:t>
                </a:r>
                <a:r>
                  <a:rPr lang="zh-CN" altLang="zh-CN" sz="2600" b="1">
                    <a:latin typeface="Times New Roman" panose="02020603050405020304" pitchFamily="18" charset="0"/>
                    <a:cs typeface="Times New Roman" panose="02020603050405020304" pitchFamily="18" charset="0"/>
                  </a:rPr>
                  <a:t>广州调研</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复数</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满足</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zh-CN" altLang="zh-CN" sz="2600" b="1">
                    <a:latin typeface="Times New Roman" panose="02020603050405020304" pitchFamily="18" charset="0"/>
                    <a:cs typeface="Times New Roman" panose="02020603050405020304" pitchFamily="18" charset="0"/>
                  </a:rPr>
                  <a:t>为虚数单位</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则下列说法正确的是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35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1			B.</a:t>
                </a:r>
                <a:r>
                  <a:rPr lang="en-US" altLang="zh-CN" sz="2600" b="1" i="1" smtClean="0">
                    <a:latin typeface="Times New Roman" panose="02020603050405020304" pitchFamily="18" charset="0"/>
                    <a:cs typeface="Times New Roman" panose="02020603050405020304" pitchFamily="18" charset="0"/>
                  </a:rPr>
                  <a:t>z</a:t>
                </a:r>
                <a:r>
                  <a:rPr lang="en-US" altLang="zh-CN" sz="2600" b="1" smtClean="0">
                    <a:latin typeface="宋体" panose="02010600030101010101" pitchFamily="2" charset="-122"/>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在复平面内对应的点位于第二象限</a:t>
                </a:r>
                <a:endParaRPr lang="zh-CN" altLang="zh-CN" sz="1150">
                  <a:latin typeface="Calibri" panose="020F0502020204030204" pitchFamily="34" charset="0"/>
                  <a:cs typeface="Times New Roman" panose="02020603050405020304" pitchFamily="18" charset="0"/>
                </a:endParaRPr>
              </a:p>
              <a:p>
                <a:pPr marL="355600" indent="-355600">
                  <a:lnSpc>
                    <a:spcPct val="135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a:t>
                </a:r>
                <a:r>
                  <a:rPr lang="en-US" altLang="zh-CN" sz="2600" b="1" i="1" smtClean="0">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的实部为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smtClean="0">
                    <a:latin typeface="Times New Roman" panose="02020603050405020304" pitchFamily="18" charset="0"/>
                    <a:cs typeface="Times New Roman" panose="02020603050405020304" pitchFamily="18" charset="0"/>
                  </a:rPr>
                  <a:t>			D.</a:t>
                </a:r>
                <a:r>
                  <a:rPr lang="en-US" altLang="zh-CN" sz="2600" b="1" i="1" smtClean="0">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的虚部为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i</a:t>
                </a:r>
                <a:endParaRPr lang="zh-CN" altLang="zh-CN" sz="1150">
                  <a:latin typeface="Calibri" panose="020F0502020204030204" pitchFamily="34" charset="0"/>
                  <a:cs typeface="Times New Roman" panose="02020603050405020304" pitchFamily="18" charset="0"/>
                </a:endParaRPr>
              </a:p>
              <a:p>
                <a:pPr marL="355600" indent="-355600">
                  <a:lnSpc>
                    <a:spcPct val="135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=i</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𝐢</m:t>
                        </m:r>
                      </m:num>
                      <m:den>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𝐢</m:t>
                        </m:r>
                        <m:r>
                          <a:rPr lang="en-US" altLang="zh-CN" sz="2600" b="1" i="1">
                            <a:latin typeface="Cambria Math" panose="02040503050406030204" pitchFamily="18" charset="0"/>
                            <a:cs typeface="Times New Roman" panose="02020603050405020304" pitchFamily="18" charset="0"/>
                          </a:rPr>
                          <m:t>·</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r>
                          <a:rPr lang="en-US" altLang="zh-CN" sz="2600" b="1">
                            <a:latin typeface="Cambria Math" panose="02040503050406030204" pitchFamily="18" charset="0"/>
                            <a:cs typeface="Times New Roman" panose="02020603050405020304" pitchFamily="18" charset="0"/>
                          </a:rPr>
                          <m:t>)</m:t>
                        </m:r>
                      </m:num>
                      <m:den>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i</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𝟐</m:t>
                            </m:r>
                          </m:sup>
                        </m:sSup>
                      </m:e>
                    </m:rad>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35000"/>
                  </a:lnSpc>
                  <a:spcAft>
                    <a:spcPts val="0"/>
                  </a:spcAft>
                  <a:tabLst>
                    <a:tab pos="2970530" algn="l"/>
                  </a:tabLst>
                </a:pPr>
                <a:r>
                  <a:rPr lang="en-US" altLang="zh-CN" sz="2600" b="1" i="1" smtClean="0">
                    <a:latin typeface="Times New Roman" panose="02020603050405020304" pitchFamily="18" charset="0"/>
                    <a:cs typeface="Times New Roman" panose="02020603050405020304" pitchFamily="18" charset="0"/>
                  </a:rPr>
                  <a:t>	z</a:t>
                </a:r>
                <a:r>
                  <a:rPr lang="zh-CN" altLang="zh-CN" sz="2600" b="1">
                    <a:latin typeface="Times New Roman" panose="02020603050405020304" pitchFamily="18" charset="0"/>
                    <a:cs typeface="Times New Roman" panose="02020603050405020304" pitchFamily="18" charset="0"/>
                  </a:rPr>
                  <a:t>在复平面内对应的点的坐标为</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位于</a:t>
                </a:r>
                <a:r>
                  <a:rPr lang="zh-CN" altLang="zh-CN" sz="2600" b="1">
                    <a:latin typeface="Times New Roman" panose="02020603050405020304" pitchFamily="18" charset="0"/>
                    <a:cs typeface="Times New Roman" panose="02020603050405020304" pitchFamily="18" charset="0"/>
                  </a:rPr>
                  <a:t>第一象限</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35000"/>
                  </a:lnSpc>
                  <a:spcAft>
                    <a:spcPts val="0"/>
                  </a:spcAft>
                  <a:tabLst>
                    <a:tab pos="2970530" algn="l"/>
                  </a:tabLst>
                </a:pPr>
                <a:r>
                  <a:rPr lang="en-US" altLang="zh-CN" sz="2600" b="1" i="1" smtClean="0">
                    <a:latin typeface="Times New Roman" panose="02020603050405020304" pitchFamily="18" charset="0"/>
                    <a:cs typeface="Times New Roman" panose="02020603050405020304" pitchFamily="18" charset="0"/>
                  </a:rPr>
                  <a:t>	z</a:t>
                </a:r>
                <a:r>
                  <a:rPr lang="zh-CN" altLang="zh-CN" sz="2600" b="1">
                    <a:latin typeface="Times New Roman" panose="02020603050405020304" pitchFamily="18" charset="0"/>
                    <a:cs typeface="Times New Roman" panose="02020603050405020304" pitchFamily="18" charset="0"/>
                  </a:rPr>
                  <a:t>的实部为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正确</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 z</a:t>
                </a:r>
                <a:r>
                  <a:rPr lang="zh-CN" altLang="zh-CN" sz="2600" b="1">
                    <a:latin typeface="Times New Roman" panose="02020603050405020304" pitchFamily="18" charset="0"/>
                    <a:cs typeface="Times New Roman" panose="02020603050405020304" pitchFamily="18" charset="0"/>
                  </a:rPr>
                  <a:t>的虚部为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269382" y="752072"/>
                <a:ext cx="11589417" cy="5125249"/>
              </a:xfrm>
              <a:prstGeom prst="rect">
                <a:avLst/>
              </a:prstGeom>
              <a:blipFill rotWithShape="0">
                <a:blip r:embed="rId6"/>
                <a:stretch>
                  <a:fillRect l="-947" b="-357"/>
                </a:stretch>
              </a:blipFill>
            </p:spPr>
            <p:txBody>
              <a:bodyPr/>
              <a:lstStyle/>
              <a:p>
                <a:r>
                  <a:rPr lang="zh-CN" altLang="en-US">
                    <a:noFill/>
                  </a:rPr>
                  <a:t> </a:t>
                </a:r>
              </a:p>
            </p:txBody>
          </p:sp>
        </mc:Fallback>
      </mc:AlternateContent>
      <p:sp>
        <p:nvSpPr>
          <p:cNvPr id="12" name="矩形 11"/>
          <p:cNvSpPr/>
          <p:nvPr>
            <p:custDataLst>
              <p:tags r:id="rId4"/>
            </p:custDataLst>
          </p:nvPr>
        </p:nvSpPr>
        <p:spPr>
          <a:xfrm>
            <a:off x="910558" y="1389007"/>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C</a:t>
            </a:r>
            <a:endParaRPr lang="zh-CN" altLang="en-US" sz="3000" b="1" dirty="0">
              <a:solidFill>
                <a:srgbClr val="C00000"/>
              </a:solidFill>
            </a:endParaRPr>
          </a:p>
        </p:txBody>
      </p:sp>
    </p:spTree>
    <p:custDataLst>
      <p:tags r:id="rId1"/>
    </p:custDataLst>
    <p:extLst>
      <p:ext uri="{BB962C8B-B14F-4D97-AF65-F5344CB8AC3E}">
        <p14:creationId xmlns:p14="http://schemas.microsoft.com/office/powerpoint/2010/main" val="68329885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blinds(horizontal)">
                                      <p:cBhvr>
                                        <p:cTn id="12" dur="500"/>
                                        <p:tgtEl>
                                          <p:spTgt spid="1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blinds(horizontal)">
                                      <p:cBhvr>
                                        <p:cTn id="17" dur="5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Effect transition="in" filter="blinds(horizontal)">
                                      <p:cBhvr>
                                        <p:cTn id="22"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3133148"/>
            <a:ext cx="12190413" cy="304328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7" name="矩形 6"/>
              <p:cNvSpPr/>
              <p:nvPr/>
            </p:nvSpPr>
            <p:spPr>
              <a:xfrm>
                <a:off x="269382" y="606929"/>
                <a:ext cx="11589417" cy="3649397"/>
              </a:xfrm>
              <a:prstGeom prst="rect">
                <a:avLst/>
              </a:prstGeom>
            </p:spPr>
            <p:txBody>
              <a:bodyPr wrap="square">
                <a:spAutoFit/>
              </a:bodyPr>
              <a:lstStyle/>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(2)(2025·</a:t>
                </a:r>
                <a:r>
                  <a:rPr lang="zh-CN" altLang="zh-CN" sz="2600" b="1">
                    <a:latin typeface="Times New Roman" panose="02020603050405020304" pitchFamily="18" charset="0"/>
                    <a:cs typeface="Times New Roman" panose="02020603050405020304" pitchFamily="18" charset="0"/>
                  </a:rPr>
                  <a:t>宜春质检</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如果复数</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1)i</a:t>
                </a:r>
                <a:r>
                  <a:rPr lang="zh-CN" altLang="zh-CN" sz="2600" b="1">
                    <a:latin typeface="Times New Roman" panose="02020603050405020304" pitchFamily="18" charset="0"/>
                    <a:cs typeface="Times New Roman" panose="02020603050405020304" pitchFamily="18" charset="0"/>
                  </a:rPr>
                  <a:t>是纯虚数</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zh-CN" altLang="zh-CN" sz="2600" b="1">
                    <a:latin typeface="Times New Roman" panose="02020603050405020304" pitchFamily="18" charset="0"/>
                    <a:cs typeface="Times New Roman" panose="02020603050405020304" pitchFamily="18" charset="0"/>
                  </a:rPr>
                  <a:t>是虚数单位</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	</a:t>
                </a:r>
                <a:r>
                  <a:rPr lang="en-US" altLang="zh-CN" sz="2600" b="1" smtClean="0">
                    <a:latin typeface="Times New Roman" panose="02020603050405020304" pitchFamily="18" charset="0"/>
                    <a:cs typeface="Times New Roman" panose="02020603050405020304" pitchFamily="18" charset="0"/>
                  </a:rPr>
                  <a:t>		B.</a:t>
                </a:r>
                <a:r>
                  <a:rPr lang="en-US" altLang="zh-CN" sz="2600" b="1" i="1" smtClean="0">
                    <a:latin typeface="Times New Roman" panose="02020603050405020304" pitchFamily="18" charset="0"/>
                    <a:cs typeface="Times New Roman" panose="02020603050405020304" pitchFamily="18" charset="0"/>
                  </a:rPr>
                  <a:t>m</a:t>
                </a:r>
                <a:r>
                  <a:rPr lang="en-US" altLang="zh-CN" sz="2600" b="1" smtClean="0">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C.</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	</a:t>
                </a:r>
                <a:r>
                  <a:rPr lang="en-US" altLang="zh-CN" sz="2600" b="1" smtClean="0">
                    <a:latin typeface="Times New Roman" panose="02020603050405020304" pitchFamily="18" charset="0"/>
                    <a:cs typeface="Times New Roman" panose="02020603050405020304" pitchFamily="18" charset="0"/>
                  </a:rPr>
                  <a:t>		D.</a:t>
                </a:r>
                <a:r>
                  <a:rPr lang="en-US" altLang="zh-CN" sz="2600" b="1" i="1" smtClean="0">
                    <a:latin typeface="Times New Roman" panose="02020603050405020304" pitchFamily="18" charset="0"/>
                    <a:cs typeface="Times New Roman" panose="02020603050405020304" pitchFamily="18" charset="0"/>
                  </a:rPr>
                  <a:t>m</a:t>
                </a:r>
                <a:r>
                  <a:rPr lang="en-US" altLang="zh-CN" sz="2600" b="1" smtClean="0">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或</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由复数</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1)i</a:t>
                </a:r>
                <a:r>
                  <a:rPr lang="zh-CN" altLang="zh-CN" sz="2600" b="1">
                    <a:latin typeface="Times New Roman" panose="02020603050405020304" pitchFamily="18" charset="0"/>
                    <a:cs typeface="Times New Roman" panose="02020603050405020304" pitchFamily="18" charset="0"/>
                  </a:rPr>
                  <a:t>是纯虚数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𝒎</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𝒎</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e>
                          </m:mr>
                          <m:mr>
                            <m:e>
                              <m:r>
                                <a:rPr lang="en-US" altLang="zh-CN" sz="2600" b="1" i="1">
                                  <a:latin typeface="Cambria Math" panose="02040503050406030204" pitchFamily="18" charset="0"/>
                                  <a:cs typeface="Times New Roman" panose="02020603050405020304" pitchFamily="18" charset="0"/>
                                </a:rPr>
                                <m:t>𝒎</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r>
                                <a:rPr lang="en-US" altLang="zh-CN" sz="2600" b="1" i="1" smtClean="0">
                                  <a:latin typeface="Cambria Math" panose="02040503050406030204" pitchFamily="18" charset="0"/>
                                  <a:cs typeface="Times New Roman" panose="02020603050405020304" pitchFamily="18" charset="0"/>
                                </a:rPr>
                                <m:t>             </m:t>
                              </m:r>
                            </m:e>
                          </m:mr>
                        </m:m>
                        <m:r>
                          <a:rPr lang="en-US" altLang="zh-CN" sz="2600" b="1" i="1" smtClean="0">
                            <a:latin typeface="Cambria Math" panose="02040503050406030204" pitchFamily="18" charset="0"/>
                            <a:cs typeface="Times New Roman" panose="02020603050405020304" pitchFamily="18" charset="0"/>
                          </a:rPr>
                          <m:t> </m:t>
                        </m:r>
                      </m:e>
                    </m:d>
                  </m:oMath>
                </a14:m>
                <a:r>
                  <a:rPr lang="zh-CN" altLang="zh-CN" sz="2600" b="1">
                    <a:latin typeface="Times New Roman" panose="02020603050405020304" pitchFamily="18" charset="0"/>
                    <a:cs typeface="Times New Roman" panose="02020603050405020304" pitchFamily="18" charset="0"/>
                  </a:rPr>
                  <a:t>解得</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606929"/>
                <a:ext cx="11589417" cy="3649397"/>
              </a:xfrm>
              <a:prstGeom prst="rect">
                <a:avLst/>
              </a:prstGeom>
              <a:blipFill rotWithShape="0">
                <a:blip r:embed="rId4"/>
                <a:stretch>
                  <a:fillRect l="-947"/>
                </a:stretch>
              </a:blipFill>
            </p:spPr>
            <p:txBody>
              <a:bodyPr/>
              <a:lstStyle/>
              <a:p>
                <a:r>
                  <a:rPr lang="zh-CN" altLang="en-US">
                    <a:noFill/>
                  </a:rPr>
                  <a:t> </a:t>
                </a:r>
              </a:p>
            </p:txBody>
          </p:sp>
        </mc:Fallback>
      </mc:AlternateContent>
      <p:sp>
        <p:nvSpPr>
          <p:cNvPr id="8" name="矩形 7"/>
          <p:cNvSpPr/>
          <p:nvPr>
            <p:custDataLst>
              <p:tags r:id="rId2"/>
            </p:custDataLst>
          </p:nvPr>
        </p:nvSpPr>
        <p:spPr>
          <a:xfrm>
            <a:off x="575572" y="1350907"/>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C</a:t>
            </a:r>
            <a:endParaRPr lang="zh-CN" altLang="en-US" sz="3000" b="1" dirty="0">
              <a:solidFill>
                <a:srgbClr val="C00000"/>
              </a:solidFill>
            </a:endParaRPr>
          </a:p>
        </p:txBody>
      </p:sp>
    </p:spTree>
    <p:extLst>
      <p:ext uri="{BB962C8B-B14F-4D97-AF65-F5344CB8AC3E}">
        <p14:creationId xmlns:p14="http://schemas.microsoft.com/office/powerpoint/2010/main" val="69155897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blinds(horizontal)">
                                      <p:cBhvr>
                                        <p:cTn id="1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2153148"/>
            <a:ext cx="12190413" cy="4141159"/>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6" name="矩形 15"/>
          <p:cNvSpPr/>
          <p:nvPr>
            <p:custDataLst>
              <p:tags r:id="rId2"/>
            </p:custDataLst>
          </p:nvPr>
        </p:nvSpPr>
        <p:spPr>
          <a:xfrm>
            <a:off x="-635" y="1340161"/>
            <a:ext cx="1959355"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custDataLst>
              <p:tags r:id="rId3"/>
            </p:custDataLst>
          </p:nvPr>
        </p:nvSpPr>
        <p:spPr>
          <a:xfrm>
            <a:off x="437459" y="1422729"/>
            <a:ext cx="152824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矩形 17"/>
          <p:cNvSpPr/>
          <p:nvPr>
            <p:custDataLst>
              <p:tags r:id="rId4"/>
            </p:custDataLst>
          </p:nvPr>
        </p:nvSpPr>
        <p:spPr>
          <a:xfrm>
            <a:off x="558727" y="1441149"/>
            <a:ext cx="1363802"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en-US" sz="2200" b="1" dirty="0" smtClean="0">
                <a:solidFill>
                  <a:schemeClr val="tx1">
                    <a:lumMod val="75000"/>
                    <a:lumOff val="25000"/>
                  </a:schemeClr>
                </a:solidFill>
                <a:latin typeface="微软雅黑" panose="020B0503020204020204" pitchFamily="34" charset="-122"/>
                <a:ea typeface="微软雅黑" panose="020B0503020204020204" pitchFamily="34" charset="-122"/>
              </a:rPr>
              <a:t>思维建模</a:t>
            </a:r>
            <a:endPar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269382" y="2179648"/>
            <a:ext cx="10794445" cy="3093154"/>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解决复数概念问题的方法及注意事项</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复数的分类及对应点的位置问题都可以转化为复数的实部与虚部应该满足的条件问题</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只需把复数化为代数形式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列出实部和虚部满足的方程</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不等式</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组即可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解题时一定要先看复数是否为</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的形式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以确定实部和虚部</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156880"/>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2510156"/>
            <a:ext cx="12190413" cy="368237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9" name="矩形 8"/>
          <p:cNvSpPr/>
          <p:nvPr>
            <p:custDataLst>
              <p:tags r:id="rId2"/>
            </p:custDataLst>
          </p:nvPr>
        </p:nvSpPr>
        <p:spPr>
          <a:xfrm>
            <a:off x="8873480" y="753626"/>
            <a:ext cx="995785"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BCD</a:t>
            </a:r>
            <a:endParaRPr lang="zh-CN" altLang="en-US" sz="3000" b="1" dirty="0">
              <a:solidFill>
                <a:srgbClr val="C00000"/>
              </a:solidFill>
            </a:endParaRPr>
          </a:p>
        </p:txBody>
      </p:sp>
      <mc:AlternateContent xmlns:mc="http://schemas.openxmlformats.org/markup-compatibility/2006" xmlns:a14="http://schemas.microsoft.com/office/drawing/2010/main">
        <mc:Choice Requires="a14">
          <p:sp>
            <p:nvSpPr>
              <p:cNvPr id="10" name="矩形 9"/>
              <p:cNvSpPr/>
              <p:nvPr/>
            </p:nvSpPr>
            <p:spPr>
              <a:xfrm>
                <a:off x="269382" y="621443"/>
                <a:ext cx="11589417" cy="4163256"/>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训练</a:t>
                </a:r>
                <a:r>
                  <a:rPr lang="en-US" altLang="zh-CN" sz="2600" b="1">
                    <a:solidFill>
                      <a:srgbClr val="0000FF"/>
                    </a:solidFill>
                    <a:latin typeface="Times New Roman" panose="02020603050405020304" pitchFamily="18" charset="0"/>
                    <a:cs typeface="Times New Roman" panose="02020603050405020304" pitchFamily="18" charset="0"/>
                  </a:rPr>
                  <a:t>1</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多选</a:t>
                </a:r>
                <a:r>
                  <a:rPr lang="en-US" altLang="zh-CN" sz="2600" b="1">
                    <a:latin typeface="Times New Roman" panose="02020603050405020304" pitchFamily="18" charset="0"/>
                    <a:cs typeface="Times New Roman" panose="02020603050405020304" pitchFamily="18" charset="0"/>
                  </a:rPr>
                  <a:t>)(2025·</a:t>
                </a:r>
                <a:r>
                  <a:rPr lang="zh-CN" altLang="zh-CN" sz="2600" b="1">
                    <a:latin typeface="Times New Roman" panose="02020603050405020304" pitchFamily="18" charset="0"/>
                    <a:cs typeface="Times New Roman" panose="02020603050405020304" pitchFamily="18" charset="0"/>
                  </a:rPr>
                  <a:t>漳州模拟</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i=4i</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i="1" smtClean="0">
                    <a:latin typeface="Times New Roman" panose="02020603050405020304" pitchFamily="18" charset="0"/>
                    <a:cs typeface="Times New Roman" panose="02020603050405020304" pitchFamily="18" charset="0"/>
                  </a:rPr>
                  <a:t>a</a:t>
                </a:r>
                <a:r>
                  <a:rPr lang="en-US" altLang="zh-CN" sz="2600" b="1" smtClean="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B.</a:t>
                </a:r>
                <a:r>
                  <a:rPr lang="en-US" altLang="zh-CN" sz="2600" b="1" i="1" smtClean="0">
                    <a:latin typeface="Times New Roman" panose="02020603050405020304" pitchFamily="18" charset="0"/>
                    <a:cs typeface="Times New Roman" panose="02020603050405020304" pitchFamily="18" charset="0"/>
                  </a:rPr>
                  <a:t>b</a:t>
                </a:r>
                <a:r>
                  <a:rPr lang="en-US" altLang="zh-CN" sz="2600" b="1" smtClean="0">
                    <a:latin typeface="Times New Roman" panose="02020603050405020304" pitchFamily="18" charset="0"/>
                    <a:cs typeface="Times New Roman" panose="02020603050405020304" pitchFamily="18" charset="0"/>
                  </a:rPr>
                  <a:t>=4</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a:t>
                </a:r>
                <a:r>
                  <a:rPr lang="en-US" altLang="zh-CN" sz="2600" b="1" i="1" smtClean="0">
                    <a:latin typeface="Times New Roman" panose="02020603050405020304" pitchFamily="18" charset="0"/>
                    <a:cs typeface="Times New Roman" panose="02020603050405020304" pitchFamily="18" charset="0"/>
                  </a:rPr>
                  <a:t>a</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	</a:t>
                </a:r>
                <a:r>
                  <a:rPr lang="en-US" altLang="zh-CN" sz="2600" b="1" smtClean="0">
                    <a:latin typeface="Times New Roman" panose="02020603050405020304" pitchFamily="18" charset="0"/>
                    <a:cs typeface="Times New Roman" panose="02020603050405020304" pitchFamily="18" charset="0"/>
                  </a:rPr>
                  <a:t>		D.</a:t>
                </a:r>
                <a:r>
                  <a:rPr lang="en-US" altLang="zh-CN" sz="2600" b="1" i="1" smtClean="0">
                    <a:latin typeface="Times New Roman" panose="02020603050405020304" pitchFamily="18" charset="0"/>
                    <a:cs typeface="Times New Roman" panose="02020603050405020304" pitchFamily="18" charset="0"/>
                  </a:rPr>
                  <a:t>ab</a:t>
                </a:r>
                <a:r>
                  <a:rPr lang="en-US" altLang="zh-CN" sz="2600" b="1" smtClean="0">
                    <a:latin typeface="Times New Roman" panose="02020603050405020304" pitchFamily="18" charset="0"/>
                    <a:cs typeface="Times New Roman" panose="02020603050405020304" pitchFamily="18" charset="0"/>
                  </a:rPr>
                  <a:t>=0</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由题意可得</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)i=4i</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则</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r>
                            <m:e>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r>
                      <a:rPr lang="zh-CN" altLang="zh-CN" sz="2600" b="1">
                        <a:latin typeface="Cambria Math" panose="02040503050406030204" pitchFamily="18" charset="0"/>
                        <a:cs typeface="Times New Roman" panose="02020603050405020304" pitchFamily="18" charset="0"/>
                      </a:rPr>
                      <m:t>解得</m:t>
                    </m:r>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e>
                          </m:mr>
                          <m:mr>
                            <m:e>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oMath>
                </a14:m>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可</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ab</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正确</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621443"/>
                <a:ext cx="11589417" cy="4163256"/>
              </a:xfrm>
              <a:prstGeom prst="rect">
                <a:avLst/>
              </a:prstGeom>
              <a:blipFill rotWithShape="0">
                <a:blip r:embed="rId4"/>
                <a:stretch>
                  <a:fillRect l="-947" b="-102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9069787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blinds(horizontal)">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blinds(horizontal)">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blinds(horizontal)">
                                      <p:cBhvr>
                                        <p:cTn id="22"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77883" y="1974037"/>
            <a:ext cx="10879599" cy="3277994"/>
          </a:xfrm>
          <a:prstGeom prst="rect">
            <a:avLst/>
          </a:prstGeom>
          <a:noFill/>
        </p:spPr>
        <p:txBody>
          <a:bodyPr wrap="square" lIns="121898" tIns="60948" rIns="121898" bIns="60948">
            <a:no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理解复数的基本概念</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 </a:t>
            </a:r>
            <a:endParaRPr lang="en-US" altLang="zh-CN" sz="2600" b="1" smtClean="0">
              <a:latin typeface="宋体" panose="02010600030101010101" pitchFamily="2" charset="-122"/>
              <a:cs typeface="Times New Roman" panose="02020603050405020304" pitchFamily="18" charset="0"/>
            </a:endParaRPr>
          </a:p>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理解复数相等的充要条件</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 </a:t>
            </a:r>
            <a:endParaRPr lang="en-US" altLang="zh-CN" sz="2600" b="1" smtClean="0">
              <a:latin typeface="宋体" panose="02010600030101010101" pitchFamily="2" charset="-122"/>
              <a:cs typeface="Times New Roman" panose="02020603050405020304" pitchFamily="18" charset="0"/>
            </a:endParaRPr>
          </a:p>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3</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了解复数的代数表示法及其几何意义</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 </a:t>
            </a:r>
            <a:endParaRPr lang="en-US" altLang="zh-CN" sz="2600" b="1" smtClean="0">
              <a:latin typeface="宋体" panose="02010600030101010101" pitchFamily="2" charset="-122"/>
              <a:cs typeface="Times New Roman" panose="02020603050405020304" pitchFamily="18" charset="0"/>
            </a:endParaRPr>
          </a:p>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4</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会进行复数代数形式的四则运算</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 </a:t>
            </a:r>
            <a:endParaRPr lang="en-US" altLang="zh-CN" sz="2600" b="1" smtClean="0">
              <a:latin typeface="宋体" panose="02010600030101010101" pitchFamily="2" charset="-122"/>
              <a:cs typeface="Times New Roman" panose="02020603050405020304" pitchFamily="18" charset="0"/>
            </a:endParaRPr>
          </a:p>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5</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了解复数代数形式的加、减运算的几何意义</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7340938"/>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矩形 11"/>
              <p:cNvSpPr/>
              <p:nvPr/>
            </p:nvSpPr>
            <p:spPr>
              <a:xfrm>
                <a:off x="269382" y="621443"/>
                <a:ext cx="11589417" cy="4700326"/>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已知复数</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满足</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且复数</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对应的点在第一象限</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则下列结论正确的是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复数</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的虚部为</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𝟐</m:t>
                        </m:r>
                      </m:den>
                    </m:f>
                  </m:oMath>
                </a14:m>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B.</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i</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C.</a:t>
                </a:r>
                <a:r>
                  <a:rPr lang="en-US" altLang="zh-CN" sz="2600" b="1" i="1">
                    <a:latin typeface="Times New Roman" panose="02020603050405020304" pitchFamily="18" charset="0"/>
                    <a:cs typeface="Times New Roman" panose="02020603050405020304" pitchFamily="18" charset="0"/>
                  </a:rPr>
                  <a:t>z</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复数</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的共轭复数为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i</a:t>
                </a:r>
                <a:endParaRPr lang="zh-CN" altLang="zh-CN" sz="1150">
                  <a:latin typeface="Calibri" panose="020F0502020204030204" pitchFamily="34" charset="0"/>
                  <a:cs typeface="Times New Roman" panose="02020603050405020304" pitchFamily="18" charset="0"/>
                </a:endParaRPr>
              </a:p>
            </p:txBody>
          </p:sp>
        </mc:Choice>
        <mc:Fallback xmlns="">
          <p:sp>
            <p:nvSpPr>
              <p:cNvPr id="12" name="矩形 11"/>
              <p:cNvSpPr>
                <a:spLocks noRot="1" noChangeAspect="1" noMove="1" noResize="1" noEditPoints="1" noAdjustHandles="1" noChangeArrowheads="1" noChangeShapeType="1" noTextEdit="1"/>
              </p:cNvSpPr>
              <p:nvPr/>
            </p:nvSpPr>
            <p:spPr>
              <a:xfrm>
                <a:off x="269382" y="621443"/>
                <a:ext cx="11589417" cy="4700326"/>
              </a:xfrm>
              <a:prstGeom prst="rect">
                <a:avLst/>
              </a:prstGeom>
              <a:blipFill rotWithShape="0">
                <a:blip r:embed="rId3"/>
                <a:stretch>
                  <a:fillRect l="-947" r="-684" b="-389"/>
                </a:stretch>
              </a:blipFill>
            </p:spPr>
            <p:txBody>
              <a:bodyPr/>
              <a:lstStyle/>
              <a:p>
                <a:r>
                  <a:rPr lang="zh-CN" altLang="en-US">
                    <a:noFill/>
                  </a:rPr>
                  <a:t> </a:t>
                </a:r>
              </a:p>
            </p:txBody>
          </p:sp>
        </mc:Fallback>
      </mc:AlternateContent>
      <p:sp>
        <p:nvSpPr>
          <p:cNvPr id="13" name="矩形 12"/>
          <p:cNvSpPr/>
          <p:nvPr>
            <p:custDataLst>
              <p:tags r:id="rId1"/>
            </p:custDataLst>
          </p:nvPr>
        </p:nvSpPr>
        <p:spPr>
          <a:xfrm>
            <a:off x="567404" y="1338207"/>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D</a:t>
            </a:r>
            <a:endParaRPr lang="zh-CN" altLang="en-US" sz="3000" b="1" dirty="0">
              <a:solidFill>
                <a:srgbClr val="C00000"/>
              </a:solidFill>
            </a:endParaRPr>
          </a:p>
        </p:txBody>
      </p:sp>
    </p:spTree>
    <p:extLst>
      <p:ext uri="{BB962C8B-B14F-4D97-AF65-F5344CB8AC3E}">
        <p14:creationId xmlns:p14="http://schemas.microsoft.com/office/powerpoint/2010/main" val="43105708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16984"/>
            <a:ext cx="12190413" cy="623302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3" name="矩形 2"/>
          <p:cNvSpPr/>
          <p:nvPr/>
        </p:nvSpPr>
        <p:spPr>
          <a:xfrm>
            <a:off x="269382" y="621443"/>
            <a:ext cx="11589417" cy="1224118"/>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设复数</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且复数</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对应的点在第一象限</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矩形 3"/>
              <p:cNvSpPr/>
              <p:nvPr/>
            </p:nvSpPr>
            <p:spPr>
              <a:xfrm>
                <a:off x="421782" y="1723564"/>
                <a:ext cx="11589417" cy="4476354"/>
              </a:xfrm>
              <a:prstGeom prst="rect">
                <a:avLst/>
              </a:prstGeom>
            </p:spPr>
            <p:txBody>
              <a:bodyPr wrap="square">
                <a:spAutoFit/>
              </a:bodyPr>
              <a:lstStyle/>
              <a:p>
                <a:pPr>
                  <a:lnSpc>
                    <a:spcPct val="11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所以</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r>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mr>
                          <m:mr>
                            <m:e>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&gt;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&gt;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
                        <m:r>
                          <a:rPr lang="en-US" altLang="zh-CN" sz="2600" b="1" i="1" smtClean="0">
                            <a:latin typeface="Cambria Math" panose="02040503050406030204" pitchFamily="18" charset="0"/>
                            <a:cs typeface="Times New Roman" panose="02020603050405020304" pitchFamily="18" charset="0"/>
                          </a:rPr>
                          <m:t> </m:t>
                        </m:r>
                      </m:e>
                    </m:d>
                    <m:r>
                      <a:rPr lang="zh-CN" altLang="zh-CN" sz="2600" b="1">
                        <a:latin typeface="Cambria Math" panose="02040503050406030204" pitchFamily="18" charset="0"/>
                        <a:cs typeface="Times New Roman" panose="02020603050405020304" pitchFamily="18" charset="0"/>
                      </a:rPr>
                      <m:t>解得</m:t>
                    </m:r>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r>
                            <m:e>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oMath>
                </a14:m>
                <a:r>
                  <a:rPr lang="zh-CN" altLang="zh-CN" sz="2600" b="1" smtClean="0">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i.</a:t>
                </a:r>
                <a:endParaRPr lang="zh-CN" altLang="zh-CN" sz="1150">
                  <a:latin typeface="Calibri" panose="020F0502020204030204" pitchFamily="34" charset="0"/>
                  <a:cs typeface="Times New Roman" panose="02020603050405020304" pitchFamily="18" charset="0"/>
                </a:endParaRPr>
              </a:p>
              <a:p>
                <a:pPr>
                  <a:lnSpc>
                    <a:spcPct val="11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复数</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的虚部为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1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1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z</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𝟐</m:t>
                                </m:r>
                              </m:den>
                            </m:f>
                            <m:r>
                              <a:rPr lang="en-US" altLang="zh-CN" sz="2600" b="1" i="1">
                                <a:latin typeface="Cambria Math" panose="02040503050406030204" pitchFamily="18" charset="0"/>
                                <a:cs typeface="Times New Roman" panose="02020603050405020304" pitchFamily="18" charset="0"/>
                              </a:rPr>
                              <m:t>𝐢</m:t>
                            </m:r>
                          </m:e>
                        </m:d>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1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D</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复数</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的共轭复数为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4" name="矩形 3"/>
              <p:cNvSpPr>
                <a:spLocks noRot="1" noChangeAspect="1" noMove="1" noResize="1" noEditPoints="1" noAdjustHandles="1" noChangeArrowheads="1" noChangeShapeType="1" noTextEdit="1"/>
              </p:cNvSpPr>
              <p:nvPr/>
            </p:nvSpPr>
            <p:spPr>
              <a:xfrm>
                <a:off x="421782" y="1723564"/>
                <a:ext cx="11589417" cy="4476354"/>
              </a:xfrm>
              <a:prstGeom prst="rect">
                <a:avLst/>
              </a:prstGeom>
              <a:blipFill rotWithShape="0">
                <a:blip r:embed="rId3"/>
                <a:stretch>
                  <a:fillRect l="-947" b="-54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8628408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linds(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linds(horizont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linds(horizont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linds(horizontal)">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2781713"/>
            <a:ext cx="12190413" cy="3512596"/>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8" name="矩形 7"/>
          <p:cNvSpPr/>
          <p:nvPr>
            <p:custDataLst>
              <p:tags r:id="rId2"/>
            </p:custDataLst>
          </p:nvPr>
        </p:nvSpPr>
        <p:spPr bwMode="auto">
          <a:xfrm>
            <a:off x="251427" y="14638"/>
            <a:ext cx="11653111" cy="669863"/>
          </a:xfrm>
          <a:prstGeom prst="rect">
            <a:avLst/>
          </a:prstGeom>
        </p:spPr>
        <p:txBody>
          <a:bodyPr wrap="square">
            <a:spAutoFit/>
          </a:bodyPr>
          <a:lstStyle/>
          <a:p>
            <a:pPr>
              <a:lnSpc>
                <a:spcPct val="150000"/>
              </a:lnSpc>
              <a:spcAft>
                <a:spcPts val="0"/>
              </a:spcAft>
              <a:tabLst>
                <a:tab pos="2970530" algn="l"/>
              </a:tabLst>
            </a:pPr>
            <a:r>
              <a:rPr lang="zh-CN" altLang="zh-CN" sz="2800" b="1">
                <a:latin typeface="Calibri" panose="020F0502020204030204" pitchFamily="34" charset="0"/>
                <a:ea typeface="微软雅黑" panose="020B0503020204020204" pitchFamily="34" charset="-122"/>
                <a:cs typeface="Times New Roman" panose="02020603050405020304" pitchFamily="18" charset="0"/>
              </a:rPr>
              <a:t>考点二　复数的四则运算</a:t>
            </a:r>
            <a:endParaRPr lang="zh-CN" altLang="zh-CN" sz="1200">
              <a:latin typeface="Calibri" panose="020F0502020204030204" pitchFamily="34" charset="0"/>
              <a:cs typeface="Times New Roman" panose="02020603050405020304" pitchFamily="18" charset="0"/>
            </a:endParaRPr>
          </a:p>
        </p:txBody>
      </p:sp>
      <p:sp>
        <p:nvSpPr>
          <p:cNvPr id="11" name="矩形 10"/>
          <p:cNvSpPr/>
          <p:nvPr>
            <p:custDataLst>
              <p:tags r:id="rId3"/>
            </p:custDataLst>
          </p:nvPr>
        </p:nvSpPr>
        <p:spPr>
          <a:xfrm>
            <a:off x="6438233" y="1021365"/>
            <a:ext cx="457775" cy="553213"/>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C</a:t>
            </a:r>
            <a:endParaRPr lang="zh-CN" altLang="en-US" sz="3000" b="1" dirty="0">
              <a:solidFill>
                <a:srgbClr val="C00000"/>
              </a:solidFill>
            </a:endParaRPr>
          </a:p>
        </p:txBody>
      </p:sp>
      <mc:AlternateContent xmlns:mc="http://schemas.openxmlformats.org/markup-compatibility/2006" xmlns:a14="http://schemas.microsoft.com/office/drawing/2010/main">
        <mc:Choice Requires="a14">
          <p:sp>
            <p:nvSpPr>
              <p:cNvPr id="12" name="矩形 11"/>
              <p:cNvSpPr/>
              <p:nvPr/>
            </p:nvSpPr>
            <p:spPr>
              <a:xfrm>
                <a:off x="269382" y="781100"/>
                <a:ext cx="11589417" cy="4768037"/>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a:solidFill>
                      <a:srgbClr val="0000FF"/>
                    </a:solidFill>
                    <a:latin typeface="Times New Roman" panose="02020603050405020304" pitchFamily="18" charset="0"/>
                    <a:cs typeface="Times New Roman" panose="02020603050405020304" pitchFamily="18" charset="0"/>
                  </a:rPr>
                  <a:t>2</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(1)(2024·</a:t>
                </a:r>
                <a:r>
                  <a:rPr lang="zh-CN" altLang="zh-CN" sz="2600" b="1">
                    <a:latin typeface="Times New Roman" panose="02020603050405020304" pitchFamily="18" charset="0"/>
                    <a:cs typeface="Times New Roman" panose="02020603050405020304" pitchFamily="18" charset="0"/>
                  </a:rPr>
                  <a:t>新高考</a:t>
                </a:r>
                <a:r>
                  <a:rPr lang="zh-CN" altLang="zh-CN" sz="2600" b="1">
                    <a:latin typeface="TIM)"/>
                    <a:cs typeface="宋体" panose="02010600030101010101" pitchFamily="2" charset="-122"/>
                  </a:rPr>
                  <a:t>Ⅰ</a:t>
                </a:r>
                <a:r>
                  <a:rPr lang="zh-CN" altLang="zh-CN" sz="2600" b="1">
                    <a:latin typeface="Times New Roman" panose="02020603050405020304" pitchFamily="18" charset="0"/>
                    <a:cs typeface="Times New Roman" panose="02020603050405020304" pitchFamily="18" charset="0"/>
                  </a:rPr>
                  <a:t>卷</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𝒛</m:t>
                        </m:r>
                      </m:num>
                      <m:den>
                        <m:r>
                          <a:rPr lang="en-US" altLang="zh-CN" sz="2600" b="1" i="1">
                            <a:latin typeface="Cambria Math" panose="02040503050406030204" pitchFamily="18" charset="0"/>
                            <a:cs typeface="Times New Roman" panose="02020603050405020304" pitchFamily="18" charset="0"/>
                          </a:rPr>
                          <m:t>𝒛</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	</a:t>
                </a:r>
                <a:r>
                  <a:rPr lang="en-US" altLang="zh-CN" sz="2600" b="1" smtClean="0">
                    <a:latin typeface="Times New Roman" panose="02020603050405020304" pitchFamily="18" charset="0"/>
                    <a:cs typeface="Times New Roman" panose="02020603050405020304" pitchFamily="18" charset="0"/>
                  </a:rPr>
                  <a:t>		B</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C.1</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i</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D.1</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i</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𝒛</m:t>
                        </m:r>
                      </m:num>
                      <m:den>
                        <m:r>
                          <a:rPr lang="en-US" altLang="zh-CN" sz="2600" b="1" i="1">
                            <a:latin typeface="Cambria Math" panose="02040503050406030204" pitchFamily="18" charset="0"/>
                            <a:cs typeface="Times New Roman" panose="02020603050405020304" pitchFamily="18" charset="0"/>
                          </a:rPr>
                          <m:t>𝒛</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𝒛</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𝒛</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即</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𝒛</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num>
                      <m:den>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𝒛</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i=</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den>
                    </m:f>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故选</a:t>
                </a:r>
                <a:r>
                  <a:rPr lang="en-US" altLang="zh-CN" sz="2600" b="1">
                    <a:latin typeface="Times New Roman" panose="02020603050405020304" pitchFamily="18" charset="0"/>
                    <a:cs typeface="Times New Roman" panose="02020603050405020304" pitchFamily="18" charset="0"/>
                  </a:rPr>
                  <a:t>C.</a:t>
                </a:r>
                <a:endParaRPr lang="zh-CN" altLang="zh-CN" sz="1150">
                  <a:latin typeface="Calibri" panose="020F0502020204030204" pitchFamily="34" charset="0"/>
                  <a:cs typeface="Times New Roman" panose="02020603050405020304" pitchFamily="18" charset="0"/>
                </a:endParaRPr>
              </a:p>
            </p:txBody>
          </p:sp>
        </mc:Choice>
        <mc:Fallback xmlns="">
          <p:sp>
            <p:nvSpPr>
              <p:cNvPr id="12" name="矩形 11"/>
              <p:cNvSpPr>
                <a:spLocks noRot="1" noChangeAspect="1" noMove="1" noResize="1" noEditPoints="1" noAdjustHandles="1" noChangeArrowheads="1" noChangeShapeType="1" noTextEdit="1"/>
              </p:cNvSpPr>
              <p:nvPr/>
            </p:nvSpPr>
            <p:spPr>
              <a:xfrm>
                <a:off x="269382" y="781100"/>
                <a:ext cx="11589417" cy="4768037"/>
              </a:xfrm>
              <a:prstGeom prst="rect">
                <a:avLst/>
              </a:prstGeom>
              <a:blipFill rotWithShape="0">
                <a:blip r:embed="rId5"/>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9188067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blinds(horizontal)">
                                      <p:cBhvr>
                                        <p:cTn id="12" dur="500"/>
                                        <p:tgtEl>
                                          <p:spTgt spid="1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linds(horizont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blinds(horizontal)">
                                      <p:cBhvr>
                                        <p:cTn id="22"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1"/>
            </p:custDataLst>
          </p:nvPr>
        </p:nvSpPr>
        <p:spPr>
          <a:xfrm>
            <a:off x="0" y="3552085"/>
            <a:ext cx="12190413" cy="2645331"/>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4" name="矩形 13"/>
              <p:cNvSpPr/>
              <p:nvPr/>
            </p:nvSpPr>
            <p:spPr>
              <a:xfrm>
                <a:off x="269382" y="621443"/>
                <a:ext cx="11589417" cy="5057475"/>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(2)(2025·</a:t>
                </a:r>
                <a:r>
                  <a:rPr lang="zh-CN" altLang="zh-CN" sz="2600" b="1">
                    <a:latin typeface="Times New Roman" panose="02020603050405020304" pitchFamily="18" charset="0"/>
                    <a:cs typeface="Times New Roman" panose="02020603050405020304" pitchFamily="18" charset="0"/>
                  </a:rPr>
                  <a:t>郑州模拟</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𝐢</m:t>
                            </m:r>
                          </m:e>
                          <m:sup>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𝟎𝟐𝟔</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	B.</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𝟓</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C.</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	D.</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𝟏𝟎</m:t>
                            </m:r>
                          </m:e>
                        </m:rad>
                      </m:num>
                      <m:den>
                        <m:r>
                          <a:rPr lang="en-US" altLang="zh-CN" sz="2600" b="1" i="1">
                            <a:latin typeface="Cambria Math" panose="02040503050406030204" pitchFamily="18" charset="0"/>
                            <a:cs typeface="Times New Roman" panose="02020603050405020304" pitchFamily="18" charset="0"/>
                          </a:rPr>
                          <m:t>𝟐</m:t>
                        </m:r>
                      </m:den>
                    </m:f>
                  </m:oMath>
                </a14:m>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𝐢</m:t>
                            </m:r>
                          </m:e>
                          <m:sup>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𝟎𝟐𝟔</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𝐢</m:t>
                            </m:r>
                          </m:e>
                          <m:sup>
                            <m:r>
                              <a:rPr lang="en-US" altLang="zh-CN" sz="2600" b="1" i="1">
                                <a:latin typeface="Cambria Math" panose="02040503050406030204" pitchFamily="18" charset="0"/>
                                <a:cs typeface="Times New Roman" panose="02020603050405020304" pitchFamily="18" charset="0"/>
                              </a:rPr>
                              <m:t>𝟒</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𝟓𝟎𝟔</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num>
                      <m:den>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𝟐</m:t>
                            </m:r>
                          </m:sup>
                        </m:sSup>
                      </m:e>
                    </m:rad>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4" name="矩形 13"/>
              <p:cNvSpPr>
                <a:spLocks noRot="1" noChangeAspect="1" noMove="1" noResize="1" noEditPoints="1" noAdjustHandles="1" noChangeArrowheads="1" noChangeShapeType="1" noTextEdit="1"/>
              </p:cNvSpPr>
              <p:nvPr/>
            </p:nvSpPr>
            <p:spPr>
              <a:xfrm>
                <a:off x="269382" y="621443"/>
                <a:ext cx="11589417" cy="5057475"/>
              </a:xfrm>
              <a:prstGeom prst="rect">
                <a:avLst/>
              </a:prstGeom>
              <a:blipFill rotWithShape="0">
                <a:blip r:embed="rId4"/>
                <a:stretch>
                  <a:fillRect l="-947"/>
                </a:stretch>
              </a:blipFill>
            </p:spPr>
            <p:txBody>
              <a:bodyPr/>
              <a:lstStyle/>
              <a:p>
                <a:r>
                  <a:rPr lang="zh-CN" altLang="en-US">
                    <a:noFill/>
                  </a:rPr>
                  <a:t> </a:t>
                </a:r>
              </a:p>
            </p:txBody>
          </p:sp>
        </mc:Fallback>
      </mc:AlternateContent>
      <p:sp>
        <p:nvSpPr>
          <p:cNvPr id="16" name="矩形 15"/>
          <p:cNvSpPr/>
          <p:nvPr>
            <p:custDataLst>
              <p:tags r:id="rId2"/>
            </p:custDataLst>
          </p:nvPr>
        </p:nvSpPr>
        <p:spPr>
          <a:xfrm>
            <a:off x="5790279" y="982353"/>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a:t>
            </a:r>
            <a:endParaRPr lang="zh-CN" altLang="en-US" sz="3000" b="1" dirty="0">
              <a:solidFill>
                <a:srgbClr val="C00000"/>
              </a:solidFill>
            </a:endParaRPr>
          </a:p>
        </p:txBody>
      </p:sp>
    </p:spTree>
    <p:extLst>
      <p:ext uri="{BB962C8B-B14F-4D97-AF65-F5344CB8AC3E}">
        <p14:creationId xmlns:p14="http://schemas.microsoft.com/office/powerpoint/2010/main" val="5603668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xEl>
                                              <p:pRg st="3" end="3"/>
                                            </p:txEl>
                                          </p:spTgt>
                                        </p:tgtEl>
                                        <p:attrNameLst>
                                          <p:attrName>style.visibility</p:attrName>
                                        </p:attrNameLst>
                                      </p:cBhvr>
                                      <p:to>
                                        <p:strVal val="visible"/>
                                      </p:to>
                                    </p:set>
                                    <p:animEffect transition="in" filter="blinds(horizontal)">
                                      <p:cBhvr>
                                        <p:cTn id="12" dur="500"/>
                                        <p:tgtEl>
                                          <p:spTgt spid="1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blinds(horizontal)">
                                      <p:cBhvr>
                                        <p:cTn id="17"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2153148"/>
            <a:ext cx="12190413" cy="4141159"/>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6" name="矩形 15"/>
          <p:cNvSpPr/>
          <p:nvPr>
            <p:custDataLst>
              <p:tags r:id="rId2"/>
            </p:custDataLst>
          </p:nvPr>
        </p:nvSpPr>
        <p:spPr>
          <a:xfrm>
            <a:off x="-635" y="1340161"/>
            <a:ext cx="1959355"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custDataLst>
              <p:tags r:id="rId3"/>
            </p:custDataLst>
          </p:nvPr>
        </p:nvSpPr>
        <p:spPr>
          <a:xfrm>
            <a:off x="437459" y="1422729"/>
            <a:ext cx="152824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矩形 17"/>
          <p:cNvSpPr/>
          <p:nvPr>
            <p:custDataLst>
              <p:tags r:id="rId4"/>
            </p:custDataLst>
          </p:nvPr>
        </p:nvSpPr>
        <p:spPr>
          <a:xfrm>
            <a:off x="558727" y="1441149"/>
            <a:ext cx="1363802"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思维建模</a:t>
            </a:r>
            <a:endPar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312448" y="2181729"/>
            <a:ext cx="11411052" cy="1224118"/>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复数的乘法类似于多项式的乘法运算</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复数的除法关键是分子分母同乘以分母的共轭复数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6603333"/>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3239453"/>
            <a:ext cx="12190413" cy="294142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7" name="矩形 6"/>
              <p:cNvSpPr/>
              <p:nvPr/>
            </p:nvSpPr>
            <p:spPr>
              <a:xfrm>
                <a:off x="269382" y="621443"/>
                <a:ext cx="11589417" cy="3691139"/>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训练</a:t>
                </a:r>
                <a:r>
                  <a:rPr lang="en-US" altLang="zh-CN" sz="2600" b="1">
                    <a:solidFill>
                      <a:srgbClr val="0000FF"/>
                    </a:solidFill>
                    <a:latin typeface="Times New Roman" panose="02020603050405020304" pitchFamily="18" charset="0"/>
                    <a:cs typeface="Times New Roman" panose="02020603050405020304" pitchFamily="18" charset="0"/>
                  </a:rPr>
                  <a:t>2</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(1)(2025·</a:t>
                </a:r>
                <a:r>
                  <a:rPr lang="zh-CN" altLang="zh-CN" sz="2600" b="1">
                    <a:latin typeface="Times New Roman" panose="02020603050405020304" pitchFamily="18" charset="0"/>
                    <a:cs typeface="Times New Roman" panose="02020603050405020304" pitchFamily="18" charset="0"/>
                  </a:rPr>
                  <a:t>武汉调研</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复数</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r>
                          <a:rPr lang="en-US" altLang="zh-CN" sz="2600" b="1" i="1">
                            <a:latin typeface="Cambria Math" panose="02040503050406030204" pitchFamily="18" charset="0"/>
                            <a:cs typeface="Times New Roman" panose="02020603050405020304" pitchFamily="18" charset="0"/>
                          </a:rPr>
                          <m:t>𝐢</m:t>
                        </m:r>
                      </m:num>
                      <m:den>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𝐢</m:t>
                            </m:r>
                          </m:e>
                          <m:sup>
                            <m:r>
                              <a:rPr lang="en-US" altLang="zh-CN" sz="2600" b="1" i="1">
                                <a:latin typeface="Cambria Math" panose="02040503050406030204" pitchFamily="18" charset="0"/>
                                <a:cs typeface="Times New Roman" panose="02020603050405020304" pitchFamily="18" charset="0"/>
                              </a:rPr>
                              <m:t>𝟑</m:t>
                            </m:r>
                          </m:sup>
                        </m:sSup>
                      </m:den>
                    </m:f>
                  </m:oMath>
                </a14:m>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	B.i	</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C.</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	D.</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复数</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r>
                          <a:rPr lang="en-US" altLang="zh-CN" sz="2600" b="1" i="1">
                            <a:latin typeface="Cambria Math" panose="02040503050406030204" pitchFamily="18" charset="0"/>
                            <a:cs typeface="Times New Roman" panose="02020603050405020304" pitchFamily="18" charset="0"/>
                          </a:rPr>
                          <m:t>𝐢</m:t>
                        </m:r>
                      </m:num>
                      <m:den>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𝐢</m:t>
                            </m:r>
                          </m:e>
                          <m:sup>
                            <m:r>
                              <a:rPr lang="en-US" altLang="zh-CN" sz="2600" b="1" i="1">
                                <a:latin typeface="Cambria Math" panose="02040503050406030204" pitchFamily="18" charset="0"/>
                                <a:cs typeface="Times New Roman" panose="02020603050405020304" pitchFamily="18" charset="0"/>
                              </a:rPr>
                              <m:t>𝟑</m:t>
                            </m:r>
                          </m:sup>
                        </m:sSup>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r>
                          <a:rPr lang="en-US" altLang="zh-CN" sz="2600" b="1" i="1">
                            <a:latin typeface="Cambria Math" panose="02040503050406030204" pitchFamily="18" charset="0"/>
                            <a:cs typeface="Times New Roman" panose="02020603050405020304" pitchFamily="18" charset="0"/>
                          </a:rPr>
                          <m:t>𝐢</m:t>
                        </m:r>
                      </m:num>
                      <m:den>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r>
                          <a:rPr lang="en-US" altLang="zh-CN" sz="2600" b="1" i="1">
                            <a:latin typeface="Cambria Math" panose="02040503050406030204" pitchFamily="18" charset="0"/>
                            <a:cs typeface="Times New Roman" panose="02020603050405020304" pitchFamily="18" charset="0"/>
                          </a:rPr>
                          <m:t>𝐢</m:t>
                        </m:r>
                        <m:r>
                          <a:rPr lang="en-US" altLang="zh-CN" sz="2600" b="1">
                            <a:latin typeface="Cambria Math" panose="02040503050406030204" pitchFamily="18" charset="0"/>
                            <a:cs typeface="Times New Roman" panose="02020603050405020304" pitchFamily="18" charset="0"/>
                          </a:rPr>
                          <m:t>)(</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r>
                          <a:rPr lang="en-US" altLang="zh-CN" sz="2600" b="1">
                            <a:latin typeface="Cambria Math" panose="02040503050406030204" pitchFamily="18" charset="0"/>
                            <a:cs typeface="Times New Roman" panose="02020603050405020304" pitchFamily="18" charset="0"/>
                          </a:rPr>
                          <m:t>)</m:t>
                        </m:r>
                      </m:num>
                      <m:den>
                        <m:r>
                          <a:rPr lang="en-US" altLang="zh-CN" sz="2600" b="1">
                            <a:latin typeface="Cambria Math" panose="02040503050406030204" pitchFamily="18" charset="0"/>
                            <a:cs typeface="Times New Roman" panose="02020603050405020304" pitchFamily="18" charset="0"/>
                          </a:rPr>
                          <m:t>(</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r>
                          <a:rPr lang="en-US" altLang="zh-CN" sz="2600" b="1">
                            <a:latin typeface="Cambria Math" panose="02040503050406030204" pitchFamily="18" charset="0"/>
                            <a:cs typeface="Times New Roman" panose="02020603050405020304" pitchFamily="18" charset="0"/>
                          </a:rPr>
                          <m:t>)(</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=i.</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621443"/>
                <a:ext cx="11589417" cy="3691139"/>
              </a:xfrm>
              <a:prstGeom prst="rect">
                <a:avLst/>
              </a:prstGeom>
              <a:blipFill rotWithShape="0">
                <a:blip r:embed="rId4"/>
                <a:stretch>
                  <a:fillRect l="-947"/>
                </a:stretch>
              </a:blipFill>
            </p:spPr>
            <p:txBody>
              <a:bodyPr/>
              <a:lstStyle/>
              <a:p>
                <a:r>
                  <a:rPr lang="zh-CN" altLang="en-US">
                    <a:noFill/>
                  </a:rPr>
                  <a:t> </a:t>
                </a:r>
              </a:p>
            </p:txBody>
          </p:sp>
        </mc:Fallback>
      </mc:AlternateContent>
      <p:sp>
        <p:nvSpPr>
          <p:cNvPr id="8" name="矩形 7"/>
          <p:cNvSpPr/>
          <p:nvPr>
            <p:custDataLst>
              <p:tags r:id="rId2"/>
            </p:custDataLst>
          </p:nvPr>
        </p:nvSpPr>
        <p:spPr>
          <a:xfrm>
            <a:off x="5802852" y="1007880"/>
            <a:ext cx="44114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a:t>
            </a:r>
            <a:endParaRPr lang="zh-CN" altLang="en-US" sz="3000" b="1" dirty="0">
              <a:solidFill>
                <a:srgbClr val="C00000"/>
              </a:solidFill>
            </a:endParaRPr>
          </a:p>
        </p:txBody>
      </p:sp>
    </p:spTree>
    <p:extLst>
      <p:ext uri="{BB962C8B-B14F-4D97-AF65-F5344CB8AC3E}">
        <p14:creationId xmlns:p14="http://schemas.microsoft.com/office/powerpoint/2010/main" val="23938925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blinds(horizontal)">
                                      <p:cBhvr>
                                        <p:cTn id="1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2726432"/>
            <a:ext cx="12190413" cy="350365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1" name="矩形 10"/>
              <p:cNvSpPr/>
              <p:nvPr/>
            </p:nvSpPr>
            <p:spPr>
              <a:xfrm>
                <a:off x="269382" y="621443"/>
                <a:ext cx="11589417" cy="5440848"/>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多选</a:t>
                </a:r>
                <a:r>
                  <a:rPr lang="en-US" altLang="zh-CN" sz="2600" b="1">
                    <a:latin typeface="Times New Roman" panose="02020603050405020304" pitchFamily="18" charset="0"/>
                    <a:cs typeface="Times New Roman" panose="02020603050405020304" pitchFamily="18" charset="0"/>
                  </a:rPr>
                  <a:t>)(2025·</a:t>
                </a:r>
                <a:r>
                  <a:rPr lang="zh-CN" altLang="zh-CN" sz="2600" b="1">
                    <a:latin typeface="Times New Roman" panose="02020603050405020304" pitchFamily="18" charset="0"/>
                    <a:cs typeface="Times New Roman" panose="02020603050405020304" pitchFamily="18" charset="0"/>
                  </a:rPr>
                  <a:t>湖南名校联考</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已知复数</a:t>
                </a:r>
                <a:r>
                  <a:rPr lang="en-US" altLang="zh-CN" sz="2600" b="1" i="1">
                    <a:latin typeface="Times New Roman" panose="02020603050405020304" pitchFamily="18" charset="0"/>
                    <a:cs typeface="Times New Roman" panose="02020603050405020304" pitchFamily="18" charset="0"/>
                  </a:rPr>
                  <a:t>z</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baseline="-25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满足</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z</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2i</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z</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2i</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smtClean="0">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a:t>
                </a:r>
                <a:r>
                  <a:rPr lang="en-US" altLang="zh-CN" sz="2600" b="1" i="1">
                    <a:latin typeface="Times New Roman" panose="02020603050405020304" pitchFamily="18" charset="0"/>
                    <a:cs typeface="Times New Roman" panose="02020603050405020304" pitchFamily="18" charset="0"/>
                  </a:rPr>
                  <a:t>z</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	</a:t>
                </a:r>
                <a:r>
                  <a:rPr lang="en-US" altLang="zh-CN" sz="2600" b="1" smtClean="0">
                    <a:latin typeface="Times New Roman" panose="02020603050405020304" pitchFamily="18" charset="0"/>
                    <a:cs typeface="Times New Roman" panose="02020603050405020304" pitchFamily="18" charset="0"/>
                  </a:rPr>
                  <a:t>B.</a:t>
                </a:r>
                <a:r>
                  <a:rPr lang="en-US" altLang="zh-CN" sz="2600" b="1" i="1" smtClean="0">
                    <a:latin typeface="Times New Roman" panose="02020603050405020304" pitchFamily="18" charset="0"/>
                    <a:cs typeface="Times New Roman" panose="02020603050405020304" pitchFamily="18" charset="0"/>
                  </a:rPr>
                  <a:t>z</a:t>
                </a:r>
                <a:r>
                  <a:rPr lang="en-US" altLang="zh-CN" sz="2600" b="1" baseline="-25000" smtClean="0">
                    <a:latin typeface="Times New Roman" panose="02020603050405020304" pitchFamily="18" charset="0"/>
                    <a:cs typeface="Times New Roman" panose="02020603050405020304" pitchFamily="18" charset="0"/>
                  </a:rPr>
                  <a:t>2</a:t>
                </a:r>
                <a:r>
                  <a:rPr lang="en-US" altLang="zh-CN" sz="2600" b="1"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i	  		C.</a:t>
                </a:r>
                <a:r>
                  <a:rPr lang="en-US" altLang="zh-CN" sz="2600" b="1" i="1" smtClean="0">
                    <a:latin typeface="Times New Roman" panose="02020603050405020304" pitchFamily="18" charset="0"/>
                    <a:cs typeface="Times New Roman" panose="02020603050405020304" pitchFamily="18" charset="0"/>
                  </a:rPr>
                  <a:t>z</a:t>
                </a:r>
                <a:r>
                  <a:rPr lang="en-US" altLang="zh-CN" sz="2600" b="1" baseline="-25000" smtClean="0">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z</a:t>
                </a:r>
                <a:r>
                  <a:rPr lang="en-US" altLang="zh-CN" sz="2600" b="1" baseline="-25000" smtClean="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2i	</a:t>
                </a:r>
                <a:r>
                  <a:rPr lang="en-US" altLang="zh-CN" sz="2600" b="1" smtClean="0">
                    <a:latin typeface="Times New Roman" panose="02020603050405020304" pitchFamily="18" charset="0"/>
                    <a:cs typeface="Times New Roman" panose="02020603050405020304" pitchFamily="18" charset="0"/>
                  </a:rPr>
                  <a:t>	D</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𝒛</m:t>
                            </m:r>
                          </m:e>
                          <m:sub>
                            <m:r>
                              <a:rPr lang="en-US" altLang="zh-CN" sz="2600" b="1" i="1">
                                <a:latin typeface="Cambria Math" panose="02040503050406030204" pitchFamily="18" charset="0"/>
                                <a:cs typeface="Times New Roman" panose="02020603050405020304" pitchFamily="18" charset="0"/>
                              </a:rPr>
                              <m:t>𝟏</m:t>
                            </m:r>
                          </m:sub>
                        </m:sSub>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𝒛</m:t>
                            </m:r>
                          </m:e>
                          <m:sub>
                            <m:r>
                              <a:rPr lang="en-US" altLang="zh-CN" sz="2600" b="1" i="1">
                                <a:latin typeface="Cambria Math" panose="02040503050406030204" pitchFamily="18" charset="0"/>
                                <a:cs typeface="Times New Roman" panose="02020603050405020304" pitchFamily="18" charset="0"/>
                              </a:rPr>
                              <m:t>𝟐</m:t>
                            </m:r>
                          </m:sub>
                        </m:sSub>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num>
                      <m:den>
                        <m:r>
                          <a:rPr lang="en-US" altLang="zh-CN" sz="2600" b="1" i="1">
                            <a:latin typeface="Cambria Math" panose="02040503050406030204" pitchFamily="18" charset="0"/>
                            <a:cs typeface="Times New Roman" panose="02020603050405020304" pitchFamily="18" charset="0"/>
                          </a:rPr>
                          <m:t>𝟓</m:t>
                        </m:r>
                      </m:den>
                    </m:f>
                  </m:oMath>
                </a14:m>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z</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2i</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i="1">
                    <a:latin typeface="Times New Roman" panose="02020603050405020304" pitchFamily="18" charset="0"/>
                    <a:cs typeface="Times New Roman" panose="02020603050405020304" pitchFamily="18" charset="0"/>
                  </a:rPr>
                  <a:t>z</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z</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2i</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z</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z</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2i</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𝒛</m:t>
                            </m:r>
                          </m:e>
                          <m:sub>
                            <m:r>
                              <a:rPr lang="en-US" altLang="zh-CN" sz="2600" b="1" i="1">
                                <a:latin typeface="Cambria Math" panose="02040503050406030204" pitchFamily="18" charset="0"/>
                                <a:cs typeface="Times New Roman" panose="02020603050405020304" pitchFamily="18" charset="0"/>
                              </a:rPr>
                              <m:t>𝟏</m:t>
                            </m:r>
                          </m:sub>
                        </m:sSub>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𝒛</m:t>
                            </m:r>
                          </m:e>
                          <m:sub>
                            <m:r>
                              <a:rPr lang="en-US" altLang="zh-CN" sz="2600" b="1" i="1">
                                <a:latin typeface="Cambria Math" panose="02040503050406030204" pitchFamily="18" charset="0"/>
                                <a:cs typeface="Times New Roman" panose="02020603050405020304" pitchFamily="18" charset="0"/>
                              </a:rPr>
                              <m:t>𝟐</m:t>
                            </m:r>
                          </m:sub>
                        </m:sSub>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num>
                      <m:den>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269382" y="621443"/>
                <a:ext cx="11589417" cy="5440848"/>
              </a:xfrm>
              <a:prstGeom prst="rect">
                <a:avLst/>
              </a:prstGeom>
              <a:blipFill rotWithShape="0">
                <a:blip r:embed="rId4"/>
                <a:stretch>
                  <a:fillRect l="-947"/>
                </a:stretch>
              </a:blipFill>
            </p:spPr>
            <p:txBody>
              <a:bodyPr/>
              <a:lstStyle/>
              <a:p>
                <a:r>
                  <a:rPr lang="zh-CN" altLang="en-US">
                    <a:noFill/>
                  </a:rPr>
                  <a:t> </a:t>
                </a:r>
              </a:p>
            </p:txBody>
          </p:sp>
        </mc:Fallback>
      </mc:AlternateContent>
      <p:sp>
        <p:nvSpPr>
          <p:cNvPr id="12" name="矩形 11"/>
          <p:cNvSpPr/>
          <p:nvPr>
            <p:custDataLst>
              <p:tags r:id="rId2"/>
            </p:custDataLst>
          </p:nvPr>
        </p:nvSpPr>
        <p:spPr>
          <a:xfrm>
            <a:off x="516604" y="1350907"/>
            <a:ext cx="995785"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ABD</a:t>
            </a:r>
            <a:endParaRPr lang="zh-CN" altLang="en-US" sz="3000" b="1" dirty="0">
              <a:solidFill>
                <a:srgbClr val="C00000"/>
              </a:solidFill>
            </a:endParaRPr>
          </a:p>
        </p:txBody>
      </p:sp>
    </p:spTree>
    <p:extLst>
      <p:ext uri="{BB962C8B-B14F-4D97-AF65-F5344CB8AC3E}">
        <p14:creationId xmlns:p14="http://schemas.microsoft.com/office/powerpoint/2010/main" val="106347677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linds(horizontal)">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blinds(horizontal)">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blinds(horizontal)">
                                      <p:cBhvr>
                                        <p:cTn id="22" dur="5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blinds(horizontal)">
                                      <p:cBhvr>
                                        <p:cTn id="27" dur="500"/>
                                        <p:tgtEl>
                                          <p:spTgt spid="1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blinds(horizontal)">
                                      <p:cBhvr>
                                        <p:cTn id="32"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bwMode="auto">
          <a:xfrm>
            <a:off x="251427" y="1938"/>
            <a:ext cx="11653111" cy="669863"/>
          </a:xfrm>
          <a:prstGeom prst="rect">
            <a:avLst/>
          </a:prstGeom>
        </p:spPr>
        <p:txBody>
          <a:bodyPr wrap="square">
            <a:spAutoFit/>
          </a:bodyPr>
          <a:lstStyle/>
          <a:p>
            <a:pPr>
              <a:lnSpc>
                <a:spcPct val="150000"/>
              </a:lnSpc>
              <a:spcAft>
                <a:spcPts val="0"/>
              </a:spcAft>
              <a:tabLst>
                <a:tab pos="2970530" algn="l"/>
              </a:tabLst>
            </a:pPr>
            <a:r>
              <a:rPr lang="zh-CN" altLang="zh-CN" sz="2800" b="1">
                <a:latin typeface="Calibri" panose="020F0502020204030204" pitchFamily="34" charset="0"/>
                <a:ea typeface="微软雅黑" panose="020B0503020204020204" pitchFamily="34" charset="-122"/>
                <a:cs typeface="Times New Roman" panose="02020603050405020304" pitchFamily="18" charset="0"/>
              </a:rPr>
              <a:t>考点三　复数的几何意义</a:t>
            </a:r>
            <a:endParaRPr lang="zh-CN" altLang="zh-CN" sz="120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矩形 13"/>
              <p:cNvSpPr/>
              <p:nvPr/>
            </p:nvSpPr>
            <p:spPr>
              <a:xfrm>
                <a:off x="269382" y="752072"/>
                <a:ext cx="11589417" cy="3202800"/>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a:solidFill>
                      <a:srgbClr val="0000FF"/>
                    </a:solidFill>
                    <a:latin typeface="Times New Roman" panose="02020603050405020304" pitchFamily="18" charset="0"/>
                    <a:cs typeface="Times New Roman" panose="02020603050405020304" pitchFamily="18" charset="0"/>
                  </a:rPr>
                  <a:t>3</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多选</a:t>
                </a:r>
                <a:r>
                  <a:rPr lang="en-US" altLang="zh-CN" sz="2600" b="1">
                    <a:latin typeface="Times New Roman" panose="02020603050405020304" pitchFamily="18" charset="0"/>
                    <a:cs typeface="Times New Roman" panose="02020603050405020304" pitchFamily="18" charset="0"/>
                  </a:rPr>
                  <a:t>)(2025·</a:t>
                </a:r>
                <a:r>
                  <a:rPr lang="zh-CN" altLang="zh-CN" sz="2600" b="1">
                    <a:latin typeface="Times New Roman" panose="02020603050405020304" pitchFamily="18" charset="0"/>
                    <a:cs typeface="Times New Roman" panose="02020603050405020304" pitchFamily="18" charset="0"/>
                  </a:rPr>
                  <a:t>青岛适应性检测</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已知复数</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下列说法正确的是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为实数</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z</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en-US" altLang="zh-CN" sz="2600" b="1">
                    <a:latin typeface="Times New Roman" panose="02020603050405020304" pitchFamily="18" charset="0"/>
                    <a:cs typeface="Times New Roman" panose="02020603050405020304" pitchFamily="18" charset="0"/>
                  </a:rPr>
                  <a:t>=0</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的最大值为</a:t>
                </a:r>
                <a:r>
                  <a:rPr lang="en-US" altLang="zh-CN" sz="2600" b="1">
                    <a:latin typeface="Times New Roman" panose="02020603050405020304" pitchFamily="18" charset="0"/>
                    <a:cs typeface="Times New Roman" panose="02020603050405020304" pitchFamily="18" charset="0"/>
                  </a:rPr>
                  <a:t>2</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为</a:t>
                </a:r>
                <a:r>
                  <a:rPr lang="zh-CN" altLang="zh-CN" sz="2600" b="1" smtClean="0">
                    <a:latin typeface="Times New Roman" panose="02020603050405020304" pitchFamily="18" charset="0"/>
                    <a:cs typeface="Times New Roman" panose="02020603050405020304" pitchFamily="18" charset="0"/>
                  </a:rPr>
                  <a:t>纯虚数</a:t>
                </a:r>
                <a:endParaRPr lang="zh-CN" altLang="zh-CN" sz="1150">
                  <a:latin typeface="Calibri" panose="020F0502020204030204" pitchFamily="34" charset="0"/>
                  <a:cs typeface="Times New Roman" panose="02020603050405020304" pitchFamily="18" charset="0"/>
                </a:endParaRPr>
              </a:p>
            </p:txBody>
          </p:sp>
        </mc:Choice>
        <mc:Fallback xmlns="">
          <p:sp>
            <p:nvSpPr>
              <p:cNvPr id="14" name="矩形 13"/>
              <p:cNvSpPr>
                <a:spLocks noRot="1" noChangeAspect="1" noMove="1" noResize="1" noEditPoints="1" noAdjustHandles="1" noChangeArrowheads="1" noChangeShapeType="1" noTextEdit="1"/>
              </p:cNvSpPr>
              <p:nvPr/>
            </p:nvSpPr>
            <p:spPr>
              <a:xfrm>
                <a:off x="269382" y="752072"/>
                <a:ext cx="11589417" cy="3202800"/>
              </a:xfrm>
              <a:prstGeom prst="rect">
                <a:avLst/>
              </a:prstGeom>
              <a:blipFill rotWithShape="0">
                <a:blip r:embed="rId4"/>
                <a:stretch>
                  <a:fillRect l="-947" b="-1711"/>
                </a:stretch>
              </a:blipFill>
            </p:spPr>
            <p:txBody>
              <a:bodyPr/>
              <a:lstStyle/>
              <a:p>
                <a:r>
                  <a:rPr lang="zh-CN" altLang="en-US">
                    <a:noFill/>
                  </a:rPr>
                  <a:t> </a:t>
                </a:r>
              </a:p>
            </p:txBody>
          </p:sp>
        </mc:Fallback>
      </mc:AlternateContent>
      <p:sp>
        <p:nvSpPr>
          <p:cNvPr id="15" name="矩形 14"/>
          <p:cNvSpPr/>
          <p:nvPr>
            <p:custDataLst>
              <p:tags r:id="rId2"/>
            </p:custDataLst>
          </p:nvPr>
        </p:nvSpPr>
        <p:spPr>
          <a:xfrm>
            <a:off x="9970992" y="868053"/>
            <a:ext cx="739305"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AC</a:t>
            </a:r>
            <a:endParaRPr lang="zh-CN" altLang="en-US" sz="3000" b="1" dirty="0">
              <a:solidFill>
                <a:srgbClr val="C00000"/>
              </a:solidFill>
            </a:endParaRPr>
          </a:p>
        </p:txBody>
      </p:sp>
    </p:spTree>
    <p:extLst>
      <p:ext uri="{BB962C8B-B14F-4D97-AF65-F5344CB8AC3E}">
        <p14:creationId xmlns:p14="http://schemas.microsoft.com/office/powerpoint/2010/main" val="142437758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14324"/>
            <a:ext cx="12190413" cy="624278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5" name="矩形 4"/>
              <p:cNvSpPr/>
              <p:nvPr/>
            </p:nvSpPr>
            <p:spPr>
              <a:xfrm>
                <a:off x="269382" y="764772"/>
                <a:ext cx="11589417" cy="5248745"/>
              </a:xfrm>
              <a:prstGeom prst="rect">
                <a:avLst/>
              </a:prstGeom>
            </p:spPr>
            <p:txBody>
              <a:bodyPr wrap="square">
                <a:spAutoFit/>
              </a:bodyPr>
              <a:lstStyle/>
              <a:p>
                <a:pPr>
                  <a:lnSpc>
                    <a:spcPct val="135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i)=2</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为实数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z</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a</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b</a:t>
                </a:r>
                <a:r>
                  <a:rPr lang="en-US" altLang="zh-CN" sz="2600" b="1" smtClean="0">
                    <a:latin typeface="Times New Roman" panose="02020603050405020304" pitchFamily="18" charset="0"/>
                    <a:cs typeface="Times New Roman" panose="02020603050405020304" pitchFamily="18" charset="0"/>
                  </a:rPr>
                  <a:t>i)</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smtClean="0">
                    <a:latin typeface="Times New Roman" panose="02020603050405020304" pitchFamily="18" charset="0"/>
                    <a:cs typeface="Times New Roman" panose="02020603050405020304" pitchFamily="18" charset="0"/>
                  </a:rPr>
                  <a:t>=0</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a</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b</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2</a:t>
                </a:r>
                <a:r>
                  <a:rPr lang="en-US" altLang="zh-CN" sz="2600" b="1" i="1" smtClean="0">
                    <a:latin typeface="Times New Roman" panose="02020603050405020304" pitchFamily="18" charset="0"/>
                    <a:cs typeface="Times New Roman" panose="02020603050405020304" pitchFamily="18" charset="0"/>
                  </a:rPr>
                  <a:t>ab</a:t>
                </a:r>
                <a:r>
                  <a:rPr lang="en-US" altLang="zh-CN" sz="2600" b="1" smtClean="0">
                    <a:latin typeface="Times New Roman" panose="02020603050405020304" pitchFamily="18" charset="0"/>
                    <a:cs typeface="Times New Roman" panose="02020603050405020304" pitchFamily="18" charset="0"/>
                  </a:rPr>
                  <a:t>i</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a</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b</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2</a:t>
                </a:r>
                <a:r>
                  <a:rPr lang="en-US" altLang="zh-CN" sz="2600" b="1" i="1" smtClean="0">
                    <a:latin typeface="Times New Roman" panose="02020603050405020304" pitchFamily="18" charset="0"/>
                    <a:cs typeface="Times New Roman" panose="02020603050405020304" pitchFamily="18" charset="0"/>
                  </a:rPr>
                  <a:t>ab</a:t>
                </a:r>
                <a:r>
                  <a:rPr lang="en-US" altLang="zh-CN" sz="2600" b="1" smtClean="0">
                    <a:latin typeface="Times New Roman" panose="02020603050405020304" pitchFamily="18" charset="0"/>
                    <a:cs typeface="Times New Roman" panose="02020603050405020304" pitchFamily="18" charset="0"/>
                  </a:rPr>
                  <a:t>i=0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1)i</a:t>
                </a:r>
                <a:r>
                  <a:rPr lang="en-US" altLang="zh-CN" sz="2600" b="1" smtClean="0">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e>
                    </m:rad>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b</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1)</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smtClean="0">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表示以</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为圆心</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以</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为半径的圆上的点</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且</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表示圆上的点到原点的距离</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的最大值为</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e>
                    </m:rad>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e>
                    </m:rad>
                  </m:oMath>
                </a14:m>
                <a:r>
                  <a:rPr lang="en-US" altLang="zh-CN" sz="2600" b="1">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e>
                    </m:ra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此时</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可能为实数也可能为纯虚数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269382" y="764772"/>
                <a:ext cx="11589417" cy="5248745"/>
              </a:xfrm>
              <a:prstGeom prst="rect">
                <a:avLst/>
              </a:prstGeom>
              <a:blipFill rotWithShape="0">
                <a:blip r:embed="rId3"/>
                <a:stretch>
                  <a:fillRect l="-947" b="-197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704311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blinds(horizontal)">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blinds(horizontal)">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blinds(horizontal)">
                                      <p:cBhvr>
                                        <p:cTn id="4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矩形 9"/>
              <p:cNvSpPr/>
              <p:nvPr/>
            </p:nvSpPr>
            <p:spPr>
              <a:xfrm>
                <a:off x="269382" y="621443"/>
                <a:ext cx="11589417" cy="4072333"/>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多选</a:t>
                </a:r>
                <a:r>
                  <a:rPr lang="en-US" altLang="zh-CN" sz="2600" b="1">
                    <a:latin typeface="Times New Roman" panose="02020603050405020304" pitchFamily="18" charset="0"/>
                    <a:cs typeface="Times New Roman" panose="02020603050405020304" pitchFamily="18" charset="0"/>
                  </a:rPr>
                  <a:t>)(2025·</a:t>
                </a:r>
                <a:r>
                  <a:rPr lang="zh-CN" altLang="zh-CN" sz="2600" b="1">
                    <a:latin typeface="Times New Roman" panose="02020603050405020304" pitchFamily="18" charset="0"/>
                    <a:cs typeface="Times New Roman" panose="02020603050405020304" pitchFamily="18" charset="0"/>
                  </a:rPr>
                  <a:t>泰安检测</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已知复数</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w</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则下列说法正确的是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𝒘</m:t>
                        </m:r>
                      </m:e>
                    </m:bar>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w</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w</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2i</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w</a:t>
                </a:r>
                <a:r>
                  <a:rPr lang="zh-CN" altLang="zh-CN" sz="2600" b="1">
                    <a:latin typeface="Times New Roman" panose="02020603050405020304" pitchFamily="18" charset="0"/>
                    <a:cs typeface="Times New Roman" panose="02020603050405020304" pitchFamily="18" charset="0"/>
                  </a:rPr>
                  <a:t>在复平面内对应的点在第二象限</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z</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复数</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在复平面内对应的点为</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则直线</a:t>
                </a:r>
                <a:r>
                  <a:rPr lang="en-US" altLang="zh-CN" sz="2600" b="1" i="1">
                    <a:latin typeface="Times New Roman" panose="02020603050405020304" pitchFamily="18" charset="0"/>
                    <a:cs typeface="Times New Roman" panose="02020603050405020304" pitchFamily="18" charset="0"/>
                  </a:rPr>
                  <a:t>OZ</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O</a:t>
                </a:r>
                <a:r>
                  <a:rPr lang="zh-CN" altLang="zh-CN" sz="2600" b="1">
                    <a:latin typeface="Times New Roman" panose="02020603050405020304" pitchFamily="18" charset="0"/>
                    <a:cs typeface="Times New Roman" panose="02020603050405020304" pitchFamily="18" charset="0"/>
                  </a:rPr>
                  <a:t>为原点</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斜率的取值范围为</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𝟑</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𝟑</m:t>
                            </m:r>
                          </m:den>
                        </m:f>
                      </m:e>
                    </m:d>
                  </m:oMath>
                </a14:m>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621443"/>
                <a:ext cx="11589417" cy="4072333"/>
              </a:xfrm>
              <a:prstGeom prst="rect">
                <a:avLst/>
              </a:prstGeom>
              <a:blipFill rotWithShape="0">
                <a:blip r:embed="rId3"/>
                <a:stretch>
                  <a:fillRect l="-947"/>
                </a:stretch>
              </a:blipFill>
            </p:spPr>
            <p:txBody>
              <a:bodyPr/>
              <a:lstStyle/>
              <a:p>
                <a:r>
                  <a:rPr lang="zh-CN" altLang="en-US">
                    <a:noFill/>
                  </a:rPr>
                  <a:t> </a:t>
                </a:r>
              </a:p>
            </p:txBody>
          </p:sp>
        </mc:Fallback>
      </mc:AlternateContent>
      <p:sp>
        <p:nvSpPr>
          <p:cNvPr id="12" name="矩形 11"/>
          <p:cNvSpPr/>
          <p:nvPr>
            <p:custDataLst>
              <p:tags r:id="rId1"/>
            </p:custDataLst>
          </p:nvPr>
        </p:nvSpPr>
        <p:spPr>
          <a:xfrm>
            <a:off x="9043384" y="728226"/>
            <a:ext cx="1016625"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ACD</a:t>
            </a:r>
            <a:endParaRPr lang="zh-CN" altLang="en-US" sz="3000" b="1" dirty="0">
              <a:solidFill>
                <a:srgbClr val="C00000"/>
              </a:solidFill>
            </a:endParaRPr>
          </a:p>
        </p:txBody>
      </p:sp>
    </p:spTree>
    <p:extLst>
      <p:ext uri="{BB962C8B-B14F-4D97-AF65-F5344CB8AC3E}">
        <p14:creationId xmlns:p14="http://schemas.microsoft.com/office/powerpoint/2010/main" val="402221260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8"/>
          <p:cNvSpPr/>
          <p:nvPr/>
        </p:nvSpPr>
        <p:spPr bwMode="auto">
          <a:xfrm>
            <a:off x="-2" y="2611947"/>
            <a:ext cx="4837438" cy="1712353"/>
          </a:xfrm>
          <a:custGeom>
            <a:avLst/>
            <a:gdLst/>
            <a:ahLst/>
            <a:cxnLst/>
            <a:rect l="l" t="t" r="r" b="b"/>
            <a:pathLst>
              <a:path w="4310745" h="1283968">
                <a:moveTo>
                  <a:pt x="1089668" y="0"/>
                </a:moveTo>
                <a:lnTo>
                  <a:pt x="3526973" y="0"/>
                </a:lnTo>
                <a:lnTo>
                  <a:pt x="4310745" y="1269454"/>
                </a:lnTo>
                <a:lnTo>
                  <a:pt x="1089668" y="1283968"/>
                </a:lnTo>
                <a:close/>
                <a:moveTo>
                  <a:pt x="0" y="0"/>
                </a:moveTo>
                <a:lnTo>
                  <a:pt x="1089667" y="0"/>
                </a:lnTo>
                <a:lnTo>
                  <a:pt x="1089667" y="1283968"/>
                </a:lnTo>
                <a:lnTo>
                  <a:pt x="0" y="1283968"/>
                </a:lnTo>
                <a:close/>
              </a:path>
            </a:pathLst>
          </a:custGeom>
          <a:solidFill>
            <a:srgbClr val="548235"/>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121920" tIns="60960" rIns="121920" bIns="60960" numCol="1" rtlCol="0" anchor="t" anchorCtr="0" compatLnSpc="1"/>
          <a:lstStyle/>
          <a:p>
            <a:pPr fontAlgn="base">
              <a:spcBef>
                <a:spcPct val="0"/>
              </a:spcBef>
              <a:spcAft>
                <a:spcPct val="0"/>
              </a:spcAft>
            </a:pPr>
            <a:endParaRPr lang="zh-CN" altLang="en-US" sz="2400">
              <a:solidFill>
                <a:prstClr val="black"/>
              </a:solidFill>
              <a:latin typeface="Arial" panose="020B0604020202020204" pitchFamily="34" charset="0"/>
            </a:endParaRPr>
          </a:p>
        </p:txBody>
      </p:sp>
      <p:sp>
        <p:nvSpPr>
          <p:cNvPr id="5" name="TextBox 4"/>
          <p:cNvSpPr txBox="1"/>
          <p:nvPr/>
        </p:nvSpPr>
        <p:spPr bwMode="auto">
          <a:xfrm>
            <a:off x="1015234" y="2688154"/>
            <a:ext cx="2902842" cy="1199158"/>
          </a:xfrm>
          <a:prstGeom prst="rect">
            <a:avLst/>
          </a:prstGeom>
          <a:noFill/>
        </p:spPr>
        <p:txBody>
          <a:bodyPr wrap="square">
            <a:spAutoFit/>
          </a:bodyPr>
          <a:lstStyle/>
          <a:p>
            <a:pPr>
              <a:defRPr/>
            </a:pPr>
            <a:r>
              <a:rPr lang="zh-CN" altLang="en-US" sz="7200" kern="0" spc="-200" dirty="0">
                <a:ln w="1905">
                  <a:noFill/>
                </a:ln>
                <a:solidFill>
                  <a:prstClr val="white"/>
                </a:solidFill>
                <a:latin typeface="微软雅黑" panose="020B0503020204020204" pitchFamily="34" charset="-122"/>
                <a:ea typeface="微软雅黑" panose="020B0503020204020204" pitchFamily="34" charset="-122"/>
              </a:rPr>
              <a:t>目</a:t>
            </a:r>
            <a:r>
              <a:rPr lang="en-US" altLang="zh-CN" sz="7200" kern="0" spc="-200" dirty="0">
                <a:ln w="1905">
                  <a:noFill/>
                </a:ln>
                <a:solidFill>
                  <a:prstClr val="white"/>
                </a:solidFill>
                <a:latin typeface="微软雅黑" panose="020B0503020204020204" pitchFamily="34" charset="-122"/>
                <a:ea typeface="微软雅黑" panose="020B0503020204020204" pitchFamily="34" charset="-122"/>
              </a:rPr>
              <a:t> </a:t>
            </a:r>
            <a:r>
              <a:rPr lang="zh-CN" altLang="en-US" sz="7200" kern="0" spc="-200" dirty="0">
                <a:ln w="1905">
                  <a:noFill/>
                </a:ln>
                <a:solidFill>
                  <a:prstClr val="white"/>
                </a:solidFill>
                <a:latin typeface="微软雅黑" panose="020B0503020204020204" pitchFamily="34" charset="-122"/>
                <a:ea typeface="微软雅黑" panose="020B0503020204020204" pitchFamily="34" charset="-122"/>
              </a:rPr>
              <a:t>录</a:t>
            </a:r>
          </a:p>
        </p:txBody>
      </p:sp>
      <p:sp>
        <p:nvSpPr>
          <p:cNvPr id="6" name="TextBox 5"/>
          <p:cNvSpPr txBox="1"/>
          <p:nvPr/>
        </p:nvSpPr>
        <p:spPr bwMode="auto">
          <a:xfrm>
            <a:off x="1108062" y="3679592"/>
            <a:ext cx="2098700" cy="502882"/>
          </a:xfrm>
          <a:prstGeom prst="rect">
            <a:avLst/>
          </a:prstGeom>
          <a:noFill/>
        </p:spPr>
        <p:txBody>
          <a:bodyPr wrap="none">
            <a:spAutoFit/>
          </a:bodyPr>
          <a:lstStyle/>
          <a:p>
            <a:pPr algn="ctr"/>
            <a:r>
              <a:rPr lang="en-US" altLang="zh-CN" sz="2665" b="1" dirty="0">
                <a:solidFill>
                  <a:prstClr val="white"/>
                </a:solidFill>
                <a:latin typeface="微软雅黑" panose="020B0503020204020204" pitchFamily="34" charset="-122"/>
                <a:ea typeface="微软雅黑" panose="020B0503020204020204" pitchFamily="34" charset="-122"/>
              </a:rPr>
              <a:t>CONTENTS</a:t>
            </a:r>
            <a:endParaRPr lang="zh-CN" altLang="en-US" sz="2665" b="1" dirty="0">
              <a:solidFill>
                <a:prstClr val="white"/>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4307938" y="1710102"/>
            <a:ext cx="3110318" cy="913218"/>
            <a:chOff x="4307938" y="1710102"/>
            <a:chExt cx="3110318" cy="913218"/>
          </a:xfrm>
        </p:grpSpPr>
        <p:sp>
          <p:nvSpPr>
            <p:cNvPr id="8" name="TextBox 7">
              <a:hlinkClick r:id="rId3" action="ppaction://hlinksldjump"/>
            </p:cNvPr>
            <p:cNvSpPr txBox="1"/>
            <p:nvPr/>
          </p:nvSpPr>
          <p:spPr bwMode="auto">
            <a:xfrm>
              <a:off x="5201125" y="1752776"/>
              <a:ext cx="2217131" cy="501766"/>
            </a:xfrm>
            <a:prstGeom prst="rect">
              <a:avLst/>
            </a:prstGeom>
            <a:noFill/>
          </p:spPr>
          <p:txBody>
            <a:bodyPr wrap="none">
              <a:spAutoFit/>
            </a:bodyPr>
            <a:lstStyle/>
            <a:p>
              <a:pPr algn="l">
                <a:defRPr/>
              </a:pPr>
              <a:r>
                <a:rPr lang="zh-CN" altLang="en-US" sz="2665" b="1" kern="0" dirty="0">
                  <a:solidFill>
                    <a:prstClr val="black">
                      <a:lumMod val="75000"/>
                      <a:lumOff val="25000"/>
                    </a:prstClr>
                  </a:solidFill>
                  <a:latin typeface="微软雅黑" panose="020B0503020204020204" pitchFamily="34" charset="-122"/>
                  <a:ea typeface="微软雅黑" panose="020B0503020204020204" pitchFamily="34" charset="-122"/>
                </a:rPr>
                <a:t>知识诊断自测</a:t>
              </a:r>
            </a:p>
          </p:txBody>
        </p:sp>
        <p:sp>
          <p:nvSpPr>
            <p:cNvPr id="16" name="TextBox 15">
              <a:hlinkClick r:id="rId3" action="ppaction://hlinksldjump"/>
            </p:cNvPr>
            <p:cNvSpPr txBox="1"/>
            <p:nvPr/>
          </p:nvSpPr>
          <p:spPr>
            <a:xfrm>
              <a:off x="4307938" y="1710102"/>
              <a:ext cx="811335" cy="913218"/>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altLang="zh-CN" sz="5335" dirty="0">
                  <a:solidFill>
                    <a:srgbClr val="548235"/>
                  </a:solidFill>
                  <a:latin typeface="Impact" panose="020B0806030902050204" pitchFamily="34" charset="0"/>
                </a:rPr>
                <a:t>01</a:t>
              </a:r>
            </a:p>
          </p:txBody>
        </p:sp>
      </p:grpSp>
      <p:grpSp>
        <p:nvGrpSpPr>
          <p:cNvPr id="11" name="组合 10"/>
          <p:cNvGrpSpPr/>
          <p:nvPr/>
        </p:nvGrpSpPr>
        <p:grpSpPr>
          <a:xfrm>
            <a:off x="4999339" y="2962903"/>
            <a:ext cx="3104980" cy="913218"/>
            <a:chOff x="4999339" y="2962903"/>
            <a:chExt cx="3104980" cy="913218"/>
          </a:xfrm>
        </p:grpSpPr>
        <p:sp>
          <p:nvSpPr>
            <p:cNvPr id="12" name="TextBox 11">
              <a:hlinkClick r:id="rId4" action="ppaction://hlinksldjump"/>
            </p:cNvPr>
            <p:cNvSpPr txBox="1"/>
            <p:nvPr/>
          </p:nvSpPr>
          <p:spPr bwMode="auto">
            <a:xfrm>
              <a:off x="5887187" y="3012193"/>
              <a:ext cx="2217132" cy="501766"/>
            </a:xfrm>
            <a:prstGeom prst="rect">
              <a:avLst/>
            </a:prstGeom>
            <a:noFill/>
          </p:spPr>
          <p:txBody>
            <a:bodyPr wrap="none">
              <a:spAutoFit/>
            </a:bodyPr>
            <a:lstStyle/>
            <a:p>
              <a:pPr>
                <a:defRPr/>
              </a:pPr>
              <a:r>
                <a:rPr lang="zh-CN" altLang="en-US" sz="2665" b="1" kern="0" dirty="0">
                  <a:solidFill>
                    <a:prstClr val="black">
                      <a:lumMod val="75000"/>
                      <a:lumOff val="25000"/>
                    </a:prstClr>
                  </a:solidFill>
                  <a:latin typeface="微软雅黑" panose="020B0503020204020204" pitchFamily="34" charset="-122"/>
                  <a:ea typeface="微软雅黑" panose="020B0503020204020204" pitchFamily="34" charset="-122"/>
                </a:rPr>
                <a:t>考点聚焦突破</a:t>
              </a:r>
            </a:p>
          </p:txBody>
        </p:sp>
        <p:sp>
          <p:nvSpPr>
            <p:cNvPr id="17" name="TextBox 16">
              <a:hlinkClick r:id="rId4" action="ppaction://hlinksldjump"/>
            </p:cNvPr>
            <p:cNvSpPr txBox="1"/>
            <p:nvPr/>
          </p:nvSpPr>
          <p:spPr>
            <a:xfrm>
              <a:off x="4999339" y="2962903"/>
              <a:ext cx="894681" cy="913218"/>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altLang="zh-CN" sz="5335" dirty="0">
                  <a:solidFill>
                    <a:srgbClr val="548235"/>
                  </a:solidFill>
                  <a:latin typeface="Impact" panose="020B0806030902050204" pitchFamily="34" charset="0"/>
                </a:rPr>
                <a:t>02</a:t>
              </a:r>
            </a:p>
          </p:txBody>
        </p:sp>
      </p:grpSp>
      <p:grpSp>
        <p:nvGrpSpPr>
          <p:cNvPr id="13" name="组合 12"/>
          <p:cNvGrpSpPr/>
          <p:nvPr/>
        </p:nvGrpSpPr>
        <p:grpSpPr>
          <a:xfrm>
            <a:off x="5712912" y="4110924"/>
            <a:ext cx="3040374" cy="913218"/>
            <a:chOff x="5712912" y="4110924"/>
            <a:chExt cx="3040374" cy="913218"/>
          </a:xfrm>
        </p:grpSpPr>
        <p:sp>
          <p:nvSpPr>
            <p:cNvPr id="10" name="TextBox 9">
              <a:hlinkClick r:id="rId5" action="ppaction://hlinksldjump"/>
            </p:cNvPr>
            <p:cNvSpPr txBox="1"/>
            <p:nvPr/>
          </p:nvSpPr>
          <p:spPr bwMode="auto">
            <a:xfrm>
              <a:off x="6519982" y="4207367"/>
              <a:ext cx="2233304" cy="502445"/>
            </a:xfrm>
            <a:prstGeom prst="rect">
              <a:avLst/>
            </a:prstGeom>
            <a:noFill/>
          </p:spPr>
          <p:txBody>
            <a:bodyPr wrap="none">
              <a:spAutoFit/>
            </a:bodyPr>
            <a:lstStyle/>
            <a:p>
              <a:pPr>
                <a:defRPr/>
              </a:pPr>
              <a:r>
                <a:rPr lang="zh-CN" altLang="en-US" sz="2665" b="1" kern="0" dirty="0" smtClean="0">
                  <a:solidFill>
                    <a:prstClr val="black">
                      <a:lumMod val="75000"/>
                      <a:lumOff val="25000"/>
                    </a:prstClr>
                  </a:solidFill>
                  <a:latin typeface="微软雅黑" panose="020B0503020204020204" pitchFamily="34" charset="-122"/>
                  <a:ea typeface="微软雅黑" panose="020B0503020204020204" pitchFamily="34" charset="-122"/>
                </a:rPr>
                <a:t>课时对点精练</a:t>
              </a:r>
              <a:endParaRPr lang="zh-CN" altLang="en-US" sz="2665" b="1"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8" name="TextBox 17">
              <a:hlinkClick r:id="rId5" action="ppaction://hlinksldjump"/>
            </p:cNvPr>
            <p:cNvSpPr txBox="1"/>
            <p:nvPr/>
          </p:nvSpPr>
          <p:spPr>
            <a:xfrm>
              <a:off x="5712912" y="4110924"/>
              <a:ext cx="913914" cy="913218"/>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altLang="zh-CN" sz="5335" dirty="0">
                  <a:solidFill>
                    <a:srgbClr val="548235"/>
                  </a:solidFill>
                  <a:latin typeface="Impact" panose="020B0806030902050204" pitchFamily="34" charset="0"/>
                </a:rPr>
                <a:t>03</a:t>
              </a:r>
            </a:p>
          </p:txBody>
        </p:sp>
      </p:grpSp>
      <p:sp>
        <p:nvSpPr>
          <p:cNvPr id="20" name="矩形 34"/>
          <p:cNvSpPr/>
          <p:nvPr/>
        </p:nvSpPr>
        <p:spPr bwMode="auto">
          <a:xfrm>
            <a:off x="9315242" y="2607161"/>
            <a:ext cx="2893192" cy="1717138"/>
          </a:xfrm>
          <a:custGeom>
            <a:avLst/>
            <a:gdLst>
              <a:gd name="connsiteX0" fmla="*/ 0 w 1055077"/>
              <a:gd name="connsiteY0" fmla="*/ 0 h 1283968"/>
              <a:gd name="connsiteX1" fmla="*/ 1055077 w 1055077"/>
              <a:gd name="connsiteY1" fmla="*/ 0 h 1283968"/>
              <a:gd name="connsiteX2" fmla="*/ 1055077 w 1055077"/>
              <a:gd name="connsiteY2" fmla="*/ 1283968 h 1283968"/>
              <a:gd name="connsiteX3" fmla="*/ 0 w 1055077"/>
              <a:gd name="connsiteY3" fmla="*/ 1283968 h 1283968"/>
              <a:gd name="connsiteX4" fmla="*/ 0 w 1055077"/>
              <a:gd name="connsiteY4" fmla="*/ 0 h 1283968"/>
              <a:gd name="connsiteX0-1" fmla="*/ 0 w 1606620"/>
              <a:gd name="connsiteY0-2" fmla="*/ 0 h 1283968"/>
              <a:gd name="connsiteX1-3" fmla="*/ 1606620 w 1606620"/>
              <a:gd name="connsiteY1-4" fmla="*/ 0 h 1283968"/>
              <a:gd name="connsiteX2-5" fmla="*/ 1606620 w 1606620"/>
              <a:gd name="connsiteY2-6" fmla="*/ 1283968 h 1283968"/>
              <a:gd name="connsiteX3-7" fmla="*/ 551543 w 1606620"/>
              <a:gd name="connsiteY3-8" fmla="*/ 1283968 h 1283968"/>
              <a:gd name="connsiteX4-9" fmla="*/ 0 w 1606620"/>
              <a:gd name="connsiteY4-10" fmla="*/ 0 h 1283968"/>
              <a:gd name="connsiteX0-11" fmla="*/ 0 w 1833140"/>
              <a:gd name="connsiteY0-12" fmla="*/ 9525 h 1293493"/>
              <a:gd name="connsiteX1-13" fmla="*/ 1833140 w 1833140"/>
              <a:gd name="connsiteY1-14" fmla="*/ 0 h 1293493"/>
              <a:gd name="connsiteX2-15" fmla="*/ 1606620 w 1833140"/>
              <a:gd name="connsiteY2-16" fmla="*/ 1293493 h 1293493"/>
              <a:gd name="connsiteX3-17" fmla="*/ 551543 w 1833140"/>
              <a:gd name="connsiteY3-18" fmla="*/ 1293493 h 1293493"/>
              <a:gd name="connsiteX4-19" fmla="*/ 0 w 1833140"/>
              <a:gd name="connsiteY4-20" fmla="*/ 9525 h 1293493"/>
              <a:gd name="connsiteX0-21" fmla="*/ 0 w 1833140"/>
              <a:gd name="connsiteY0-22" fmla="*/ 9525 h 1293493"/>
              <a:gd name="connsiteX1-23" fmla="*/ 1833140 w 1833140"/>
              <a:gd name="connsiteY1-24" fmla="*/ 0 h 1293493"/>
              <a:gd name="connsiteX2-25" fmla="*/ 1833140 w 1833140"/>
              <a:gd name="connsiteY2-26" fmla="*/ 1293493 h 1293493"/>
              <a:gd name="connsiteX3-27" fmla="*/ 551543 w 1833140"/>
              <a:gd name="connsiteY3-28" fmla="*/ 1293493 h 1293493"/>
              <a:gd name="connsiteX4-29" fmla="*/ 0 w 1833140"/>
              <a:gd name="connsiteY4-30" fmla="*/ 9525 h 1293493"/>
              <a:gd name="connsiteX0-31" fmla="*/ 0 w 1833140"/>
              <a:gd name="connsiteY0-32" fmla="*/ 0 h 1283968"/>
              <a:gd name="connsiteX1-33" fmla="*/ 1833140 w 1833140"/>
              <a:gd name="connsiteY1-34" fmla="*/ 8288 h 1283968"/>
              <a:gd name="connsiteX2-35" fmla="*/ 1833140 w 1833140"/>
              <a:gd name="connsiteY2-36" fmla="*/ 1283968 h 1283968"/>
              <a:gd name="connsiteX3-37" fmla="*/ 551543 w 1833140"/>
              <a:gd name="connsiteY3-38" fmla="*/ 1283968 h 1283968"/>
              <a:gd name="connsiteX4-39" fmla="*/ 0 w 1833140"/>
              <a:gd name="connsiteY4-40" fmla="*/ 0 h 1283968"/>
              <a:gd name="connsiteX0-41" fmla="*/ 0 w 1843227"/>
              <a:gd name="connsiteY0-42" fmla="*/ 3587 h 1287555"/>
              <a:gd name="connsiteX1-43" fmla="*/ 1843227 w 1843227"/>
              <a:gd name="connsiteY1-44" fmla="*/ 0 h 1287555"/>
              <a:gd name="connsiteX2-45" fmla="*/ 1833140 w 1843227"/>
              <a:gd name="connsiteY2-46" fmla="*/ 1287555 h 1287555"/>
              <a:gd name="connsiteX3-47" fmla="*/ 551543 w 1843227"/>
              <a:gd name="connsiteY3-48" fmla="*/ 1287555 h 1287555"/>
              <a:gd name="connsiteX4-49" fmla="*/ 0 w 1843227"/>
              <a:gd name="connsiteY4-50" fmla="*/ 3587 h 12875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43227" h="1287555">
                <a:moveTo>
                  <a:pt x="0" y="3587"/>
                </a:moveTo>
                <a:lnTo>
                  <a:pt x="1843227" y="0"/>
                </a:lnTo>
                <a:cubicBezTo>
                  <a:pt x="1839865" y="429185"/>
                  <a:pt x="1836502" y="858370"/>
                  <a:pt x="1833140" y="1287555"/>
                </a:cubicBezTo>
                <a:lnTo>
                  <a:pt x="551543" y="1287555"/>
                </a:lnTo>
                <a:lnTo>
                  <a:pt x="0" y="3587"/>
                </a:lnTo>
                <a:close/>
              </a:path>
            </a:pathLst>
          </a:custGeom>
          <a:solidFill>
            <a:srgbClr val="70AD47"/>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121920" tIns="60960" rIns="121920" bIns="60960" numCol="1" rtlCol="0" anchor="t" anchorCtr="0" compatLnSpc="1"/>
          <a:lstStyle/>
          <a:p>
            <a:pPr fontAlgn="base">
              <a:spcBef>
                <a:spcPct val="0"/>
              </a:spcBef>
              <a:spcAft>
                <a:spcPct val="0"/>
              </a:spcAft>
            </a:pPr>
            <a:endParaRPr lang="zh-CN" altLang="en-US" sz="2400">
              <a:solidFill>
                <a:prstClr val="black"/>
              </a:solidFill>
              <a:latin typeface="Arial" panose="020B0604020202020204" pitchFamily="34" charset="0"/>
            </a:endParaRPr>
          </a:p>
        </p:txBody>
      </p:sp>
    </p:spTree>
    <p:extLst>
      <p:ext uri="{BB962C8B-B14F-4D97-AF65-F5344CB8AC3E}">
        <p14:creationId xmlns:p14="http://schemas.microsoft.com/office/powerpoint/2010/main" val="4158660134"/>
      </p:ext>
    </p:extLst>
  </p:cSld>
  <p:clrMapOvr>
    <a:masterClrMapping/>
  </p:clrMapOvr>
  <mc:AlternateContent xmlns:mc="http://schemas.openxmlformats.org/markup-compatibility/2006" xmlns:p14="http://schemas.microsoft.com/office/powerpoint/2010/main">
    <mc:Choice Requires="p14">
      <p:transition spd="med" p14:dur="700" advClick="0"/>
    </mc:Choice>
    <mc:Fallback xmlns="">
      <p:transition spd="med"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284365"/>
            <a:ext cx="12190413" cy="593050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621443"/>
                <a:ext cx="11589417" cy="5603265"/>
              </a:xfrm>
              <a:prstGeom prst="rect">
                <a:avLst/>
              </a:prstGeom>
            </p:spPr>
            <p:txBody>
              <a:bodyPr wrap="square">
                <a:spAutoFit/>
              </a:bodyPr>
              <a:lstStyle/>
              <a:p>
                <a:pPr>
                  <a:lnSpc>
                    <a:spcPct val="12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则</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𝒘</m:t>
                        </m:r>
                      </m:e>
                    </m:bar>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则</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𝒘</m:t>
                        </m:r>
                      </m:e>
                    </m:bar>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w</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r>
                  <a:rPr lang="en-US" altLang="zh-CN" sz="2600" b="1" smtClean="0">
                    <a:latin typeface="宋体" panose="02010600030101010101" pitchFamily="2" charset="-122"/>
                    <a:cs typeface="Times New Roman" panose="02020603050405020304" pitchFamily="18" charset="0"/>
                  </a:rPr>
                  <a:t>,</a:t>
                </a:r>
              </a:p>
              <a:p>
                <a:pPr>
                  <a:lnSpc>
                    <a:spcPct val="12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所以</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w</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w</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2i</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w</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w</a:t>
                </a:r>
                <a:r>
                  <a:rPr lang="zh-CN" altLang="zh-CN" sz="2600" b="1">
                    <a:latin typeface="Times New Roman" panose="02020603050405020304" pitchFamily="18" charset="0"/>
                    <a:cs typeface="Times New Roman" panose="02020603050405020304" pitchFamily="18" charset="0"/>
                  </a:rPr>
                  <a:t>在复平面内对应的点在第四象限</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z</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ab</a:t>
                </a:r>
                <a:r>
                  <a:rPr lang="en-US" altLang="zh-CN" sz="2600" b="1">
                    <a:latin typeface="Times New Roman" panose="02020603050405020304" pitchFamily="18" charset="0"/>
                    <a:cs typeface="Times New Roman" panose="02020603050405020304" pitchFamily="18" charset="0"/>
                  </a:rPr>
                  <a:t>i=1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D</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i(</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i</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即点</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在以</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为圆心</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为半径的圆上</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设过原点与圆相切的直线为</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kx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=0</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则</a:t>
                </a:r>
                <a:r>
                  <a:rPr lang="zh-CN" altLang="zh-CN" sz="2600" b="1">
                    <a:latin typeface="Times New Roman" panose="02020603050405020304" pitchFamily="18" charset="0"/>
                    <a:cs typeface="Times New Roman" panose="02020603050405020304" pitchFamily="18" charset="0"/>
                  </a:rPr>
                  <a:t>圆心到切线的距离</a:t>
                </a:r>
                <a:r>
                  <a:rPr lang="en-US" altLang="zh-CN" sz="2600" b="1" i="1">
                    <a:latin typeface="Times New Roman" panose="02020603050405020304" pitchFamily="18" charset="0"/>
                    <a:cs typeface="Times New Roman" panose="02020603050405020304" pitchFamily="18" charset="0"/>
                  </a:rPr>
                  <a:t>d</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𝒌</m:t>
                            </m:r>
                          </m:e>
                        </m:d>
                      </m:num>
                      <m:den>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𝒌</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e>
                        </m:rad>
                      </m:den>
                    </m:f>
                  </m:oMath>
                </a14:m>
                <a:r>
                  <a:rPr lang="en-US" altLang="zh-CN" sz="2600" b="1">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解</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所以直线</a:t>
                </a:r>
                <a:r>
                  <a:rPr lang="en-US" altLang="zh-CN" sz="2600" b="1" i="1">
                    <a:latin typeface="Times New Roman" panose="02020603050405020304" pitchFamily="18" charset="0"/>
                    <a:cs typeface="Times New Roman" panose="02020603050405020304" pitchFamily="18" charset="0"/>
                  </a:rPr>
                  <a:t>OZ</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O</a:t>
                </a:r>
                <a:r>
                  <a:rPr lang="zh-CN" altLang="zh-CN" sz="2600" b="1">
                    <a:latin typeface="Times New Roman" panose="02020603050405020304" pitchFamily="18" charset="0"/>
                    <a:cs typeface="Times New Roman" panose="02020603050405020304" pitchFamily="18" charset="0"/>
                  </a:rPr>
                  <a:t>为原点</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斜率的取值范围为</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𝟑</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621443"/>
                <a:ext cx="11589417" cy="5603265"/>
              </a:xfrm>
              <a:prstGeom prst="rect">
                <a:avLst/>
              </a:prstGeom>
              <a:blipFill rotWithShape="0">
                <a:blip r:embed="rId3"/>
                <a:stretch>
                  <a:fillRect l="-947" t="-544" r="-78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2260694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blinds(horizontal)">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blinds(horizontal)">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blinds(horizontal)">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blinds(horizontal)">
                                      <p:cBhvr>
                                        <p:cTn id="27" dur="500"/>
                                        <p:tgtEl>
                                          <p:spTgt spid="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blinds(horizontal)">
                                      <p:cBhvr>
                                        <p:cTn id="32" dur="500"/>
                                        <p:tgtEl>
                                          <p:spTgt spid="1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
                                            <p:txEl>
                                              <p:pRg st="7" end="7"/>
                                            </p:txEl>
                                          </p:spTgt>
                                        </p:tgtEl>
                                        <p:attrNameLst>
                                          <p:attrName>style.visibility</p:attrName>
                                        </p:attrNameLst>
                                      </p:cBhvr>
                                      <p:to>
                                        <p:strVal val="visible"/>
                                      </p:to>
                                    </p:set>
                                    <p:animEffect transition="in" filter="blinds(horizontal)">
                                      <p:cBhvr>
                                        <p:cTn id="37" dur="500"/>
                                        <p:tgtEl>
                                          <p:spTgt spid="10">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0">
                                            <p:txEl>
                                              <p:pRg st="8" end="8"/>
                                            </p:txEl>
                                          </p:spTgt>
                                        </p:tgtEl>
                                        <p:attrNameLst>
                                          <p:attrName>style.visibility</p:attrName>
                                        </p:attrNameLst>
                                      </p:cBhvr>
                                      <p:to>
                                        <p:strVal val="visible"/>
                                      </p:to>
                                    </p:set>
                                    <p:animEffect transition="in" filter="blinds(horizontal)">
                                      <p:cBhvr>
                                        <p:cTn id="42" dur="500"/>
                                        <p:tgtEl>
                                          <p:spTgt spid="10">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0">
                                            <p:txEl>
                                              <p:pRg st="9" end="9"/>
                                            </p:txEl>
                                          </p:spTgt>
                                        </p:tgtEl>
                                        <p:attrNameLst>
                                          <p:attrName>style.visibility</p:attrName>
                                        </p:attrNameLst>
                                      </p:cBhvr>
                                      <p:to>
                                        <p:strVal val="visible"/>
                                      </p:to>
                                    </p:set>
                                    <p:animEffect transition="in" filter="blinds(horizontal)">
                                      <p:cBhvr>
                                        <p:cTn id="47"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2153148"/>
            <a:ext cx="12190413" cy="4141159"/>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6" name="矩形 15"/>
          <p:cNvSpPr/>
          <p:nvPr>
            <p:custDataLst>
              <p:tags r:id="rId2"/>
            </p:custDataLst>
          </p:nvPr>
        </p:nvSpPr>
        <p:spPr>
          <a:xfrm>
            <a:off x="-635" y="1340161"/>
            <a:ext cx="1959355"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custDataLst>
              <p:tags r:id="rId3"/>
            </p:custDataLst>
          </p:nvPr>
        </p:nvSpPr>
        <p:spPr>
          <a:xfrm>
            <a:off x="437459" y="1422729"/>
            <a:ext cx="152824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矩形 17"/>
          <p:cNvSpPr/>
          <p:nvPr>
            <p:custDataLst>
              <p:tags r:id="rId4"/>
            </p:custDataLst>
          </p:nvPr>
        </p:nvSpPr>
        <p:spPr>
          <a:xfrm>
            <a:off x="558727" y="1441149"/>
            <a:ext cx="1363802"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思维建模</a:t>
            </a:r>
            <a:endPar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312447" y="2723747"/>
            <a:ext cx="11615487" cy="1824282"/>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复数</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en-US" altLang="zh-CN" sz="2600" b="1">
                <a:latin typeface="Calibri" panose="020F0502020204030204" pitchFamily="34"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由于复数、点、向量之间建立了一一对应的关系</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因此解题时可运用数形结合的方法</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把复数、向量与解析几何联系在一起</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使问题的解决更加直观</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pic>
        <p:nvPicPr>
          <p:cNvPr id="8" name="图片 7"/>
          <p:cNvPicPr/>
          <p:nvPr/>
        </p:nvPicPr>
        <p:blipFill>
          <a:blip r:embed="rId6">
            <a:clrChange>
              <a:clrFrom>
                <a:srgbClr val="FFFFFF"/>
              </a:clrFrom>
              <a:clrTo>
                <a:srgbClr val="FFFFFF">
                  <a:alpha val="0"/>
                </a:srgbClr>
              </a:clrTo>
            </a:clrChange>
          </a:blip>
          <a:stretch>
            <a:fillRect/>
          </a:stretch>
        </p:blipFill>
        <p:spPr>
          <a:xfrm>
            <a:off x="3502883" y="2781713"/>
            <a:ext cx="1728216" cy="530534"/>
          </a:xfrm>
          <a:prstGeom prst="rect">
            <a:avLst/>
          </a:prstGeom>
        </p:spPr>
      </p:pic>
      <p:pic>
        <p:nvPicPr>
          <p:cNvPr id="9" name="图片 8"/>
          <p:cNvPicPr/>
          <p:nvPr/>
        </p:nvPicPr>
        <p:blipFill>
          <a:blip r:embed="rId7">
            <a:clrChange>
              <a:clrFrom>
                <a:srgbClr val="FFFFFF"/>
              </a:clrFrom>
              <a:clrTo>
                <a:srgbClr val="FFFFFF">
                  <a:alpha val="0"/>
                </a:srgbClr>
              </a:clrTo>
            </a:clrChange>
          </a:blip>
          <a:stretch>
            <a:fillRect/>
          </a:stretch>
        </p:blipFill>
        <p:spPr>
          <a:xfrm>
            <a:off x="5158361" y="2794658"/>
            <a:ext cx="4314196" cy="622352"/>
          </a:xfrm>
          <a:prstGeom prst="rect">
            <a:avLst/>
          </a:prstGeom>
        </p:spPr>
      </p:pic>
    </p:spTree>
    <p:extLst>
      <p:ext uri="{BB962C8B-B14F-4D97-AF65-F5344CB8AC3E}">
        <p14:creationId xmlns:p14="http://schemas.microsoft.com/office/powerpoint/2010/main" val="2321510515"/>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3066795"/>
            <a:ext cx="12190413" cy="3185145"/>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621443"/>
                <a:ext cx="11589417" cy="4800545"/>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训练</a:t>
                </a:r>
                <a:r>
                  <a:rPr lang="en-US" altLang="zh-CN" sz="2600" b="1">
                    <a:solidFill>
                      <a:srgbClr val="0000FF"/>
                    </a:solidFill>
                    <a:latin typeface="Times New Roman" panose="02020603050405020304" pitchFamily="18" charset="0"/>
                    <a:cs typeface="Times New Roman" panose="02020603050405020304" pitchFamily="18" charset="0"/>
                  </a:rPr>
                  <a:t>3</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(1)(2025·</a:t>
                </a:r>
                <a:r>
                  <a:rPr lang="zh-CN" altLang="zh-CN" sz="2600" b="1">
                    <a:latin typeface="Times New Roman" panose="02020603050405020304" pitchFamily="18" charset="0"/>
                    <a:cs typeface="Times New Roman" panose="02020603050405020304" pitchFamily="18" charset="0"/>
                  </a:rPr>
                  <a:t>杭州模拟</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复数</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3)i</a:t>
                </a:r>
                <a:r>
                  <a:rPr lang="zh-CN" altLang="zh-CN" sz="2600" b="1">
                    <a:latin typeface="Times New Roman" panose="02020603050405020304" pitchFamily="18" charset="0"/>
                    <a:cs typeface="Times New Roman" panose="02020603050405020304" pitchFamily="18" charset="0"/>
                  </a:rPr>
                  <a:t>在复平面内对应的点</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位于第二象限</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则实数</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的取值范围为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	</a:t>
                </a:r>
                <a:r>
                  <a:rPr lang="en-US" altLang="zh-CN" sz="2600" b="1" smtClean="0">
                    <a:latin typeface="Times New Roman" panose="02020603050405020304" pitchFamily="18" charset="0"/>
                    <a:cs typeface="Times New Roman" panose="02020603050405020304" pitchFamily="18" charset="0"/>
                  </a:rPr>
                  <a:t>			B</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由复数</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3)i</a:t>
                </a:r>
                <a:r>
                  <a:rPr lang="zh-CN" altLang="zh-CN" sz="2600" b="1">
                    <a:latin typeface="Times New Roman" panose="02020603050405020304" pitchFamily="18" charset="0"/>
                    <a:cs typeface="Times New Roman" panose="02020603050405020304" pitchFamily="18" charset="0"/>
                  </a:rPr>
                  <a:t>在复平面内对应的点</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位于第二象限</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可</a:t>
                </a:r>
                <a:r>
                  <a:rPr lang="zh-CN" altLang="zh-CN" sz="2600" b="1">
                    <a:latin typeface="Times New Roman" panose="02020603050405020304" pitchFamily="18" charset="0"/>
                    <a:cs typeface="Times New Roman" panose="02020603050405020304" pitchFamily="18" charset="0"/>
                  </a:rPr>
                  <a:t>得</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&lt;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r>
                            <m:e>
                              <m:r>
                                <a:rPr lang="en-US" altLang="zh-CN" sz="2600" b="1" i="1">
                                  <a:latin typeface="Cambria Math" panose="02040503050406030204" pitchFamily="18" charset="0"/>
                                  <a:cs typeface="Times New Roman" panose="02020603050405020304" pitchFamily="18" charset="0"/>
                                </a:rPr>
                                <m:t>−</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)&gt;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oMath>
                </a14:m>
                <a:r>
                  <a:rPr lang="zh-CN" altLang="zh-CN" sz="2600" b="1">
                    <a:latin typeface="Times New Roman" panose="02020603050405020304" pitchFamily="18" charset="0"/>
                    <a:cs typeface="Times New Roman" panose="02020603050405020304" pitchFamily="18" charset="0"/>
                  </a:rPr>
                  <a:t>解得</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&lt;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故实</a:t>
                </a:r>
                <a:r>
                  <a:rPr lang="zh-CN" altLang="zh-CN" sz="2600" b="1">
                    <a:latin typeface="Times New Roman" panose="02020603050405020304" pitchFamily="18" charset="0"/>
                    <a:cs typeface="Times New Roman" panose="02020603050405020304" pitchFamily="18" charset="0"/>
                  </a:rPr>
                  <a:t>数</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的取值范围为</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621443"/>
                <a:ext cx="11589417" cy="4800545"/>
              </a:xfrm>
              <a:prstGeom prst="rect">
                <a:avLst/>
              </a:prstGeom>
              <a:blipFill rotWithShape="0">
                <a:blip r:embed="rId4"/>
                <a:stretch>
                  <a:fillRect l="-947" b="-889"/>
                </a:stretch>
              </a:blipFill>
            </p:spPr>
            <p:txBody>
              <a:bodyPr/>
              <a:lstStyle/>
              <a:p>
                <a:r>
                  <a:rPr lang="zh-CN" altLang="en-US">
                    <a:noFill/>
                  </a:rPr>
                  <a:t> </a:t>
                </a:r>
              </a:p>
            </p:txBody>
          </p:sp>
        </mc:Fallback>
      </mc:AlternateContent>
      <p:sp>
        <p:nvSpPr>
          <p:cNvPr id="12" name="矩形 11"/>
          <p:cNvSpPr/>
          <p:nvPr>
            <p:custDataLst>
              <p:tags r:id="rId2"/>
            </p:custDataLst>
          </p:nvPr>
        </p:nvSpPr>
        <p:spPr>
          <a:xfrm>
            <a:off x="4570317" y="1338207"/>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D</a:t>
            </a:r>
            <a:endParaRPr lang="zh-CN" altLang="en-US" sz="3000" b="1" dirty="0">
              <a:solidFill>
                <a:srgbClr val="C00000"/>
              </a:solidFill>
            </a:endParaRPr>
          </a:p>
        </p:txBody>
      </p:sp>
    </p:spTree>
    <p:extLst>
      <p:ext uri="{BB962C8B-B14F-4D97-AF65-F5344CB8AC3E}">
        <p14:creationId xmlns:p14="http://schemas.microsoft.com/office/powerpoint/2010/main" val="333810285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blinds(horizontal)">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blinds(horizontal)">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blinds(horizontal)">
                                      <p:cBhvr>
                                        <p:cTn id="22"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3162813"/>
            <a:ext cx="12190413" cy="307372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6" name="矩形 5"/>
              <p:cNvSpPr/>
              <p:nvPr/>
            </p:nvSpPr>
            <p:spPr>
              <a:xfrm>
                <a:off x="269382" y="634143"/>
                <a:ext cx="11589417" cy="5552226"/>
              </a:xfrm>
              <a:prstGeom prst="rect">
                <a:avLst/>
              </a:prstGeom>
            </p:spPr>
            <p:txBody>
              <a:bodyPr wrap="square">
                <a:spAutoFit/>
              </a:bodyPr>
              <a:lstStyle/>
              <a:p>
                <a:pPr>
                  <a:lnSpc>
                    <a:spcPct val="135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多选</a:t>
                </a:r>
                <a:r>
                  <a:rPr lang="en-US" altLang="zh-CN" sz="2600" b="1">
                    <a:latin typeface="Times New Roman" panose="02020603050405020304" pitchFamily="18" charset="0"/>
                    <a:cs typeface="Times New Roman" panose="02020603050405020304" pitchFamily="18" charset="0"/>
                  </a:rPr>
                  <a:t>)(2025·</a:t>
                </a:r>
                <a:r>
                  <a:rPr lang="zh-CN" altLang="zh-CN" sz="2600" b="1">
                    <a:latin typeface="Times New Roman" panose="02020603050405020304" pitchFamily="18" charset="0"/>
                    <a:cs typeface="Times New Roman" panose="02020603050405020304" pitchFamily="18" charset="0"/>
                  </a:rPr>
                  <a:t>西安调研</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满足</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baseline="30000">
                    <a:latin typeface="Times New Roman" panose="02020603050405020304" pitchFamily="18" charset="0"/>
                    <a:cs typeface="Times New Roman" panose="02020603050405020304" pitchFamily="18" charset="0"/>
                  </a:rPr>
                  <a:t>3</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在复平面内对应的点为</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	</a:t>
                </a:r>
                <a:r>
                  <a:rPr lang="en-US" altLang="zh-CN" sz="2600" b="1" smtClean="0">
                    <a:latin typeface="Times New Roman" panose="02020603050405020304" pitchFamily="18" charset="0"/>
                    <a:cs typeface="Times New Roman" panose="02020603050405020304" pitchFamily="18" charset="0"/>
                  </a:rPr>
                  <a:t>			B.</a:t>
                </a:r>
                <a:r>
                  <a:rPr lang="en-US" altLang="zh-CN" sz="2600" b="1" i="1" smtClean="0">
                    <a:latin typeface="Times New Roman" panose="02020603050405020304" pitchFamily="18" charset="0"/>
                    <a:cs typeface="Times New Roman" panose="02020603050405020304" pitchFamily="18" charset="0"/>
                  </a:rPr>
                  <a:t>x</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y</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1=0</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C.|</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的最小值为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的最小值为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endParaRPr lang="zh-CN" altLang="zh-CN" sz="1150">
                  <a:latin typeface="Calibri" panose="020F0502020204030204" pitchFamily="34" charset="0"/>
                  <a:cs typeface="Times New Roman" panose="02020603050405020304" pitchFamily="18" charset="0"/>
                </a:endParaRPr>
              </a:p>
              <a:p>
                <a:pPr>
                  <a:lnSpc>
                    <a:spcPct val="135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由题意</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i(</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由</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baseline="30000">
                    <a:latin typeface="Times New Roman" panose="02020603050405020304" pitchFamily="18" charset="0"/>
                    <a:cs typeface="Times New Roman" panose="02020603050405020304" pitchFamily="18" charset="0"/>
                  </a:rPr>
                  <a:t>3</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1)i</a:t>
                </a:r>
                <a:r>
                  <a:rPr lang="en-US" altLang="zh-CN" sz="2600" b="1" smtClean="0">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表示复数</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在复平面内对应的点</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到原点的距离</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易知其最小值为原点到直线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a:t>
                </a:r>
                <a:r>
                  <a:rPr lang="zh-CN" altLang="zh-CN" sz="2600" b="1">
                    <a:latin typeface="Times New Roman" panose="02020603050405020304" pitchFamily="18" charset="0"/>
                    <a:cs typeface="Times New Roman" panose="02020603050405020304" pitchFamily="18" charset="0"/>
                  </a:rPr>
                  <a:t>的距离</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269382" y="634143"/>
                <a:ext cx="11589417" cy="5552226"/>
              </a:xfrm>
              <a:prstGeom prst="rect">
                <a:avLst/>
              </a:prstGeom>
              <a:blipFill rotWithShape="0">
                <a:blip r:embed="rId4"/>
                <a:stretch>
                  <a:fillRect l="-947" r="-158" b="-329"/>
                </a:stretch>
              </a:blipFill>
            </p:spPr>
            <p:txBody>
              <a:bodyPr/>
              <a:lstStyle/>
              <a:p>
                <a:r>
                  <a:rPr lang="zh-CN" altLang="en-US">
                    <a:noFill/>
                  </a:rPr>
                  <a:t> </a:t>
                </a:r>
              </a:p>
            </p:txBody>
          </p:sp>
        </mc:Fallback>
      </mc:AlternateContent>
      <p:sp>
        <p:nvSpPr>
          <p:cNvPr id="7" name="矩形 6"/>
          <p:cNvSpPr/>
          <p:nvPr>
            <p:custDataLst>
              <p:tags r:id="rId2"/>
            </p:custDataLst>
          </p:nvPr>
        </p:nvSpPr>
        <p:spPr>
          <a:xfrm>
            <a:off x="758031" y="1231424"/>
            <a:ext cx="739305"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AC</a:t>
            </a:r>
            <a:endParaRPr lang="zh-CN" altLang="en-US" sz="3000" b="1" dirty="0">
              <a:solidFill>
                <a:srgbClr val="C00000"/>
              </a:solidFill>
            </a:endParaRPr>
          </a:p>
        </p:txBody>
      </p:sp>
    </p:spTree>
    <p:extLst>
      <p:ext uri="{BB962C8B-B14F-4D97-AF65-F5344CB8AC3E}">
        <p14:creationId xmlns:p14="http://schemas.microsoft.com/office/powerpoint/2010/main" val="295710313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linds(horizontal)">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linds(horizontal)">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blinds(horizontal)">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blinds(horizontal)">
                                      <p:cBhvr>
                                        <p:cTn id="2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custDataLst>
              <p:tags r:id="rId1"/>
            </p:custDataLst>
          </p:nvPr>
        </p:nvSpPr>
        <p:spPr>
          <a:xfrm>
            <a:off x="718092" y="1079750"/>
            <a:ext cx="11472321" cy="4097969"/>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13" name="五边形 12"/>
          <p:cNvSpPr/>
          <p:nvPr>
            <p:custDataLst>
              <p:tags r:id="rId2"/>
            </p:custDataLst>
          </p:nvPr>
        </p:nvSpPr>
        <p:spPr>
          <a:xfrm>
            <a:off x="4445" y="1079750"/>
            <a:ext cx="3288237" cy="4097334"/>
          </a:xfrm>
          <a:prstGeom prst="homePlate">
            <a:avLst>
              <a:gd name="adj" fmla="val 59526"/>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4" name="燕尾形 13"/>
          <p:cNvSpPr/>
          <p:nvPr>
            <p:custDataLst>
              <p:tags r:id="rId3"/>
            </p:custDataLst>
          </p:nvPr>
        </p:nvSpPr>
        <p:spPr>
          <a:xfrm>
            <a:off x="1582850" y="1079750"/>
            <a:ext cx="2333321" cy="4097969"/>
          </a:xfrm>
          <a:prstGeom prst="chevron">
            <a:avLst>
              <a:gd name="adj" fmla="val 85127"/>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black"/>
              </a:solidFill>
            </a:endParaRPr>
          </a:p>
        </p:txBody>
      </p:sp>
      <p:sp>
        <p:nvSpPr>
          <p:cNvPr id="18" name="文本框 44"/>
          <p:cNvSpPr txBox="1"/>
          <p:nvPr/>
        </p:nvSpPr>
        <p:spPr>
          <a:xfrm>
            <a:off x="4368165" y="2564765"/>
            <a:ext cx="6515100" cy="829945"/>
          </a:xfrm>
          <a:prstGeom prst="rect">
            <a:avLst/>
          </a:prstGeom>
          <a:noFill/>
        </p:spPr>
        <p:txBody>
          <a:bodyPr wrap="square">
            <a:spAutoFit/>
          </a:bodyPr>
          <a:lstStyle/>
          <a:p>
            <a:pPr algn="l" fontAlgn="auto">
              <a:spcBef>
                <a:spcPts val="0"/>
              </a:spcBef>
              <a:spcAft>
                <a:spcPts val="0"/>
              </a:spcAft>
              <a:defRPr/>
            </a:pPr>
            <a:r>
              <a:rPr lang="zh-CN" altLang="en-US" sz="4800" b="1" spc="300" dirty="0" smtClean="0">
                <a:solidFill>
                  <a:schemeClr val="bg1"/>
                </a:solidFill>
                <a:effectLst/>
                <a:latin typeface="微软雅黑" panose="020B0503020204020204" pitchFamily="34" charset="-122"/>
                <a:ea typeface="微软雅黑" panose="020B0503020204020204" pitchFamily="34" charset="-122"/>
              </a:rPr>
              <a:t>课时对点精练</a:t>
            </a:r>
            <a:endParaRPr lang="zh-CN" altLang="en-US" sz="4800" b="1" spc="300" dirty="0">
              <a:solidFill>
                <a:schemeClr val="bg1"/>
              </a:solidFill>
              <a:effectLst/>
              <a:latin typeface="微软雅黑" panose="020B0503020204020204" pitchFamily="34" charset="-122"/>
              <a:ea typeface="微软雅黑" panose="020B0503020204020204" pitchFamily="34" charset="-122"/>
            </a:endParaRPr>
          </a:p>
        </p:txBody>
      </p:sp>
      <p:sp>
        <p:nvSpPr>
          <p:cNvPr id="20" name="文本框 18"/>
          <p:cNvSpPr txBox="1"/>
          <p:nvPr>
            <p:custDataLst>
              <p:tags r:id="rId4"/>
            </p:custDataLst>
          </p:nvPr>
        </p:nvSpPr>
        <p:spPr>
          <a:xfrm>
            <a:off x="1104900" y="2341880"/>
            <a:ext cx="1929130" cy="1727200"/>
          </a:xfrm>
          <a:prstGeom prst="rect">
            <a:avLst/>
          </a:prstGeom>
          <a:noFill/>
        </p:spPr>
        <p:txBody>
          <a:bodyPr wrap="square" rtlCol="0">
            <a:noAutofit/>
          </a:bodyPr>
          <a:lstStyle/>
          <a:p>
            <a:pPr algn="dist"/>
            <a:r>
              <a:rPr kumimoji="1" lang="en-US" altLang="zh-CN" sz="8800" b="1" dirty="0">
                <a:solidFill>
                  <a:prstClr val="white"/>
                </a:solidFill>
                <a:latin typeface="微软雅黑" panose="020B0503020204020204" pitchFamily="34" charset="-122"/>
                <a:ea typeface="微软雅黑" panose="020B0503020204020204" pitchFamily="34" charset="-122"/>
              </a:rPr>
              <a:t>3</a:t>
            </a:r>
          </a:p>
        </p:txBody>
      </p:sp>
      <p:sp>
        <p:nvSpPr>
          <p:cNvPr id="21" name="文本框 10"/>
          <p:cNvSpPr txBox="1"/>
          <p:nvPr/>
        </p:nvSpPr>
        <p:spPr>
          <a:xfrm>
            <a:off x="4375785" y="3428365"/>
            <a:ext cx="4071620" cy="337185"/>
          </a:xfrm>
          <a:prstGeom prst="rect">
            <a:avLst/>
          </a:prstGeom>
          <a:noFill/>
        </p:spPr>
        <p:txBody>
          <a:bodyPr wrap="square">
            <a:spAutoFit/>
          </a:bodyPr>
          <a:lstStyle/>
          <a:p>
            <a:pPr algn="dist" fontAlgn="auto">
              <a:spcBef>
                <a:spcPts val="0"/>
              </a:spcBef>
              <a:spcAft>
                <a:spcPts val="0"/>
              </a:spcAft>
              <a:defRPr/>
            </a:pPr>
            <a:r>
              <a:rPr lang="en-US" altLang="zh-CN" sz="1600" spc="300" dirty="0" err="1" smtClean="0">
                <a:solidFill>
                  <a:schemeClr val="bg1"/>
                </a:solidFill>
                <a:effectLst/>
                <a:latin typeface="微软雅黑" panose="020B0503020204020204" pitchFamily="34" charset="-122"/>
                <a:ea typeface="微软雅黑" panose="020B0503020204020204" pitchFamily="34" charset="-122"/>
              </a:rPr>
              <a:t>KESHIDUIDIANJINGLIAN</a:t>
            </a:r>
            <a:r>
              <a:rPr lang="en-US" altLang="zh-CN" sz="1600" spc="300" dirty="0" smtClean="0">
                <a:solidFill>
                  <a:schemeClr val="bg1"/>
                </a:solidFill>
                <a:effectLst/>
                <a:latin typeface="微软雅黑" panose="020B0503020204020204" pitchFamily="34" charset="-122"/>
                <a:ea typeface="微软雅黑" panose="020B0503020204020204" pitchFamily="34" charset="-122"/>
              </a:rPr>
              <a:t>   </a:t>
            </a:r>
            <a:endParaRPr lang="en-US" altLang="zh-CN" sz="1600" spc="300" dirty="0">
              <a:solidFill>
                <a:schemeClr val="bg1"/>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61862598"/>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custDataLst>
              <p:tags r:id="rId1"/>
            </p:custDataLst>
          </p:nvPr>
        </p:nvSpPr>
        <p:spPr>
          <a:xfrm>
            <a:off x="0" y="2997739"/>
            <a:ext cx="12190413" cy="329656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9" name="矩形 8"/>
              <p:cNvSpPr/>
              <p:nvPr/>
            </p:nvSpPr>
            <p:spPr>
              <a:xfrm>
                <a:off x="269382" y="492501"/>
                <a:ext cx="11589417" cy="3282502"/>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一、单选题</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1.(2025·1</a:t>
                </a:r>
                <a:r>
                  <a:rPr lang="zh-CN" altLang="zh-CN" sz="2600" b="1">
                    <a:latin typeface="Times New Roman" panose="02020603050405020304" pitchFamily="18" charset="0"/>
                    <a:cs typeface="Times New Roman" panose="02020603050405020304" pitchFamily="18" charset="0"/>
                  </a:rPr>
                  <a:t>月八省联考</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4i|=(</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A.2	</a:t>
                </a:r>
                <a:r>
                  <a:rPr lang="en-US" altLang="zh-CN" sz="2600" b="1" smtClean="0">
                    <a:latin typeface="Times New Roman" panose="02020603050405020304" pitchFamily="18" charset="0"/>
                    <a:cs typeface="Times New Roman" panose="02020603050405020304" pitchFamily="18" charset="0"/>
                  </a:rPr>
                  <a:t>			B.4</a:t>
                </a:r>
                <a:r>
                  <a:rPr lang="en-US" altLang="zh-CN" sz="2600" b="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C.2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𝟓</m:t>
                        </m:r>
                      </m:e>
                    </m:rad>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D.6</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计算可知</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4i|=</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e>
                    </m:rad>
                  </m:oMath>
                </a14:m>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𝟓</m:t>
                        </m:r>
                      </m:e>
                    </m:rad>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269382" y="492501"/>
                <a:ext cx="11589417" cy="3282502"/>
              </a:xfrm>
              <a:prstGeom prst="rect">
                <a:avLst/>
              </a:prstGeom>
              <a:blipFill rotWithShape="0">
                <a:blip r:embed="rId4"/>
                <a:stretch>
                  <a:fillRect l="-947" b="-743"/>
                </a:stretch>
              </a:blipFill>
            </p:spPr>
            <p:txBody>
              <a:bodyPr/>
              <a:lstStyle/>
              <a:p>
                <a:r>
                  <a:rPr lang="zh-CN" altLang="en-US">
                    <a:noFill/>
                  </a:rPr>
                  <a:t> </a:t>
                </a:r>
              </a:p>
            </p:txBody>
          </p:sp>
        </mc:Fallback>
      </mc:AlternateContent>
      <p:sp>
        <p:nvSpPr>
          <p:cNvPr id="10" name="矩形 9"/>
          <p:cNvSpPr/>
          <p:nvPr>
            <p:custDataLst>
              <p:tags r:id="rId2"/>
            </p:custDataLst>
          </p:nvPr>
        </p:nvSpPr>
        <p:spPr>
          <a:xfrm>
            <a:off x="4544917" y="1218724"/>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C</a:t>
            </a:r>
            <a:endParaRPr lang="zh-CN" altLang="en-US" sz="3000" b="1" dirty="0">
              <a:solidFill>
                <a:srgbClr val="C00000"/>
              </a:solidFill>
            </a:endParaRPr>
          </a:p>
        </p:txBody>
      </p:sp>
    </p:spTree>
    <p:extLst>
      <p:ext uri="{BB962C8B-B14F-4D97-AF65-F5344CB8AC3E}">
        <p14:creationId xmlns:p14="http://schemas.microsoft.com/office/powerpoint/2010/main" val="282524282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blinds(horizontal)">
                                      <p:cBhvr>
                                        <p:cTn id="1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custDataLst>
              <p:tags r:id="rId1"/>
            </p:custDataLst>
          </p:nvPr>
        </p:nvSpPr>
        <p:spPr>
          <a:xfrm>
            <a:off x="0" y="2349659"/>
            <a:ext cx="12190413" cy="394465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6" name="矩形 15"/>
              <p:cNvSpPr/>
              <p:nvPr/>
            </p:nvSpPr>
            <p:spPr>
              <a:xfrm>
                <a:off x="269382" y="492501"/>
                <a:ext cx="11589417" cy="2424446"/>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2.(2024·</a:t>
                </a:r>
                <a:r>
                  <a:rPr lang="zh-CN" altLang="zh-CN" sz="2600" b="1">
                    <a:latin typeface="Times New Roman" panose="02020603050405020304" pitchFamily="18" charset="0"/>
                    <a:cs typeface="Times New Roman" panose="02020603050405020304" pitchFamily="18" charset="0"/>
                  </a:rPr>
                  <a:t>全国甲卷</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i(</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A.10i	B.2i</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C.10	D.2</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i(</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)=10i</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故选</a:t>
                </a:r>
                <a:r>
                  <a:rPr lang="en-US" altLang="zh-CN" sz="2600" b="1">
                    <a:latin typeface="Times New Roman" panose="02020603050405020304" pitchFamily="18" charset="0"/>
                    <a:cs typeface="Times New Roman" panose="02020603050405020304" pitchFamily="18" charset="0"/>
                  </a:rPr>
                  <a:t>A.</a:t>
                </a:r>
                <a:endParaRPr lang="zh-CN" altLang="zh-CN" sz="1150">
                  <a:latin typeface="Calibri" panose="020F0502020204030204" pitchFamily="34" charset="0"/>
                  <a:cs typeface="Times New Roman" panose="02020603050405020304" pitchFamily="18" charset="0"/>
                </a:endParaRPr>
              </a:p>
            </p:txBody>
          </p:sp>
        </mc:Choice>
        <mc:Fallback xmlns="">
          <p:sp>
            <p:nvSpPr>
              <p:cNvPr id="16" name="矩形 15"/>
              <p:cNvSpPr>
                <a:spLocks noRot="1" noChangeAspect="1" noMove="1" noResize="1" noEditPoints="1" noAdjustHandles="1" noChangeArrowheads="1" noChangeShapeType="1" noTextEdit="1"/>
              </p:cNvSpPr>
              <p:nvPr/>
            </p:nvSpPr>
            <p:spPr>
              <a:xfrm>
                <a:off x="269382" y="492501"/>
                <a:ext cx="11589417" cy="2424446"/>
              </a:xfrm>
              <a:prstGeom prst="rect">
                <a:avLst/>
              </a:prstGeom>
              <a:blipFill rotWithShape="0">
                <a:blip r:embed="rId4"/>
                <a:stretch>
                  <a:fillRect l="-947" b="-5276"/>
                </a:stretch>
              </a:blipFill>
            </p:spPr>
            <p:txBody>
              <a:bodyPr/>
              <a:lstStyle/>
              <a:p>
                <a:r>
                  <a:rPr lang="zh-CN" altLang="en-US">
                    <a:noFill/>
                  </a:rPr>
                  <a:t> </a:t>
                </a:r>
              </a:p>
            </p:txBody>
          </p:sp>
        </mc:Fallback>
      </mc:AlternateContent>
      <p:sp>
        <p:nvSpPr>
          <p:cNvPr id="17" name="矩形 16"/>
          <p:cNvSpPr/>
          <p:nvPr>
            <p:custDataLst>
              <p:tags r:id="rId2"/>
            </p:custDataLst>
          </p:nvPr>
        </p:nvSpPr>
        <p:spPr>
          <a:xfrm>
            <a:off x="5650452" y="617263"/>
            <a:ext cx="461986" cy="553998"/>
          </a:xfrm>
          <a:prstGeom prst="rect">
            <a:avLst/>
          </a:prstGeom>
        </p:spPr>
        <p:txBody>
          <a:bodyPr wrap="none">
            <a:spAutoFit/>
          </a:bodyPr>
          <a:lstStyle/>
          <a:p>
            <a:r>
              <a:rPr lang="en-US" altLang="zh-CN" sz="3000" b="1" kern="100" dirty="0" smtClean="0">
                <a:solidFill>
                  <a:srgbClr val="C00000"/>
                </a:solidFill>
                <a:latin typeface="Times New Roman" panose="02020603050405020304"/>
                <a:ea typeface="宋体" panose="02010600030101010101" pitchFamily="2" charset="-122"/>
              </a:rPr>
              <a:t>A</a:t>
            </a:r>
            <a:endParaRPr lang="zh-CN" altLang="en-US" sz="3000" b="1" dirty="0">
              <a:solidFill>
                <a:srgbClr val="C00000"/>
              </a:solidFill>
            </a:endParaRPr>
          </a:p>
        </p:txBody>
      </p:sp>
    </p:spTree>
    <p:extLst>
      <p:ext uri="{BB962C8B-B14F-4D97-AF65-F5344CB8AC3E}">
        <p14:creationId xmlns:p14="http://schemas.microsoft.com/office/powerpoint/2010/main" val="168336991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xEl>
                                              <p:pRg st="3" end="3"/>
                                            </p:txEl>
                                          </p:spTgt>
                                        </p:tgtEl>
                                        <p:attrNameLst>
                                          <p:attrName>style.visibility</p:attrName>
                                        </p:attrNameLst>
                                      </p:cBhvr>
                                      <p:to>
                                        <p:strVal val="visible"/>
                                      </p:to>
                                    </p:set>
                                    <p:animEffect transition="in" filter="blinds(horizontal)">
                                      <p:cBhvr>
                                        <p:cTn id="1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2565685"/>
            <a:ext cx="12190413" cy="372862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492501"/>
                <a:ext cx="11589417" cy="3553409"/>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3.(2025·</a:t>
                </a:r>
                <a:r>
                  <a:rPr lang="zh-CN" altLang="zh-CN" sz="2600" b="1">
                    <a:latin typeface="Times New Roman" panose="02020603050405020304" pitchFamily="18" charset="0"/>
                    <a:cs typeface="Times New Roman" panose="02020603050405020304" pitchFamily="18" charset="0"/>
                  </a:rPr>
                  <a:t>太原调研</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在复平面内</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复数</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对应的点的坐标为</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𝒛</m:t>
                        </m:r>
                      </m:num>
                      <m:den>
                        <m:r>
                          <a:rPr lang="en-US" altLang="zh-CN" sz="2600" b="1" i="1">
                            <a:latin typeface="Cambria Math" panose="02040503050406030204" pitchFamily="18" charset="0"/>
                            <a:cs typeface="Times New Roman" panose="02020603050405020304" pitchFamily="18" charset="0"/>
                          </a:rPr>
                          <m:t>𝐢</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2i=(</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3i	</a:t>
                </a:r>
                <a:r>
                  <a:rPr lang="en-US" altLang="zh-CN" sz="2600" b="1" smtClean="0">
                    <a:latin typeface="Times New Roman" panose="02020603050405020304" pitchFamily="18" charset="0"/>
                    <a:cs typeface="Times New Roman" panose="02020603050405020304" pitchFamily="18" charset="0"/>
                  </a:rPr>
                  <a:t>		B.1</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i</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C.1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3i	</a:t>
                </a:r>
                <a:r>
                  <a:rPr lang="en-US" altLang="zh-CN" sz="2600" b="1" smtClean="0">
                    <a:latin typeface="Times New Roman" panose="02020603050405020304" pitchFamily="18" charset="0"/>
                    <a:cs typeface="Times New Roman" panose="02020603050405020304" pitchFamily="18" charset="0"/>
                  </a:rPr>
                  <a:t>		D</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根据题意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复数</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对应的点的坐标为</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𝒛</m:t>
                        </m:r>
                      </m:num>
                      <m:den>
                        <m:r>
                          <a:rPr lang="en-US" altLang="zh-CN" sz="2600" b="1" i="1">
                            <a:latin typeface="Cambria Math" panose="02040503050406030204" pitchFamily="18" charset="0"/>
                            <a:cs typeface="Times New Roman" panose="02020603050405020304" pitchFamily="18" charset="0"/>
                          </a:rPr>
                          <m:t>𝐢</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2i=</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num>
                      <m:den>
                        <m:r>
                          <a:rPr lang="en-US" altLang="zh-CN" sz="2600" b="1" i="1">
                            <a:latin typeface="Cambria Math" panose="02040503050406030204" pitchFamily="18" charset="0"/>
                            <a:cs typeface="Times New Roman" panose="02020603050405020304" pitchFamily="18" charset="0"/>
                          </a:rPr>
                          <m:t>𝐢</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2i=(1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2i=</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3i.</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492501"/>
                <a:ext cx="11589417" cy="3553409"/>
              </a:xfrm>
              <a:prstGeom prst="rect">
                <a:avLst/>
              </a:prstGeom>
              <a:blipFill rotWithShape="0">
                <a:blip r:embed="rId4"/>
                <a:stretch>
                  <a:fillRect l="-947"/>
                </a:stretch>
              </a:blipFill>
            </p:spPr>
            <p:txBody>
              <a:bodyPr/>
              <a:lstStyle/>
              <a:p>
                <a:r>
                  <a:rPr lang="zh-CN" altLang="en-US">
                    <a:noFill/>
                  </a:rPr>
                  <a:t> </a:t>
                </a:r>
              </a:p>
            </p:txBody>
          </p:sp>
        </mc:Fallback>
      </mc:AlternateContent>
      <p:sp>
        <p:nvSpPr>
          <p:cNvPr id="11" name="矩形 10"/>
          <p:cNvSpPr/>
          <p:nvPr>
            <p:custDataLst>
              <p:tags r:id="rId2"/>
            </p:custDataLst>
          </p:nvPr>
        </p:nvSpPr>
        <p:spPr>
          <a:xfrm>
            <a:off x="10500114" y="715526"/>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a:t>
            </a:r>
            <a:endParaRPr lang="zh-CN" altLang="en-US" sz="3000" b="1" dirty="0">
              <a:solidFill>
                <a:srgbClr val="C00000"/>
              </a:solidFill>
            </a:endParaRPr>
          </a:p>
        </p:txBody>
      </p:sp>
    </p:spTree>
    <p:extLst>
      <p:ext uri="{BB962C8B-B14F-4D97-AF65-F5344CB8AC3E}">
        <p14:creationId xmlns:p14="http://schemas.microsoft.com/office/powerpoint/2010/main" val="330728819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blinds(horizontal)">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blinds(horizontal)">
                                      <p:cBhvr>
                                        <p:cTn id="1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custDataLst>
              <p:tags r:id="rId1"/>
            </p:custDataLst>
          </p:nvPr>
        </p:nvSpPr>
        <p:spPr>
          <a:xfrm>
            <a:off x="0" y="3213767"/>
            <a:ext cx="12190413" cy="308054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2" name="矩形 11"/>
              <p:cNvSpPr/>
              <p:nvPr/>
            </p:nvSpPr>
            <p:spPr>
              <a:xfrm>
                <a:off x="269382" y="492501"/>
                <a:ext cx="11589417" cy="4346767"/>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4.(2025·</a:t>
                </a:r>
                <a:r>
                  <a:rPr lang="zh-CN" altLang="zh-CN" sz="2600" b="1">
                    <a:latin typeface="Times New Roman" panose="02020603050405020304" pitchFamily="18" charset="0"/>
                    <a:cs typeface="Times New Roman" panose="02020603050405020304" pitchFamily="18" charset="0"/>
                  </a:rPr>
                  <a:t>成都诊断</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已知复数</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den>
                    </m:f>
                  </m:oMath>
                </a14:m>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其中</a:t>
                </a:r>
                <a:r>
                  <a:rPr lang="en-US" altLang="zh-CN" sz="2600" b="1">
                    <a:latin typeface="Times New Roman" panose="02020603050405020304" pitchFamily="18" charset="0"/>
                    <a:cs typeface="Times New Roman" panose="02020603050405020304" pitchFamily="18" charset="0"/>
                  </a:rPr>
                  <a:t>i</a:t>
                </a:r>
                <a:r>
                  <a:rPr lang="zh-CN" altLang="zh-CN" sz="2600" b="1">
                    <a:latin typeface="Times New Roman" panose="02020603050405020304" pitchFamily="18" charset="0"/>
                    <a:cs typeface="Times New Roman" panose="02020603050405020304" pitchFamily="18" charset="0"/>
                  </a:rPr>
                  <a:t>为虚数单位</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的虚部是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	B.</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i</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C.</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	D.</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i</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的虚部是</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2" name="矩形 11"/>
              <p:cNvSpPr>
                <a:spLocks noRot="1" noChangeAspect="1" noMove="1" noResize="1" noEditPoints="1" noAdjustHandles="1" noChangeArrowheads="1" noChangeShapeType="1" noTextEdit="1"/>
              </p:cNvSpPr>
              <p:nvPr/>
            </p:nvSpPr>
            <p:spPr>
              <a:xfrm>
                <a:off x="269382" y="492501"/>
                <a:ext cx="11589417" cy="4346767"/>
              </a:xfrm>
              <a:prstGeom prst="rect">
                <a:avLst/>
              </a:prstGeom>
              <a:blipFill rotWithShape="0">
                <a:blip r:embed="rId4"/>
                <a:stretch>
                  <a:fillRect l="-947" b="-561"/>
                </a:stretch>
              </a:blipFill>
            </p:spPr>
            <p:txBody>
              <a:bodyPr/>
              <a:lstStyle/>
              <a:p>
                <a:r>
                  <a:rPr lang="zh-CN" altLang="en-US">
                    <a:noFill/>
                  </a:rPr>
                  <a:t> </a:t>
                </a:r>
              </a:p>
            </p:txBody>
          </p:sp>
        </mc:Fallback>
      </mc:AlternateContent>
      <p:sp>
        <p:nvSpPr>
          <p:cNvPr id="13" name="矩形 12"/>
          <p:cNvSpPr/>
          <p:nvPr>
            <p:custDataLst>
              <p:tags r:id="rId2"/>
            </p:custDataLst>
          </p:nvPr>
        </p:nvSpPr>
        <p:spPr>
          <a:xfrm>
            <a:off x="9750433" y="753626"/>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a:t>
            </a:r>
            <a:endParaRPr lang="zh-CN" altLang="en-US" sz="3000" b="1" dirty="0">
              <a:solidFill>
                <a:srgbClr val="C00000"/>
              </a:solidFill>
            </a:endParaRPr>
          </a:p>
        </p:txBody>
      </p:sp>
    </p:spTree>
    <p:extLst>
      <p:ext uri="{BB962C8B-B14F-4D97-AF65-F5344CB8AC3E}">
        <p14:creationId xmlns:p14="http://schemas.microsoft.com/office/powerpoint/2010/main" val="124657760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blinds(horizontal)">
                                      <p:cBhvr>
                                        <p:cTn id="12" dur="500"/>
                                        <p:tgtEl>
                                          <p:spTgt spid="1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linds(horizontal)">
                                      <p:cBhvr>
                                        <p:cTn id="17"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custDataLst>
              <p:tags r:id="rId1"/>
            </p:custDataLst>
          </p:nvPr>
        </p:nvSpPr>
        <p:spPr>
          <a:xfrm>
            <a:off x="0" y="2349659"/>
            <a:ext cx="12190413" cy="394465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4" name="矩形 13"/>
              <p:cNvSpPr/>
              <p:nvPr/>
            </p:nvSpPr>
            <p:spPr>
              <a:xfrm>
                <a:off x="269382" y="492501"/>
                <a:ext cx="11589417" cy="4293483"/>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5.(2025·</a:t>
                </a:r>
                <a:r>
                  <a:rPr lang="zh-CN" altLang="zh-CN" sz="2600" b="1">
                    <a:latin typeface="Times New Roman" panose="02020603050405020304" pitchFamily="18" charset="0"/>
                    <a:cs typeface="Times New Roman" panose="02020603050405020304" pitchFamily="18" charset="0"/>
                  </a:rPr>
                  <a:t>聊城模拟</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若复数</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满足</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en-US" altLang="zh-CN" sz="2600" b="1">
                    <a:latin typeface="Times New Roman" panose="02020603050405020304" pitchFamily="18" charset="0"/>
                    <a:cs typeface="Times New Roman" panose="02020603050405020304" pitchFamily="18" charset="0"/>
                  </a:rPr>
                  <a:t>=i·</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可以为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	</a:t>
                </a:r>
                <a:r>
                  <a:rPr lang="en-US" altLang="zh-CN" sz="2600" b="1" smtClean="0">
                    <a:latin typeface="Times New Roman" panose="02020603050405020304" pitchFamily="18" charset="0"/>
                    <a:cs typeface="Times New Roman" panose="02020603050405020304" pitchFamily="18" charset="0"/>
                  </a:rPr>
                  <a:t>		B.1</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i</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C.1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2i	</a:t>
                </a:r>
                <a:r>
                  <a:rPr lang="en-US" altLang="zh-CN" sz="2600" b="1" smtClean="0">
                    <a:latin typeface="Times New Roman" panose="02020603050405020304" pitchFamily="18" charset="0"/>
                    <a:cs typeface="Times New Roman" panose="02020603050405020304" pitchFamily="18" charset="0"/>
                  </a:rPr>
                  <a:t>		D.1</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2i</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故有</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i=i</a:t>
                </a:r>
                <a:r>
                  <a:rPr lang="en-US" altLang="zh-CN" sz="2600" b="1" i="1">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即有</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选项中只有</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符合要求</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4" name="矩形 13"/>
              <p:cNvSpPr>
                <a:spLocks noRot="1" noChangeAspect="1" noMove="1" noResize="1" noEditPoints="1" noAdjustHandles="1" noChangeArrowheads="1" noChangeShapeType="1" noTextEdit="1"/>
              </p:cNvSpPr>
              <p:nvPr/>
            </p:nvSpPr>
            <p:spPr>
              <a:xfrm>
                <a:off x="269382" y="492501"/>
                <a:ext cx="11589417" cy="4293483"/>
              </a:xfrm>
              <a:prstGeom prst="rect">
                <a:avLst/>
              </a:prstGeom>
              <a:blipFill rotWithShape="0">
                <a:blip r:embed="rId4"/>
                <a:stretch>
                  <a:fillRect l="-947" b="-994"/>
                </a:stretch>
              </a:blipFill>
            </p:spPr>
            <p:txBody>
              <a:bodyPr/>
              <a:lstStyle/>
              <a:p>
                <a:r>
                  <a:rPr lang="zh-CN" altLang="en-US">
                    <a:noFill/>
                  </a:rPr>
                  <a:t> </a:t>
                </a:r>
              </a:p>
            </p:txBody>
          </p:sp>
        </mc:Fallback>
      </mc:AlternateContent>
      <p:sp>
        <p:nvSpPr>
          <p:cNvPr id="15" name="矩形 14"/>
          <p:cNvSpPr/>
          <p:nvPr>
            <p:custDataLst>
              <p:tags r:id="rId2"/>
            </p:custDataLst>
          </p:nvPr>
        </p:nvSpPr>
        <p:spPr>
          <a:xfrm>
            <a:off x="7248078" y="603535"/>
            <a:ext cx="461986" cy="553998"/>
          </a:xfrm>
          <a:prstGeom prst="rect">
            <a:avLst/>
          </a:prstGeom>
        </p:spPr>
        <p:txBody>
          <a:bodyPr wrap="none">
            <a:spAutoFit/>
          </a:bodyPr>
          <a:lstStyle/>
          <a:p>
            <a:r>
              <a:rPr lang="en-US" altLang="zh-CN" sz="3000" b="1" kern="100" dirty="0" smtClean="0">
                <a:solidFill>
                  <a:srgbClr val="C00000"/>
                </a:solidFill>
                <a:latin typeface="Times New Roman" panose="02020603050405020304"/>
                <a:ea typeface="宋体" panose="02010600030101010101" pitchFamily="2" charset="-122"/>
              </a:rPr>
              <a:t>A</a:t>
            </a:r>
            <a:endParaRPr lang="zh-CN" altLang="en-US" sz="3000" b="1" dirty="0">
              <a:solidFill>
                <a:srgbClr val="C00000"/>
              </a:solidFill>
            </a:endParaRPr>
          </a:p>
        </p:txBody>
      </p:sp>
    </p:spTree>
    <p:extLst>
      <p:ext uri="{BB962C8B-B14F-4D97-AF65-F5344CB8AC3E}">
        <p14:creationId xmlns:p14="http://schemas.microsoft.com/office/powerpoint/2010/main" val="342410952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xEl>
                                              <p:pRg st="3" end="3"/>
                                            </p:txEl>
                                          </p:spTgt>
                                        </p:tgtEl>
                                        <p:attrNameLst>
                                          <p:attrName>style.visibility</p:attrName>
                                        </p:attrNameLst>
                                      </p:cBhvr>
                                      <p:to>
                                        <p:strVal val="visible"/>
                                      </p:to>
                                    </p:set>
                                    <p:animEffect transition="in" filter="blinds(horizontal)">
                                      <p:cBhvr>
                                        <p:cTn id="12" dur="500"/>
                                        <p:tgtEl>
                                          <p:spTgt spid="1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blinds(horizontal)">
                                      <p:cBhvr>
                                        <p:cTn id="17" dur="50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xEl>
                                              <p:pRg st="5" end="5"/>
                                            </p:txEl>
                                          </p:spTgt>
                                        </p:tgtEl>
                                        <p:attrNameLst>
                                          <p:attrName>style.visibility</p:attrName>
                                        </p:attrNameLst>
                                      </p:cBhvr>
                                      <p:to>
                                        <p:strVal val="visible"/>
                                      </p:to>
                                    </p:set>
                                    <p:animEffect transition="in" filter="blinds(horizontal)">
                                      <p:cBhvr>
                                        <p:cTn id="22" dur="500"/>
                                        <p:tgtEl>
                                          <p:spTgt spid="1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animEffect transition="in" filter="blinds(horizontal)">
                                      <p:cBhvr>
                                        <p:cTn id="27"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718092" y="1079750"/>
            <a:ext cx="11472321" cy="4097969"/>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9" name="五边形 8"/>
          <p:cNvSpPr/>
          <p:nvPr>
            <p:custDataLst>
              <p:tags r:id="rId2"/>
            </p:custDataLst>
          </p:nvPr>
        </p:nvSpPr>
        <p:spPr>
          <a:xfrm>
            <a:off x="4445" y="1079750"/>
            <a:ext cx="3288237" cy="4097334"/>
          </a:xfrm>
          <a:prstGeom prst="homePlate">
            <a:avLst>
              <a:gd name="adj" fmla="val 59526"/>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0" name="燕尾形 9"/>
          <p:cNvSpPr/>
          <p:nvPr>
            <p:custDataLst>
              <p:tags r:id="rId3"/>
            </p:custDataLst>
          </p:nvPr>
        </p:nvSpPr>
        <p:spPr>
          <a:xfrm>
            <a:off x="1582850" y="1079750"/>
            <a:ext cx="2333321" cy="4097969"/>
          </a:xfrm>
          <a:prstGeom prst="chevron">
            <a:avLst>
              <a:gd name="adj" fmla="val 85127"/>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black"/>
              </a:solidFill>
            </a:endParaRPr>
          </a:p>
        </p:txBody>
      </p:sp>
      <p:sp>
        <p:nvSpPr>
          <p:cNvPr id="45" name="文本框 44"/>
          <p:cNvSpPr txBox="1"/>
          <p:nvPr/>
        </p:nvSpPr>
        <p:spPr>
          <a:xfrm>
            <a:off x="4367596" y="2565359"/>
            <a:ext cx="6514252" cy="830137"/>
          </a:xfrm>
          <a:prstGeom prst="rect">
            <a:avLst/>
          </a:prstGeom>
          <a:noFill/>
        </p:spPr>
        <p:txBody>
          <a:bodyPr wrap="square">
            <a:spAutoFit/>
          </a:bodyPr>
          <a:lstStyle/>
          <a:p>
            <a:pPr algn="l" fontAlgn="auto">
              <a:spcBef>
                <a:spcPts val="0"/>
              </a:spcBef>
              <a:spcAft>
                <a:spcPts val="0"/>
              </a:spcAft>
              <a:defRPr/>
            </a:pPr>
            <a:r>
              <a:rPr lang="zh-CN" altLang="en-US" sz="4800" b="1" spc="300" dirty="0">
                <a:solidFill>
                  <a:schemeClr val="bg1"/>
                </a:solidFill>
                <a:effectLst/>
                <a:latin typeface="微软雅黑" panose="020B0503020204020204" pitchFamily="34" charset="-122"/>
                <a:ea typeface="微软雅黑" panose="020B0503020204020204" pitchFamily="34" charset="-122"/>
              </a:rPr>
              <a:t>知识诊断自测</a:t>
            </a:r>
          </a:p>
        </p:txBody>
      </p:sp>
      <p:sp>
        <p:nvSpPr>
          <p:cNvPr id="19" name="文本框 18"/>
          <p:cNvSpPr txBox="1"/>
          <p:nvPr>
            <p:custDataLst>
              <p:tags r:id="rId4"/>
            </p:custDataLst>
          </p:nvPr>
        </p:nvSpPr>
        <p:spPr>
          <a:xfrm>
            <a:off x="1104756" y="2342422"/>
            <a:ext cx="1928879" cy="1727600"/>
          </a:xfrm>
          <a:prstGeom prst="rect">
            <a:avLst/>
          </a:prstGeom>
          <a:noFill/>
        </p:spPr>
        <p:txBody>
          <a:bodyPr wrap="square" rtlCol="0">
            <a:noAutofit/>
          </a:bodyPr>
          <a:lstStyle/>
          <a:p>
            <a:pPr algn="dist"/>
            <a:r>
              <a:rPr kumimoji="1" lang="en-US" altLang="zh-CN" sz="8800" b="1">
                <a:solidFill>
                  <a:prstClr val="white"/>
                </a:solidFill>
                <a:latin typeface="微软雅黑" panose="020B0503020204020204" pitchFamily="34" charset="-122"/>
                <a:ea typeface="微软雅黑" panose="020B0503020204020204" pitchFamily="34" charset="-122"/>
              </a:rPr>
              <a:t>1</a:t>
            </a:r>
          </a:p>
        </p:txBody>
      </p:sp>
      <p:sp>
        <p:nvSpPr>
          <p:cNvPr id="11" name="文本框 10"/>
          <p:cNvSpPr txBox="1"/>
          <p:nvPr/>
        </p:nvSpPr>
        <p:spPr>
          <a:xfrm>
            <a:off x="4375216" y="3429159"/>
            <a:ext cx="4052042" cy="337263"/>
          </a:xfrm>
          <a:prstGeom prst="rect">
            <a:avLst/>
          </a:prstGeom>
          <a:noFill/>
        </p:spPr>
        <p:txBody>
          <a:bodyPr wrap="square">
            <a:spAutoFit/>
          </a:bodyPr>
          <a:lstStyle/>
          <a:p>
            <a:pPr algn="dist" fontAlgn="auto">
              <a:spcBef>
                <a:spcPts val="0"/>
              </a:spcBef>
              <a:spcAft>
                <a:spcPts val="0"/>
              </a:spcAft>
              <a:defRPr/>
            </a:pPr>
            <a:r>
              <a:rPr lang="en-US" altLang="zh-CN" sz="1600" spc="300" dirty="0">
                <a:solidFill>
                  <a:schemeClr val="bg1"/>
                </a:solidFill>
                <a:effectLst/>
                <a:latin typeface="微软雅黑" panose="020B0503020204020204" pitchFamily="34" charset="-122"/>
                <a:ea typeface="微软雅黑" panose="020B0503020204020204" pitchFamily="34" charset="-122"/>
              </a:rPr>
              <a:t>ZHISHIZHENDUANZICE</a:t>
            </a:r>
          </a:p>
        </p:txBody>
      </p:sp>
    </p:spTree>
    <p:extLst>
      <p:ext uri="{BB962C8B-B14F-4D97-AF65-F5344CB8AC3E}">
        <p14:creationId xmlns:p14="http://schemas.microsoft.com/office/powerpoint/2010/main" val="3366840470"/>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2640634"/>
            <a:ext cx="12190413" cy="3525485"/>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492501"/>
                <a:ext cx="11589417" cy="4775090"/>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6.(2025·</a:t>
                </a:r>
                <a:r>
                  <a:rPr lang="zh-CN" altLang="zh-CN" sz="2600" b="1">
                    <a:latin typeface="Times New Roman" panose="02020603050405020304" pitchFamily="18" charset="0"/>
                    <a:cs typeface="Times New Roman" panose="02020603050405020304" pitchFamily="18" charset="0"/>
                  </a:rPr>
                  <a:t>合肥质检</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若复数</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𝐢</m:t>
                        </m:r>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den>
                    </m:f>
                  </m:oMath>
                </a14:m>
                <a:r>
                  <a:rPr lang="zh-CN" altLang="zh-CN" sz="2600" b="1">
                    <a:latin typeface="Times New Roman" panose="02020603050405020304" pitchFamily="18" charset="0"/>
                    <a:cs typeface="Times New Roman" panose="02020603050405020304" pitchFamily="18" charset="0"/>
                  </a:rPr>
                  <a:t>的实部与虚部相等</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则实数</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的值为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A.1	B.3	</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	D.</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𝐢</m:t>
                        </m:r>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𝐢</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r>
                          <a:rPr lang="en-US" altLang="zh-CN" sz="2600" b="1">
                            <a:latin typeface="Cambria Math" panose="02040503050406030204" pitchFamily="18" charset="0"/>
                            <a:cs typeface="Times New Roman" panose="02020603050405020304" pitchFamily="18" charset="0"/>
                          </a:rPr>
                          <m:t>)</m:t>
                        </m:r>
                      </m:num>
                      <m:den>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𝟔</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𝟔</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𝒂</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因为复数</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𝐢</m:t>
                        </m:r>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den>
                    </m:f>
                  </m:oMath>
                </a14:m>
                <a:r>
                  <a:rPr lang="zh-CN" altLang="zh-CN" sz="2600" b="1">
                    <a:latin typeface="Times New Roman" panose="02020603050405020304" pitchFamily="18" charset="0"/>
                    <a:cs typeface="Times New Roman" panose="02020603050405020304" pitchFamily="18" charset="0"/>
                  </a:rPr>
                  <a:t>的实部与虚部相等</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𝟔</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𝒂</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492501"/>
                <a:ext cx="11589417" cy="4775090"/>
              </a:xfrm>
              <a:prstGeom prst="rect">
                <a:avLst/>
              </a:prstGeom>
              <a:blipFill rotWithShape="0">
                <a:blip r:embed="rId4"/>
                <a:stretch>
                  <a:fillRect l="-947" b="-383"/>
                </a:stretch>
              </a:blipFill>
            </p:spPr>
            <p:txBody>
              <a:bodyPr/>
              <a:lstStyle/>
              <a:p>
                <a:r>
                  <a:rPr lang="zh-CN" altLang="en-US">
                    <a:noFill/>
                  </a:rPr>
                  <a:t> </a:t>
                </a:r>
              </a:p>
            </p:txBody>
          </p:sp>
        </mc:Fallback>
      </mc:AlternateContent>
      <p:sp>
        <p:nvSpPr>
          <p:cNvPr id="14" name="矩形 13"/>
          <p:cNvSpPr/>
          <p:nvPr>
            <p:custDataLst>
              <p:tags r:id="rId2"/>
            </p:custDataLst>
          </p:nvPr>
        </p:nvSpPr>
        <p:spPr>
          <a:xfrm>
            <a:off x="9627965" y="761270"/>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a:t>
            </a:r>
            <a:endParaRPr lang="zh-CN" altLang="en-US" sz="3000" b="1" dirty="0">
              <a:solidFill>
                <a:srgbClr val="C00000"/>
              </a:solidFill>
            </a:endParaRPr>
          </a:p>
        </p:txBody>
      </p:sp>
    </p:spTree>
    <p:extLst>
      <p:ext uri="{BB962C8B-B14F-4D97-AF65-F5344CB8AC3E}">
        <p14:creationId xmlns:p14="http://schemas.microsoft.com/office/powerpoint/2010/main" val="127519421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blinds(horizontal)">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blinds(horizontal)">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blinds(horizontal)">
                                      <p:cBhvr>
                                        <p:cTn id="22"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custDataLst>
              <p:tags r:id="rId1"/>
            </p:custDataLst>
          </p:nvPr>
        </p:nvSpPr>
        <p:spPr>
          <a:xfrm>
            <a:off x="0" y="2968556"/>
            <a:ext cx="12190413" cy="3329535"/>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9" name="矩形 8"/>
              <p:cNvSpPr/>
              <p:nvPr/>
            </p:nvSpPr>
            <p:spPr>
              <a:xfrm>
                <a:off x="269382" y="492501"/>
                <a:ext cx="11589417" cy="5397055"/>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7.(2025·</a:t>
                </a:r>
                <a:r>
                  <a:rPr lang="zh-CN" altLang="zh-CN" sz="2600" b="1">
                    <a:latin typeface="Times New Roman" panose="02020603050405020304" pitchFamily="18" charset="0"/>
                    <a:cs typeface="Times New Roman" panose="02020603050405020304" pitchFamily="18" charset="0"/>
                  </a:rPr>
                  <a:t>吉林部分学校模拟</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已知复数</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满足</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3i(i</a:t>
                </a:r>
                <a:r>
                  <a:rPr lang="zh-CN" altLang="zh-CN" sz="2600" b="1">
                    <a:latin typeface="Times New Roman" panose="02020603050405020304" pitchFamily="18" charset="0"/>
                    <a:cs typeface="Times New Roman" panose="02020603050405020304" pitchFamily="18" charset="0"/>
                  </a:rPr>
                  <a:t>为虚数单位</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在复平面内对应的点在</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第一象限</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B</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第二象限</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第三象限</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第四象限</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i(</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由</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3i</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i)=1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3i</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即</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r>
                            <m:e>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𝒚</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oMath>
                </a14:m>
                <a:r>
                  <a:rPr lang="zh-CN" altLang="zh-CN" sz="2600" b="1">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mr>
                          <m:mr>
                            <m:e>
                              <m:r>
                                <a:rPr lang="en-US" altLang="zh-CN" sz="2600" b="1" i="1">
                                  <a:latin typeface="Cambria Math" panose="02040503050406030204" pitchFamily="18" charset="0"/>
                                  <a:cs typeface="Times New Roman" panose="02020603050405020304" pitchFamily="18" charset="0"/>
                                </a:rPr>
                                <m:t>𝒚</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
                        <m:r>
                          <a:rPr lang="en-US" altLang="zh-CN" sz="2600" b="1" i="1" smtClean="0">
                            <a:latin typeface="Cambria Math" panose="02040503050406030204" pitchFamily="18" charset="0"/>
                            <a:cs typeface="Times New Roman" panose="02020603050405020304" pitchFamily="18" charset="0"/>
                          </a:rPr>
                          <m:t> </m:t>
                        </m:r>
                      </m:e>
                    </m:d>
                  </m:oMath>
                </a14:m>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在复平面内对应的点为</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在第二象限</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269382" y="492501"/>
                <a:ext cx="11589417" cy="5397055"/>
              </a:xfrm>
              <a:prstGeom prst="rect">
                <a:avLst/>
              </a:prstGeom>
              <a:blipFill rotWithShape="0">
                <a:blip r:embed="rId4"/>
                <a:stretch>
                  <a:fillRect l="-947" r="-316" b="-565"/>
                </a:stretch>
              </a:blipFill>
            </p:spPr>
            <p:txBody>
              <a:bodyPr/>
              <a:lstStyle/>
              <a:p>
                <a:r>
                  <a:rPr lang="zh-CN" altLang="en-US">
                    <a:noFill/>
                  </a:rPr>
                  <a:t> </a:t>
                </a:r>
              </a:p>
            </p:txBody>
          </p:sp>
        </mc:Fallback>
      </mc:AlternateContent>
      <p:sp>
        <p:nvSpPr>
          <p:cNvPr id="10" name="矩形 9"/>
          <p:cNvSpPr/>
          <p:nvPr>
            <p:custDataLst>
              <p:tags r:id="rId2"/>
            </p:custDataLst>
          </p:nvPr>
        </p:nvSpPr>
        <p:spPr>
          <a:xfrm>
            <a:off x="2918301" y="1205897"/>
            <a:ext cx="44114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a:t>
            </a:r>
            <a:endParaRPr lang="zh-CN" altLang="en-US" sz="3000" b="1" dirty="0">
              <a:solidFill>
                <a:srgbClr val="C00000"/>
              </a:solidFill>
            </a:endParaRPr>
          </a:p>
        </p:txBody>
      </p:sp>
    </p:spTree>
    <p:extLst>
      <p:ext uri="{BB962C8B-B14F-4D97-AF65-F5344CB8AC3E}">
        <p14:creationId xmlns:p14="http://schemas.microsoft.com/office/powerpoint/2010/main" val="270250495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blinds(horizontal)">
                                      <p:cBhvr>
                                        <p:cTn id="12" dur="5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blinds(horizontal)">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blinds(horizontal)">
                                      <p:cBhvr>
                                        <p:cTn id="22" dur="500"/>
                                        <p:tgtEl>
                                          <p:spTgt spid="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blinds(horizontal)">
                                      <p:cBhvr>
                                        <p:cTn id="2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2036516"/>
            <a:ext cx="12190413" cy="416428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1" name="矩形 10"/>
              <p:cNvSpPr/>
              <p:nvPr/>
            </p:nvSpPr>
            <p:spPr>
              <a:xfrm>
                <a:off x="269382" y="492501"/>
                <a:ext cx="11589417" cy="5314019"/>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8.</a:t>
                </a:r>
                <a:r>
                  <a:rPr lang="zh-CN" altLang="zh-CN" sz="2600" b="1">
                    <a:latin typeface="Times New Roman" panose="02020603050405020304" pitchFamily="18" charset="0"/>
                    <a:cs typeface="Times New Roman" panose="02020603050405020304" pitchFamily="18" charset="0"/>
                  </a:rPr>
                  <a:t>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𝟒𝐢</m:t>
                        </m:r>
                      </m:num>
                      <m:den>
                        <m:r>
                          <a:rPr lang="en-US" altLang="zh-CN" sz="2600" b="1" i="1">
                            <a:latin typeface="Cambria Math" panose="02040503050406030204" pitchFamily="18" charset="0"/>
                            <a:cs typeface="Times New Roman" panose="02020603050405020304" pitchFamily="18" charset="0"/>
                          </a:rPr>
                          <m:t>𝒛</m:t>
                        </m:r>
                      </m:den>
                    </m:f>
                  </m:oMath>
                </a14:m>
                <a:r>
                  <a:rPr lang="zh-CN" altLang="zh-CN" sz="2600" b="1">
                    <a:latin typeface="Times New Roman" panose="02020603050405020304" pitchFamily="18" charset="0"/>
                    <a:cs typeface="Times New Roman" panose="02020603050405020304" pitchFamily="18" charset="0"/>
                  </a:rPr>
                  <a:t>是纯虚数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则复数</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可以是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4i	</a:t>
                </a:r>
                <a:r>
                  <a:rPr lang="en-US" altLang="zh-CN" sz="2600" b="1" smtClean="0">
                    <a:latin typeface="Times New Roman" panose="02020603050405020304" pitchFamily="18" charset="0"/>
                    <a:cs typeface="Times New Roman" panose="02020603050405020304" pitchFamily="18" charset="0"/>
                  </a:rPr>
                  <a:t>B.3</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4i		C.4</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3i	</a:t>
                </a:r>
                <a:r>
                  <a:rPr lang="en-US" altLang="zh-CN" sz="2600" b="1">
                    <a:latin typeface="Times New Roman" panose="02020603050405020304" pitchFamily="18" charset="0"/>
                    <a:cs typeface="Times New Roman" panose="02020603050405020304" pitchFamily="18" charset="0"/>
                  </a:rPr>
                  <a:t>	D.4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3i</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由</a:t>
                </a:r>
                <a:r>
                  <a:rPr lang="zh-CN" altLang="zh-CN" sz="2600" b="1">
                    <a:latin typeface="Times New Roman" panose="02020603050405020304" pitchFamily="18" charset="0"/>
                    <a:cs typeface="Times New Roman" panose="02020603050405020304" pitchFamily="18" charset="0"/>
                  </a:rPr>
                  <a:t>题意知</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则</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𝟒𝐢</m:t>
                        </m:r>
                      </m:num>
                      <m:den>
                        <m:r>
                          <a:rPr lang="en-US" altLang="zh-CN" sz="2600" b="1" i="1">
                            <a:latin typeface="Cambria Math" panose="02040503050406030204" pitchFamily="18" charset="0"/>
                            <a:cs typeface="Times New Roman" panose="02020603050405020304" pitchFamily="18" charset="0"/>
                          </a:rPr>
                          <m:t>𝒛</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𝟒𝐢</m:t>
                        </m:r>
                      </m:num>
                      <m:den>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r>
                          <a:rPr lang="en-US" altLang="zh-CN" sz="2600" b="1" i="1">
                            <a:latin typeface="Cambria Math" panose="02040503050406030204" pitchFamily="18" charset="0"/>
                            <a:cs typeface="Times New Roman" panose="02020603050405020304" pitchFamily="18" charset="0"/>
                          </a:rPr>
                          <m:t>𝐢</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𝟒𝐢</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r>
                          <a:rPr lang="en-US" altLang="zh-CN" sz="2600" b="1" i="1">
                            <a:latin typeface="Cambria Math" panose="02040503050406030204" pitchFamily="18" charset="0"/>
                            <a:cs typeface="Times New Roman" panose="02020603050405020304" pitchFamily="18" charset="0"/>
                          </a:rPr>
                          <m:t>𝐢</m:t>
                        </m:r>
                        <m:r>
                          <a:rPr lang="en-US" altLang="zh-CN" sz="2600" b="1">
                            <a:latin typeface="Cambria Math" panose="02040503050406030204" pitchFamily="18" charset="0"/>
                            <a:cs typeface="Times New Roman" panose="02020603050405020304" pitchFamily="18" charset="0"/>
                          </a:rPr>
                          <m:t>)</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smtClean="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因为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𝟒𝐢</m:t>
                        </m:r>
                      </m:num>
                      <m:den>
                        <m:r>
                          <a:rPr lang="en-US" altLang="zh-CN" sz="2600" b="1" i="1">
                            <a:latin typeface="Cambria Math" panose="02040503050406030204" pitchFamily="18" charset="0"/>
                            <a:cs typeface="Times New Roman" panose="02020603050405020304" pitchFamily="18" charset="0"/>
                          </a:rPr>
                          <m:t>𝒛</m:t>
                        </m:r>
                      </m:den>
                    </m:f>
                  </m:oMath>
                </a14:m>
                <a:r>
                  <a:rPr lang="zh-CN" altLang="zh-CN" sz="2600" b="1">
                    <a:latin typeface="Times New Roman" panose="02020603050405020304" pitchFamily="18" charset="0"/>
                    <a:cs typeface="Times New Roman" panose="02020603050405020304" pitchFamily="18" charset="0"/>
                  </a:rPr>
                  <a:t>是纯虚数</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e>
                          </m:mr>
                          <m:mr>
                            <m:e>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oMath>
                </a14:m>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经</a:t>
                </a:r>
                <a:r>
                  <a:rPr lang="zh-CN" altLang="zh-CN" sz="2600" b="1">
                    <a:latin typeface="Times New Roman" panose="02020603050405020304" pitchFamily="18" charset="0"/>
                    <a:cs typeface="Times New Roman" panose="02020603050405020304" pitchFamily="18" charset="0"/>
                  </a:rPr>
                  <a:t>验证可知</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符合</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即</a:t>
                </a:r>
                <a:r>
                  <a:rPr lang="zh-CN" altLang="zh-CN" sz="2600" b="1">
                    <a:latin typeface="Times New Roman" panose="02020603050405020304" pitchFamily="18" charset="0"/>
                    <a:cs typeface="Times New Roman" panose="02020603050405020304" pitchFamily="18" charset="0"/>
                  </a:rPr>
                  <a:t>复数</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可以是</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3i.</a:t>
                </a: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269382" y="492501"/>
                <a:ext cx="11589417" cy="5314019"/>
              </a:xfrm>
              <a:prstGeom prst="rect">
                <a:avLst/>
              </a:prstGeom>
              <a:blipFill rotWithShape="0">
                <a:blip r:embed="rId4"/>
                <a:stretch>
                  <a:fillRect l="-947" b="-573"/>
                </a:stretch>
              </a:blipFill>
            </p:spPr>
            <p:txBody>
              <a:bodyPr/>
              <a:lstStyle/>
              <a:p>
                <a:r>
                  <a:rPr lang="zh-CN" altLang="en-US">
                    <a:noFill/>
                  </a:rPr>
                  <a:t> </a:t>
                </a:r>
              </a:p>
            </p:txBody>
          </p:sp>
        </mc:Fallback>
      </mc:AlternateContent>
      <p:sp>
        <p:nvSpPr>
          <p:cNvPr id="13" name="矩形 12"/>
          <p:cNvSpPr/>
          <p:nvPr>
            <p:custDataLst>
              <p:tags r:id="rId2"/>
            </p:custDataLst>
          </p:nvPr>
        </p:nvSpPr>
        <p:spPr>
          <a:xfrm>
            <a:off x="5328293" y="791726"/>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D</a:t>
            </a:r>
            <a:endParaRPr lang="zh-CN" altLang="en-US" sz="3000" b="1" dirty="0">
              <a:solidFill>
                <a:srgbClr val="C00000"/>
              </a:solidFill>
            </a:endParaRPr>
          </a:p>
        </p:txBody>
      </p:sp>
    </p:spTree>
    <p:extLst>
      <p:ext uri="{BB962C8B-B14F-4D97-AF65-F5344CB8AC3E}">
        <p14:creationId xmlns:p14="http://schemas.microsoft.com/office/powerpoint/2010/main" val="311352902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linds(horizontal)">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blinds(horizontal)">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blinds(horizontal)">
                                      <p:cBhvr>
                                        <p:cTn id="22" dur="5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blinds(horizontal)">
                                      <p:cBhvr>
                                        <p:cTn id="27" dur="500"/>
                                        <p:tgtEl>
                                          <p:spTgt spid="1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blinds(horizontal)">
                                      <p:cBhvr>
                                        <p:cTn id="32"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3394999"/>
            <a:ext cx="12190413" cy="285621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8" name="矩形 7"/>
              <p:cNvSpPr/>
              <p:nvPr/>
            </p:nvSpPr>
            <p:spPr>
              <a:xfrm>
                <a:off x="269382" y="492501"/>
                <a:ext cx="11589417" cy="5300682"/>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二、多选题</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9.(2025·</a:t>
                </a:r>
                <a:r>
                  <a:rPr lang="zh-CN" altLang="zh-CN" sz="2600" b="1">
                    <a:latin typeface="Times New Roman" panose="02020603050405020304" pitchFamily="18" charset="0"/>
                    <a:cs typeface="Times New Roman" panose="02020603050405020304" pitchFamily="18" charset="0"/>
                  </a:rPr>
                  <a:t>杭州模拟</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已知关于</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的方程</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2&lt;</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&lt;2)</a:t>
                </a:r>
                <a:r>
                  <a:rPr lang="zh-CN" altLang="zh-CN" sz="2600" b="1">
                    <a:latin typeface="Times New Roman" panose="02020603050405020304" pitchFamily="18" charset="0"/>
                    <a:cs typeface="Times New Roman" panose="02020603050405020304" pitchFamily="18" charset="0"/>
                  </a:rPr>
                  <a:t>的两复数根为</a:t>
                </a:r>
                <a:r>
                  <a:rPr lang="en-US" altLang="zh-CN" sz="2600" b="1" i="1">
                    <a:latin typeface="Times New Roman" panose="02020603050405020304" pitchFamily="18" charset="0"/>
                    <a:cs typeface="Times New Roman" panose="02020603050405020304" pitchFamily="18" charset="0"/>
                  </a:rPr>
                  <a:t>z</a:t>
                </a:r>
                <a:r>
                  <a:rPr lang="en-US" altLang="zh-CN" sz="2600" b="1" baseline="-25000">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和</a:t>
                </a:r>
                <a:r>
                  <a:rPr lang="en-US" altLang="zh-CN" sz="2600" b="1" i="1">
                    <a:latin typeface="Times New Roman" panose="02020603050405020304" pitchFamily="18" charset="0"/>
                    <a:cs typeface="Times New Roman" panose="02020603050405020304" pitchFamily="18" charset="0"/>
                  </a:rPr>
                  <a:t>z</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则</a:t>
                </a:r>
                <a:r>
                  <a:rPr lang="en-US" altLang="zh-CN" sz="2600" b="1" smtClean="0">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i="1" smtClean="0">
                    <a:latin typeface="Times New Roman" panose="02020603050405020304" pitchFamily="18" charset="0"/>
                    <a:cs typeface="Times New Roman" panose="02020603050405020304" pitchFamily="18" charset="0"/>
                  </a:rPr>
                  <a:t>z</a:t>
                </a:r>
                <a:r>
                  <a:rPr lang="en-US" altLang="zh-CN" sz="2600" b="1" baseline="-25000" smtClean="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e>
                      <m:sub>
                        <m:r>
                          <a:rPr lang="en-US" altLang="zh-CN" sz="2600" b="1" i="1">
                            <a:latin typeface="Cambria Math" panose="02040503050406030204" pitchFamily="18" charset="0"/>
                            <a:cs typeface="Times New Roman" panose="02020603050405020304" pitchFamily="18" charset="0"/>
                          </a:rPr>
                          <m:t>𝟐</m:t>
                        </m:r>
                      </m:sub>
                    </m:sSub>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B.</a:t>
                </a:r>
                <a:r>
                  <a:rPr lang="en-US" altLang="zh-CN" sz="2600" b="1" i="1" smtClean="0">
                    <a:latin typeface="Times New Roman" panose="02020603050405020304" pitchFamily="18" charset="0"/>
                    <a:cs typeface="Times New Roman" panose="02020603050405020304" pitchFamily="18" charset="0"/>
                  </a:rPr>
                  <a:t>z</a:t>
                </a:r>
                <a:r>
                  <a:rPr lang="en-US" altLang="zh-CN" sz="2600" b="1" baseline="-25000" smtClean="0">
                    <a:latin typeface="Times New Roman" panose="02020603050405020304" pitchFamily="18" charset="0"/>
                    <a:cs typeface="Times New Roman" panose="02020603050405020304" pitchFamily="18" charset="0"/>
                  </a:rPr>
                  <a:t>1</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z</a:t>
                </a:r>
                <a:r>
                  <a:rPr lang="en-US" altLang="zh-CN" sz="2600" b="1" baseline="-25000" smtClean="0">
                    <a:latin typeface="Times New Roman" panose="02020603050405020304" pitchFamily="18" charset="0"/>
                    <a:cs typeface="Times New Roman" panose="02020603050405020304" pitchFamily="18" charset="0"/>
                  </a:rPr>
                  <a:t>2</a:t>
                </a:r>
                <a:r>
                  <a:rPr lang="en-US" altLang="zh-CN" sz="2600" b="1" smtClean="0">
                    <a:latin typeface="Times New Roman" panose="02020603050405020304" pitchFamily="18" charset="0"/>
                    <a:cs typeface="Times New Roman" panose="02020603050405020304" pitchFamily="18" charset="0"/>
                  </a:rPr>
                  <a:t>=1		C</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	D.</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𝒛</m:t>
                            </m:r>
                          </m:e>
                          <m:sub>
                            <m:r>
                              <a:rPr lang="en-US" altLang="zh-CN" sz="2600" b="1" i="1">
                                <a:latin typeface="Cambria Math" panose="02040503050406030204" pitchFamily="18" charset="0"/>
                                <a:cs typeface="Times New Roman" panose="02020603050405020304" pitchFamily="18" charset="0"/>
                              </a:rPr>
                              <m:t>𝟏</m:t>
                            </m:r>
                          </m:sub>
                        </m:sSub>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𝒛</m:t>
                            </m:r>
                          </m:e>
                          <m:sub>
                            <m:r>
                              <a:rPr lang="en-US" altLang="zh-CN" sz="2600" b="1" i="1">
                                <a:latin typeface="Cambria Math" panose="02040503050406030204" pitchFamily="18" charset="0"/>
                                <a:cs typeface="Times New Roman" panose="02020603050405020304" pitchFamily="18" charset="0"/>
                              </a:rPr>
                              <m:t>𝟐</m:t>
                            </m:r>
                          </m:sub>
                        </m:sSub>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𝒛</m:t>
                                    </m:r>
                                  </m:e>
                                  <m:sub>
                                    <m:r>
                                      <a:rPr lang="en-US" altLang="zh-CN" sz="2600" b="1" i="1">
                                        <a:latin typeface="Cambria Math" panose="02040503050406030204" pitchFamily="18" charset="0"/>
                                        <a:cs typeface="Times New Roman" panose="02020603050405020304" pitchFamily="18" charset="0"/>
                                      </a:rPr>
                                      <m:t>𝟏</m:t>
                                    </m:r>
                                  </m:sub>
                                </m:sSub>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𝒛</m:t>
                                    </m:r>
                                  </m:e>
                                  <m:sub>
                                    <m:r>
                                      <a:rPr lang="en-US" altLang="zh-CN" sz="2600" b="1" i="1">
                                        <a:latin typeface="Cambria Math" panose="02040503050406030204" pitchFamily="18" charset="0"/>
                                        <a:cs typeface="Times New Roman" panose="02020603050405020304" pitchFamily="18" charset="0"/>
                                      </a:rPr>
                                      <m:t>𝟐</m:t>
                                    </m:r>
                                  </m:sub>
                                </m:sSub>
                              </m:den>
                            </m:f>
                          </m:e>
                        </m:d>
                      </m:e>
                    </m:bar>
                  </m:oMath>
                </a14:m>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实系数一元二次方程的虚根互为共轭</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正确</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由</a:t>
                </a:r>
                <a:r>
                  <a:rPr lang="zh-CN" altLang="zh-CN" sz="2600" b="1">
                    <a:latin typeface="Times New Roman" panose="02020603050405020304" pitchFamily="18" charset="0"/>
                    <a:cs typeface="Times New Roman" panose="02020603050405020304" pitchFamily="18" charset="0"/>
                  </a:rPr>
                  <a:t>根与系数的关系知</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正确</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effectLst/>
                    <a:ea typeface="Cambria Math" panose="02040503050406030204" pitchFamily="18" charset="0"/>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𝒛</m:t>
                            </m:r>
                          </m:e>
                          <m:sub>
                            <m:r>
                              <a:rPr lang="en-US" altLang="zh-CN" sz="2600" b="1" i="1">
                                <a:latin typeface="Cambria Math" panose="02040503050406030204" pitchFamily="18" charset="0"/>
                                <a:cs typeface="Times New Roman" panose="02020603050405020304" pitchFamily="18" charset="0"/>
                              </a:rPr>
                              <m:t>𝟏</m:t>
                            </m:r>
                          </m:sub>
                        </m:sSub>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𝒛</m:t>
                            </m:r>
                          </m:e>
                          <m:sub>
                            <m:r>
                              <a:rPr lang="en-US" altLang="zh-CN" sz="2600" b="1" i="1">
                                <a:latin typeface="Cambria Math" panose="02040503050406030204" pitchFamily="18" charset="0"/>
                                <a:cs typeface="Times New Roman" panose="02020603050405020304" pitchFamily="18" charset="0"/>
                              </a:rPr>
                              <m:t>𝟐</m:t>
                            </m:r>
                          </m:sub>
                        </m:sSub>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e>
                          <m:sub>
                            <m:r>
                              <a:rPr lang="en-US" altLang="zh-CN" sz="2600" b="1" i="1">
                                <a:latin typeface="Cambria Math" panose="02040503050406030204" pitchFamily="18" charset="0"/>
                                <a:cs typeface="Times New Roman" panose="02020603050405020304" pitchFamily="18" charset="0"/>
                              </a:rPr>
                              <m:t>𝟐</m:t>
                            </m:r>
                          </m:sub>
                        </m:sSub>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e>
                          <m:sub>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𝒛</m:t>
                                    </m:r>
                                  </m:e>
                                  <m:sub>
                                    <m:r>
                                      <a:rPr lang="en-US" altLang="zh-CN" sz="2600" b="1" i="1">
                                        <a:latin typeface="Cambria Math" panose="02040503050406030204" pitchFamily="18" charset="0"/>
                                        <a:cs typeface="Times New Roman" panose="02020603050405020304" pitchFamily="18" charset="0"/>
                                      </a:rPr>
                                      <m:t>𝟐</m:t>
                                    </m:r>
                                  </m:sub>
                                </m:sSub>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𝒛</m:t>
                                    </m:r>
                                  </m:e>
                                  <m:sub>
                                    <m:r>
                                      <a:rPr lang="en-US" altLang="zh-CN" sz="2600" b="1" i="1">
                                        <a:latin typeface="Cambria Math" panose="02040503050406030204" pitchFamily="18" charset="0"/>
                                        <a:cs typeface="Times New Roman" panose="02020603050405020304" pitchFamily="18" charset="0"/>
                                      </a:rPr>
                                      <m:t>𝟏</m:t>
                                    </m:r>
                                  </m:sub>
                                </m:sSub>
                              </m:den>
                            </m:f>
                          </m:e>
                        </m:d>
                      </m:e>
                    </m:bar>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269382" y="492501"/>
                <a:ext cx="11589417" cy="5300682"/>
              </a:xfrm>
              <a:prstGeom prst="rect">
                <a:avLst/>
              </a:prstGeom>
              <a:blipFill rotWithShape="0">
                <a:blip r:embed="rId4"/>
                <a:stretch>
                  <a:fillRect l="-947"/>
                </a:stretch>
              </a:blipFill>
            </p:spPr>
            <p:txBody>
              <a:bodyPr/>
              <a:lstStyle/>
              <a:p>
                <a:r>
                  <a:rPr lang="zh-CN" altLang="en-US">
                    <a:noFill/>
                  </a:rPr>
                  <a:t> </a:t>
                </a:r>
              </a:p>
            </p:txBody>
          </p:sp>
        </mc:Fallback>
      </mc:AlternateContent>
      <p:sp>
        <p:nvSpPr>
          <p:cNvPr id="9" name="矩形 8"/>
          <p:cNvSpPr/>
          <p:nvPr>
            <p:custDataLst>
              <p:tags r:id="rId2"/>
            </p:custDataLst>
          </p:nvPr>
        </p:nvSpPr>
        <p:spPr>
          <a:xfrm>
            <a:off x="745458" y="1795661"/>
            <a:ext cx="995785"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ABC</a:t>
            </a:r>
            <a:endParaRPr lang="zh-CN" altLang="en-US" sz="3000" b="1" dirty="0">
              <a:solidFill>
                <a:srgbClr val="C00000"/>
              </a:solidFill>
            </a:endParaRPr>
          </a:p>
        </p:txBody>
      </p:sp>
    </p:spTree>
    <p:extLst>
      <p:ext uri="{BB962C8B-B14F-4D97-AF65-F5344CB8AC3E}">
        <p14:creationId xmlns:p14="http://schemas.microsoft.com/office/powerpoint/2010/main" val="216694012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blinds(horizontal)">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blinds(horizontal)">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blinds(horizontal)">
                                      <p:cBhvr>
                                        <p:cTn id="2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2369944"/>
            <a:ext cx="12190413" cy="3839636"/>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492501"/>
                <a:ext cx="11589417" cy="5425268"/>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10.(2025·</a:t>
                </a:r>
                <a:r>
                  <a:rPr lang="zh-CN" altLang="zh-CN" sz="2600" b="1">
                    <a:latin typeface="Times New Roman" panose="02020603050405020304" pitchFamily="18" charset="0"/>
                    <a:cs typeface="Times New Roman" panose="02020603050405020304" pitchFamily="18" charset="0"/>
                  </a:rPr>
                  <a:t>重庆诊断</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a:t>
                </a:r>
                <a:r>
                  <a:rPr lang="en-US" altLang="zh-CN" sz="2600" b="1" i="1">
                    <a:latin typeface="Times New Roman" panose="02020603050405020304" pitchFamily="18" charset="0"/>
                    <a:cs typeface="Times New Roman" panose="02020603050405020304" pitchFamily="18" charset="0"/>
                  </a:rPr>
                  <a:t>z</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	</a:t>
                </a:r>
                <a:r>
                  <a:rPr lang="en-US" altLang="zh-CN" sz="2600" b="1" smtClean="0">
                    <a:latin typeface="Times New Roman" panose="02020603050405020304" pitchFamily="18" charset="0"/>
                    <a:cs typeface="Times New Roman" panose="02020603050405020304" pitchFamily="18" charset="0"/>
                  </a:rPr>
                  <a:t>			B</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C.</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en-US" altLang="zh-CN" sz="2600" b="1">
                    <a:latin typeface="Times New Roman" panose="02020603050405020304" pitchFamily="18" charset="0"/>
                    <a:cs typeface="Times New Roman" panose="02020603050405020304" pitchFamily="18" charset="0"/>
                  </a:rPr>
                  <a:t>=0	</a:t>
                </a:r>
                <a:r>
                  <a:rPr lang="en-US" altLang="zh-CN" sz="2600" b="1" smtClean="0">
                    <a:latin typeface="Times New Roman" panose="02020603050405020304" pitchFamily="18" charset="0"/>
                    <a:cs typeface="Times New Roman" panose="02020603050405020304" pitchFamily="18" charset="0"/>
                  </a:rPr>
                  <a:t>			D.</a:t>
                </a:r>
                <a:r>
                  <a:rPr lang="en-US" altLang="zh-CN" sz="2600" b="1" i="1" smtClean="0">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baseline="30000">
                    <a:latin typeface="Times New Roman" panose="02020603050405020304" pitchFamily="18" charset="0"/>
                    <a:cs typeface="Times New Roman" panose="02020603050405020304" pitchFamily="18" charset="0"/>
                  </a:rPr>
                  <a:t>2</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利用复数的几何意义知在复平面内</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对应的点在以</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为端点的线段的中垂线</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轴上</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不一定是实数</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与</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zh-CN" altLang="zh-CN" sz="2600" b="1">
                    <a:latin typeface="Times New Roman" panose="02020603050405020304" pitchFamily="18" charset="0"/>
                    <a:cs typeface="Times New Roman" panose="02020603050405020304" pitchFamily="18" charset="0"/>
                  </a:rPr>
                  <a:t>关于实轴对称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且在</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轴上</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取</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z·</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492501"/>
                <a:ext cx="11589417" cy="5425268"/>
              </a:xfrm>
              <a:prstGeom prst="rect">
                <a:avLst/>
              </a:prstGeom>
              <a:blipFill rotWithShape="0">
                <a:blip r:embed="rId4"/>
                <a:stretch>
                  <a:fillRect l="-947" b="-1798"/>
                </a:stretch>
              </a:blipFill>
            </p:spPr>
            <p:txBody>
              <a:bodyPr/>
              <a:lstStyle/>
              <a:p>
                <a:r>
                  <a:rPr lang="zh-CN" altLang="en-US">
                    <a:noFill/>
                  </a:rPr>
                  <a:t> </a:t>
                </a:r>
              </a:p>
            </p:txBody>
          </p:sp>
        </mc:Fallback>
      </mc:AlternateContent>
      <p:sp>
        <p:nvSpPr>
          <p:cNvPr id="11" name="矩形 10"/>
          <p:cNvSpPr/>
          <p:nvPr>
            <p:custDataLst>
              <p:tags r:id="rId2"/>
            </p:custDataLst>
          </p:nvPr>
        </p:nvSpPr>
        <p:spPr>
          <a:xfrm>
            <a:off x="5421725" y="588399"/>
            <a:ext cx="71846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BC</a:t>
            </a:r>
            <a:endParaRPr lang="zh-CN" altLang="en-US" sz="3000" b="1" dirty="0">
              <a:solidFill>
                <a:srgbClr val="C00000"/>
              </a:solidFill>
            </a:endParaRPr>
          </a:p>
        </p:txBody>
      </p:sp>
    </p:spTree>
    <p:extLst>
      <p:ext uri="{BB962C8B-B14F-4D97-AF65-F5344CB8AC3E}">
        <p14:creationId xmlns:p14="http://schemas.microsoft.com/office/powerpoint/2010/main" val="332197532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blinds(horizontal)">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blinds(horizontal)">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blinds(horizontal)">
                                      <p:cBhvr>
                                        <p:cTn id="22" dur="500"/>
                                        <p:tgtEl>
                                          <p:spTgt spid="1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blinds(horizontal)">
                                      <p:cBhvr>
                                        <p:cTn id="27" dur="500"/>
                                        <p:tgtEl>
                                          <p:spTgt spid="10">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xEl>
                                              <p:pRg st="7" end="7"/>
                                            </p:txEl>
                                          </p:spTgt>
                                        </p:tgtEl>
                                        <p:attrNameLst>
                                          <p:attrName>style.visibility</p:attrName>
                                        </p:attrNameLst>
                                      </p:cBhvr>
                                      <p:to>
                                        <p:strVal val="visible"/>
                                      </p:to>
                                    </p:set>
                                    <p:animEffect transition="in" filter="blinds(horizontal)">
                                      <p:cBhvr>
                                        <p:cTn id="32" dur="500"/>
                                        <p:tgtEl>
                                          <p:spTgt spid="10">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
                                            <p:txEl>
                                              <p:pRg st="8" end="8"/>
                                            </p:txEl>
                                          </p:spTgt>
                                        </p:tgtEl>
                                        <p:attrNameLst>
                                          <p:attrName>style.visibility</p:attrName>
                                        </p:attrNameLst>
                                      </p:cBhvr>
                                      <p:to>
                                        <p:strVal val="visible"/>
                                      </p:to>
                                    </p:set>
                                    <p:animEffect transition="in" filter="blinds(horizontal)">
                                      <p:cBhvr>
                                        <p:cTn id="37"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矩形 8"/>
              <p:cNvSpPr/>
              <p:nvPr/>
            </p:nvSpPr>
            <p:spPr>
              <a:xfrm>
                <a:off x="269382" y="492501"/>
                <a:ext cx="11589417" cy="5373394"/>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11.(2025·</a:t>
                </a:r>
                <a:r>
                  <a:rPr lang="zh-CN" altLang="zh-CN" sz="2600" b="1">
                    <a:latin typeface="Times New Roman" panose="02020603050405020304" pitchFamily="18" charset="0"/>
                    <a:cs typeface="Times New Roman" panose="02020603050405020304" pitchFamily="18" charset="0"/>
                  </a:rPr>
                  <a:t>湘豫名校联考</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一般地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对于复数</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i(i</a:t>
                </a:r>
                <a:r>
                  <a:rPr lang="zh-CN" altLang="zh-CN" sz="2600" b="1">
                    <a:latin typeface="Times New Roman" panose="02020603050405020304" pitchFamily="18" charset="0"/>
                    <a:cs typeface="Times New Roman" panose="02020603050405020304" pitchFamily="18" charset="0"/>
                  </a:rPr>
                  <a:t>为虚数单位</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在平面直角坐标系中</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设</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𝑶𝒁</m:t>
                        </m:r>
                      </m:e>
                    </m:acc>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r</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经过点</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的终边的对应角为</a:t>
                </a:r>
                <a:r>
                  <a:rPr lang="en-US" altLang="zh-CN" sz="2600" b="1" i="1">
                    <a:latin typeface="Times New Roman" panose="02020603050405020304" pitchFamily="18" charset="0"/>
                    <a:cs typeface="Times New Roman" panose="02020603050405020304" pitchFamily="18" charset="0"/>
                  </a:rPr>
                  <a:t>θ</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则根据三角函数的定义可知</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r</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θ</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r</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θ</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因此</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r</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θ</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θ</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我们称此种形式为复数的三角形式</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称为复数</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的模</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θ</a:t>
                </a:r>
                <a:r>
                  <a:rPr lang="zh-CN" altLang="zh-CN" sz="2600" b="1">
                    <a:latin typeface="Times New Roman" panose="02020603050405020304" pitchFamily="18" charset="0"/>
                    <a:cs typeface="Times New Roman" panose="02020603050405020304" pitchFamily="18" charset="0"/>
                  </a:rPr>
                  <a:t>称为复数</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的辐角</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为使所研究的问题有唯一的结果</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我们规定</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适合</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θ</a:t>
                </a:r>
                <a:r>
                  <a:rPr lang="en-US" altLang="zh-CN" sz="2600" b="1">
                    <a:latin typeface="Times New Roman" panose="02020603050405020304" pitchFamily="18" charset="0"/>
                    <a:cs typeface="Times New Roman" panose="02020603050405020304" pitchFamily="18" charset="0"/>
                  </a:rPr>
                  <a:t>&lt;2π</a:t>
                </a:r>
                <a:r>
                  <a:rPr lang="zh-CN" altLang="zh-CN" sz="2600" b="1">
                    <a:latin typeface="Times New Roman" panose="02020603050405020304" pitchFamily="18" charset="0"/>
                    <a:cs typeface="Times New Roman" panose="02020603050405020304" pitchFamily="18" charset="0"/>
                  </a:rPr>
                  <a:t>的辐角</a:t>
                </a:r>
                <a:r>
                  <a:rPr lang="en-US" altLang="zh-CN" sz="2600" b="1" i="1">
                    <a:latin typeface="Times New Roman" panose="02020603050405020304" pitchFamily="18" charset="0"/>
                    <a:cs typeface="Times New Roman" panose="02020603050405020304" pitchFamily="18" charset="0"/>
                  </a:rPr>
                  <a:t>θ</a:t>
                </a:r>
                <a:r>
                  <a:rPr lang="zh-CN" altLang="zh-CN" sz="2600" b="1">
                    <a:latin typeface="Times New Roman" panose="02020603050405020304" pitchFamily="18" charset="0"/>
                    <a:cs typeface="Times New Roman" panose="02020603050405020304" pitchFamily="18" charset="0"/>
                  </a:rPr>
                  <a:t>的值叫做辐角的主值</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已知复数</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满足</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r</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Re(</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的实部</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θ</a:t>
                </a:r>
                <a:r>
                  <a:rPr lang="zh-CN" altLang="zh-CN" sz="2600" b="1">
                    <a:latin typeface="Times New Roman" panose="02020603050405020304" pitchFamily="18" charset="0"/>
                    <a:cs typeface="Times New Roman" panose="02020603050405020304" pitchFamily="18" charset="0"/>
                  </a:rPr>
                  <a:t>为</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的辐角的主值</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Times New Roman" panose="02020603050405020304" pitchFamily="18" charset="0"/>
                    <a:cs typeface="Times New Roman" panose="02020603050405020304" pitchFamily="18" charset="0"/>
                  </a:rPr>
                  <a:t>i|</a:t>
                </a:r>
                <a:r>
                  <a:rPr lang="zh-CN" altLang="zh-CN" sz="2600" b="1">
                    <a:latin typeface="Times New Roman" panose="02020603050405020304" pitchFamily="18" charset="0"/>
                    <a:cs typeface="Times New Roman" panose="02020603050405020304" pitchFamily="18" charset="0"/>
                  </a:rPr>
                  <a:t>的最大值为</a:t>
                </a:r>
                <a:r>
                  <a:rPr lang="en-US" altLang="zh-CN" sz="2600" b="1" i="1" smtClean="0">
                    <a:latin typeface="Times New Roman" panose="02020603050405020304" pitchFamily="18" charset="0"/>
                    <a:cs typeface="Times New Roman" panose="02020603050405020304" pitchFamily="18" charset="0"/>
                  </a:rPr>
                  <a:t>r</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3		B</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Times New Roman" panose="02020603050405020304" pitchFamily="18" charset="0"/>
                    <a:cs typeface="Times New Roman" panose="02020603050405020304" pitchFamily="18" charset="0"/>
                  </a:rPr>
                  <a:t>i|</a:t>
                </a:r>
                <a:r>
                  <a:rPr lang="zh-CN" altLang="zh-CN" sz="2600" b="1">
                    <a:latin typeface="Times New Roman" panose="02020603050405020304" pitchFamily="18" charset="0"/>
                    <a:cs typeface="Times New Roman" panose="02020603050405020304" pitchFamily="18" charset="0"/>
                  </a:rPr>
                  <a:t>的最小值为</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r</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C.cos</a:t>
                </a:r>
                <a:r>
                  <a:rPr lang="en-US" altLang="zh-CN" sz="2600" b="1" smtClean="0">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θ</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𝒓</m:t>
                            </m:r>
                          </m:e>
                          <m:sup>
                            <m:r>
                              <a:rPr lang="en-US" altLang="zh-CN" sz="2600" b="1" i="1">
                                <a:latin typeface="Cambria Math" panose="02040503050406030204" pitchFamily="18" charset="0"/>
                                <a:cs typeface="Times New Roman" panose="02020603050405020304" pitchFamily="18" charset="0"/>
                              </a:rPr>
                              <m:t>𝟐</m:t>
                            </m:r>
                          </m:sup>
                        </m:sSup>
                      </m:e>
                    </m:rad>
                  </m:oMath>
                </a14:m>
                <a:r>
                  <a:rPr lang="en-US" altLang="zh-CN" sz="2600" b="1" smtClean="0">
                    <a:latin typeface="Times New Roman" panose="02020603050405020304" pitchFamily="18" charset="0"/>
                    <a:cs typeface="Times New Roman" panose="02020603050405020304" pitchFamily="18" charset="0"/>
                  </a:rPr>
                  <a:t>				D.Re</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𝒛</m:t>
                            </m:r>
                          </m:den>
                        </m:f>
                      </m:e>
                    </m: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𝐑𝐞</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𝒛</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r</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269382" y="492501"/>
                <a:ext cx="11589417" cy="5373394"/>
              </a:xfrm>
              <a:prstGeom prst="rect">
                <a:avLst/>
              </a:prstGeom>
              <a:blipFill rotWithShape="0">
                <a:blip r:embed="rId3"/>
                <a:stretch>
                  <a:fillRect l="-947"/>
                </a:stretch>
              </a:blipFill>
            </p:spPr>
            <p:txBody>
              <a:bodyPr/>
              <a:lstStyle/>
              <a:p>
                <a:r>
                  <a:rPr lang="zh-CN" altLang="en-US">
                    <a:noFill/>
                  </a:rPr>
                  <a:t> </a:t>
                </a:r>
              </a:p>
            </p:txBody>
          </p:sp>
        </mc:Fallback>
      </mc:AlternateContent>
      <p:sp>
        <p:nvSpPr>
          <p:cNvPr id="10" name="矩形 9"/>
          <p:cNvSpPr/>
          <p:nvPr>
            <p:custDataLst>
              <p:tags r:id="rId1"/>
            </p:custDataLst>
          </p:nvPr>
        </p:nvSpPr>
        <p:spPr>
          <a:xfrm>
            <a:off x="9635988" y="3633121"/>
            <a:ext cx="995785"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ABD</a:t>
            </a:r>
            <a:endParaRPr lang="zh-CN" altLang="en-US" sz="3000" b="1" dirty="0">
              <a:solidFill>
                <a:srgbClr val="C00000"/>
              </a:solidFill>
            </a:endParaRPr>
          </a:p>
        </p:txBody>
      </p:sp>
    </p:spTree>
    <p:extLst>
      <p:ext uri="{BB962C8B-B14F-4D97-AF65-F5344CB8AC3E}">
        <p14:creationId xmlns:p14="http://schemas.microsoft.com/office/powerpoint/2010/main" val="338480879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0"/>
            <a:ext cx="12190413" cy="629430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3" name="矩形 2"/>
          <p:cNvSpPr/>
          <p:nvPr/>
        </p:nvSpPr>
        <p:spPr>
          <a:xfrm>
            <a:off x="269382" y="492501"/>
            <a:ext cx="11589417" cy="1224118"/>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r</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的几何意义是点</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在以</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为圆心、以</a:t>
            </a:r>
            <a:r>
              <a:rPr lang="en-US" altLang="zh-CN" sz="2600" b="1" i="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为半径的圆上或圆内</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如图所示</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pic>
        <p:nvPicPr>
          <p:cNvPr id="4" name="image89.jpeg"/>
          <p:cNvPicPr/>
          <p:nvPr/>
        </p:nvPicPr>
        <p:blipFill>
          <a:blip r:embed="rId3">
            <a:clrChange>
              <a:clrFrom>
                <a:srgbClr val="FFFFFF"/>
              </a:clrFrom>
              <a:clrTo>
                <a:srgbClr val="FFFFFF">
                  <a:alpha val="0"/>
                </a:srgbClr>
              </a:clrTo>
            </a:clrChange>
          </a:blip>
          <a:stretch>
            <a:fillRect/>
          </a:stretch>
        </p:blipFill>
        <p:spPr>
          <a:xfrm>
            <a:off x="8039449" y="1269524"/>
            <a:ext cx="3438271" cy="2455660"/>
          </a:xfrm>
          <a:prstGeom prst="rect">
            <a:avLst/>
          </a:prstGeom>
        </p:spPr>
      </p:pic>
      <mc:AlternateContent xmlns:mc="http://schemas.openxmlformats.org/markup-compatibility/2006" xmlns:a14="http://schemas.microsoft.com/office/drawing/2010/main">
        <mc:Choice Requires="a14">
          <p:sp>
            <p:nvSpPr>
              <p:cNvPr id="5" name="矩形 4"/>
              <p:cNvSpPr/>
              <p:nvPr/>
            </p:nvSpPr>
            <p:spPr>
              <a:xfrm>
                <a:off x="421782" y="1917605"/>
                <a:ext cx="11589417" cy="3319178"/>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Times New Roman" panose="02020603050405020304" pitchFamily="18" charset="0"/>
                    <a:cs typeface="Times New Roman" panose="02020603050405020304" pitchFamily="18" charset="0"/>
                  </a:rPr>
                  <a:t>i|</a:t>
                </a:r>
                <a:r>
                  <a:rPr lang="zh-CN" altLang="zh-CN" sz="2600" b="1">
                    <a:latin typeface="Times New Roman" panose="02020603050405020304" pitchFamily="18" charset="0"/>
                    <a:cs typeface="Times New Roman" panose="02020603050405020304" pitchFamily="18" charset="0"/>
                  </a:rPr>
                  <a:t>的几何意义是点</a:t>
                </a:r>
                <a:r>
                  <a:rPr lang="en-US" altLang="zh-CN" sz="2600" b="1" i="1">
                    <a:latin typeface="Times New Roman" panose="02020603050405020304" pitchFamily="18" charset="0"/>
                    <a:cs typeface="Times New Roman" panose="02020603050405020304" pitchFamily="18" charset="0"/>
                  </a:rPr>
                  <a:t>Z</a:t>
                </a:r>
                <a:r>
                  <a:rPr lang="zh-CN" altLang="zh-CN" sz="2600" b="1" smtClean="0">
                    <a:latin typeface="Times New Roman" panose="02020603050405020304" pitchFamily="18" charset="0"/>
                    <a:cs typeface="Times New Roman" panose="02020603050405020304" pitchFamily="18" charset="0"/>
                  </a:rPr>
                  <a:t>与</a:t>
                </a:r>
                <a:endParaRPr lang="en-US" altLang="zh-CN" sz="2600" b="1" smtClean="0">
                  <a:latin typeface="Times New Roman" panose="02020603050405020304" pitchFamily="18" charset="0"/>
                  <a:cs typeface="Times New Roman" panose="02020603050405020304" pitchFamily="18" charset="0"/>
                </a:endParaRPr>
              </a:p>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点</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的距离</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其最大值为</a:t>
                </a:r>
                <a:r>
                  <a:rPr lang="en-US" altLang="zh-CN" sz="2600" b="1" i="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𝟏</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e>
                    </m:rad>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同理可知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Times New Roman" panose="02020603050405020304" pitchFamily="18" charset="0"/>
                    <a:cs typeface="Times New Roman" panose="02020603050405020304" pitchFamily="18" charset="0"/>
                  </a:rPr>
                  <a:t>i|</a:t>
                </a:r>
                <a:r>
                  <a:rPr lang="zh-CN" altLang="zh-CN" sz="2600" b="1">
                    <a:latin typeface="Times New Roman" panose="02020603050405020304" pitchFamily="18" charset="0"/>
                    <a:cs typeface="Times New Roman" panose="02020603050405020304" pitchFamily="18" charset="0"/>
                  </a:rPr>
                  <a:t>的最小值为</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因为图中辐角的余弦值不小于</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𝒓</m:t>
                            </m:r>
                          </m:e>
                          <m:sup>
                            <m:r>
                              <a:rPr lang="en-US" altLang="zh-CN" sz="2600" b="1" i="1">
                                <a:latin typeface="Cambria Math" panose="02040503050406030204" pitchFamily="18" charset="0"/>
                                <a:cs typeface="Times New Roman" panose="02020603050405020304" pitchFamily="18" charset="0"/>
                              </a:rPr>
                              <m:t>𝟐</m:t>
                            </m:r>
                          </m:sup>
                        </m:sSup>
                      </m:e>
                    </m:rad>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错误</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421782" y="1917605"/>
                <a:ext cx="11589417" cy="3319178"/>
              </a:xfrm>
              <a:prstGeom prst="rect">
                <a:avLst/>
              </a:prstGeom>
              <a:blipFill rotWithShape="0">
                <a:blip r:embed="rId4"/>
                <a:stretch>
                  <a:fillRect l="-947" b="-91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9238682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0"/>
            <a:ext cx="12190413" cy="629430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2" name="矩形 1"/>
              <p:cNvSpPr/>
              <p:nvPr/>
            </p:nvSpPr>
            <p:spPr>
              <a:xfrm>
                <a:off x="421782" y="1917605"/>
                <a:ext cx="11589417" cy="3223703"/>
              </a:xfrm>
              <a:prstGeom prst="rect">
                <a:avLst/>
              </a:prstGeom>
            </p:spPr>
            <p:txBody>
              <a:bodyPr wrap="square">
                <a:spAutoFit/>
              </a:bodyPr>
              <a:lstStyle/>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D</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i(</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有</a:t>
                </a:r>
                <a:r>
                  <a:rPr lang="en-US" altLang="zh-CN" sz="2600" b="1">
                    <a:latin typeface="Times New Roman" panose="02020603050405020304" pitchFamily="18" charset="0"/>
                    <a:cs typeface="Times New Roman" panose="02020603050405020304" pitchFamily="18" charset="0"/>
                  </a:rPr>
                  <a:t>Re</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𝒛</m:t>
                            </m:r>
                          </m:den>
                        </m:f>
                      </m:e>
                    </m:d>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𝒚</m:t>
                            </m:r>
                          </m:e>
                          <m:sup>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i="1">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cos</a:t>
                </a:r>
                <a:r>
                  <a:rPr lang="en-US" altLang="zh-CN" sz="2600" b="1" baseline="30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θ</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其中</a:t>
                </a:r>
                <a:r>
                  <a:rPr lang="en-US" altLang="zh-CN" sz="2600" b="1" i="1">
                    <a:latin typeface="Times New Roman" panose="02020603050405020304" pitchFamily="18" charset="0"/>
                    <a:cs typeface="Times New Roman" panose="02020603050405020304" pitchFamily="18" charset="0"/>
                  </a:rPr>
                  <a:t>θ</a:t>
                </a:r>
                <a:r>
                  <a:rPr lang="zh-CN" altLang="zh-CN" sz="2600" b="1">
                    <a:latin typeface="Times New Roman" panose="02020603050405020304" pitchFamily="18" charset="0"/>
                    <a:cs typeface="Times New Roman" panose="02020603050405020304" pitchFamily="18" charset="0"/>
                  </a:rPr>
                  <a:t>是</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的辅角的主值</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θ</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𝒓</m:t>
                            </m:r>
                          </m:e>
                          <m:sup>
                            <m:r>
                              <a:rPr lang="en-US" altLang="zh-CN" sz="2600" b="1" i="1">
                                <a:latin typeface="Cambria Math" panose="02040503050406030204" pitchFamily="18" charset="0"/>
                                <a:cs typeface="Times New Roman" panose="02020603050405020304" pitchFamily="18" charset="0"/>
                              </a:rPr>
                              <m:t>𝟐</m:t>
                            </m:r>
                          </m:sup>
                        </m:sSup>
                      </m:e>
                    </m:ra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Re</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𝒛</m:t>
                            </m:r>
                          </m:den>
                        </m:f>
                      </m:e>
                    </m:d>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Times New Roman" panose="02020603050405020304" pitchFamily="18" charset="0"/>
                    <a:cs typeface="Times New Roman" panose="02020603050405020304" pitchFamily="18" charset="0"/>
                  </a:rPr>
                  <a:t>cos</a:t>
                </a:r>
                <a:r>
                  <a:rPr lang="en-US" altLang="zh-CN" sz="2600" b="1" baseline="30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θ</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r</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𝐑𝐞</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𝒛</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r</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421782" y="1917605"/>
                <a:ext cx="11589417" cy="3223703"/>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7935370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2210952"/>
            <a:ext cx="12190413" cy="401861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8" name="矩形 7"/>
              <p:cNvSpPr/>
              <p:nvPr/>
            </p:nvSpPr>
            <p:spPr>
              <a:xfrm>
                <a:off x="269382" y="492501"/>
                <a:ext cx="11589417" cy="1488934"/>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三、填空题</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12.(2025·</a:t>
                </a:r>
                <a:r>
                  <a:rPr lang="zh-CN" altLang="zh-CN" sz="2600" b="1">
                    <a:latin typeface="Times New Roman" panose="02020603050405020304" pitchFamily="18" charset="0"/>
                    <a:cs typeface="Times New Roman" panose="02020603050405020304" pitchFamily="18" charset="0"/>
                  </a:rPr>
                  <a:t>天津五所重点中学联合测试</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𝟒𝐢</m:t>
                        </m:r>
                      </m:num>
                      <m:den>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的共轭复数为</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269382" y="492501"/>
                <a:ext cx="11589417" cy="1488934"/>
              </a:xfrm>
              <a:prstGeom prst="rect">
                <a:avLst/>
              </a:prstGeom>
              <a:blipFill rotWithShape="0">
                <a:blip r:embed="rId4"/>
                <a:stretch>
                  <a:fillRect l="-947" b="-3279"/>
                </a:stretch>
              </a:blipFill>
            </p:spPr>
            <p:txBody>
              <a:bodyPr/>
              <a:lstStyle/>
              <a:p>
                <a:r>
                  <a:rPr lang="zh-CN" altLang="en-US">
                    <a:noFill/>
                  </a:rPr>
                  <a:t> </a:t>
                </a:r>
              </a:p>
            </p:txBody>
          </p:sp>
        </mc:Fallback>
      </mc:AlternateContent>
      <p:sp>
        <p:nvSpPr>
          <p:cNvPr id="9" name="矩形 8"/>
          <p:cNvSpPr/>
          <p:nvPr>
            <p:custDataLst>
              <p:tags r:id="rId2"/>
            </p:custDataLst>
          </p:nvPr>
        </p:nvSpPr>
        <p:spPr>
          <a:xfrm>
            <a:off x="10009092" y="1180624"/>
            <a:ext cx="779381" cy="623953"/>
          </a:xfrm>
          <a:prstGeom prst="rect">
            <a:avLst/>
          </a:prstGeom>
        </p:spPr>
        <p:txBody>
          <a:bodyPr wrap="none">
            <a:spAutoFit/>
          </a:bodyPr>
          <a:lstStyle/>
          <a:p>
            <a:pPr>
              <a:lnSpc>
                <a:spcPct val="150000"/>
              </a:lnSpc>
              <a:spcAft>
                <a:spcPts val="0"/>
              </a:spcAft>
              <a:tabLst>
                <a:tab pos="2970530" algn="l"/>
              </a:tabLst>
            </a:pPr>
            <a:r>
              <a:rPr lang="en-US" altLang="zh-CN" sz="2600" b="1">
                <a:solidFill>
                  <a:srgbClr val="C00000"/>
                </a:solidFill>
                <a:latin typeface="Times New Roman" panose="02020603050405020304" pitchFamily="18" charset="0"/>
                <a:cs typeface="Times New Roman" panose="02020603050405020304" pitchFamily="18" charset="0"/>
              </a:rPr>
              <a:t>3</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2i</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矩形 4"/>
              <p:cNvSpPr/>
              <p:nvPr/>
            </p:nvSpPr>
            <p:spPr>
              <a:xfrm>
                <a:off x="447182" y="2120932"/>
                <a:ext cx="11589417" cy="968727"/>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𝟒𝐢</m:t>
                        </m:r>
                      </m:num>
                      <m:den>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𝟒𝐢</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r>
                          <a:rPr lang="en-US" altLang="zh-CN" sz="2600" b="1">
                            <a:latin typeface="Cambria Math" panose="02040503050406030204" pitchFamily="18" charset="0"/>
                            <a:cs typeface="Times New Roman" panose="02020603050405020304" pitchFamily="18" charset="0"/>
                          </a:rPr>
                          <m:t>)</m:t>
                        </m:r>
                      </m:num>
                      <m:den>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𝟔</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𝟐𝐢</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2i</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2i.</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447182" y="2120932"/>
                <a:ext cx="11589417" cy="968727"/>
              </a:xfrm>
              <a:prstGeom prst="rect">
                <a:avLst/>
              </a:prstGeom>
              <a:blipFill rotWithShape="0">
                <a:blip r:embed="rId5"/>
                <a:stretch>
                  <a:fillRect l="-94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9371091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1688878"/>
            <a:ext cx="12190413" cy="4605431"/>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1" name="矩形 10"/>
              <p:cNvSpPr/>
              <p:nvPr/>
            </p:nvSpPr>
            <p:spPr>
              <a:xfrm>
                <a:off x="269382" y="577027"/>
                <a:ext cx="11589417" cy="888769"/>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13.</a:t>
                </a:r>
                <a:r>
                  <a:rPr lang="zh-CN" altLang="zh-CN" sz="2600" b="1">
                    <a:latin typeface="Times New Roman" panose="02020603050405020304" pitchFamily="18" charset="0"/>
                    <a:cs typeface="Times New Roman" panose="02020603050405020304" pitchFamily="18" charset="0"/>
                  </a:rPr>
                  <a:t>已知</a:t>
                </a:r>
                <a:r>
                  <a:rPr lang="en-US" altLang="zh-CN" sz="2600" b="1">
                    <a:latin typeface="Times New Roman" panose="02020603050405020304" pitchFamily="18" charset="0"/>
                    <a:cs typeface="Times New Roman" panose="02020603050405020304" pitchFamily="18" charset="0"/>
                  </a:rPr>
                  <a:t>i</a:t>
                </a:r>
                <a:r>
                  <a:rPr lang="zh-CN" altLang="zh-CN" sz="2600" b="1">
                    <a:latin typeface="Times New Roman" panose="02020603050405020304" pitchFamily="18" charset="0"/>
                    <a:cs typeface="Times New Roman" panose="02020603050405020304" pitchFamily="18" charset="0"/>
                  </a:rPr>
                  <a:t>为虚数单位</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𝐢</m:t>
                        </m:r>
                      </m:num>
                      <m:den>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269382" y="577027"/>
                <a:ext cx="11589417" cy="888769"/>
              </a:xfrm>
              <a:prstGeom prst="rect">
                <a:avLst/>
              </a:prstGeom>
              <a:blipFill rotWithShape="0">
                <a:blip r:embed="rId4"/>
                <a:stretch>
                  <a:fillRect l="-947" b="-6897"/>
                </a:stretch>
              </a:blipFill>
            </p:spPr>
            <p:txBody>
              <a:bodyPr/>
              <a:lstStyle/>
              <a:p>
                <a:r>
                  <a:rPr lang="zh-CN" altLang="en-US">
                    <a:noFill/>
                  </a:rPr>
                  <a:t> </a:t>
                </a:r>
              </a:p>
            </p:txBody>
          </p:sp>
        </mc:Fallback>
      </mc:AlternateContent>
      <p:sp>
        <p:nvSpPr>
          <p:cNvPr id="12" name="矩形 11"/>
          <p:cNvSpPr/>
          <p:nvPr>
            <p:custDataLst>
              <p:tags r:id="rId2"/>
            </p:custDataLst>
          </p:nvPr>
        </p:nvSpPr>
        <p:spPr>
          <a:xfrm>
            <a:off x="7467568" y="670971"/>
            <a:ext cx="686406" cy="623953"/>
          </a:xfrm>
          <a:prstGeom prst="rect">
            <a:avLst/>
          </a:prstGeom>
        </p:spPr>
        <p:txBody>
          <a:bodyPr wrap="none">
            <a:spAutoFit/>
          </a:bodyPr>
          <a:lstStyle/>
          <a:p>
            <a:pPr>
              <a:lnSpc>
                <a:spcPct val="150000"/>
              </a:lnSpc>
              <a:spcAft>
                <a:spcPts val="0"/>
              </a:spcAft>
              <a:tabLst>
                <a:tab pos="2970530" algn="l"/>
              </a:tabLst>
            </a:pPr>
            <a:r>
              <a:rPr lang="zh-CN" altLang="zh-CN" sz="2600" b="1">
                <a:solidFill>
                  <a:srgbClr val="C00000"/>
                </a:solidFill>
                <a:latin typeface="Times New Roman" panose="02020603050405020304" pitchFamily="18" charset="0"/>
                <a:cs typeface="Times New Roman" panose="02020603050405020304" pitchFamily="18" charset="0"/>
              </a:rPr>
              <a:t>　</a:t>
            </a:r>
            <a:r>
              <a:rPr lang="en-US" altLang="zh-CN" sz="2600" b="1">
                <a:solidFill>
                  <a:srgbClr val="C00000"/>
                </a:solidFill>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矩形 4"/>
              <p:cNvSpPr/>
              <p:nvPr/>
            </p:nvSpPr>
            <p:spPr>
              <a:xfrm>
                <a:off x="567245" y="1688878"/>
                <a:ext cx="11589417" cy="3575081"/>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𝐢</m:t>
                        </m:r>
                      </m:num>
                      <m:den>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𝐢</m:t>
                        </m:r>
                      </m:num>
                      <m:den>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𝐢</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r>
                          <a:rPr lang="en-US" altLang="zh-CN" sz="2600" b="1">
                            <a:latin typeface="Cambria Math" panose="02040503050406030204" pitchFamily="18" charset="0"/>
                            <a:cs typeface="Times New Roman" panose="02020603050405020304" pitchFamily="18" charset="0"/>
                          </a:rPr>
                          <m:t>)</m:t>
                        </m:r>
                      </m:num>
                      <m:den>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r>
                          <a:rPr lang="en-US" altLang="zh-CN" sz="2600" b="1">
                            <a:latin typeface="Cambria Math" panose="02040503050406030204" pitchFamily="18" charset="0"/>
                            <a:cs typeface="Times New Roman" panose="02020603050405020304" pitchFamily="18" charset="0"/>
                          </a:rPr>
                          <m:t>)</m:t>
                        </m:r>
                      </m:den>
                    </m:f>
                  </m:oMath>
                </a14:m>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𝐢</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567245" y="1688878"/>
                <a:ext cx="11589417" cy="3575081"/>
              </a:xfrm>
              <a:prstGeom prst="rect">
                <a:avLst/>
              </a:prstGeom>
              <a:blipFill rotWithShape="0">
                <a:blip r:embed="rId5"/>
                <a:stretch>
                  <a:fillRect l="-947" b="-102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4601310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69382" y="837470"/>
            <a:ext cx="11589417" cy="2292935"/>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复数的有关概念</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定义</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我们把</a:t>
            </a:r>
            <a:r>
              <a:rPr lang="zh-CN" altLang="zh-CN" sz="2600" b="1" smtClean="0">
                <a:latin typeface="Times New Roman" panose="02020603050405020304" pitchFamily="18" charset="0"/>
                <a:cs typeface="Times New Roman" panose="02020603050405020304" pitchFamily="18" charset="0"/>
              </a:rPr>
              <a:t>集合</a:t>
            </a:r>
            <a:r>
              <a:rPr lang="en-US" altLang="zh-CN" sz="2600" b="1" smtClean="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a:t>
            </a:r>
            <a:r>
              <a:rPr lang="en-US" altLang="zh-CN" sz="2600" b="1" smtClean="0">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中的数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即形如</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的数叫做复数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其中</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叫做复数</a:t>
            </a:r>
            <a:r>
              <a:rPr lang="en-US" altLang="zh-CN" sz="2600" b="1" i="1">
                <a:latin typeface="Times New Roman" panose="02020603050405020304" pitchFamily="18" charset="0"/>
                <a:cs typeface="Times New Roman" panose="02020603050405020304" pitchFamily="18" charset="0"/>
              </a:rPr>
              <a:t>z</a:t>
            </a:r>
            <a:r>
              <a:rPr lang="zh-CN" altLang="zh-CN" sz="2600" b="1" smtClean="0">
                <a:latin typeface="Times New Roman" panose="02020603050405020304" pitchFamily="18" charset="0"/>
                <a:cs typeface="Times New Roman" panose="02020603050405020304" pitchFamily="18" charset="0"/>
              </a:rPr>
              <a:t>的</a:t>
            </a:r>
            <a:r>
              <a:rPr lang="en-US" altLang="zh-CN" sz="2600" b="1" smtClean="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a:t>
            </a:r>
            <a:r>
              <a:rPr lang="en-US" altLang="zh-CN" sz="2600" b="1" smtClean="0">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叫做复数</a:t>
            </a:r>
            <a:r>
              <a:rPr lang="en-US" altLang="zh-CN" sz="2600" b="1" i="1">
                <a:latin typeface="Times New Roman" panose="02020603050405020304" pitchFamily="18" charset="0"/>
                <a:cs typeface="Times New Roman" panose="02020603050405020304" pitchFamily="18" charset="0"/>
              </a:rPr>
              <a:t>z</a:t>
            </a:r>
            <a:r>
              <a:rPr lang="zh-CN" altLang="zh-CN" sz="2600" b="1" smtClean="0">
                <a:latin typeface="Times New Roman" panose="02020603050405020304" pitchFamily="18" charset="0"/>
                <a:cs typeface="Times New Roman" panose="02020603050405020304" pitchFamily="18" charset="0"/>
              </a:rPr>
              <a:t>的</a:t>
            </a:r>
            <a:r>
              <a:rPr lang="en-US" altLang="zh-CN" sz="2600" b="1" smtClean="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a:t>
            </a:r>
            <a:r>
              <a:rPr lang="zh-CN" altLang="zh-CN" sz="2600" b="1" smtClean="0">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r>
              <a:rPr lang="zh-CN" altLang="zh-CN" sz="2600" b="1">
                <a:latin typeface="Times New Roman" panose="02020603050405020304" pitchFamily="18" charset="0"/>
                <a:cs typeface="Times New Roman" panose="02020603050405020304" pitchFamily="18" charset="0"/>
              </a:rPr>
              <a:t>为虚数单位</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r>
              <a:rPr lang="en-US" altLang="zh-CN" sz="2600" b="1" smtClean="0">
                <a:latin typeface="Times New Roman" panose="02020603050405020304" pitchFamily="18" charset="0"/>
              </a:rPr>
              <a:t>	(</a:t>
            </a:r>
            <a:r>
              <a:rPr lang="en-US" altLang="zh-CN" sz="2600" b="1">
                <a:latin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分类</a:t>
            </a:r>
            <a:endParaRPr lang="zh-CN" altLang="zh-CN" sz="1050" kern="100" dirty="0">
              <a:effectLst/>
              <a:latin typeface="Times New Roman" panose="02020603050405020304" pitchFamily="18" charset="0"/>
              <a:cs typeface="Times New Roman" panose="02020603050405020304" pitchFamily="18"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1942150907"/>
              </p:ext>
            </p:extLst>
          </p:nvPr>
        </p:nvGraphicFramePr>
        <p:xfrm>
          <a:off x="1301048" y="3192985"/>
          <a:ext cx="7139282" cy="2906501"/>
        </p:xfrm>
        <a:graphic>
          <a:graphicData uri="http://schemas.openxmlformats.org/drawingml/2006/table">
            <a:tbl>
              <a:tblPr firstRow="1" firstCol="1" bandRow="1"/>
              <a:tblGrid>
                <a:gridCol w="1738607"/>
                <a:gridCol w="5400675"/>
              </a:tblGrid>
              <a:tr h="580478">
                <a:tc>
                  <a:txBody>
                    <a:bodyPr/>
                    <a:lstStyle/>
                    <a:p>
                      <a:pPr algn="ctr">
                        <a:lnSpc>
                          <a:spcPct val="150000"/>
                        </a:lnSpc>
                        <a:spcAft>
                          <a:spcPts val="0"/>
                        </a:spcAft>
                        <a:tabLst>
                          <a:tab pos="2970530" algn="l"/>
                        </a:tabLst>
                      </a:pPr>
                      <a:r>
                        <a:rPr lang="en-US" sz="2600" b="1">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5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zh-CN" sz="2600" b="1">
                          <a:effectLst/>
                          <a:latin typeface="Times New Roman" panose="02020603050405020304" pitchFamily="18" charset="0"/>
                          <a:ea typeface="宋体" panose="02010600030101010101" pitchFamily="2" charset="-122"/>
                          <a:cs typeface="Times New Roman" panose="02020603050405020304" pitchFamily="18" charset="0"/>
                        </a:rPr>
                        <a:t>满足条件</a:t>
                      </a:r>
                      <a:r>
                        <a:rPr lang="en-US" sz="2600" b="1">
                          <a:effectLst/>
                          <a:latin typeface="Times New Roman" panose="02020603050405020304" pitchFamily="18" charset="0"/>
                          <a:ea typeface="宋体" panose="02010600030101010101" pitchFamily="2" charset="-122"/>
                          <a:cs typeface="Times New Roman" panose="02020603050405020304" pitchFamily="18" charset="0"/>
                        </a:rPr>
                        <a:t>(</a:t>
                      </a:r>
                      <a:r>
                        <a:rPr lang="en-US" sz="2600" b="1" i="1">
                          <a:effectLst/>
                          <a:latin typeface="Times New Roman" panose="02020603050405020304" pitchFamily="18" charset="0"/>
                          <a:ea typeface="宋体" panose="02010600030101010101" pitchFamily="2" charset="-122"/>
                          <a:cs typeface="Times New Roman" panose="02020603050405020304" pitchFamily="18" charset="0"/>
                        </a:rPr>
                        <a:t>a</a:t>
                      </a:r>
                      <a:r>
                        <a:rPr lang="en-US" sz="2600" b="1">
                          <a:effectLst/>
                          <a:latin typeface="宋体" panose="02010600030101010101" pitchFamily="2" charset="-122"/>
                          <a:ea typeface="宋体" panose="02010600030101010101" pitchFamily="2" charset="-122"/>
                          <a:cs typeface="Times New Roman" panose="02020603050405020304" pitchFamily="18" charset="0"/>
                        </a:rPr>
                        <a:t>,</a:t>
                      </a:r>
                      <a:r>
                        <a:rPr lang="en-US" sz="2600" b="1" i="1">
                          <a:effectLst/>
                          <a:latin typeface="Times New Roman" panose="02020603050405020304" pitchFamily="18" charset="0"/>
                          <a:ea typeface="宋体" panose="02010600030101010101" pitchFamily="2" charset="-122"/>
                          <a:cs typeface="Times New Roman" panose="02020603050405020304" pitchFamily="18" charset="0"/>
                        </a:rPr>
                        <a:t>b</a:t>
                      </a:r>
                      <a:r>
                        <a:rPr lang="zh-CN" sz="2600" b="1">
                          <a:effectLst/>
                          <a:latin typeface="Times New Roman" panose="02020603050405020304" pitchFamily="18" charset="0"/>
                          <a:ea typeface="宋体" panose="02010600030101010101" pitchFamily="2" charset="-122"/>
                          <a:cs typeface="Times New Roman" panose="02020603050405020304" pitchFamily="18" charset="0"/>
                        </a:rPr>
                        <a:t>为实数</a:t>
                      </a:r>
                      <a:r>
                        <a:rPr lang="en-US" sz="2600" b="1">
                          <a:effectLst/>
                          <a:latin typeface="Times New Roman" panose="02020603050405020304" pitchFamily="18" charset="0"/>
                          <a:ea typeface="宋体" panose="02010600030101010101" pitchFamily="2" charset="-122"/>
                          <a:cs typeface="Times New Roman" panose="02020603050405020304" pitchFamily="18" charset="0"/>
                        </a:rPr>
                        <a:t>)</a:t>
                      </a:r>
                      <a:endParaRPr lang="zh-CN" sz="115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3374">
                <a:tc rowSpan="3">
                  <a:txBody>
                    <a:bodyPr/>
                    <a:lstStyle/>
                    <a:p>
                      <a:pPr algn="ctr">
                        <a:lnSpc>
                          <a:spcPct val="150000"/>
                        </a:lnSpc>
                        <a:spcAft>
                          <a:spcPts val="0"/>
                        </a:spcAft>
                        <a:tabLst>
                          <a:tab pos="2970530" algn="l"/>
                        </a:tabLst>
                      </a:pPr>
                      <a:r>
                        <a:rPr lang="zh-CN" sz="2600" b="1">
                          <a:effectLst/>
                          <a:latin typeface="Times New Roman" panose="02020603050405020304" pitchFamily="18" charset="0"/>
                          <a:ea typeface="宋体" panose="02010600030101010101" pitchFamily="2" charset="-122"/>
                          <a:cs typeface="Times New Roman" panose="02020603050405020304" pitchFamily="18" charset="0"/>
                        </a:rPr>
                        <a:t>复数的</a:t>
                      </a:r>
                      <a:endParaRPr lang="zh-CN" sz="115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tabLst>
                          <a:tab pos="2970530" algn="l"/>
                        </a:tabLst>
                      </a:pPr>
                      <a:r>
                        <a:rPr lang="zh-CN" sz="2600" b="1">
                          <a:effectLst/>
                          <a:latin typeface="Times New Roman" panose="02020603050405020304" pitchFamily="18" charset="0"/>
                          <a:ea typeface="宋体" panose="02010600030101010101" pitchFamily="2" charset="-122"/>
                          <a:cs typeface="Times New Roman" panose="02020603050405020304" pitchFamily="18" charset="0"/>
                        </a:rPr>
                        <a:t>分类</a:t>
                      </a:r>
                      <a:endParaRPr lang="zh-CN" sz="115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en-US" sz="2600" b="1" i="1">
                          <a:effectLst/>
                          <a:latin typeface="Times New Roman" panose="02020603050405020304" pitchFamily="18" charset="0"/>
                          <a:ea typeface="宋体" panose="02010600030101010101" pitchFamily="2" charset="-122"/>
                          <a:cs typeface="Times New Roman" panose="02020603050405020304" pitchFamily="18" charset="0"/>
                        </a:rPr>
                        <a:t>a</a:t>
                      </a:r>
                      <a:r>
                        <a:rPr lang="en-US" sz="2600" b="1">
                          <a:effectLst/>
                          <a:latin typeface="宋体" panose="02010600030101010101" pitchFamily="2" charset="-122"/>
                          <a:ea typeface="宋体" panose="02010600030101010101" pitchFamily="2" charset="-122"/>
                          <a:cs typeface="Times New Roman" panose="02020603050405020304" pitchFamily="18" charset="0"/>
                        </a:rPr>
                        <a:t>+</a:t>
                      </a:r>
                      <a:r>
                        <a:rPr lang="en-US" sz="2600" b="1" i="1">
                          <a:effectLst/>
                          <a:latin typeface="Times New Roman" panose="02020603050405020304" pitchFamily="18" charset="0"/>
                          <a:ea typeface="宋体" panose="02010600030101010101" pitchFamily="2" charset="-122"/>
                          <a:cs typeface="Times New Roman" panose="02020603050405020304" pitchFamily="18" charset="0"/>
                        </a:rPr>
                        <a:t>b</a:t>
                      </a:r>
                      <a:r>
                        <a:rPr lang="en-US" sz="2600" b="1">
                          <a:effectLst/>
                          <a:latin typeface="Times New Roman" panose="02020603050405020304" pitchFamily="18" charset="0"/>
                          <a:ea typeface="宋体" panose="02010600030101010101" pitchFamily="2" charset="-122"/>
                          <a:cs typeface="Times New Roman" panose="02020603050405020304" pitchFamily="18" charset="0"/>
                        </a:rPr>
                        <a:t>i</a:t>
                      </a:r>
                      <a:r>
                        <a:rPr lang="zh-CN" sz="2600" b="1">
                          <a:effectLst/>
                          <a:latin typeface="Times New Roman" panose="02020603050405020304" pitchFamily="18" charset="0"/>
                          <a:ea typeface="宋体" panose="02010600030101010101" pitchFamily="2" charset="-122"/>
                          <a:cs typeface="Times New Roman" panose="02020603050405020304" pitchFamily="18" charset="0"/>
                        </a:rPr>
                        <a:t>为实数</a:t>
                      </a:r>
                      <a:r>
                        <a:rPr lang="en-US" sz="2600" b="1" smtClean="0">
                          <a:effectLst/>
                          <a:latin typeface="Cambria Math" panose="02040503050406030204" pitchFamily="18" charset="0"/>
                          <a:ea typeface="宋体" panose="02010600030101010101" pitchFamily="2" charset="-122"/>
                          <a:cs typeface="Cambria Math" panose="02040503050406030204" pitchFamily="18" charset="0"/>
                        </a:rPr>
                        <a:t>⇔</a:t>
                      </a:r>
                      <a:r>
                        <a:rPr kumimoji="0" lang="en-US" sz="2600" b="1" i="0" u="none" baseline="0" smtClean="0">
                          <a:effectLst/>
                          <a:latin typeface="Times New Roman" panose="02020603050405020304" pitchFamily="18" charset="0"/>
                          <a:ea typeface="宋体" panose="02010600030101010101" pitchFamily="2" charset="-122"/>
                          <a:cs typeface="Cambria Math" panose="02040503050406030204" pitchFamily="18" charset="0"/>
                          <a:sym typeface="Times New Roman" panose="02020603050405020304" pitchFamily="18" charset="0"/>
                        </a:rPr>
                        <a:t>______</a:t>
                      </a:r>
                      <a:endParaRPr kumimoji="0" lang="zh-CN" sz="2600" i="0" u="none" baseline="0">
                        <a:effectLst/>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0977">
                <a:tc vMerge="1">
                  <a:txBody>
                    <a:bodyPr/>
                    <a:lstStyle/>
                    <a:p>
                      <a:endParaRPr lang="zh-CN" altLang="en-US"/>
                    </a:p>
                  </a:txBody>
                  <a:tcPr/>
                </a:tc>
                <a:tc>
                  <a:txBody>
                    <a:bodyPr/>
                    <a:lstStyle/>
                    <a:p>
                      <a:pPr algn="ctr">
                        <a:lnSpc>
                          <a:spcPct val="150000"/>
                        </a:lnSpc>
                        <a:spcAft>
                          <a:spcPts val="0"/>
                        </a:spcAft>
                        <a:tabLst>
                          <a:tab pos="2970530" algn="l"/>
                        </a:tabLst>
                      </a:pPr>
                      <a:r>
                        <a:rPr lang="en-US" sz="2600" b="1" i="1">
                          <a:effectLst/>
                          <a:latin typeface="Times New Roman" panose="02020603050405020304" pitchFamily="18" charset="0"/>
                          <a:ea typeface="宋体" panose="02010600030101010101" pitchFamily="2" charset="-122"/>
                          <a:cs typeface="Times New Roman" panose="02020603050405020304" pitchFamily="18" charset="0"/>
                        </a:rPr>
                        <a:t>a</a:t>
                      </a:r>
                      <a:r>
                        <a:rPr lang="en-US" sz="2600" b="1">
                          <a:effectLst/>
                          <a:latin typeface="宋体" panose="02010600030101010101" pitchFamily="2" charset="-122"/>
                          <a:ea typeface="宋体" panose="02010600030101010101" pitchFamily="2" charset="-122"/>
                          <a:cs typeface="Times New Roman" panose="02020603050405020304" pitchFamily="18" charset="0"/>
                        </a:rPr>
                        <a:t>+</a:t>
                      </a:r>
                      <a:r>
                        <a:rPr lang="en-US" sz="2600" b="1" i="1">
                          <a:effectLst/>
                          <a:latin typeface="Times New Roman" panose="02020603050405020304" pitchFamily="18" charset="0"/>
                          <a:ea typeface="宋体" panose="02010600030101010101" pitchFamily="2" charset="-122"/>
                          <a:cs typeface="Times New Roman" panose="02020603050405020304" pitchFamily="18" charset="0"/>
                        </a:rPr>
                        <a:t>b</a:t>
                      </a:r>
                      <a:r>
                        <a:rPr lang="en-US" sz="2600" b="1">
                          <a:effectLst/>
                          <a:latin typeface="Times New Roman" panose="02020603050405020304" pitchFamily="18" charset="0"/>
                          <a:ea typeface="宋体" panose="02010600030101010101" pitchFamily="2" charset="-122"/>
                          <a:cs typeface="Times New Roman" panose="02020603050405020304" pitchFamily="18" charset="0"/>
                        </a:rPr>
                        <a:t>i</a:t>
                      </a:r>
                      <a:r>
                        <a:rPr lang="zh-CN" sz="2600" b="1">
                          <a:effectLst/>
                          <a:latin typeface="Times New Roman" panose="02020603050405020304" pitchFamily="18" charset="0"/>
                          <a:ea typeface="宋体" panose="02010600030101010101" pitchFamily="2" charset="-122"/>
                          <a:cs typeface="Times New Roman" panose="02020603050405020304" pitchFamily="18" charset="0"/>
                        </a:rPr>
                        <a:t>为虚数</a:t>
                      </a:r>
                      <a:r>
                        <a:rPr lang="en-US" sz="2600" b="1" smtClean="0">
                          <a:effectLst/>
                          <a:latin typeface="Cambria Math" panose="02040503050406030204" pitchFamily="18" charset="0"/>
                          <a:ea typeface="宋体" panose="02010600030101010101" pitchFamily="2" charset="-122"/>
                          <a:cs typeface="Cambria Math" panose="02040503050406030204" pitchFamily="18" charset="0"/>
                        </a:rPr>
                        <a:t>⇔</a:t>
                      </a:r>
                      <a:r>
                        <a:rPr kumimoji="0" lang="en-US" sz="2600" b="1" i="0" u="none" baseline="0" smtClean="0">
                          <a:effectLst/>
                          <a:latin typeface="Times New Roman" panose="02020603050405020304" pitchFamily="18" charset="0"/>
                          <a:ea typeface="宋体" panose="02010600030101010101" pitchFamily="2" charset="-122"/>
                          <a:cs typeface="Cambria Math" panose="02040503050406030204" pitchFamily="18" charset="0"/>
                          <a:sym typeface="Times New Roman" panose="02020603050405020304" pitchFamily="18" charset="0"/>
                        </a:rPr>
                        <a:t>_______</a:t>
                      </a:r>
                      <a:endParaRPr kumimoji="0" lang="zh-CN" sz="2600" i="0" u="none" baseline="0">
                        <a:effectLst/>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8580">
                <a:tc vMerge="1">
                  <a:txBody>
                    <a:bodyPr/>
                    <a:lstStyle/>
                    <a:p>
                      <a:endParaRPr lang="zh-CN" altLang="en-US"/>
                    </a:p>
                  </a:txBody>
                  <a:tcPr/>
                </a:tc>
                <a:tc>
                  <a:txBody>
                    <a:bodyPr/>
                    <a:lstStyle/>
                    <a:p>
                      <a:pPr algn="ctr">
                        <a:lnSpc>
                          <a:spcPct val="150000"/>
                        </a:lnSpc>
                        <a:spcAft>
                          <a:spcPts val="0"/>
                        </a:spcAft>
                        <a:tabLst>
                          <a:tab pos="2970530" algn="l"/>
                        </a:tabLst>
                      </a:pPr>
                      <a:r>
                        <a:rPr lang="en-US" sz="2600" b="1" i="1">
                          <a:effectLst/>
                          <a:latin typeface="Times New Roman" panose="02020603050405020304" pitchFamily="18" charset="0"/>
                          <a:ea typeface="宋体" panose="02010600030101010101" pitchFamily="2" charset="-122"/>
                          <a:cs typeface="Times New Roman" panose="02020603050405020304" pitchFamily="18" charset="0"/>
                        </a:rPr>
                        <a:t>a</a:t>
                      </a:r>
                      <a:r>
                        <a:rPr lang="en-US" sz="2600" b="1">
                          <a:effectLst/>
                          <a:latin typeface="宋体" panose="02010600030101010101" pitchFamily="2" charset="-122"/>
                          <a:ea typeface="宋体" panose="02010600030101010101" pitchFamily="2" charset="-122"/>
                          <a:cs typeface="Times New Roman" panose="02020603050405020304" pitchFamily="18" charset="0"/>
                        </a:rPr>
                        <a:t>+</a:t>
                      </a:r>
                      <a:r>
                        <a:rPr lang="en-US" sz="2600" b="1" i="1">
                          <a:effectLst/>
                          <a:latin typeface="Times New Roman" panose="02020603050405020304" pitchFamily="18" charset="0"/>
                          <a:ea typeface="宋体" panose="02010600030101010101" pitchFamily="2" charset="-122"/>
                          <a:cs typeface="Times New Roman" panose="02020603050405020304" pitchFamily="18" charset="0"/>
                        </a:rPr>
                        <a:t>b</a:t>
                      </a:r>
                      <a:r>
                        <a:rPr lang="en-US" sz="2600" b="1">
                          <a:effectLst/>
                          <a:latin typeface="Times New Roman" panose="02020603050405020304" pitchFamily="18" charset="0"/>
                          <a:ea typeface="宋体" panose="02010600030101010101" pitchFamily="2" charset="-122"/>
                          <a:cs typeface="Times New Roman" panose="02020603050405020304" pitchFamily="18" charset="0"/>
                        </a:rPr>
                        <a:t>i</a:t>
                      </a:r>
                      <a:r>
                        <a:rPr lang="zh-CN" sz="2600" b="1">
                          <a:effectLst/>
                          <a:latin typeface="Times New Roman" panose="02020603050405020304" pitchFamily="18" charset="0"/>
                          <a:ea typeface="宋体" panose="02010600030101010101" pitchFamily="2" charset="-122"/>
                          <a:cs typeface="Times New Roman" panose="02020603050405020304" pitchFamily="18" charset="0"/>
                        </a:rPr>
                        <a:t>为纯虚数</a:t>
                      </a:r>
                      <a:r>
                        <a:rPr lang="en-US" sz="2600" b="1" smtClean="0">
                          <a:effectLst/>
                          <a:latin typeface="Cambria Math" panose="02040503050406030204" pitchFamily="18" charset="0"/>
                          <a:ea typeface="宋体" panose="02010600030101010101" pitchFamily="2" charset="-122"/>
                          <a:cs typeface="Cambria Math" panose="02040503050406030204" pitchFamily="18" charset="0"/>
                        </a:rPr>
                        <a:t>⇔</a:t>
                      </a:r>
                      <a:r>
                        <a:rPr kumimoji="0" lang="en-US" sz="2600" b="1" i="0" u="none" baseline="0" smtClean="0">
                          <a:effectLst/>
                          <a:latin typeface="Times New Roman" panose="02020603050405020304" pitchFamily="18" charset="0"/>
                          <a:ea typeface="宋体" panose="02010600030101010101" pitchFamily="2" charset="-122"/>
                          <a:cs typeface="Cambria Math" panose="02040503050406030204" pitchFamily="18" charset="0"/>
                          <a:sym typeface="Times New Roman" panose="02020603050405020304" pitchFamily="18" charset="0"/>
                        </a:rPr>
                        <a:t>__________</a:t>
                      </a:r>
                      <a:endParaRPr kumimoji="0" lang="zh-CN" sz="2600" i="0" u="none" baseline="0">
                        <a:effectLst/>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矩形 2"/>
          <p:cNvSpPr/>
          <p:nvPr/>
        </p:nvSpPr>
        <p:spPr>
          <a:xfrm>
            <a:off x="3656563" y="1516724"/>
            <a:ext cx="425116" cy="492443"/>
          </a:xfrm>
          <a:prstGeom prst="rect">
            <a:avLst/>
          </a:prstGeom>
        </p:spPr>
        <p:txBody>
          <a:bodyPr wrap="none">
            <a:spAutoFit/>
          </a:bodyPr>
          <a:lstStyle/>
          <a:p>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C</a:t>
            </a:r>
            <a:endParaRPr lang="zh-CN" altLang="en-US" sz="260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4" name="矩形 3"/>
          <p:cNvSpPr/>
          <p:nvPr/>
        </p:nvSpPr>
        <p:spPr>
          <a:xfrm>
            <a:off x="4233087" y="2104416"/>
            <a:ext cx="854721" cy="492443"/>
          </a:xfrm>
          <a:prstGeom prst="rect">
            <a:avLst/>
          </a:prstGeom>
        </p:spPr>
        <p:txBody>
          <a:bodyPr wrap="none">
            <a:spAutoFit/>
          </a:bodyPr>
          <a:lstStyle/>
          <a:p>
            <a:r>
              <a:rPr lang="zh-CN" altLang="zh-CN" sz="26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实部</a:t>
            </a:r>
            <a:endParaRPr lang="zh-CN" altLang="en-US" sz="2600" dirty="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5" name="矩形 4"/>
          <p:cNvSpPr/>
          <p:nvPr/>
        </p:nvSpPr>
        <p:spPr>
          <a:xfrm>
            <a:off x="7317627" y="2112850"/>
            <a:ext cx="854721" cy="492443"/>
          </a:xfrm>
          <a:prstGeom prst="rect">
            <a:avLst/>
          </a:prstGeom>
        </p:spPr>
        <p:txBody>
          <a:bodyPr wrap="none">
            <a:spAutoFit/>
          </a:bodyPr>
          <a:lstStyle/>
          <a:p>
            <a:r>
              <a:rPr lang="zh-CN"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虚部</a:t>
            </a:r>
            <a:endParaRPr lang="zh-CN" altLang="en-US" sz="260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6" name="矩形 5"/>
          <p:cNvSpPr/>
          <p:nvPr/>
        </p:nvSpPr>
        <p:spPr>
          <a:xfrm>
            <a:off x="6300842" y="3934358"/>
            <a:ext cx="708848" cy="492443"/>
          </a:xfrm>
          <a:prstGeom prst="rect">
            <a:avLst/>
          </a:prstGeom>
        </p:spPr>
        <p:txBody>
          <a:bodyPr wrap="none">
            <a:spAutoFit/>
          </a:bodyPr>
          <a:lstStyle/>
          <a:p>
            <a:r>
              <a:rPr lang="en-US" altLang="zh-CN" sz="2600" b="1" i="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b</a:t>
            </a:r>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=0</a:t>
            </a:r>
            <a:endParaRPr lang="zh-CN" altLang="en-US" sz="260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7" name="矩形 6"/>
          <p:cNvSpPr/>
          <p:nvPr/>
        </p:nvSpPr>
        <p:spPr>
          <a:xfrm>
            <a:off x="6363188" y="4655176"/>
            <a:ext cx="700833" cy="492443"/>
          </a:xfrm>
          <a:prstGeom prst="rect">
            <a:avLst/>
          </a:prstGeom>
        </p:spPr>
        <p:txBody>
          <a:bodyPr wrap="none">
            <a:spAutoFit/>
          </a:bodyPr>
          <a:lstStyle/>
          <a:p>
            <a:r>
              <a:rPr lang="en-US" altLang="zh-CN" sz="2600" b="1" i="1" dirty="0" err="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b</a:t>
            </a:r>
            <a:r>
              <a:rPr lang="en-US" altLang="zh-CN" sz="2600" b="1" dirty="0" err="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≠0</a:t>
            </a:r>
            <a:endParaRPr lang="zh-CN" altLang="en-US" sz="2600" dirty="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8" name="矩形 7"/>
          <p:cNvSpPr/>
          <p:nvPr/>
        </p:nvSpPr>
        <p:spPr>
          <a:xfrm>
            <a:off x="6047353" y="5446547"/>
            <a:ext cx="1560042" cy="492443"/>
          </a:xfrm>
          <a:prstGeom prst="rect">
            <a:avLst/>
          </a:prstGeom>
        </p:spPr>
        <p:txBody>
          <a:bodyPr wrap="none">
            <a:spAutoFit/>
          </a:bodyPr>
          <a:lstStyle/>
          <a:p>
            <a:r>
              <a:rPr lang="en-US" altLang="zh-CN" sz="2600" b="1" i="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a:t>
            </a:r>
            <a:r>
              <a:rPr lang="en-US" altLang="zh-CN" sz="26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=0</a:t>
            </a:r>
            <a:r>
              <a:rPr lang="zh-CN" altLang="zh-CN" sz="26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且</a:t>
            </a:r>
            <a:r>
              <a:rPr lang="en-US" altLang="zh-CN" sz="2600" b="1" i="1" dirty="0" err="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b</a:t>
            </a:r>
            <a:r>
              <a:rPr lang="en-US" altLang="zh-CN" sz="2600" b="1" dirty="0" err="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≠0</a:t>
            </a:r>
            <a:endParaRPr lang="zh-CN" altLang="en-US" sz="2600" dirty="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p:spTree>
    <p:extLst>
      <p:ext uri="{BB962C8B-B14F-4D97-AF65-F5344CB8AC3E}">
        <p14:creationId xmlns:p14="http://schemas.microsoft.com/office/powerpoint/2010/main" val="251435297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P spid="5" grpId="0" autoUpdateAnimBg="0"/>
      <p:bldP spid="6" grpId="0" autoUpdateAnimBg="0"/>
      <p:bldP spid="7" grpId="0" autoUpdateAnimBg="0"/>
      <p:bldP spid="8"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1917605"/>
            <a:ext cx="12190413" cy="437670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492501"/>
                <a:ext cx="11589417" cy="1224118"/>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14.(2025·</a:t>
                </a:r>
                <a:r>
                  <a:rPr lang="zh-CN" altLang="zh-CN" sz="2600" b="1">
                    <a:latin typeface="Times New Roman" panose="02020603050405020304" pitchFamily="18" charset="0"/>
                    <a:cs typeface="Times New Roman" panose="02020603050405020304" pitchFamily="18" charset="0"/>
                  </a:rPr>
                  <a:t>南京调研</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已知复数</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在复平面内对应的点在第二象限</a:t>
                </a:r>
                <a:r>
                  <a:rPr lang="en-US" altLang="zh-CN" sz="2600" b="1">
                    <a:latin typeface="宋体" panose="02010600030101010101" pitchFamily="2" charset="-122"/>
                    <a:cs typeface="Times New Roman" panose="02020603050405020304" pitchFamily="18" charset="0"/>
                  </a:rPr>
                  <a:t>,</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zh-CN" altLang="zh-CN" sz="2600" b="1">
                    <a:latin typeface="Times New Roman" panose="02020603050405020304" pitchFamily="18" charset="0"/>
                    <a:cs typeface="Times New Roman" panose="02020603050405020304" pitchFamily="18" charset="0"/>
                  </a:rPr>
                  <a:t>为</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的共轭复数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且满足</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则复数</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492501"/>
                <a:ext cx="11589417" cy="1224118"/>
              </a:xfrm>
              <a:prstGeom prst="rect">
                <a:avLst/>
              </a:prstGeom>
              <a:blipFill rotWithShape="0">
                <a:blip r:embed="rId4"/>
                <a:stretch>
                  <a:fillRect l="-947" r="-2367" b="-11443"/>
                </a:stretch>
              </a:blipFill>
            </p:spPr>
            <p:txBody>
              <a:bodyPr/>
              <a:lstStyle/>
              <a:p>
                <a:r>
                  <a:rPr lang="zh-CN" altLang="en-US">
                    <a:noFill/>
                  </a:rPr>
                  <a:t> </a:t>
                </a:r>
              </a:p>
            </p:txBody>
          </p:sp>
        </mc:Fallback>
      </mc:AlternateContent>
      <p:sp>
        <p:nvSpPr>
          <p:cNvPr id="11" name="矩形 10"/>
          <p:cNvSpPr/>
          <p:nvPr>
            <p:custDataLst>
              <p:tags r:id="rId2"/>
            </p:custDataLst>
          </p:nvPr>
        </p:nvSpPr>
        <p:spPr>
          <a:xfrm>
            <a:off x="5068221" y="1001425"/>
            <a:ext cx="1116011" cy="623953"/>
          </a:xfrm>
          <a:prstGeom prst="rect">
            <a:avLst/>
          </a:prstGeom>
        </p:spPr>
        <p:txBody>
          <a:bodyPr wrap="none">
            <a:spAutoFit/>
          </a:bodyPr>
          <a:lstStyle/>
          <a:p>
            <a:pPr>
              <a:lnSpc>
                <a:spcPct val="150000"/>
              </a:lnSpc>
              <a:spcAft>
                <a:spcPts val="0"/>
              </a:spcAft>
              <a:tabLst>
                <a:tab pos="2970530" algn="l"/>
              </a:tabLst>
            </a:pPr>
            <a:r>
              <a:rPr lang="zh-CN" altLang="zh-CN" sz="2600" b="1" dirty="0">
                <a:solidFill>
                  <a:srgbClr val="C00000"/>
                </a:solidFill>
                <a:latin typeface="Times New Roman" panose="02020603050405020304" pitchFamily="18" charset="0"/>
                <a:cs typeface="Times New Roman" panose="02020603050405020304" pitchFamily="18" charset="0"/>
              </a:rPr>
              <a:t>　</a:t>
            </a:r>
            <a:r>
              <a:rPr lang="en-US" altLang="zh-CN" sz="2600" b="1" dirty="0">
                <a:solidFill>
                  <a:srgbClr val="C00000"/>
                </a:solidFill>
                <a:latin typeface="宋体" panose="02010600030101010101" pitchFamily="2" charset="-122"/>
                <a:cs typeface="Times New Roman" panose="02020603050405020304" pitchFamily="18" charset="0"/>
              </a:rPr>
              <a:t>-</a:t>
            </a:r>
            <a:r>
              <a:rPr lang="en-US" altLang="zh-CN" sz="2600" b="1" dirty="0" err="1">
                <a:solidFill>
                  <a:srgbClr val="C00000"/>
                </a:solidFill>
                <a:latin typeface="Times New Roman" panose="02020603050405020304" pitchFamily="18" charset="0"/>
                <a:cs typeface="Times New Roman" panose="02020603050405020304" pitchFamily="18" charset="0"/>
              </a:rPr>
              <a:t>1</a:t>
            </a:r>
            <a:r>
              <a:rPr lang="en-US" altLang="zh-CN" sz="2600" b="1" dirty="0" err="1">
                <a:solidFill>
                  <a:srgbClr val="C00000"/>
                </a:solidFill>
                <a:latin typeface="宋体" panose="02010600030101010101" pitchFamily="2" charset="-122"/>
                <a:cs typeface="Times New Roman" panose="02020603050405020304" pitchFamily="18" charset="0"/>
              </a:rPr>
              <a:t>+</a:t>
            </a:r>
            <a:r>
              <a:rPr lang="en-US" altLang="zh-CN" sz="2600" b="1" dirty="0" err="1">
                <a:solidFill>
                  <a:srgbClr val="C00000"/>
                </a:solidFill>
                <a:latin typeface="Times New Roman" panose="02020603050405020304" pitchFamily="18" charset="0"/>
                <a:cs typeface="Times New Roman" panose="02020603050405020304" pitchFamily="18" charset="0"/>
              </a:rPr>
              <a:t>i</a:t>
            </a:r>
            <a:endParaRPr lang="zh-CN" altLang="zh-CN" sz="1150" dirty="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矩形 4"/>
              <p:cNvSpPr/>
              <p:nvPr/>
            </p:nvSpPr>
            <p:spPr>
              <a:xfrm>
                <a:off x="554545" y="1827758"/>
                <a:ext cx="11589417" cy="3978333"/>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由题意设</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&lt;0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14:m>
                  <m:oMath xmlns:m="http://schemas.openxmlformats.org/officeDocument/2006/math">
                    <m:bar>
                      <m:barPr>
                        <m:pos m:val="top"/>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600" b="1" i="1">
                            <a:latin typeface="Cambria Math" panose="02040503050406030204" pitchFamily="18" charset="0"/>
                            <a:cs typeface="Times New Roman" panose="02020603050405020304" pitchFamily="18" charset="0"/>
                          </a:rPr>
                          <m:t>𝒛</m:t>
                        </m:r>
                      </m:e>
                    </m:bar>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解得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&lt;0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i.</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554545" y="1827758"/>
                <a:ext cx="11589417" cy="3978333"/>
              </a:xfrm>
              <a:prstGeom prst="rect">
                <a:avLst/>
              </a:prstGeom>
              <a:blipFill rotWithShape="0">
                <a:blip r:embed="rId5"/>
                <a:stretch>
                  <a:fillRect l="-947" b="-291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5372534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linds(horizontal)">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20846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矩形 4"/>
              <p:cNvSpPr/>
              <p:nvPr/>
            </p:nvSpPr>
            <p:spPr>
              <a:xfrm>
                <a:off x="269382" y="621443"/>
                <a:ext cx="11589417" cy="2569742"/>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复数相等</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r>
                  <a:rPr lang="en-US" altLang="zh-CN" sz="2600" b="1" i="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d</a:t>
                </a:r>
                <a:r>
                  <a:rPr lang="en-US" altLang="zh-CN" sz="2600" b="1">
                    <a:latin typeface="Times New Roman" panose="02020603050405020304" pitchFamily="18" charset="0"/>
                    <a:cs typeface="Times New Roman" panose="02020603050405020304" pitchFamily="18" charset="0"/>
                  </a:rPr>
                  <a:t>i</a:t>
                </a:r>
                <a:r>
                  <a:rPr lang="en-US" altLang="zh-CN" sz="2600" b="1" smtClean="0">
                    <a:latin typeface="Cambria Math" panose="02040503050406030204" pitchFamily="18" charset="0"/>
                    <a:cs typeface="Cambria Math" panose="02040503050406030204" pitchFamily="18" charset="0"/>
                  </a:rPr>
                  <a:t>⇔</a:t>
                </a:r>
                <a:r>
                  <a:rPr lang="en-US" altLang="zh-CN" sz="2600" b="1" smtClean="0">
                    <a:latin typeface="Times New Roman" panose="02020603050405020304" pitchFamily="18" charset="0"/>
                    <a:ea typeface="宋体" panose="02010600030101010101" pitchFamily="2" charset="-122"/>
                    <a:cs typeface="Cambria Math" panose="02040503050406030204" pitchFamily="18" charset="0"/>
                    <a:sym typeface="Times New Roman" panose="02020603050405020304" pitchFamily="18" charset="0"/>
                  </a:rPr>
                  <a:t>__________</a:t>
                </a:r>
                <a:r>
                  <a:rPr lang="en-US" altLang="zh-CN" sz="2600" b="1" i="1" smtClean="0">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d</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共轭复数</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r>
                  <a:rPr lang="zh-CN" altLang="zh-CN" sz="2600" b="1">
                    <a:latin typeface="Times New Roman" panose="02020603050405020304" pitchFamily="18" charset="0"/>
                    <a:cs typeface="Times New Roman" panose="02020603050405020304" pitchFamily="18" charset="0"/>
                  </a:rPr>
                  <a:t>与</a:t>
                </a:r>
                <a:r>
                  <a:rPr lang="en-US" altLang="zh-CN" sz="2600" b="1" i="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d</a:t>
                </a:r>
                <a:r>
                  <a:rPr lang="en-US" altLang="zh-CN" sz="2600" b="1">
                    <a:latin typeface="Times New Roman" panose="02020603050405020304" pitchFamily="18" charset="0"/>
                    <a:cs typeface="Times New Roman" panose="02020603050405020304" pitchFamily="18" charset="0"/>
                  </a:rPr>
                  <a:t>i</a:t>
                </a:r>
                <a:r>
                  <a:rPr lang="zh-CN" altLang="zh-CN" sz="2600" b="1">
                    <a:latin typeface="Times New Roman" panose="02020603050405020304" pitchFamily="18" charset="0"/>
                    <a:cs typeface="Times New Roman" panose="02020603050405020304" pitchFamily="18" charset="0"/>
                  </a:rPr>
                  <a:t>共轭</a:t>
                </a:r>
                <a:r>
                  <a:rPr lang="en-US" altLang="zh-CN" sz="2600" b="1" smtClean="0">
                    <a:latin typeface="Cambria Math" panose="02040503050406030204" pitchFamily="18" charset="0"/>
                    <a:cs typeface="Cambria Math" panose="02040503050406030204" pitchFamily="18" charset="0"/>
                  </a:rPr>
                  <a:t>⇔</a:t>
                </a:r>
                <a:r>
                  <a:rPr lang="en-US" altLang="zh-CN" sz="2600" b="1" smtClean="0">
                    <a:latin typeface="Times New Roman" panose="02020603050405020304" pitchFamily="18" charset="0"/>
                    <a:ea typeface="宋体" panose="02010600030101010101" pitchFamily="2" charset="-122"/>
                    <a:cs typeface="Cambria Math" panose="02040503050406030204" pitchFamily="18" charset="0"/>
                    <a:sym typeface="Times New Roman" panose="02020603050405020304" pitchFamily="18" charset="0"/>
                  </a:rPr>
                  <a:t>___________</a:t>
                </a:r>
                <a:r>
                  <a:rPr lang="en-US" altLang="zh-CN" sz="2600" b="1" i="1" smtClean="0">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d</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(5)</a:t>
                </a:r>
                <a:r>
                  <a:rPr lang="zh-CN" altLang="zh-CN" sz="2600" b="1">
                    <a:latin typeface="Times New Roman" panose="02020603050405020304" pitchFamily="18" charset="0"/>
                    <a:cs typeface="Times New Roman" panose="02020603050405020304" pitchFamily="18" charset="0"/>
                  </a:rPr>
                  <a:t>模</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向量</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𝑶𝒁</m:t>
                        </m:r>
                      </m:e>
                    </m:acc>
                  </m:oMath>
                </a14:m>
                <a:r>
                  <a:rPr lang="zh-CN" altLang="zh-CN" sz="2600" b="1">
                    <a:latin typeface="Times New Roman" panose="02020603050405020304" pitchFamily="18" charset="0"/>
                    <a:cs typeface="Times New Roman" panose="02020603050405020304" pitchFamily="18" charset="0"/>
                  </a:rPr>
                  <a:t>的模叫做复数</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r>
                  <a:rPr lang="zh-CN" altLang="zh-CN" sz="2600" b="1">
                    <a:latin typeface="Times New Roman" panose="02020603050405020304" pitchFamily="18" charset="0"/>
                    <a:cs typeface="Times New Roman" panose="02020603050405020304" pitchFamily="18" charset="0"/>
                  </a:rPr>
                  <a:t>的模</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记</a:t>
                </a:r>
                <a:r>
                  <a:rPr lang="zh-CN" altLang="zh-CN" sz="2600" b="1" smtClean="0">
                    <a:latin typeface="Times New Roman" panose="02020603050405020304" pitchFamily="18" charset="0"/>
                    <a:cs typeface="Times New Roman" panose="02020603050405020304" pitchFamily="18" charset="0"/>
                  </a:rPr>
                  <a:t>作</a:t>
                </a:r>
                <a:r>
                  <a:rPr lang="en-US" altLang="zh-CN" sz="2600" b="1" smtClean="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_______</a:t>
                </a:r>
                <a:r>
                  <a:rPr lang="zh-CN" altLang="zh-CN" sz="2600" b="1" smtClean="0">
                    <a:latin typeface="Times New Roman" panose="02020603050405020304" pitchFamily="18" charset="0"/>
                    <a:cs typeface="Times New Roman" panose="02020603050405020304" pitchFamily="18" charset="0"/>
                  </a:rPr>
                  <a:t>或</a:t>
                </a:r>
                <a:r>
                  <a:rPr lang="en-US" altLang="zh-CN" sz="2600" b="1" smtClean="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a:t>
                </a:r>
                <a:r>
                  <a:rPr lang="en-US" altLang="zh-CN" sz="2600" b="1" smtClean="0">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14:m>
                  <m:oMath xmlns:m="http://schemas.openxmlformats.org/officeDocument/2006/math">
                    <m:r>
                      <a:rPr lang="en-US" altLang="zh-CN" sz="2600" b="1" i="0" smtClean="0">
                        <a:effectLst/>
                        <a:latin typeface="Cambria Math" panose="02040503050406030204" pitchFamily="18" charset="0"/>
                        <a:ea typeface="Cambria Math" panose="02040503050406030204" pitchFamily="18" charset="0"/>
                        <a:cs typeface="Times New Roman" panose="02020603050405020304" pitchFamily="18" charset="0"/>
                        <a:sym typeface="Times New Roman" panose="02020603050405020304" pitchFamily="18" charset="0"/>
                      </a:rPr>
                      <m:t>_______________</m:t>
                    </m:r>
                    <m:r>
                      <a:rPr lang="zh-CN" altLang="zh-CN" sz="2600" b="1" i="1" smtClean="0">
                        <a:effectLst/>
                        <a:latin typeface="Cambria Math" panose="02040503050406030204" pitchFamily="18" charset="0"/>
                        <a:ea typeface="Cambria Math" panose="02040503050406030204" pitchFamily="18" charset="0"/>
                        <a:cs typeface="Times New Roman" panose="02020603050405020304" pitchFamily="18" charset="0"/>
                      </a:rPr>
                      <m:t> </m:t>
                    </m:r>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269382" y="621443"/>
                <a:ext cx="11589417" cy="2569742"/>
              </a:xfrm>
              <a:prstGeom prst="rect">
                <a:avLst/>
              </a:prstGeom>
              <a:blipFill rotWithShape="0">
                <a:blip r:embed="rId3"/>
                <a:stretch>
                  <a:fillRect l="-947" b="-2375"/>
                </a:stretch>
              </a:blipFill>
            </p:spPr>
            <p:txBody>
              <a:bodyPr/>
              <a:lstStyle/>
              <a:p>
                <a:r>
                  <a:rPr lang="zh-CN" altLang="en-US">
                    <a:noFill/>
                  </a:rPr>
                  <a:t> </a:t>
                </a:r>
              </a:p>
            </p:txBody>
          </p:sp>
        </mc:Fallback>
      </mc:AlternateContent>
      <p:sp>
        <p:nvSpPr>
          <p:cNvPr id="2" name="矩形 1"/>
          <p:cNvSpPr/>
          <p:nvPr/>
        </p:nvSpPr>
        <p:spPr>
          <a:xfrm>
            <a:off x="3908694" y="725353"/>
            <a:ext cx="1548822" cy="492443"/>
          </a:xfrm>
          <a:prstGeom prst="rect">
            <a:avLst/>
          </a:prstGeom>
        </p:spPr>
        <p:txBody>
          <a:bodyPr wrap="none">
            <a:spAutoFit/>
          </a:bodyPr>
          <a:lstStyle/>
          <a:p>
            <a:r>
              <a:rPr lang="en-US" altLang="zh-CN" sz="2600" b="1" i="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a:t>
            </a:r>
            <a:r>
              <a:rPr lang="en-US" altLang="zh-CN" sz="26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r>
              <a:rPr lang="en-US" altLang="zh-CN" sz="2600" b="1" i="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c</a:t>
            </a:r>
            <a:r>
              <a:rPr lang="zh-CN" altLang="zh-CN" sz="26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且</a:t>
            </a:r>
            <a:r>
              <a:rPr lang="en-US" altLang="zh-CN" sz="2600" b="1" i="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b</a:t>
            </a:r>
            <a:r>
              <a:rPr lang="en-US" altLang="zh-CN" sz="26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r>
              <a:rPr lang="en-US" altLang="zh-CN" sz="2600" b="1" i="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d</a:t>
            </a:r>
            <a:endParaRPr lang="zh-CN" altLang="en-US" sz="2600" dirty="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3" name="矩形 2"/>
          <p:cNvSpPr/>
          <p:nvPr/>
        </p:nvSpPr>
        <p:spPr>
          <a:xfrm>
            <a:off x="4819826" y="1313045"/>
            <a:ext cx="1407758" cy="492443"/>
          </a:xfrm>
          <a:prstGeom prst="rect">
            <a:avLst/>
          </a:prstGeom>
        </p:spPr>
        <p:txBody>
          <a:bodyPr wrap="none">
            <a:spAutoFit/>
          </a:bodyPr>
          <a:lstStyle/>
          <a:p>
            <a:r>
              <a:rPr lang="en-US" altLang="zh-CN" sz="2600" b="1" i="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a:t>
            </a:r>
            <a:r>
              <a:rPr lang="en-US" altLang="zh-CN" sz="26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r>
              <a:rPr lang="en-US" altLang="zh-CN" sz="2600" b="1" i="1" dirty="0" err="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c</a:t>
            </a:r>
            <a:r>
              <a:rPr lang="en-US" altLang="zh-CN" sz="2600" b="1" dirty="0" err="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r>
              <a:rPr lang="en-US" altLang="zh-CN" sz="2600" b="1" i="1" dirty="0" err="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b</a:t>
            </a:r>
            <a:r>
              <a:rPr lang="en-US" altLang="zh-CN" sz="26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r>
              <a:rPr lang="en-US" altLang="zh-CN" sz="2600" b="1" i="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d</a:t>
            </a:r>
            <a:endParaRPr lang="zh-CN" altLang="en-US" sz="2600" dirty="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4" name="矩形 3"/>
          <p:cNvSpPr/>
          <p:nvPr/>
        </p:nvSpPr>
        <p:spPr>
          <a:xfrm>
            <a:off x="6764069" y="1929953"/>
            <a:ext cx="949299" cy="492443"/>
          </a:xfrm>
          <a:prstGeom prst="rect">
            <a:avLst/>
          </a:prstGeom>
        </p:spPr>
        <p:txBody>
          <a:bodyPr wrap="none">
            <a:spAutoFit/>
          </a:bodyPr>
          <a:lstStyle/>
          <a:p>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r>
              <a:rPr lang="en-US" altLang="zh-CN" sz="2600" b="1" i="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a:t>
            </a:r>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r>
              <a:rPr lang="en-US" altLang="zh-CN" sz="2600" b="1" i="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b</a:t>
            </a:r>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i|</a:t>
            </a:r>
            <a:endParaRPr lang="zh-CN" altLang="en-US" sz="260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6" name="矩形 5"/>
          <p:cNvSpPr/>
          <p:nvPr/>
        </p:nvSpPr>
        <p:spPr>
          <a:xfrm>
            <a:off x="8225544" y="1938387"/>
            <a:ext cx="461986" cy="492443"/>
          </a:xfrm>
          <a:prstGeom prst="rect">
            <a:avLst/>
          </a:prstGeom>
        </p:spPr>
        <p:txBody>
          <a:bodyPr wrap="none">
            <a:spAutoFit/>
          </a:bodyPr>
          <a:lstStyle/>
          <a:p>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r>
              <a:rPr lang="en-US" altLang="zh-CN" sz="2600" b="1" i="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z</a:t>
            </a:r>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endParaRPr lang="zh-CN" altLang="en-US" sz="260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矩形 6"/>
              <p:cNvSpPr/>
              <p:nvPr/>
            </p:nvSpPr>
            <p:spPr>
              <a:xfrm>
                <a:off x="1774666" y="2437180"/>
                <a:ext cx="1640577" cy="5931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ad>
                        <m:radPr>
                          <m:degHide m:val="on"/>
                          <m:ctrlPr>
                            <a:rPr lang="zh-CN" altLang="zh-CN" sz="2600" b="1"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sym typeface="Times New Roman" panose="02020603050405020304" pitchFamily="18" charset="0"/>
                            </a:rPr>
                          </m:ctrlPr>
                        </m:radPr>
                        <m:deg/>
                        <m:e>
                          <m:sSup>
                            <m:sSupPr>
                              <m:ctrlPr>
                                <a:rPr lang="zh-CN" altLang="zh-CN" sz="2600" b="1" i="1">
                                  <a:solidFill>
                                    <a:srgbClr val="C00000"/>
                                  </a:solidFill>
                                  <a:latin typeface="Cambria Math" panose="02040503050406030204" pitchFamily="18" charset="0"/>
                                  <a:ea typeface="Cambria Math" panose="02040503050406030204" pitchFamily="18" charset="0"/>
                                  <a:cs typeface="Times New Roman" panose="02020603050405020304" pitchFamily="18" charset="0"/>
                                  <a:sym typeface="Times New Roman" panose="02020603050405020304" pitchFamily="18" charset="0"/>
                                </a:rPr>
                              </m:ctrlPr>
                            </m:sSupPr>
                            <m:e>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𝒂</m:t>
                              </m:r>
                            </m:e>
                            <m:sup>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𝟐</m:t>
                              </m:r>
                            </m:sup>
                          </m:sSup>
                          <m:r>
                            <a:rPr lang="en-US" altLang="zh-CN" sz="2600" b="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m:t>
                          </m:r>
                          <m:sSup>
                            <m:sSupPr>
                              <m:ctrlPr>
                                <a:rPr lang="zh-CN" altLang="zh-CN" sz="2600" b="1" i="1">
                                  <a:solidFill>
                                    <a:srgbClr val="C00000"/>
                                  </a:solidFill>
                                  <a:latin typeface="Cambria Math" panose="02040503050406030204" pitchFamily="18" charset="0"/>
                                  <a:ea typeface="Cambria Math" panose="02040503050406030204" pitchFamily="18" charset="0"/>
                                  <a:cs typeface="Times New Roman" panose="02020603050405020304" pitchFamily="18" charset="0"/>
                                  <a:sym typeface="Times New Roman" panose="02020603050405020304" pitchFamily="18" charset="0"/>
                                </a:rPr>
                              </m:ctrlPr>
                            </m:sSupPr>
                            <m:e>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𝒃</m:t>
                              </m:r>
                            </m:e>
                            <m:sup>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𝟐</m:t>
                              </m:r>
                            </m:sup>
                          </m:sSup>
                        </m:e>
                      </m:rad>
                    </m:oMath>
                  </m:oMathPara>
                </a14:m>
                <a:endParaRPr lang="zh-CN" altLang="en-US" sz="2600">
                  <a:latin typeface="Times New Roman" panose="02020603050405020304" pitchFamily="18" charset="0"/>
                  <a:ea typeface="宋体" panose="02010600030101010101" pitchFamily="2" charset="-122"/>
                  <a:sym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1774666" y="2437180"/>
                <a:ext cx="1640577" cy="593111"/>
              </a:xfrm>
              <a:prstGeom prst="rect">
                <a:avLst/>
              </a:prstGeom>
              <a:blipFill rotWithShape="0">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3553426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P spid="6" grpId="0" autoUpdateAnimBg="0"/>
      <p:bldP spid="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矩形 4"/>
              <p:cNvSpPr/>
              <p:nvPr/>
            </p:nvSpPr>
            <p:spPr>
              <a:xfrm>
                <a:off x="269382" y="621443"/>
                <a:ext cx="11589417" cy="1969578"/>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dirty="0">
                    <a:latin typeface="Times New Roman" panose="02020603050405020304" pitchFamily="18" charset="0"/>
                    <a:cs typeface="Times New Roman" panose="02020603050405020304" pitchFamily="18" charset="0"/>
                  </a:rPr>
                  <a:t>2.</a:t>
                </a:r>
                <a:r>
                  <a:rPr lang="zh-CN" altLang="zh-CN" sz="2600" b="1" dirty="0">
                    <a:latin typeface="Times New Roman" panose="02020603050405020304" pitchFamily="18" charset="0"/>
                    <a:cs typeface="Times New Roman" panose="02020603050405020304" pitchFamily="18" charset="0"/>
                  </a:rPr>
                  <a:t>复数的几何意义</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t>
                </a:r>
                <a:r>
                  <a:rPr lang="zh-CN" altLang="zh-CN" sz="2600" b="1" dirty="0" smtClean="0">
                    <a:latin typeface="Times New Roman" panose="02020603050405020304" pitchFamily="18" charset="0"/>
                    <a:cs typeface="Times New Roman" panose="02020603050405020304" pitchFamily="18" charset="0"/>
                  </a:rPr>
                  <a:t>复数</a:t>
                </a:r>
                <a:r>
                  <a:rPr lang="en-US" altLang="zh-CN" sz="2600" b="1" i="1" dirty="0">
                    <a:latin typeface="Times New Roman" panose="02020603050405020304" pitchFamily="18" charset="0"/>
                    <a:cs typeface="Times New Roman" panose="02020603050405020304" pitchFamily="18" charset="0"/>
                  </a:rPr>
                  <a:t>z</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a</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b</a:t>
                </a:r>
                <a:r>
                  <a:rPr lang="en-US" altLang="zh-CN" sz="2600" b="1" dirty="0" err="1">
                    <a:latin typeface="Times New Roman" panose="02020603050405020304" pitchFamily="18" charset="0"/>
                    <a:cs typeface="Times New Roman" panose="02020603050405020304" pitchFamily="18" charset="0"/>
                  </a:rPr>
                  <a:t>i</a:t>
                </a:r>
                <a:r>
                  <a:rPr lang="zh-CN" altLang="zh-CN" sz="2600" b="1" dirty="0">
                    <a:latin typeface="Times New Roman" panose="02020603050405020304" pitchFamily="18" charset="0"/>
                    <a:cs typeface="Times New Roman" panose="02020603050405020304" pitchFamily="18" charset="0"/>
                  </a:rPr>
                  <a:t>与复平面内的</a:t>
                </a:r>
                <a:r>
                  <a:rPr lang="zh-CN" altLang="zh-CN" sz="2600" b="1" dirty="0" smtClean="0">
                    <a:latin typeface="Times New Roman" panose="02020603050405020304" pitchFamily="18" charset="0"/>
                    <a:cs typeface="Times New Roman" panose="02020603050405020304" pitchFamily="18" charset="0"/>
                  </a:rPr>
                  <a:t>点</a:t>
                </a:r>
                <a:r>
                  <a:rPr lang="en-US" altLang="zh-CN" sz="2600" b="1" dirty="0" smtClean="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________</a:t>
                </a:r>
                <a:r>
                  <a:rPr lang="zh-CN" altLang="zh-CN" sz="2600" b="1" dirty="0" smtClean="0">
                    <a:latin typeface="Times New Roman" panose="02020603050405020304" pitchFamily="18" charset="0"/>
                    <a:cs typeface="Times New Roman" panose="02020603050405020304" pitchFamily="18" charset="0"/>
                  </a:rPr>
                  <a:t>及</a:t>
                </a:r>
                <a:r>
                  <a:rPr lang="zh-CN" altLang="zh-CN" sz="2600" b="1" dirty="0">
                    <a:latin typeface="Times New Roman" panose="02020603050405020304" pitchFamily="18" charset="0"/>
                    <a:cs typeface="Times New Roman" panose="02020603050405020304" pitchFamily="18" charset="0"/>
                  </a:rPr>
                  <a:t>平面向量</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𝑶𝒁</m:t>
                        </m:r>
                      </m:e>
                    </m:acc>
                  </m:oMath>
                </a14:m>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a</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b</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a</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b</a:t>
                </a:r>
                <a:r>
                  <a:rPr lang="zh-CN" altLang="zh-CN" sz="2600" b="1" dirty="0">
                    <a:latin typeface="Calibri" panose="020F0502020204030204" pitchFamily="34" charset="0"/>
                    <a:cs typeface="宋体" panose="02010600030101010101" pitchFamily="2" charset="-122"/>
                  </a:rPr>
                  <a:t>∈</a:t>
                </a:r>
                <a:r>
                  <a:rPr lang="en-US" altLang="zh-CN" sz="2600" b="1" dirty="0">
                    <a:latin typeface="Times New Roman" panose="02020603050405020304" pitchFamily="18" charset="0"/>
                    <a:cs typeface="Times New Roman" panose="02020603050405020304" pitchFamily="18" charset="0"/>
                  </a:rPr>
                  <a:t>R)</a:t>
                </a:r>
                <a:r>
                  <a:rPr lang="zh-CN" altLang="zh-CN" sz="2600" b="1" dirty="0">
                    <a:latin typeface="Times New Roman" panose="02020603050405020304" pitchFamily="18" charset="0"/>
                    <a:cs typeface="Times New Roman" panose="02020603050405020304" pitchFamily="18" charset="0"/>
                  </a:rPr>
                  <a:t>是一一对应关系</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269382" y="621443"/>
                <a:ext cx="11589417" cy="1969578"/>
              </a:xfrm>
              <a:prstGeom prst="rect">
                <a:avLst/>
              </a:prstGeom>
              <a:blipFill rotWithShape="0">
                <a:blip r:embed="rId3"/>
                <a:stretch>
                  <a:fillRect l="-947" b="-3406"/>
                </a:stretch>
              </a:blipFill>
            </p:spPr>
            <p:txBody>
              <a:bodyPr/>
              <a:lstStyle/>
              <a:p>
                <a:r>
                  <a:rPr lang="zh-CN" altLang="en-US">
                    <a:noFill/>
                  </a:rPr>
                  <a:t> </a:t>
                </a:r>
              </a:p>
            </p:txBody>
          </p:sp>
        </mc:Fallback>
      </mc:AlternateContent>
      <p:sp>
        <p:nvSpPr>
          <p:cNvPr id="2" name="矩形 1"/>
          <p:cNvSpPr/>
          <p:nvPr/>
        </p:nvSpPr>
        <p:spPr>
          <a:xfrm>
            <a:off x="4771992" y="1331870"/>
            <a:ext cx="1026243" cy="492443"/>
          </a:xfrm>
          <a:prstGeom prst="rect">
            <a:avLst/>
          </a:prstGeom>
        </p:spPr>
        <p:txBody>
          <a:bodyPr wrap="none">
            <a:spAutoFit/>
          </a:bodyPr>
          <a:lstStyle/>
          <a:p>
            <a:r>
              <a:rPr lang="en-US" altLang="zh-CN" sz="2600" b="1" i="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Z</a:t>
            </a:r>
            <a:r>
              <a:rPr lang="en-US" altLang="zh-CN" sz="26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r>
              <a:rPr lang="en-US" altLang="zh-CN" sz="2600" b="1" i="1" dirty="0" err="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a:t>
            </a:r>
            <a:r>
              <a:rPr lang="en-US" altLang="zh-CN" sz="2600" b="1" dirty="0" err="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r>
              <a:rPr lang="en-US" altLang="zh-CN" sz="2600" b="1" i="1" dirty="0" err="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b</a:t>
            </a:r>
            <a:r>
              <a:rPr lang="en-US" altLang="zh-CN" sz="26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endParaRPr lang="zh-CN" altLang="en-US" sz="2600" dirty="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p:spTree>
    <p:extLst>
      <p:ext uri="{BB962C8B-B14F-4D97-AF65-F5344CB8AC3E}">
        <p14:creationId xmlns:p14="http://schemas.microsoft.com/office/powerpoint/2010/main" val="29057020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9382" y="621443"/>
            <a:ext cx="11589417" cy="1224118"/>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复数的运算</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运算法则</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z</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d</a:t>
            </a:r>
            <a:r>
              <a:rPr lang="en-US" altLang="zh-CN" sz="2600" b="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d</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endParaRPr lang="zh-CN" altLang="zh-CN" sz="1150">
              <a:latin typeface="Calibri" panose="020F0502020204030204" pitchFamily="34" charset="0"/>
              <a:cs typeface="Times New Roman" panose="02020603050405020304" pitchFamily="18" charset="0"/>
            </a:endParaRPr>
          </a:p>
        </p:txBody>
      </p:sp>
      <p:pic>
        <p:nvPicPr>
          <p:cNvPr id="3" name="图片 2" descr="F:\共享文件\放word\1.7转word创新设计 高考总复习 数学（配人教A版）\3c157XS.tif"/>
          <p:cNvPicPr/>
          <p:nvPr/>
        </p:nvPicPr>
        <p:blipFill>
          <a:blip r:embed="rId4">
            <a:extLst>
              <a:ext uri="{28A0092B-C50C-407E-A947-70E740481C1C}">
                <a14:useLocalDpi xmlns:a14="http://schemas.microsoft.com/office/drawing/2010/main" val="0"/>
              </a:ext>
            </a:extLst>
          </a:blip>
          <a:srcRect/>
          <a:stretch>
            <a:fillRect/>
          </a:stretch>
        </p:blipFill>
        <p:spPr bwMode="auto">
          <a:xfrm>
            <a:off x="910558" y="2007019"/>
            <a:ext cx="8363852" cy="4231125"/>
          </a:xfrm>
          <a:prstGeom prst="rect">
            <a:avLst/>
          </a:prstGeom>
          <a:noFill/>
          <a:ln>
            <a:noFill/>
          </a:ln>
        </p:spPr>
      </p:pic>
      <p:sp>
        <p:nvSpPr>
          <p:cNvPr id="4" name="矩形 3"/>
          <p:cNvSpPr/>
          <p:nvPr/>
        </p:nvSpPr>
        <p:spPr>
          <a:xfrm>
            <a:off x="6178023" y="1904778"/>
            <a:ext cx="2395207" cy="616579"/>
          </a:xfrm>
          <a:prstGeom prst="rect">
            <a:avLst/>
          </a:prstGeom>
        </p:spPr>
        <p:txBody>
          <a:bodyPr wrap="none">
            <a:spAutoFit/>
          </a:bodyPr>
          <a:lstStyle/>
          <a:p>
            <a:pPr marL="165100" algn="just">
              <a:lnSpc>
                <a:spcPct val="150000"/>
              </a:lnSpc>
              <a:spcAft>
                <a:spcPts val="0"/>
              </a:spcAft>
              <a:tabLst>
                <a:tab pos="1350645" algn="l"/>
                <a:tab pos="2610485" algn="l"/>
                <a:tab pos="5311140" algn="l"/>
                <a:tab pos="6661150" algn="l"/>
                <a:tab pos="8011160" algn="l"/>
              </a:tabLst>
            </a:pPr>
            <a:r>
              <a:rPr lang="en-US" altLang="zh-CN" sz="2600" b="1" dirty="0">
                <a:solidFill>
                  <a:srgbClr val="C00000"/>
                </a:solidFill>
                <a:latin typeface="Times New Roman"/>
              </a:rPr>
              <a:t>(</a:t>
            </a:r>
            <a:r>
              <a:rPr lang="en-US" altLang="zh-CN" sz="2600" b="1" i="1" dirty="0" err="1">
                <a:solidFill>
                  <a:srgbClr val="C00000"/>
                </a:solidFill>
                <a:latin typeface="Times New Roman"/>
              </a:rPr>
              <a:t>a</a:t>
            </a:r>
            <a:r>
              <a:rPr lang="en-US" altLang="zh-CN" sz="2600" b="1" dirty="0" err="1">
                <a:solidFill>
                  <a:srgbClr val="C00000"/>
                </a:solidFill>
                <a:latin typeface="Times New Roman"/>
              </a:rPr>
              <a:t>±</a:t>
            </a:r>
            <a:r>
              <a:rPr lang="en-US" altLang="zh-CN" sz="2600" b="1" i="1" dirty="0" err="1">
                <a:solidFill>
                  <a:srgbClr val="C00000"/>
                </a:solidFill>
                <a:latin typeface="Times New Roman"/>
              </a:rPr>
              <a:t>c</a:t>
            </a:r>
            <a:r>
              <a:rPr lang="en-US" altLang="zh-CN" sz="2600" b="1" dirty="0">
                <a:solidFill>
                  <a:srgbClr val="C00000"/>
                </a:solidFill>
                <a:latin typeface="Times New Roman"/>
              </a:rPr>
              <a:t>)+(</a:t>
            </a:r>
            <a:r>
              <a:rPr lang="en-US" altLang="zh-CN" sz="2600" b="1" i="1" dirty="0" err="1">
                <a:solidFill>
                  <a:srgbClr val="C00000"/>
                </a:solidFill>
                <a:latin typeface="Times New Roman"/>
              </a:rPr>
              <a:t>b</a:t>
            </a:r>
            <a:r>
              <a:rPr lang="en-US" altLang="zh-CN" sz="2600" b="1" dirty="0" err="1">
                <a:solidFill>
                  <a:srgbClr val="C00000"/>
                </a:solidFill>
                <a:latin typeface="Times New Roman"/>
              </a:rPr>
              <a:t>±</a:t>
            </a:r>
            <a:r>
              <a:rPr lang="en-US" altLang="zh-CN" sz="2600" b="1" i="1" dirty="0" err="1">
                <a:solidFill>
                  <a:srgbClr val="C00000"/>
                </a:solidFill>
                <a:latin typeface="Times New Roman"/>
              </a:rPr>
              <a:t>d</a:t>
            </a:r>
            <a:r>
              <a:rPr lang="en-US" altLang="zh-CN" sz="2600" b="1" dirty="0">
                <a:solidFill>
                  <a:srgbClr val="C00000"/>
                </a:solidFill>
                <a:latin typeface="Times New Roman"/>
              </a:rPr>
              <a:t>)i</a:t>
            </a:r>
            <a:endParaRPr lang="zh-CN" altLang="zh-CN" sz="1050" kern="100" dirty="0">
              <a:effectLst/>
              <a:latin typeface="宋体"/>
              <a:cs typeface="Courier New"/>
            </a:endParaRPr>
          </a:p>
        </p:txBody>
      </p:sp>
      <p:sp>
        <p:nvSpPr>
          <p:cNvPr id="6" name="矩形 5"/>
          <p:cNvSpPr/>
          <p:nvPr/>
        </p:nvSpPr>
        <p:spPr>
          <a:xfrm>
            <a:off x="5879179" y="3302667"/>
            <a:ext cx="2876108" cy="616579"/>
          </a:xfrm>
          <a:prstGeom prst="rect">
            <a:avLst/>
          </a:prstGeom>
        </p:spPr>
        <p:txBody>
          <a:bodyPr wrap="none">
            <a:spAutoFit/>
          </a:bodyPr>
          <a:lstStyle/>
          <a:p>
            <a:pPr algn="just">
              <a:lnSpc>
                <a:spcPct val="150000"/>
              </a:lnSpc>
              <a:spcAft>
                <a:spcPts val="0"/>
              </a:spcAft>
              <a:tabLst>
                <a:tab pos="1350645" algn="l"/>
                <a:tab pos="2610485" algn="l"/>
                <a:tab pos="5311140" algn="l"/>
                <a:tab pos="6661150" algn="l"/>
                <a:tab pos="8011160" algn="l"/>
              </a:tabLst>
            </a:pPr>
            <a:r>
              <a:rPr lang="en-US" altLang="zh-CN" sz="2600" b="1" kern="100" dirty="0">
                <a:solidFill>
                  <a:srgbClr val="C00000"/>
                </a:solidFill>
                <a:latin typeface="Times New Roman"/>
                <a:cs typeface="Courier New"/>
              </a:rPr>
              <a:t>(</a:t>
            </a:r>
            <a:r>
              <a:rPr lang="en-US" altLang="zh-CN" sz="2600" b="1" i="1" kern="100" dirty="0" err="1">
                <a:solidFill>
                  <a:srgbClr val="C00000"/>
                </a:solidFill>
                <a:latin typeface="Times New Roman"/>
                <a:cs typeface="Courier New"/>
              </a:rPr>
              <a:t>ac</a:t>
            </a:r>
            <a:r>
              <a:rPr lang="en-US" altLang="zh-CN" sz="2600" b="1" kern="100" dirty="0" err="1">
                <a:solidFill>
                  <a:srgbClr val="C00000"/>
                </a:solidFill>
                <a:latin typeface="Times New Roman"/>
                <a:cs typeface="Courier New"/>
              </a:rPr>
              <a:t>±</a:t>
            </a:r>
            <a:r>
              <a:rPr lang="en-US" altLang="zh-CN" sz="2600" b="1" i="1" kern="100" dirty="0" err="1">
                <a:solidFill>
                  <a:srgbClr val="C00000"/>
                </a:solidFill>
                <a:latin typeface="Times New Roman"/>
                <a:cs typeface="Courier New"/>
              </a:rPr>
              <a:t>bd</a:t>
            </a:r>
            <a:r>
              <a:rPr lang="en-US" altLang="zh-CN" sz="2600" b="1" kern="100" dirty="0">
                <a:solidFill>
                  <a:srgbClr val="C00000"/>
                </a:solidFill>
                <a:latin typeface="Times New Roman"/>
                <a:cs typeface="Courier New"/>
              </a:rPr>
              <a:t>)+(</a:t>
            </a:r>
            <a:r>
              <a:rPr lang="en-US" altLang="zh-CN" sz="2600" b="1" i="1" kern="100" dirty="0" err="1">
                <a:solidFill>
                  <a:srgbClr val="C00000"/>
                </a:solidFill>
                <a:latin typeface="Times New Roman"/>
                <a:cs typeface="Courier New"/>
              </a:rPr>
              <a:t>bc</a:t>
            </a:r>
            <a:r>
              <a:rPr lang="en-US" altLang="zh-CN" sz="2600" b="1" kern="100" dirty="0" err="1">
                <a:solidFill>
                  <a:srgbClr val="C00000"/>
                </a:solidFill>
                <a:latin typeface="Times New Roman"/>
                <a:cs typeface="Courier New"/>
              </a:rPr>
              <a:t>±</a:t>
            </a:r>
            <a:r>
              <a:rPr lang="en-US" altLang="zh-CN" sz="2600" b="1" i="1" kern="100" dirty="0" err="1">
                <a:solidFill>
                  <a:srgbClr val="C00000"/>
                </a:solidFill>
                <a:latin typeface="Times New Roman"/>
                <a:cs typeface="Courier New"/>
              </a:rPr>
              <a:t>ad</a:t>
            </a:r>
            <a:r>
              <a:rPr lang="en-US" altLang="zh-CN" sz="2600" b="1" kern="100" dirty="0">
                <a:solidFill>
                  <a:srgbClr val="C00000"/>
                </a:solidFill>
                <a:latin typeface="Times New Roman"/>
                <a:cs typeface="Courier New"/>
              </a:rPr>
              <a:t>)i</a:t>
            </a:r>
            <a:endParaRPr lang="zh-CN" altLang="zh-CN" sz="1050" kern="100" dirty="0">
              <a:effectLst/>
              <a:latin typeface="宋体"/>
              <a:cs typeface="Courier New"/>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1470628596"/>
              </p:ext>
            </p:extLst>
          </p:nvPr>
        </p:nvGraphicFramePr>
        <p:xfrm>
          <a:off x="4760817" y="4991831"/>
          <a:ext cx="5273675" cy="992187"/>
        </p:xfrm>
        <a:graphic>
          <a:graphicData uri="http://schemas.openxmlformats.org/presentationml/2006/ole">
            <mc:AlternateContent xmlns:mc="http://schemas.openxmlformats.org/markup-compatibility/2006">
              <mc:Choice xmlns:v="urn:schemas-microsoft-com:vml" Requires="v">
                <p:oleObj spid="_x0000_s2056" name="文档" r:id="rId6" imgW="5273046" imgH="992300" progId="Word.Document.12">
                  <p:embed/>
                </p:oleObj>
              </mc:Choice>
              <mc:Fallback>
                <p:oleObj name="文档" r:id="rId6" imgW="5273046" imgH="992300" progId="Word.Document.12">
                  <p:embed/>
                  <p:pic>
                    <p:nvPicPr>
                      <p:cNvPr id="0" name=""/>
                      <p:cNvPicPr/>
                      <p:nvPr/>
                    </p:nvPicPr>
                    <p:blipFill>
                      <a:blip r:embed="rId7"/>
                      <a:stretch>
                        <a:fillRect/>
                      </a:stretch>
                    </p:blipFill>
                    <p:spPr>
                      <a:xfrm>
                        <a:off x="4760817" y="4991831"/>
                        <a:ext cx="5273675" cy="992187"/>
                      </a:xfrm>
                      <a:prstGeom prst="rect">
                        <a:avLst/>
                      </a:prstGeom>
                    </p:spPr>
                  </p:pic>
                </p:oleObj>
              </mc:Fallback>
            </mc:AlternateContent>
          </a:graphicData>
        </a:graphic>
      </p:graphicFrame>
    </p:spTree>
    <p:extLst>
      <p:ext uri="{BB962C8B-B14F-4D97-AF65-F5344CB8AC3E}">
        <p14:creationId xmlns:p14="http://schemas.microsoft.com/office/powerpoint/2010/main" val="409122831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6"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9382" y="621443"/>
            <a:ext cx="11589417" cy="1224118"/>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几何意义</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复数加、减法可按向量的平行四边形或三角形法则进行</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如图给出的平行四边形</a:t>
            </a:r>
            <a:r>
              <a:rPr lang="en-US" altLang="zh-CN" sz="2600" b="1" i="1">
                <a:latin typeface="Times New Roman" panose="02020603050405020304" pitchFamily="18" charset="0"/>
                <a:cs typeface="Times New Roman" panose="02020603050405020304" pitchFamily="18" charset="0"/>
              </a:rPr>
              <a:t>OZ</a:t>
            </a:r>
            <a:r>
              <a:rPr lang="en-US" altLang="zh-CN" sz="2600" b="1" i="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ZZ</a:t>
            </a:r>
            <a:r>
              <a:rPr lang="en-US" altLang="zh-CN" sz="2600" b="1" baseline="-25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可以直观地反映出复数加、减法的几何意义</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pic>
        <p:nvPicPr>
          <p:cNvPr id="4" name="image85.jpeg"/>
          <p:cNvPicPr/>
          <p:nvPr/>
        </p:nvPicPr>
        <p:blipFill>
          <a:blip r:embed="rId3"/>
          <a:stretch>
            <a:fillRect/>
          </a:stretch>
        </p:blipFill>
        <p:spPr>
          <a:xfrm>
            <a:off x="3934936" y="2133632"/>
            <a:ext cx="2753995" cy="2337214"/>
          </a:xfrm>
          <a:prstGeom prst="rect">
            <a:avLst/>
          </a:prstGeom>
        </p:spPr>
      </p:pic>
      <mc:AlternateContent xmlns:mc="http://schemas.openxmlformats.org/markup-compatibility/2006" xmlns:a14="http://schemas.microsoft.com/office/drawing/2010/main">
        <mc:Choice Requires="a14">
          <p:sp>
            <p:nvSpPr>
              <p:cNvPr id="6" name="矩形 5"/>
              <p:cNvSpPr/>
              <p:nvPr/>
            </p:nvSpPr>
            <p:spPr>
              <a:xfrm>
                <a:off x="421782" y="4883902"/>
                <a:ext cx="11589417" cy="769250"/>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600" b="1" i="1">
                            <a:latin typeface="Cambria Math" panose="02040503050406030204" pitchFamily="18" charset="0"/>
                            <a:cs typeface="Times New Roman" panose="02020603050405020304" pitchFamily="18" charset="0"/>
                          </a:rPr>
                          <m:t>𝑶𝒁</m:t>
                        </m:r>
                      </m:e>
                    </m:acc>
                  </m:oMath>
                </a14:m>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____________</a:t>
                </a:r>
                <a:r>
                  <a:rPr lang="en-US" altLang="zh-CN" sz="2600" b="1" smtClean="0">
                    <a:latin typeface="宋体" panose="02010600030101010101" pitchFamily="2" charset="-122"/>
                    <a:cs typeface="Times New Roman" panose="02020603050405020304" pitchFamily="18" charset="0"/>
                  </a:rPr>
                  <a:t>,</a:t>
                </a:r>
                <a14:m>
                  <m:oMath xmlns:m="http://schemas.openxmlformats.org/officeDocument/2006/math">
                    <m:acc>
                      <m:acc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accPr>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𝒁</m:t>
                            </m:r>
                          </m:e>
                          <m:sub>
                            <m:r>
                              <a:rPr lang="en-US" altLang="zh-CN" sz="2600" b="1" i="1">
                                <a:latin typeface="Cambria Math" panose="02040503050406030204" pitchFamily="18" charset="0"/>
                                <a:cs typeface="Times New Roman" panose="02020603050405020304" pitchFamily="18" charset="0"/>
                              </a:rPr>
                              <m:t>𝟏</m:t>
                            </m:r>
                          </m:sub>
                        </m:s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𝒁</m:t>
                            </m:r>
                          </m:e>
                          <m:sub>
                            <m:r>
                              <a:rPr lang="en-US" altLang="zh-CN" sz="2600" b="1" i="1">
                                <a:latin typeface="Cambria Math" panose="02040503050406030204" pitchFamily="18" charset="0"/>
                                <a:cs typeface="Times New Roman" panose="02020603050405020304" pitchFamily="18" charset="0"/>
                              </a:rPr>
                              <m:t>𝟐</m:t>
                            </m:r>
                          </m:sub>
                        </m:sSub>
                      </m:e>
                    </m:acc>
                  </m:oMath>
                </a14:m>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______________</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421782" y="4883902"/>
                <a:ext cx="11589417" cy="769250"/>
              </a:xfrm>
              <a:prstGeom prst="rect">
                <a:avLst/>
              </a:prstGeom>
              <a:blipFill rotWithShape="0">
                <a:blip r:embed="rId4"/>
                <a:stretch>
                  <a:fillRect l="-947" b="-793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矩形 1"/>
              <p:cNvSpPr/>
              <p:nvPr/>
            </p:nvSpPr>
            <p:spPr>
              <a:xfrm>
                <a:off x="1694179" y="4941983"/>
                <a:ext cx="1605376" cy="543610"/>
              </a:xfrm>
              <a:prstGeom prst="rect">
                <a:avLst/>
              </a:prstGeom>
            </p:spPr>
            <p:txBody>
              <a:bodyPr wrap="none">
                <a:spAutoFit/>
              </a:bodyPr>
              <a:lstStyle/>
              <a:p>
                <a14:m>
                  <m:oMath xmlns:m="http://schemas.openxmlformats.org/officeDocument/2006/math">
                    <m:acc>
                      <m:accPr>
                        <m:chr m:val="⃗"/>
                        <m:ctrlPr>
                          <a:rPr lang="zh-CN" altLang="zh-CN" sz="2600" b="1"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sym typeface="Times New Roman" panose="02020603050405020304" pitchFamily="18" charset="0"/>
                          </a:rPr>
                        </m:ctrlPr>
                      </m:accPr>
                      <m:e>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𝑶</m:t>
                        </m:r>
                        <m:sSub>
                          <m:sSubPr>
                            <m:ctrlPr>
                              <a:rPr lang="zh-CN" altLang="zh-CN" sz="2600" b="1" i="1">
                                <a:solidFill>
                                  <a:srgbClr val="C00000"/>
                                </a:solidFill>
                                <a:latin typeface="Cambria Math" panose="02040503050406030204" pitchFamily="18" charset="0"/>
                                <a:ea typeface="Cambria Math" panose="02040503050406030204" pitchFamily="18" charset="0"/>
                                <a:cs typeface="Times New Roman" panose="02020603050405020304" pitchFamily="18" charset="0"/>
                                <a:sym typeface="Times New Roman" panose="02020603050405020304" pitchFamily="18" charset="0"/>
                              </a:rPr>
                            </m:ctrlPr>
                          </m:sSubPr>
                          <m:e>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𝒁</m:t>
                            </m:r>
                          </m:e>
                          <m:sub>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𝟏</m:t>
                            </m:r>
                          </m:sub>
                        </m:sSub>
                      </m:e>
                    </m:acc>
                  </m:oMath>
                </a14:m>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14:m>
                  <m:oMath xmlns:m="http://schemas.openxmlformats.org/officeDocument/2006/math">
                    <m:acc>
                      <m:accPr>
                        <m:chr m:val="⃗"/>
                        <m:ctrlPr>
                          <a:rPr lang="zh-CN" altLang="zh-CN" sz="2600" b="1" i="1">
                            <a:solidFill>
                              <a:srgbClr val="C00000"/>
                            </a:solidFill>
                            <a:latin typeface="Cambria Math" panose="02040503050406030204" pitchFamily="18" charset="0"/>
                            <a:ea typeface="Cambria Math" panose="02040503050406030204" pitchFamily="18" charset="0"/>
                            <a:cs typeface="Times New Roman" panose="02020603050405020304" pitchFamily="18" charset="0"/>
                            <a:sym typeface="Times New Roman" panose="02020603050405020304" pitchFamily="18" charset="0"/>
                          </a:rPr>
                        </m:ctrlPr>
                      </m:accPr>
                      <m:e>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𝑶</m:t>
                        </m:r>
                        <m:sSub>
                          <m:sSubPr>
                            <m:ctrlPr>
                              <a:rPr lang="zh-CN" altLang="zh-CN" sz="2600" b="1" i="1">
                                <a:solidFill>
                                  <a:srgbClr val="C00000"/>
                                </a:solidFill>
                                <a:latin typeface="Cambria Math" panose="02040503050406030204" pitchFamily="18" charset="0"/>
                                <a:ea typeface="Cambria Math" panose="02040503050406030204" pitchFamily="18" charset="0"/>
                                <a:cs typeface="Times New Roman" panose="02020603050405020304" pitchFamily="18" charset="0"/>
                                <a:sym typeface="Times New Roman" panose="02020603050405020304" pitchFamily="18" charset="0"/>
                              </a:rPr>
                            </m:ctrlPr>
                          </m:sSubPr>
                          <m:e>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𝒁</m:t>
                            </m:r>
                          </m:e>
                          <m:sub>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𝟐</m:t>
                            </m:r>
                          </m:sub>
                        </m:sSub>
                      </m:e>
                    </m:acc>
                  </m:oMath>
                </a14:m>
                <a:endParaRPr lang="zh-CN" altLang="en-US" sz="2600">
                  <a:latin typeface="Times New Roman" panose="02020603050405020304" pitchFamily="18" charset="0"/>
                  <a:ea typeface="宋体" panose="02010600030101010101" pitchFamily="2" charset="-122"/>
                  <a:sym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1694179" y="4941983"/>
                <a:ext cx="1605376" cy="543610"/>
              </a:xfrm>
              <a:prstGeom prst="rect">
                <a:avLst/>
              </a:prstGeom>
              <a:blipFill rotWithShape="0">
                <a:blip r:embed="rId5"/>
                <a:stretch>
                  <a:fillRect t="-1124" b="-2809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矩形 6"/>
              <p:cNvSpPr/>
              <p:nvPr/>
            </p:nvSpPr>
            <p:spPr>
              <a:xfrm>
                <a:off x="4990701" y="4954683"/>
                <a:ext cx="1582934" cy="543610"/>
              </a:xfrm>
              <a:prstGeom prst="rect">
                <a:avLst/>
              </a:prstGeom>
            </p:spPr>
            <p:txBody>
              <a:bodyPr wrap="none">
                <a:spAutoFit/>
              </a:bodyPr>
              <a:lstStyle/>
              <a:p>
                <a14:m>
                  <m:oMath xmlns:m="http://schemas.openxmlformats.org/officeDocument/2006/math">
                    <m:acc>
                      <m:accPr>
                        <m:chr m:val="⃗"/>
                        <m:ctrlPr>
                          <a:rPr lang="zh-CN" altLang="zh-CN" sz="2600" b="1"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sym typeface="Times New Roman" panose="02020603050405020304" pitchFamily="18" charset="0"/>
                          </a:rPr>
                        </m:ctrlPr>
                      </m:accPr>
                      <m:e>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𝑶</m:t>
                        </m:r>
                        <m:sSub>
                          <m:sSubPr>
                            <m:ctrlPr>
                              <a:rPr lang="zh-CN" altLang="zh-CN" sz="2600" b="1" i="1">
                                <a:solidFill>
                                  <a:srgbClr val="C00000"/>
                                </a:solidFill>
                                <a:latin typeface="Cambria Math" panose="02040503050406030204" pitchFamily="18" charset="0"/>
                                <a:ea typeface="Cambria Math" panose="02040503050406030204" pitchFamily="18" charset="0"/>
                                <a:cs typeface="Times New Roman" panose="02020603050405020304" pitchFamily="18" charset="0"/>
                                <a:sym typeface="Times New Roman" panose="02020603050405020304" pitchFamily="18" charset="0"/>
                              </a:rPr>
                            </m:ctrlPr>
                          </m:sSubPr>
                          <m:e>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𝒁</m:t>
                            </m:r>
                          </m:e>
                          <m:sub>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𝟐</m:t>
                            </m:r>
                          </m:sub>
                        </m:sSub>
                      </m:e>
                    </m:acc>
                  </m:oMath>
                </a14:m>
                <a:r>
                  <a:rPr lang="en-US" altLang="zh-CN" sz="26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14:m>
                  <m:oMath xmlns:m="http://schemas.openxmlformats.org/officeDocument/2006/math">
                    <m:acc>
                      <m:accPr>
                        <m:chr m:val="⃗"/>
                        <m:ctrlPr>
                          <a:rPr lang="zh-CN" altLang="zh-CN" sz="2600" b="1" i="1">
                            <a:solidFill>
                              <a:srgbClr val="C00000"/>
                            </a:solidFill>
                            <a:latin typeface="Cambria Math" panose="02040503050406030204" pitchFamily="18" charset="0"/>
                            <a:ea typeface="Cambria Math" panose="02040503050406030204" pitchFamily="18" charset="0"/>
                            <a:cs typeface="Times New Roman" panose="02020603050405020304" pitchFamily="18" charset="0"/>
                            <a:sym typeface="Times New Roman" panose="02020603050405020304" pitchFamily="18" charset="0"/>
                          </a:rPr>
                        </m:ctrlPr>
                      </m:accPr>
                      <m:e>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𝑶</m:t>
                        </m:r>
                        <m:sSub>
                          <m:sSubPr>
                            <m:ctrlPr>
                              <a:rPr lang="zh-CN" altLang="zh-CN" sz="2600" b="1" i="1">
                                <a:solidFill>
                                  <a:srgbClr val="C00000"/>
                                </a:solidFill>
                                <a:latin typeface="Cambria Math" panose="02040503050406030204" pitchFamily="18" charset="0"/>
                                <a:ea typeface="Cambria Math" panose="02040503050406030204" pitchFamily="18" charset="0"/>
                                <a:cs typeface="Times New Roman" panose="02020603050405020304" pitchFamily="18" charset="0"/>
                                <a:sym typeface="Times New Roman" panose="02020603050405020304" pitchFamily="18" charset="0"/>
                              </a:rPr>
                            </m:ctrlPr>
                          </m:sSubPr>
                          <m:e>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𝒁</m:t>
                            </m:r>
                          </m:e>
                          <m:sub>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𝟏</m:t>
                            </m:r>
                          </m:sub>
                        </m:sSub>
                      </m:e>
                    </m:acc>
                  </m:oMath>
                </a14:m>
                <a:endParaRPr lang="zh-CN" altLang="en-US" sz="2600" dirty="0">
                  <a:latin typeface="Times New Roman" panose="02020603050405020304" pitchFamily="18" charset="0"/>
                  <a:ea typeface="宋体" panose="02010600030101010101" pitchFamily="2" charset="-122"/>
                  <a:sym typeface="Times New Roman" panose="02020603050405020304" pitchFamily="18" charset="0"/>
                </a:endParaRPr>
              </a:p>
            </p:txBody>
          </p:sp>
        </mc:Choice>
        <mc:Fallback>
          <p:sp>
            <p:nvSpPr>
              <p:cNvPr id="7" name="矩形 6"/>
              <p:cNvSpPr>
                <a:spLocks noRot="1" noChangeAspect="1" noMove="1" noResize="1" noEditPoints="1" noAdjustHandles="1" noChangeArrowheads="1" noChangeShapeType="1" noTextEdit="1"/>
              </p:cNvSpPr>
              <p:nvPr/>
            </p:nvSpPr>
            <p:spPr>
              <a:xfrm>
                <a:off x="4990701" y="4954683"/>
                <a:ext cx="1582934" cy="543610"/>
              </a:xfrm>
              <a:prstGeom prst="rect">
                <a:avLst/>
              </a:prstGeom>
              <a:blipFill rotWithShape="0">
                <a:blip r:embed="rId6"/>
                <a:stretch>
                  <a:fillRect b="-2809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4538512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7"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CBE9CE"/>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CBE9CE"/>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1144</Words>
  <Application>Microsoft Office PowerPoint</Application>
  <PresentationFormat>自定义</PresentationFormat>
  <Paragraphs>316</Paragraphs>
  <Slides>51</Slides>
  <Notes>6</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1</vt:i4>
      </vt:variant>
      <vt:variant>
        <vt:lpstr>幻灯片标题</vt:lpstr>
      </vt:variant>
      <vt:variant>
        <vt:i4>51</vt:i4>
      </vt:variant>
    </vt:vector>
  </HeadingPairs>
  <TitlesOfParts>
    <vt:vector size="68" baseType="lpstr">
      <vt:lpstr>TIM)</vt:lpstr>
      <vt:lpstr>等线</vt:lpstr>
      <vt:lpstr>黑体</vt:lpstr>
      <vt:lpstr>经典繁仿黑</vt:lpstr>
      <vt:lpstr>楷体</vt:lpstr>
      <vt:lpstr>宋体</vt:lpstr>
      <vt:lpstr>微软雅黑</vt:lpstr>
      <vt:lpstr>微软雅黑 Light</vt:lpstr>
      <vt:lpstr>Arial</vt:lpstr>
      <vt:lpstr>Broadway</vt:lpstr>
      <vt:lpstr>Calibri</vt:lpstr>
      <vt:lpstr>Cambria Math</vt:lpstr>
      <vt:lpstr>Courier New</vt:lpstr>
      <vt:lpstr>Impact</vt:lpstr>
      <vt:lpstr>Times New Roman</vt:lpstr>
      <vt:lpstr>Office 主题​​</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JBY</cp:lastModifiedBy>
  <cp:revision>46</cp:revision>
  <dcterms:created xsi:type="dcterms:W3CDTF">2024-01-05T07:50:57Z</dcterms:created>
  <dcterms:modified xsi:type="dcterms:W3CDTF">2025-02-14T08:56:14Z</dcterms:modified>
</cp:coreProperties>
</file>