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342" r:id="rId9"/>
    <p:sldId id="275" r:id="rId10"/>
    <p:sldId id="276" r:id="rId11"/>
    <p:sldId id="277" r:id="rId12"/>
    <p:sldId id="278" r:id="rId13"/>
    <p:sldId id="279" r:id="rId14"/>
    <p:sldId id="318" r:id="rId15"/>
    <p:sldId id="280" r:id="rId16"/>
    <p:sldId id="281" r:id="rId17"/>
    <p:sldId id="282" r:id="rId18"/>
    <p:sldId id="283" r:id="rId19"/>
    <p:sldId id="354" r:id="rId20"/>
    <p:sldId id="344" r:id="rId21"/>
    <p:sldId id="345" r:id="rId22"/>
    <p:sldId id="346" r:id="rId23"/>
    <p:sldId id="347" r:id="rId24"/>
    <p:sldId id="348" r:id="rId25"/>
    <p:sldId id="327" r:id="rId26"/>
    <p:sldId id="323" r:id="rId27"/>
    <p:sldId id="324" r:id="rId28"/>
    <p:sldId id="328" r:id="rId29"/>
    <p:sldId id="355" r:id="rId30"/>
    <p:sldId id="293" r:id="rId31"/>
    <p:sldId id="294" r:id="rId32"/>
    <p:sldId id="356" r:id="rId33"/>
    <p:sldId id="295" r:id="rId34"/>
    <p:sldId id="296" r:id="rId35"/>
    <p:sldId id="297" r:id="rId36"/>
    <p:sldId id="298" r:id="rId37"/>
    <p:sldId id="357" r:id="rId38"/>
    <p:sldId id="299" r:id="rId39"/>
    <p:sldId id="300" r:id="rId40"/>
    <p:sldId id="358" r:id="rId41"/>
    <p:sldId id="301" r:id="rId42"/>
    <p:sldId id="359" r:id="rId43"/>
    <p:sldId id="302" r:id="rId44"/>
    <p:sldId id="360" r:id="rId45"/>
    <p:sldId id="303" r:id="rId46"/>
    <p:sldId id="361" r:id="rId47"/>
    <p:sldId id="304" r:id="rId48"/>
    <p:sldId id="362" r:id="rId49"/>
    <p:sldId id="363" r:id="rId50"/>
    <p:sldId id="305" r:id="rId51"/>
    <p:sldId id="364" r:id="rId52"/>
    <p:sldId id="365" r:id="rId53"/>
    <p:sldId id="366" r:id="rId54"/>
    <p:sldId id="306" r:id="rId55"/>
    <p:sldId id="367" r:id="rId56"/>
    <p:sldId id="368" r:id="rId57"/>
    <p:sldId id="369" r:id="rId58"/>
    <p:sldId id="370" r:id="rId59"/>
    <p:sldId id="371" r:id="rId60"/>
    <p:sldId id="372" r:id="rId61"/>
    <p:sldId id="307" r:id="rId62"/>
    <p:sldId id="308" r:id="rId63"/>
    <p:sldId id="309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6.xml"/><Relationship Id="rId13" Type="http://schemas.openxmlformats.org/officeDocument/2006/relationships/slide" Target="../slides/slide45.xml"/><Relationship Id="rId18" Type="http://schemas.openxmlformats.org/officeDocument/2006/relationships/slide" Target="../slides/slide62.xml"/><Relationship Id="rId3" Type="http://schemas.openxmlformats.org/officeDocument/2006/relationships/tags" Target="../tags/tag41.xml"/><Relationship Id="rId7" Type="http://schemas.openxmlformats.org/officeDocument/2006/relationships/slide" Target="../slides/slide35.xml"/><Relationship Id="rId12" Type="http://schemas.openxmlformats.org/officeDocument/2006/relationships/slide" Target="../slides/slide43.xml"/><Relationship Id="rId17" Type="http://schemas.openxmlformats.org/officeDocument/2006/relationships/slide" Target="../slides/slide61.xml"/><Relationship Id="rId2" Type="http://schemas.openxmlformats.org/officeDocument/2006/relationships/tags" Target="../tags/tag40.xml"/><Relationship Id="rId16" Type="http://schemas.openxmlformats.org/officeDocument/2006/relationships/slide" Target="../slides/slide54.xml"/><Relationship Id="rId20" Type="http://schemas.openxmlformats.org/officeDocument/2006/relationships/slide" Target="../slides/slide3.xml"/><Relationship Id="rId1" Type="http://schemas.openxmlformats.org/officeDocument/2006/relationships/tags" Target="../tags/tag39.xml"/><Relationship Id="rId6" Type="http://schemas.openxmlformats.org/officeDocument/2006/relationships/slide" Target="../slides/slide34.xml"/><Relationship Id="rId11" Type="http://schemas.openxmlformats.org/officeDocument/2006/relationships/slide" Target="../slides/slide41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0.xml"/><Relationship Id="rId10" Type="http://schemas.openxmlformats.org/officeDocument/2006/relationships/slide" Target="../slides/slide39.xml"/><Relationship Id="rId19" Type="http://schemas.openxmlformats.org/officeDocument/2006/relationships/slide" Target="../slides/slide63.xml"/><Relationship Id="rId4" Type="http://schemas.openxmlformats.org/officeDocument/2006/relationships/tags" Target="../tags/tag42.xml"/><Relationship Id="rId9" Type="http://schemas.openxmlformats.org/officeDocument/2006/relationships/slide" Target="../slides/slide38.xml"/><Relationship Id="rId14" Type="http://schemas.openxmlformats.org/officeDocument/2006/relationships/slide" Target="../slides/slide4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e98e0725a2c33b5bd95197033b8888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85" y="3810"/>
            <a:ext cx="12224385" cy="685038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33015" y="-2731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e98e0725a2c33b5bd95197033b8888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385" y="3810"/>
            <a:ext cx="12224385" cy="685038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8"/>
            </p:custDataLst>
          </p:nvPr>
        </p:nvSpPr>
        <p:spPr>
          <a:xfrm>
            <a:off x="964721" y="714434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题型分析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TI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3.png"/><Relationship Id="rId5" Type="http://schemas.openxmlformats.org/officeDocument/2006/relationships/tags" Target="../tags/tag68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4.xml"/><Relationship Id="rId7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4" Type="http://schemas.openxmlformats.org/officeDocument/2006/relationships/tags" Target="../tags/tag75.xml"/><Relationship Id="rId9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12.TI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40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3.TIF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3.png"/><Relationship Id="rId5" Type="http://schemas.openxmlformats.org/officeDocument/2006/relationships/tags" Target="../tags/tag93.xml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TI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51.png"/><Relationship Id="rId5" Type="http://schemas.openxmlformats.org/officeDocument/2006/relationships/tags" Target="../tags/tag96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TIF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55.png"/><Relationship Id="rId5" Type="http://schemas.openxmlformats.org/officeDocument/2006/relationships/tags" Target="../tags/tag98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2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oleObject" Target="../embeddings/oleObject1.bin"/><Relationship Id="rId3" Type="http://schemas.openxmlformats.org/officeDocument/2006/relationships/tags" Target="../tags/tag48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tags" Target="../tags/tag47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.TIF"/><Relationship Id="rId5" Type="http://schemas.openxmlformats.org/officeDocument/2006/relationships/tags" Target="../tags/tag50.xml"/><Relationship Id="rId10" Type="http://schemas.openxmlformats.org/officeDocument/2006/relationships/image" Target="../media/image6.TIF"/><Relationship Id="rId4" Type="http://schemas.openxmlformats.org/officeDocument/2006/relationships/tags" Target="../tags/tag49.xml"/><Relationship Id="rId9" Type="http://schemas.openxmlformats.org/officeDocument/2006/relationships/image" Target="../media/image7.png"/><Relationship Id="rId1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21.TIF"/><Relationship Id="rId5" Type="http://schemas.openxmlformats.org/officeDocument/2006/relationships/image" Target="../media/image20.TIF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Relationship Id="rId5" Type="http://schemas.openxmlformats.org/officeDocument/2006/relationships/image" Target="../media/image82.png"/><Relationship Id="rId4" Type="http://schemas.openxmlformats.org/officeDocument/2006/relationships/image" Target="../media/image22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Relationship Id="rId4" Type="http://schemas.openxmlformats.org/officeDocument/2006/relationships/image" Target="../media/image24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50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390.png"/><Relationship Id="rId5" Type="http://schemas.openxmlformats.org/officeDocument/2006/relationships/tags" Target="../tags/tag145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0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109.png"/><Relationship Id="rId5" Type="http://schemas.openxmlformats.org/officeDocument/2006/relationships/tags" Target="../tags/tag147.xml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4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25.TIF"/><Relationship Id="rId5" Type="http://schemas.openxmlformats.org/officeDocument/2006/relationships/image" Target="../media/image112.png"/><Relationship Id="rId4" Type="http://schemas.openxmlformats.org/officeDocument/2006/relationships/image" Target="../media/image48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1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1.xml"/><Relationship Id="rId11" Type="http://schemas.openxmlformats.org/officeDocument/2006/relationships/image" Target="../media/image8.TIF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8.png"/><Relationship Id="rId4" Type="http://schemas.openxmlformats.org/officeDocument/2006/relationships/tags" Target="../tags/tag62.xml"/><Relationship Id="rId9" Type="http://schemas.openxmlformats.org/officeDocument/2006/relationships/tags" Target="../tags/tag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第五章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平面向量</a:t>
            </a:r>
            <a:r>
              <a:rPr lang="en-US" altLang="zh-CN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0" y="5158030"/>
            <a:ext cx="117300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向量中的最值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范围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9523"/>
                <a:ext cx="11589417" cy="5593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可得直线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altLang="zh-CN" sz="2600" b="1" i="0">
                            <a:latin typeface="+mn-ea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m:rPr>
                            <m:nor/>
                          </m:rPr>
                          <a:rPr lang="en-US" altLang="zh-CN" sz="2600" b="1" i="0">
                            <a:latin typeface="+mj-ea"/>
                            <a:ea typeface="+mj-ea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𝑫𝑮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𝑫𝑮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𝑫𝑮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取得最小值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9523"/>
                <a:ext cx="11589417" cy="559345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数量积最值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坐标法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通过建立直角坐标系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运用向量的坐标运算转化为代数问题处理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运用向量数量积的定义、不等式、极化恒等式等有关向量知识解决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511715"/>
                <a:ext cx="7770067" cy="4260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杭州调研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endParaRPr lang="en-US" altLang="zh-CN" sz="2600" b="1" i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上的一个动点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𝑭𝑮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11715"/>
                <a:ext cx="7770067" cy="4260141"/>
              </a:xfrm>
              <a:prstGeom prst="rect">
                <a:avLst/>
              </a:prstGeom>
              <a:blipFill rotWithShape="0">
                <a:blip r:embed="rId4"/>
                <a:stretch>
                  <a:fillRect l="-1412" b="-24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1"/>
                </p:custDataLst>
              </p:nvPr>
            </p:nvSpPr>
            <p:spPr>
              <a:xfrm>
                <a:off x="3539096" y="2687606"/>
                <a:ext cx="982961" cy="1067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32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3539096" y="2687606"/>
                <a:ext cx="982961" cy="1067215"/>
              </a:xfrm>
              <a:prstGeom prst="rect">
                <a:avLst/>
              </a:prstGeom>
              <a:blipFill rotWithShape="0">
                <a:blip r:embed="rId6"/>
                <a:stretch>
                  <a:fillRect l="-16149" b="-5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62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5" y="1269524"/>
            <a:ext cx="3456432" cy="1728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>
                <p:custDataLst>
                  <p:tags r:id="rId2"/>
                </p:custDataLst>
              </p:nvPr>
            </p:nvSpPr>
            <p:spPr>
              <a:xfrm>
                <a:off x="4799044" y="3542216"/>
                <a:ext cx="955711" cy="1159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4799044" y="3542216"/>
                <a:ext cx="955711" cy="115935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6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1782" y="778852"/>
            <a:ext cx="3888486" cy="1944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21782" y="1257332"/>
                <a:ext cx="11589417" cy="4974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的中位线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的中位线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257332"/>
                <a:ext cx="11589417" cy="4974823"/>
              </a:xfrm>
              <a:prstGeom prst="rect">
                <a:avLst/>
              </a:prstGeom>
              <a:blipFill rotWithShape="0">
                <a:blip r:embed="rId4"/>
                <a:stretch>
                  <a:fillRect l="-947" b="-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13773"/>
                <a:ext cx="11589417" cy="5769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上的一个动点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·[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𝟏𝟔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𝑭𝑮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有最大值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13773"/>
                <a:ext cx="11589417" cy="5769849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224323"/>
            <a:ext cx="12190413" cy="30241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题型三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与模有关的最值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范围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2426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北京部分区模拟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已知平行四边形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2426433"/>
              </a:xfrm>
              <a:prstGeom prst="rect">
                <a:avLst/>
              </a:prstGeom>
              <a:blipFill rotWithShape="0">
                <a:blip r:embed="rId6"/>
                <a:stretch>
                  <a:fillRect l="-947" r="-53" b="-5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>
                <p:custDataLst>
                  <p:tags r:id="rId3"/>
                </p:custDataLst>
              </p:nvPr>
            </p:nvSpPr>
            <p:spPr>
              <a:xfrm>
                <a:off x="10271159" y="1379252"/>
                <a:ext cx="1000595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10271159" y="1379252"/>
                <a:ext cx="1000595" cy="88440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2831712" y="2414048"/>
                <a:ext cx="937436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2831712" y="2414048"/>
                <a:ext cx="937436" cy="67473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27697" y="3231253"/>
                <a:ext cx="11589417" cy="2742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" y="3231253"/>
                <a:ext cx="11589417" cy="2742097"/>
              </a:xfrm>
              <a:prstGeom prst="rect">
                <a:avLst/>
              </a:prstGeom>
              <a:blipFill rotWithShape="0">
                <a:blip r:embed="rId11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6645" y="621443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建立如图所示的平面直角坐标系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6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9834" y="2036642"/>
            <a:ext cx="2916047" cy="204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9590" y="1232948"/>
                <a:ext cx="11589417" cy="5092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>
                    <a:latin typeface="MS Mincho" panose="02020609040205080304" pitchFamily="49" charset="-128"/>
                    <a:cs typeface="MS Mincho" panose="02020609040205080304" pitchFamily="49" charset="-128"/>
                  </a:rPr>
                  <a:t>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90" y="1232948"/>
                <a:ext cx="11589417" cy="5092548"/>
              </a:xfrm>
              <a:prstGeom prst="rect">
                <a:avLst/>
              </a:prstGeom>
              <a:blipFill rotWithShape="0">
                <a:blip r:embed="rId4"/>
                <a:stretch>
                  <a:fillRect l="-947" b="-3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659220"/>
            <a:ext cx="12190413" cy="457965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846233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928801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947221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1687801"/>
            <a:ext cx="1161548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求向量模的最值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的方法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通常有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代数法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把所求的模表示成某个变量的函数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或通过建立平面直角坐标系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借助向量的坐标表示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需要构造不等式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利用基本不等式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三角函数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再用求最值的方法求解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弄清所求的模表示的几何意义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注意题目中所给的垂直、平行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以及其他数量关系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合理的转化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使得过程更加简单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结合动点表示的图形求解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39766"/>
            <a:ext cx="12190413" cy="35477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655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中山调研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&gt;=150°.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655202"/>
              </a:xfrm>
              <a:prstGeom prst="rect">
                <a:avLst/>
              </a:prstGeom>
              <a:blipFill rotWithShape="0">
                <a:blip r:embed="rId4"/>
                <a:stretch>
                  <a:fillRect l="-947" b="-4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041712" y="156067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7030" y="3329424"/>
            <a:ext cx="2462824" cy="24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8703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59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取得最大值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必过圆心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OA·OB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150°=7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由正弦定理可得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5992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412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平面向量中的范围、最值问题是热点问题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也是难点问题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此类问题综合性强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体现了知识的交汇组合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其基本题型是根据已知条件求某个变量的范围、最值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比如向量的模、数量积、向量夹角、系数的范围等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解决思路是建立目标函数的函数解析式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转化为求函数的最值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同时向量兼顾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的双重身份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所以解决平面向量的范围、最值问题的另外一种思路是数形结合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900525"/>
            <a:ext cx="12190413" cy="32854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题型四　与夹角有关的最值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范围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2590006" y="1519459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11589417" cy="2159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夹角的正弦值的最大值为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11589417" cy="2159566"/>
              </a:xfrm>
              <a:prstGeom prst="rect">
                <a:avLst/>
              </a:prstGeom>
              <a:blipFill rotWithShape="0">
                <a:blip r:embed="rId5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6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7165" y="2873193"/>
            <a:ext cx="1566037" cy="3132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4545" y="2792659"/>
                <a:ext cx="11589417" cy="3457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𝑶𝑨</m:t>
                            </m:r>
                          </m:e>
                        </m:acc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𝑩𝑨</m:t>
                            </m:r>
                          </m:e>
                        </m:acc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𝑶𝑩</m:t>
                            </m:r>
                          </m:e>
                        </m:acc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𝑶𝑨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𝑩𝑨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792659"/>
                <a:ext cx="11589417" cy="3457678"/>
              </a:xfrm>
              <a:prstGeom prst="rect">
                <a:avLst/>
              </a:prstGeom>
              <a:blipFill rotWithShape="0">
                <a:blip r:embed="rId7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2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2710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最小时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夹角的正弦值的最大值为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71029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54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求夹角的最值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问题要根据夹角余弦值的表达式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采用基本不等式或函数的性质进行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45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41989"/>
            <a:ext cx="12190413" cy="43523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128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分别在边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包含端点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𝑬𝑮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𝑯𝑭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夹角的余弦值的最大值是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285545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 b="-104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2"/>
                </p:custDataLst>
              </p:nvPr>
            </p:nvSpPr>
            <p:spPr>
              <a:xfrm>
                <a:off x="9689219" y="922814"/>
                <a:ext cx="665567" cy="885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9689219" y="922814"/>
                <a:ext cx="665567" cy="8856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31510" y="1941989"/>
                <a:ext cx="11589417" cy="685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如图建立直角坐标系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则可设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10" y="1941989"/>
                <a:ext cx="11589417" cy="685380"/>
              </a:xfrm>
              <a:prstGeom prst="rect">
                <a:avLst/>
              </a:prstGeom>
              <a:blipFill rotWithShape="0">
                <a:blip r:embed="rId7"/>
                <a:stretch>
                  <a:fillRect l="-947" b="-205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69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5" y="2984242"/>
            <a:ext cx="3701688" cy="2854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70572" y="2745137"/>
                <a:ext cx="11589417" cy="2833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𝑬𝑮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𝑬𝑮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𝑯𝑭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𝑬𝑮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𝑯𝑭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𝒔𝒕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" y="2745137"/>
                <a:ext cx="11589417" cy="2833468"/>
              </a:xfrm>
              <a:prstGeom prst="rect">
                <a:avLst/>
              </a:prstGeom>
              <a:blipFill rotWithShape="0">
                <a:blip r:embed="rId9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62257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17608"/>
                <a:ext cx="11589417" cy="5450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𝒔𝒕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𝒔𝒕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𝒔𝒕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𝒔𝒕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𝒔𝒕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𝒔𝒕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取得最大值为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𝑬𝑮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𝑯𝑭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夹角的余弦值的最大值为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7608"/>
                <a:ext cx="11589417" cy="545021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219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拓展视野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极化恒等式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382" y="825278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极化恒等式的证明过程与几何意义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证明过程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71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8039449" y="966437"/>
            <a:ext cx="3402076" cy="1650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36438" y="1966373"/>
                <a:ext cx="11589417" cy="4375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两式相减得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此即极化恒等式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几何意义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向量的数量积可以表示为以这组向量为邻边的平行四边形的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和对角线长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差对角线长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平方差的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38" y="1966373"/>
                <a:ext cx="11589417" cy="4375557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4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573326"/>
            <a:ext cx="12190413" cy="37036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621443"/>
                <a:ext cx="8634175" cy="1969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典例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在三角形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上的两个三等分点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634175" cy="1969578"/>
              </a:xfrm>
              <a:prstGeom prst="rect">
                <a:avLst/>
              </a:prstGeom>
              <a:blipFill rotWithShape="0">
                <a:blip r:embed="rId4"/>
                <a:stretch>
                  <a:fillRect l="-1270" r="-212" b="-3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2"/>
                </p:custDataLst>
              </p:nvPr>
            </p:nvSpPr>
            <p:spPr>
              <a:xfrm>
                <a:off x="1102201" y="1546511"/>
                <a:ext cx="665567" cy="884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1102201" y="1546511"/>
                <a:ext cx="665567" cy="8845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72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6324" y="514013"/>
            <a:ext cx="2970022" cy="1980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8561" y="2516918"/>
                <a:ext cx="8634175" cy="3791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61" y="2516918"/>
                <a:ext cx="8634175" cy="3791231"/>
              </a:xfrm>
              <a:prstGeom prst="rect">
                <a:avLst/>
              </a:prstGeom>
              <a:blipFill rotWithShape="0">
                <a:blip r:embed="rId8"/>
                <a:stretch>
                  <a:fillRect l="-1271" b="-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172117"/>
            <a:ext cx="12190413" cy="407400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29800"/>
                <a:ext cx="11589417" cy="1650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郑州模拟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是正四面体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的外接球的一条直径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在正四面体表面上运动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正四面体的棱长是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9800"/>
                <a:ext cx="11589417" cy="1650965"/>
              </a:xfrm>
              <a:prstGeom prst="rect">
                <a:avLst/>
              </a:prstGeom>
              <a:blipFill rotWithShape="0">
                <a:blip r:embed="rId4"/>
                <a:stretch>
                  <a:fillRect l="-947" b="-81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8945627" y="1045010"/>
                <a:ext cx="1592039" cy="911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945627" y="1045010"/>
                <a:ext cx="1592039" cy="91172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373014" y="2145824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73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4563" y="2834836"/>
            <a:ext cx="3354166" cy="3102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25414" y="2806097"/>
                <a:ext cx="11589417" cy="2234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又正四面体的棱长是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在正三角形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14" y="2806097"/>
                <a:ext cx="11589417" cy="2234138"/>
              </a:xfrm>
              <a:prstGeom prst="rect">
                <a:avLst/>
              </a:prstGeom>
              <a:blipFill rotWithShape="0">
                <a:blip r:embed="rId8"/>
                <a:stretch>
                  <a:fillRect l="-947" b="-1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1656" y="4497737"/>
                <a:ext cx="11589417" cy="1717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由勾股定理可得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56" y="4497737"/>
                <a:ext cx="11589417" cy="1717906"/>
              </a:xfrm>
              <a:prstGeom prst="rect">
                <a:avLst/>
              </a:prstGeom>
              <a:blipFill rotWithShape="0">
                <a:blip r:embed="rId9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4992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设外接球半径为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易知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𝑷𝑶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是外接球的一条直径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9245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157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05416"/>
            <a:ext cx="12190413" cy="58888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05416"/>
                <a:ext cx="11589417" cy="5614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因此可知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的取值范围为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由极化恒等式得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𝑷𝑶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𝑶𝑴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的取值范围为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561480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7020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199925" y="2997740"/>
            <a:ext cx="3040374" cy="913327"/>
            <a:chOff x="5712912" y="4110924"/>
            <a:chExt cx="3040374" cy="913327"/>
          </a:xfrm>
        </p:grpSpPr>
        <p:sp>
          <p:nvSpPr>
            <p:cNvPr id="10" name="TextBox 9">
              <a:hlinkClick r:id="rId3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5712912" y="4110924"/>
              <a:ext cx="184731" cy="9133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endParaRPr lang="en-US" altLang="zh-CN" sz="5335" dirty="0">
                <a:solidFill>
                  <a:srgbClr val="548235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557222"/>
            <a:ext cx="12190413" cy="35891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21443"/>
                <a:ext cx="11589417" cy="495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(2022·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所在平面内的动点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	B.[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	D.[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轴建立平面直角坐标系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51484"/>
              </a:xfrm>
              <a:prstGeom prst="rect">
                <a:avLst/>
              </a:prstGeom>
              <a:blipFill rotWithShape="0">
                <a:blip r:embed="rId4"/>
                <a:stretch>
                  <a:fillRect l="-947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360001" y="13636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70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3814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表示圆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上一点到点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距离的平方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的距离为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814570"/>
              </a:xfrm>
              <a:prstGeom prst="rect">
                <a:avLst/>
              </a:prstGeom>
              <a:blipFill rotWithShape="0">
                <a:blip r:embed="rId3"/>
                <a:stretch>
                  <a:fillRect b="-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5629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4843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极化恒等式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由极化恒等式得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𝑷𝑴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𝑪𝑷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84357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3096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endParaRPr kumimoji="1" lang="en-US" altLang="zh-CN" sz="8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502961"/>
            <a:ext cx="12190413" cy="379134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541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已知平面向量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B.10		C.2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D.5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同向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41308"/>
              </a:xfrm>
              <a:prstGeom prst="rect">
                <a:avLst/>
              </a:prstGeom>
              <a:blipFill rotWithShape="0">
                <a:blip r:embed="rId4"/>
                <a:stretch>
                  <a:fillRect l="-947" b="-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674993" y="122073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718031"/>
            <a:ext cx="12190413" cy="34905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5449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.[8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16]	        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         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9120"/>
              </a:xfrm>
              <a:prstGeom prst="rect">
                <a:avLst/>
              </a:prstGeom>
              <a:blipFill rotWithShape="0">
                <a:blip r:embed="rId4"/>
                <a:stretch>
                  <a:fillRect l="-947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936377" y="146114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997739"/>
            <a:ext cx="12190413" cy="32965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010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内江模拟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B.(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=4(sin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=4sin(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10602"/>
              </a:xfrm>
              <a:prstGeom prst="rect">
                <a:avLst/>
              </a:prstGeom>
              <a:blipFill rotWithShape="0">
                <a:blip r:embed="rId4"/>
                <a:stretch>
                  <a:fillRect l="-947" r="-842" b="-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783223" y="118955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257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575449"/>
              </a:xfrm>
              <a:prstGeom prst="rect">
                <a:avLst/>
              </a:prstGeom>
              <a:blipFill rotWithShape="0">
                <a:blip r:embed="rId3"/>
                <a:stretch>
                  <a:fillRect l="-947" b="-4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3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303924"/>
            <a:ext cx="12190413" cy="39168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516885"/>
                <a:ext cx="11589417" cy="5527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铜川模拟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边上的点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不含端点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C.8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不含端点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en-US" altLang="zh-CN" sz="2600" b="1" smtClean="0">
                  <a:latin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16885"/>
                <a:ext cx="11589417" cy="5527795"/>
              </a:xfrm>
              <a:prstGeom prst="rect">
                <a:avLst/>
              </a:prstGeom>
              <a:blipFill rotWithShape="0">
                <a:blip r:embed="rId4"/>
                <a:stretch>
                  <a:fillRect l="-947" t="-5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9001093" y="118415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670205"/>
            <a:ext cx="12190413" cy="26241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8845979" cy="1969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南昌测试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为直径的半圆上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含边界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845979" cy="1969578"/>
              </a:xfrm>
              <a:prstGeom prst="rect">
                <a:avLst/>
              </a:prstGeom>
              <a:blipFill rotWithShape="0">
                <a:blip r:embed="rId4"/>
                <a:stretch>
                  <a:fillRect l="-1241" r="-551" b="-2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925844" y="188100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5361" y="405416"/>
            <a:ext cx="2340165" cy="212622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5659" y="2374043"/>
            <a:ext cx="8845979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16)	B.[0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16]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	D.[0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4531" y="3670205"/>
            <a:ext cx="8845979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建立如图所示的平面直角坐标系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的边长为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76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7308" y="3844857"/>
            <a:ext cx="2376297" cy="2284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834739" y="4893215"/>
                <a:ext cx="8845979" cy="1300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39" y="4893215"/>
                <a:ext cx="8845979" cy="1300869"/>
              </a:xfrm>
              <a:prstGeom prst="rect">
                <a:avLst/>
              </a:prstGeom>
              <a:blipFill rotWithShape="0">
                <a:blip r:embed="rId7"/>
                <a:stretch>
                  <a:fillRect l="-1241" b="-107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3691833"/>
            <a:ext cx="12190413" cy="26024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题型一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与系数有关的最值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范围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3" y="727688"/>
                <a:ext cx="8418148" cy="3062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8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安徽六校测试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中心为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四个半圆的圆心均为正方形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各边的中点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727688"/>
                <a:ext cx="8418148" cy="3062698"/>
              </a:xfrm>
              <a:prstGeom prst="rect">
                <a:avLst/>
              </a:prstGeom>
              <a:blipFill rotWithShape="0">
                <a:blip r:embed="rId7"/>
                <a:stretch>
                  <a:fillRect l="-1303" r="-724" b="-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933020" y="2596696"/>
                <a:ext cx="1147622" cy="975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933020" y="2596696"/>
                <a:ext cx="1147622" cy="97597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59.jpeg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6914" y="823762"/>
            <a:ext cx="2412238" cy="250388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7052" y="3730057"/>
            <a:ext cx="8418148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的垂直平分线为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轴建立平面直角坐标系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60.jpeg"/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6737" y="3790386"/>
            <a:ext cx="2574112" cy="2501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94531" y="4957633"/>
                <a:ext cx="8418148" cy="1283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4957633"/>
                <a:ext cx="8418148" cy="1283941"/>
              </a:xfrm>
              <a:prstGeom prst="rect">
                <a:avLst/>
              </a:prstGeom>
              <a:blipFill rotWithShape="0">
                <a:blip r:embed="rId12"/>
                <a:stretch>
                  <a:fillRect l="-1303" b="-109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901017"/>
              </p:ext>
            </p:extLst>
          </p:nvPr>
        </p:nvGraphicFramePr>
        <p:xfrm>
          <a:off x="2709285" y="2437266"/>
          <a:ext cx="4921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3" imgW="495000" imgH="419040" progId="Equation.DSMT4">
                  <p:embed/>
                </p:oleObj>
              </mc:Choice>
              <mc:Fallback>
                <p:oleObj name="Equation" r:id="rId13" imgW="49500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285" y="2437266"/>
                        <a:ext cx="492125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8845979" cy="5334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𝑷𝑬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𝑪𝑫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𝑷𝑬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𝑫𝑬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845979" cy="5334409"/>
              </a:xfrm>
              <a:prstGeom prst="rect">
                <a:avLst/>
              </a:prstGeom>
              <a:blipFill rotWithShape="0">
                <a:blip r:embed="rId3"/>
                <a:stretch>
                  <a:fillRect l="-1241" b="-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0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826367"/>
            <a:ext cx="12190413" cy="34021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493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B.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化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简可得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方程表示以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为圆心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为半径的圆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93427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3411990" y="118415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316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表示圆上的点到原点的距离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圆心到原点的距离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168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138583"/>
            <a:ext cx="12190413" cy="31557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8472165" cy="1969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沧州调研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的面积之比为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是区域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内任意一点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含边界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472165" cy="1969578"/>
              </a:xfrm>
              <a:prstGeom prst="rect">
                <a:avLst/>
              </a:prstGeom>
              <a:blipFill rotWithShape="0">
                <a:blip r:embed="rId4"/>
                <a:stretch>
                  <a:fillRect l="-1295" b="-6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830411" y="193853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2502" y="766086"/>
            <a:ext cx="2005883" cy="179356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4657" y="2446087"/>
            <a:ext cx="106420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	B.[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2]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3843" y="3152807"/>
            <a:ext cx="106420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7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077" y="3805052"/>
            <a:ext cx="3148076" cy="2314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76243" y="3666776"/>
                <a:ext cx="10642045" cy="2501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𝑨𝑯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位于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分别位于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的面积之比为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43" y="3666776"/>
                <a:ext cx="10642045" cy="2501198"/>
              </a:xfrm>
              <a:prstGeom prst="rect">
                <a:avLst/>
              </a:prstGeom>
              <a:blipFill rotWithShape="0">
                <a:blip r:embed="rId7"/>
                <a:stretch>
                  <a:fillRect l="-1031" b="-5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0362391" cy="2110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故此时有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𝑨𝑯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位于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根据题意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将图形特殊化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垂直平分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0362391" cy="2110834"/>
              </a:xfrm>
              <a:prstGeom prst="rect">
                <a:avLst/>
              </a:prstGeom>
              <a:blipFill rotWithShape="0">
                <a:blip r:embed="rId3"/>
                <a:stretch>
                  <a:fillRect l="-1059" b="-43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7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7558" y="2609082"/>
            <a:ext cx="2412238" cy="2225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99053" y="2565686"/>
                <a:ext cx="11290126" cy="3443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的面积之比为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53" y="2565686"/>
                <a:ext cx="11290126" cy="3443891"/>
              </a:xfrm>
              <a:prstGeom prst="rect">
                <a:avLst/>
              </a:prstGeom>
              <a:blipFill rotWithShape="0">
                <a:blip r:embed="rId5"/>
                <a:stretch>
                  <a:fillRect l="-972" t="-885" b="-33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8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781713"/>
            <a:ext cx="12190413" cy="35125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362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平面直角坐标系中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𝑨𝑶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𝑨𝑷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𝑨𝑶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𝑨𝑷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6275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42603" y="126950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14446"/>
            <a:ext cx="12190413" cy="62227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273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𝟒𝐜𝐨𝐬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𝜽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的夹角的取值范围是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27362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6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1574" y="455925"/>
            <a:ext cx="820212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长沙模拟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在梯形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线段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063845" y="2349659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0885" y="1047949"/>
            <a:ext cx="2934764" cy="1553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09793" y="2907291"/>
                <a:ext cx="8202121" cy="3114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BCM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为定值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93" y="2907291"/>
                <a:ext cx="8202121" cy="3114827"/>
              </a:xfrm>
              <a:prstGeom prst="rect">
                <a:avLst/>
              </a:prstGeom>
              <a:blipFill rotWithShape="0">
                <a:blip r:embed="rId4"/>
                <a:stretch>
                  <a:fillRect l="-1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81574" y="455925"/>
                <a:ext cx="11646361" cy="5216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∽△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74" y="455925"/>
                <a:ext cx="11646361" cy="5216877"/>
              </a:xfrm>
              <a:prstGeom prst="rect">
                <a:avLst/>
              </a:prstGeom>
              <a:blipFill rotWithShape="0">
                <a:blip r:embed="rId3"/>
                <a:stretch>
                  <a:fillRect l="-942" b="-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81574" y="468117"/>
                <a:ext cx="11646361" cy="5533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DBN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𝝀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74" y="468117"/>
                <a:ext cx="11646361" cy="5533053"/>
              </a:xfrm>
              <a:prstGeom prst="rect">
                <a:avLst/>
              </a:prstGeom>
              <a:blipFill rotWithShape="0">
                <a:blip r:embed="rId3"/>
                <a:stretch>
                  <a:fillRect l="-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06929"/>
                <a:ext cx="11589417" cy="1441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6929"/>
                <a:ext cx="11589417" cy="1441933"/>
              </a:xfrm>
              <a:prstGeom prst="rect">
                <a:avLst/>
              </a:prstGeom>
              <a:blipFill rotWithShape="0">
                <a:blip r:embed="rId3"/>
                <a:stretch>
                  <a:fillRect l="-947" b="-3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2477" y="1585466"/>
                <a:ext cx="11589417" cy="4093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𝐜𝐨𝐬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𝜽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𝐬𝐢𝐧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𝜽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取得最大值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585466"/>
                <a:ext cx="11589417" cy="4093365"/>
              </a:xfrm>
              <a:prstGeom prst="rect">
                <a:avLst/>
              </a:prstGeom>
              <a:blipFill rotWithShape="0">
                <a:blip r:embed="rId4"/>
                <a:stretch>
                  <a:fillRect l="-947" b="-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4102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苏锡常镇调研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在长方形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上两个动点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含端点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为定值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𝟐𝟔𝟓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102918"/>
              </a:xfrm>
              <a:prstGeom prst="rect">
                <a:avLst/>
              </a:prstGeom>
              <a:blipFill rotWithShape="0">
                <a:blip r:embed="rId3"/>
                <a:stretch>
                  <a:fillRect l="-947" b="-2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9107392" y="1245116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588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取最小值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取到最大值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取最小值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取到最大值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𝑩𝑪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8896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9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411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𝑬𝑭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=25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1)=5cos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)=5sin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𝟓𝐜𝐨𝐬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𝟓𝐬𝐢𝐧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=100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=100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  <m:r>
                          <a:rPr lang="zh-CN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为辅助角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𝐭𝐚𝐧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取到最小值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11481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6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928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𝟕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𝑩𝑪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𝟒𝟗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𝟑𝟔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𝑩𝑪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𝟒𝟗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𝟐𝟔𝟓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928657"/>
              </a:xfrm>
              <a:prstGeom prst="rect">
                <a:avLst/>
              </a:prstGeom>
              <a:blipFill rotWithShape="0">
                <a:blip r:embed="rId3"/>
                <a:stretch>
                  <a:fillRect l="-947" b="-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9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043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长春模拟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已知平面向量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)·(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04347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092420" y="1244124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68117"/>
                <a:ext cx="11589417" cy="5125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68117"/>
                <a:ext cx="11589417" cy="512582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269382" y="546898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且使得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的两个优弧上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8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8384" y="3538024"/>
            <a:ext cx="3089186" cy="21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6326" y="634143"/>
                <a:ext cx="11589417" cy="2189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点所在优弧所在圆的直径为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则其半径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设该圆的方程为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坐标代入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634143"/>
                <a:ext cx="11589417" cy="2189574"/>
              </a:xfrm>
              <a:prstGeom prst="rect">
                <a:avLst/>
              </a:prstGeom>
              <a:blipFill rotWithShape="0">
                <a:blip r:embed="rId3"/>
                <a:stretch>
                  <a:fillRect l="-947" b="-6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11245" y="2537222"/>
                <a:ext cx="11589417" cy="1373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45" y="2537222"/>
                <a:ext cx="11589417" cy="1373902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27494" y="3886740"/>
                <a:ext cx="11589417" cy="188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则两优弧所在圆的圆心分别为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且两个圆心关于直线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4" y="3886740"/>
                <a:ext cx="11589417" cy="1880771"/>
              </a:xfrm>
              <a:prstGeom prst="rect">
                <a:avLst/>
              </a:prstGeom>
              <a:blipFill rotWithShape="0">
                <a:blip r:embed="rId5"/>
                <a:stretch>
                  <a:fillRect l="-947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27494" y="417608"/>
                <a:ext cx="11589417" cy="5471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𝑪𝑨</m:t>
                                </m:r>
                              </m:e>
                            </m:acc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𝑪𝑩</m:t>
                                </m:r>
                              </m:e>
                            </m:acc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𝑪𝑨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𝑪𝑩</m:t>
                                </m:r>
                              </m:e>
                            </m:acc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𝑪𝑴</m:t>
                                </m:r>
                              </m:e>
                            </m:acc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𝑩𝑨</m:t>
                                </m:r>
                              </m:e>
                            </m:acc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到弦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距离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点轨迹可知当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上的那段优弧上运动时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会取到最小值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4" y="417608"/>
                <a:ext cx="11589417" cy="5471434"/>
              </a:xfrm>
              <a:prstGeom prst="rect">
                <a:avLst/>
              </a:prstGeom>
              <a:blipFill rotWithShape="0">
                <a:blip r:embed="rId3"/>
                <a:stretch>
                  <a:fillRect l="-947" b="-17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0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27494" y="405416"/>
                <a:ext cx="11589417" cy="3556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项分析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上的那段优弧上运动时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圆的方程为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4" y="405416"/>
                <a:ext cx="11589417" cy="355629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566737" y="3213767"/>
                <a:ext cx="11589417" cy="2010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𝟐𝐜𝐨𝐬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𝟐𝐬𝐢𝐧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7" y="3213767"/>
                <a:ext cx="11589417" cy="2010743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02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27494" y="405416"/>
                <a:ext cx="11589417" cy="3719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上的那段优弧上运动时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圆的方程为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4" y="405416"/>
                <a:ext cx="11589417" cy="3719031"/>
              </a:xfrm>
              <a:prstGeom prst="rect">
                <a:avLst/>
              </a:prstGeom>
              <a:blipFill rotWithShape="0">
                <a:blip r:embed="rId3"/>
                <a:stretch>
                  <a:fillRect l="-947" b="-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4070" y="4091085"/>
                <a:ext cx="11589417" cy="1319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𝟐𝐜𝐨𝐬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𝟐𝐬𝐢𝐧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0" y="4091085"/>
                <a:ext cx="11589417" cy="131952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2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此类问题的一般解题步骤是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第一步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利用向量的运算将问题转化为相应的等式关系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第二步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运用基本不等式或函数的性质求其最值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27494" y="837470"/>
                <a:ext cx="11589417" cy="4666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4" y="837470"/>
                <a:ext cx="11589417" cy="466691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35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608066"/>
            <a:ext cx="12190413" cy="36019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2159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三、填空题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159630"/>
              </a:xfrm>
              <a:prstGeom prst="rect">
                <a:avLst/>
              </a:prstGeom>
              <a:blipFill rotWithShape="0">
                <a:blip r:embed="rId4"/>
                <a:stretch>
                  <a:fillRect l="-947" b="-2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1923113" y="1579070"/>
                <a:ext cx="1251625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1923113" y="1579070"/>
                <a:ext cx="1251625" cy="884409"/>
              </a:xfrm>
              <a:prstGeom prst="rect">
                <a:avLst/>
              </a:prstGeom>
              <a:blipFill rotWithShape="0">
                <a:blip r:embed="rId6"/>
                <a:stretch>
                  <a:fillRect b="-4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15505" y="2684177"/>
                <a:ext cx="11589417" cy="3171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·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05" y="2684177"/>
                <a:ext cx="11589417" cy="3171959"/>
              </a:xfrm>
              <a:prstGeom prst="rect">
                <a:avLst/>
              </a:prstGeom>
              <a:blipFill rotWithShape="0">
                <a:blip r:embed="rId7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85129"/>
            <a:ext cx="12190413" cy="37053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394147"/>
                <a:ext cx="11589417" cy="2010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上一点且满足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为正实数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4147"/>
                <a:ext cx="11589417" cy="2010422"/>
              </a:xfrm>
              <a:prstGeom prst="rect">
                <a:avLst/>
              </a:prstGeom>
              <a:blipFill rotWithShape="0">
                <a:blip r:embed="rId4"/>
                <a:stretch>
                  <a:fillRect l="-947" r="-2367" b="-66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8247183" y="1380706"/>
                <a:ext cx="811441" cy="887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247183" y="1380706"/>
                <a:ext cx="811441" cy="8870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76465" y="2398427"/>
                <a:ext cx="11589417" cy="3266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为正实数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·λ·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𝝁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65" y="2398427"/>
                <a:ext cx="11589417" cy="3266343"/>
              </a:xfrm>
              <a:prstGeom prst="rect">
                <a:avLst/>
              </a:prstGeom>
              <a:blipFill rotWithShape="0">
                <a:blip r:embed="rId7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成都诊断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已知在直角梯形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367297"/>
              </a:xfrm>
              <a:prstGeom prst="rect">
                <a:avLst/>
              </a:prstGeom>
              <a:blipFill rotWithShape="0">
                <a:blip r:embed="rId4"/>
                <a:stretch>
                  <a:fillRect l="-947" b="-4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479027" y="1053497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706723" y="1900706"/>
                <a:ext cx="7196116" cy="1300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轴的正方向建立平面直角坐标系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23" y="1900706"/>
                <a:ext cx="7196116" cy="1300869"/>
              </a:xfrm>
              <a:prstGeom prst="rect">
                <a:avLst/>
              </a:prstGeom>
              <a:blipFill rotWithShape="0">
                <a:blip r:embed="rId5"/>
                <a:stretch>
                  <a:fillRect l="-1525" r="-1017" b="-9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82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5834" y="2344820"/>
            <a:ext cx="3124550" cy="2499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71315" y="3201575"/>
                <a:ext cx="7196116" cy="2888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时取得最小值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15" y="3201575"/>
                <a:ext cx="7196116" cy="2888932"/>
              </a:xfrm>
              <a:prstGeom prst="rect">
                <a:avLst/>
              </a:prstGeom>
              <a:blipFill rotWithShape="0">
                <a:blip r:embed="rId7"/>
                <a:stretch>
                  <a:fillRect l="-1525" b="-14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86722"/>
            <a:ext cx="12190413" cy="40039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5590000" y="1053497"/>
                <a:ext cx="1549976" cy="1183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5590000" y="1053497"/>
                <a:ext cx="1549976" cy="11832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81574" y="295688"/>
                <a:ext cx="11589417" cy="2052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深圳调研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74" y="295688"/>
                <a:ext cx="11589417" cy="2052228"/>
              </a:xfrm>
              <a:prstGeom prst="rect">
                <a:avLst/>
              </a:prstGeom>
              <a:blipFill rotWithShape="0">
                <a:blip r:embed="rId6"/>
                <a:stretch>
                  <a:fillRect l="-947" r="-631" b="-6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76465" y="2216213"/>
                <a:ext cx="11589417" cy="3903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整理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65" y="2216213"/>
                <a:ext cx="11589417" cy="3903441"/>
              </a:xfrm>
              <a:prstGeom prst="rect">
                <a:avLst/>
              </a:prstGeom>
              <a:blipFill rotWithShape="0">
                <a:blip r:embed="rId7"/>
                <a:stretch>
                  <a:fillRect l="-947" b="-4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879179" y="4921872"/>
                <a:ext cx="6386703" cy="14688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179" y="4921872"/>
                <a:ext cx="6386703" cy="1468800"/>
              </a:xfrm>
              <a:prstGeom prst="rect">
                <a:avLst/>
              </a:prstGeom>
              <a:blipFill rotWithShape="0">
                <a:blip r:embed="rId8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13261"/>
                <a:ext cx="11589417" cy="5015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13261"/>
                <a:ext cx="11589417" cy="501560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957652"/>
            <a:ext cx="12190413" cy="331552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题型二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与数量积有关的最值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范围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3"/>
                </p:custDataLst>
              </p:nvPr>
            </p:nvSpPr>
            <p:spPr>
              <a:xfrm>
                <a:off x="5139580" y="991790"/>
                <a:ext cx="776175" cy="10686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139580" y="991790"/>
                <a:ext cx="776175" cy="106869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11589417" cy="2233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天津卷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𝑫𝑮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11589417" cy="2233497"/>
              </a:xfrm>
              <a:prstGeom prst="rect">
                <a:avLst/>
              </a:prstGeom>
              <a:blipFill rotWithShape="0">
                <a:blip r:embed="rId8"/>
                <a:stretch>
                  <a:fillRect l="-947" b="-19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3987558" y="1762538"/>
                <a:ext cx="750526" cy="1080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3200" b="1" smtClean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3987558" y="1762538"/>
                <a:ext cx="750526" cy="1080680"/>
              </a:xfrm>
              <a:prstGeom prst="rect">
                <a:avLst/>
              </a:prstGeom>
              <a:blipFill rotWithShape="0">
                <a:blip r:embed="rId10"/>
                <a:stretch>
                  <a:fillRect l="-20325" b="-5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627697" y="2912140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为坐标原点建立如图所示的平面直角坐标系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61.jpeg"/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1997" y="3588505"/>
            <a:ext cx="2955242" cy="2547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718375" y="3487325"/>
                <a:ext cx="11589417" cy="2787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75" y="3487325"/>
                <a:ext cx="11589417" cy="2787110"/>
              </a:xfrm>
              <a:prstGeom prst="rect">
                <a:avLst/>
              </a:prstGeom>
              <a:blipFill rotWithShape="0">
                <a:blip r:embed="rId12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1606</Words>
  <Application>Microsoft Office PowerPoint</Application>
  <PresentationFormat>自定义</PresentationFormat>
  <Paragraphs>400</Paragraphs>
  <Slides>64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9" baseType="lpstr">
      <vt:lpstr>MS Mincho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53</cp:revision>
  <dcterms:created xsi:type="dcterms:W3CDTF">2024-01-05T07:50:57Z</dcterms:created>
  <dcterms:modified xsi:type="dcterms:W3CDTF">2025-02-26T10:29:46Z</dcterms:modified>
</cp:coreProperties>
</file>