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258" r:id="rId4"/>
    <p:sldId id="259" r:id="rId5"/>
    <p:sldId id="260" r:id="rId6"/>
    <p:sldId id="261" r:id="rId7"/>
    <p:sldId id="336" r:id="rId8"/>
    <p:sldId id="337" r:id="rId9"/>
    <p:sldId id="352" r:id="rId10"/>
    <p:sldId id="264" r:id="rId11"/>
    <p:sldId id="265" r:id="rId12"/>
    <p:sldId id="268" r:id="rId13"/>
    <p:sldId id="338" r:id="rId14"/>
    <p:sldId id="339" r:id="rId15"/>
    <p:sldId id="269" r:id="rId16"/>
    <p:sldId id="270" r:id="rId17"/>
    <p:sldId id="271" r:id="rId18"/>
    <p:sldId id="314" r:id="rId19"/>
    <p:sldId id="272" r:id="rId20"/>
    <p:sldId id="273" r:id="rId21"/>
    <p:sldId id="342" r:id="rId22"/>
    <p:sldId id="353" r:id="rId23"/>
    <p:sldId id="354" r:id="rId24"/>
    <p:sldId id="275" r:id="rId25"/>
    <p:sldId id="276" r:id="rId26"/>
    <p:sldId id="355" r:id="rId27"/>
    <p:sldId id="356" r:id="rId28"/>
    <p:sldId id="357" r:id="rId29"/>
    <p:sldId id="358" r:id="rId30"/>
    <p:sldId id="277" r:id="rId31"/>
    <p:sldId id="278" r:id="rId32"/>
    <p:sldId id="279" r:id="rId33"/>
    <p:sldId id="318" r:id="rId34"/>
    <p:sldId id="280" r:id="rId35"/>
    <p:sldId id="281" r:id="rId36"/>
    <p:sldId id="282" r:id="rId37"/>
    <p:sldId id="283" r:id="rId38"/>
    <p:sldId id="359" r:id="rId39"/>
    <p:sldId id="295" r:id="rId40"/>
    <p:sldId id="296" r:id="rId41"/>
    <p:sldId id="297" r:id="rId42"/>
    <p:sldId id="298" r:id="rId43"/>
    <p:sldId id="299" r:id="rId44"/>
    <p:sldId id="300" r:id="rId45"/>
    <p:sldId id="360" r:id="rId46"/>
    <p:sldId id="301" r:id="rId47"/>
    <p:sldId id="302" r:id="rId48"/>
    <p:sldId id="361" r:id="rId49"/>
    <p:sldId id="303" r:id="rId50"/>
    <p:sldId id="304" r:id="rId51"/>
    <p:sldId id="362" r:id="rId52"/>
    <p:sldId id="305" r:id="rId53"/>
    <p:sldId id="363" r:id="rId54"/>
    <p:sldId id="306" r:id="rId55"/>
    <p:sldId id="364" r:id="rId56"/>
    <p:sldId id="365" r:id="rId57"/>
    <p:sldId id="366" r:id="rId58"/>
    <p:sldId id="307" r:id="rId59"/>
    <p:sldId id="308" r:id="rId60"/>
    <p:sldId id="309" r:id="rId61"/>
    <p:sldId id="310" r:id="rId62"/>
    <p:sldId id="343" r:id="rId63"/>
    <p:sldId id="311" r:id="rId64"/>
    <p:sldId id="335" r:id="rId65"/>
    <p:sldId id="351" r:id="rId66"/>
  </p:sldIdLst>
  <p:sldSz cx="12190413" cy="6859588"/>
  <p:notesSz cx="6858000" cy="9144000"/>
  <p:defaultTextStyle>
    <a:defPPr>
      <a:defRPr lang="zh-CN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0" userDrawn="1">
          <p15:clr>
            <a:srgbClr val="A4A3A4"/>
          </p15:clr>
        </p15:guide>
        <p15:guide id="2" pos="1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70AD47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4" autoAdjust="0"/>
    <p:restoredTop sz="94614" autoAdjust="0"/>
  </p:normalViewPr>
  <p:slideViewPr>
    <p:cSldViewPr>
      <p:cViewPr varScale="1">
        <p:scale>
          <a:sx n="92" d="100"/>
          <a:sy n="92" d="100"/>
        </p:scale>
        <p:origin x="192" y="84"/>
      </p:cViewPr>
      <p:guideLst>
        <p:guide orient="horz" pos="3930"/>
        <p:guide pos="1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64"/>
    </p:cViewPr>
  </p:sorterViewPr>
  <p:notesViewPr>
    <p:cSldViewPr>
      <p:cViewPr varScale="1">
        <p:scale>
          <a:sx n="63" d="100"/>
          <a:sy n="63" d="100"/>
        </p:scale>
        <p:origin x="-3163" y="-77"/>
      </p:cViewPr>
      <p:guideLst>
        <p:guide orient="horz" pos="2880"/>
        <p:guide pos="2160"/>
      </p:guideLst>
    </p:cSldViewPr>
  </p:notesViewPr>
  <p:gridSpacing cx="216027" cy="216027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8181C-C744-4CB4-9546-BD96C8CA40C4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F588-7F48-4419-A943-E4BFEBDD09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78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36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76E8C2-FB17-4F97-B19D-97236ED15B4B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5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5295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6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023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7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8070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8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4166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slide" Target="../slides/slide3.xml"/><Relationship Id="rId4" Type="http://schemas.openxmlformats.org/officeDocument/2006/relationships/tags" Target="../tags/tag6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" Target="../slides/slide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1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3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2.TI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2.xml"/><Relationship Id="rId13" Type="http://schemas.openxmlformats.org/officeDocument/2006/relationships/slide" Target="../slides/slide49.xml"/><Relationship Id="rId18" Type="http://schemas.openxmlformats.org/officeDocument/2006/relationships/slide" Target="../slides/slide59.xml"/><Relationship Id="rId3" Type="http://schemas.openxmlformats.org/officeDocument/2006/relationships/tags" Target="../tags/tag41.xml"/><Relationship Id="rId21" Type="http://schemas.openxmlformats.org/officeDocument/2006/relationships/slide" Target="../slides/slide63.xml"/><Relationship Id="rId7" Type="http://schemas.openxmlformats.org/officeDocument/2006/relationships/slide" Target="../slides/slide41.xml"/><Relationship Id="rId12" Type="http://schemas.openxmlformats.org/officeDocument/2006/relationships/slide" Target="../slides/slide47.xml"/><Relationship Id="rId17" Type="http://schemas.openxmlformats.org/officeDocument/2006/relationships/slide" Target="../slides/slide58.xml"/><Relationship Id="rId2" Type="http://schemas.openxmlformats.org/officeDocument/2006/relationships/tags" Target="../tags/tag40.xml"/><Relationship Id="rId16" Type="http://schemas.openxmlformats.org/officeDocument/2006/relationships/slide" Target="../slides/slide54.xml"/><Relationship Id="rId20" Type="http://schemas.openxmlformats.org/officeDocument/2006/relationships/slide" Target="../slides/slide61.xml"/><Relationship Id="rId1" Type="http://schemas.openxmlformats.org/officeDocument/2006/relationships/tags" Target="../tags/tag39.xml"/><Relationship Id="rId6" Type="http://schemas.openxmlformats.org/officeDocument/2006/relationships/slide" Target="../slides/slide40.xml"/><Relationship Id="rId11" Type="http://schemas.openxmlformats.org/officeDocument/2006/relationships/slide" Target="../slides/slide46.xml"/><Relationship Id="rId5" Type="http://schemas.openxmlformats.org/officeDocument/2006/relationships/slideMaster" Target="../slideMasters/slideMaster1.xml"/><Relationship Id="rId15" Type="http://schemas.openxmlformats.org/officeDocument/2006/relationships/slide" Target="../slides/slide52.xml"/><Relationship Id="rId10" Type="http://schemas.openxmlformats.org/officeDocument/2006/relationships/slide" Target="../slides/slide44.xml"/><Relationship Id="rId19" Type="http://schemas.openxmlformats.org/officeDocument/2006/relationships/slide" Target="../slides/slide60.xml"/><Relationship Id="rId4" Type="http://schemas.openxmlformats.org/officeDocument/2006/relationships/tags" Target="../tags/tag42.xml"/><Relationship Id="rId9" Type="http://schemas.openxmlformats.org/officeDocument/2006/relationships/slide" Target="../slides/slide43.xml"/><Relationship Id="rId14" Type="http://schemas.openxmlformats.org/officeDocument/2006/relationships/slide" Target="../slides/slide50.xml"/><Relationship Id="rId22" Type="http://schemas.openxmlformats.org/officeDocument/2006/relationships/slide" Target="../slides/slide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169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4385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-33020" y="4782185"/>
            <a:ext cx="12223750" cy="424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-33020" y="5173345"/>
            <a:ext cx="12223750" cy="168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0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e98e0725a2c33b5bd95197033b8888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2385" y="3810"/>
            <a:ext cx="12224385" cy="685038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33015" y="-27312"/>
            <a:ext cx="12231683" cy="6883724"/>
          </a:xfrm>
          <a:prstGeom prst="rect">
            <a:avLst/>
          </a:prstGeom>
          <a:solidFill>
            <a:srgbClr val="548235">
              <a:alpha val="55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7"/>
          <p:cNvSpPr txBox="1"/>
          <p:nvPr userDrawn="1"/>
        </p:nvSpPr>
        <p:spPr>
          <a:xfrm>
            <a:off x="3071095" y="2781945"/>
            <a:ext cx="6038064" cy="83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本课结束</a:t>
            </a:r>
          </a:p>
        </p:txBody>
      </p:sp>
    </p:spTree>
    <p:extLst>
      <p:ext uri="{BB962C8B-B14F-4D97-AF65-F5344CB8AC3E}">
        <p14:creationId xmlns:p14="http://schemas.microsoft.com/office/powerpoint/2010/main" val="3319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e98e0725a2c33b5bd95197033b8888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2385" y="3810"/>
            <a:ext cx="12224385" cy="685038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-33016" y="4783293"/>
            <a:ext cx="12222159" cy="4249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-33016" y="5174543"/>
            <a:ext cx="12222159" cy="1685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1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7" name="矩形 16"/>
          <p:cNvSpPr/>
          <p:nvPr userDrawn="1">
            <p:custDataLst>
              <p:tags r:id="rId5"/>
            </p:custDataLst>
          </p:nvPr>
        </p:nvSpPr>
        <p:spPr>
          <a:xfrm>
            <a:off x="0" y="1914333"/>
            <a:ext cx="12190413" cy="437997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6"/>
            </p:custDataLst>
          </p:nvPr>
        </p:nvSpPr>
        <p:spPr>
          <a:xfrm>
            <a:off x="833619" y="-20959"/>
            <a:ext cx="2605066" cy="1720613"/>
          </a:xfrm>
          <a:prstGeom prst="rect">
            <a:avLst/>
          </a:prstGeom>
          <a:solidFill>
            <a:srgbClr val="5482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 userDrawn="1">
            <p:custDataLst>
              <p:tags r:id="rId7"/>
            </p:custDataLst>
          </p:nvPr>
        </p:nvSpPr>
        <p:spPr>
          <a:xfrm>
            <a:off x="834253" y="389345"/>
            <a:ext cx="2604431" cy="1310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8"/>
            </p:custDataLst>
          </p:nvPr>
        </p:nvSpPr>
        <p:spPr>
          <a:xfrm>
            <a:off x="956157" y="746966"/>
            <a:ext cx="2360623" cy="896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课标</a:t>
            </a:r>
            <a:r>
              <a:rPr lang="zh-CN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zh-CN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4285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6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167016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6" y="167679"/>
            <a:ext cx="1751737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15632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7" y="167679"/>
            <a:ext cx="2231354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7463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63491" y="18863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知识梳理</a:t>
            </a: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6035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3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33015" y="17021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诊断自测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4318926" y="189389"/>
            <a:ext cx="4673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概念思考辨析</a:t>
            </a:r>
            <a:r>
              <a:rPr lang="en-US" altLang="zh-CN" sz="2800" dirty="0" smtClean="0">
                <a:solidFill>
                  <a:schemeClr val="tx1"/>
                </a:solidFill>
              </a:rPr>
              <a:t>+</a:t>
            </a:r>
            <a:r>
              <a:rPr lang="zh-CN" altLang="en-US" sz="2800" dirty="0" smtClean="0">
                <a:solidFill>
                  <a:schemeClr val="tx1"/>
                </a:solidFill>
              </a:rPr>
              <a:t>教材经典改编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14" name="image2.jpeg"/>
          <p:cNvPicPr/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5338" y="303585"/>
            <a:ext cx="1046212" cy="3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>
            <a:hlinkClick r:id="rId6" action="ppaction://hlinksldjump"/>
          </p:cNvPr>
          <p:cNvSpPr>
            <a:spLocks noChangeArrowheads="1"/>
          </p:cNvSpPr>
          <p:nvPr userDrawn="1"/>
        </p:nvSpPr>
        <p:spPr bwMode="auto">
          <a:xfrm>
            <a:off x="2258719" y="6418161"/>
            <a:ext cx="246030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1</a:t>
            </a:r>
          </a:p>
        </p:txBody>
      </p:sp>
      <p:sp>
        <p:nvSpPr>
          <p:cNvPr id="11" name="Rectangle 21">
            <a:hlinkClick r:id="rId7" action="ppaction://hlinksldjump"/>
          </p:cNvPr>
          <p:cNvSpPr>
            <a:spLocks noChangeArrowheads="1"/>
          </p:cNvSpPr>
          <p:nvPr userDrawn="1"/>
        </p:nvSpPr>
        <p:spPr bwMode="auto">
          <a:xfrm>
            <a:off x="2555543" y="6418161"/>
            <a:ext cx="246031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2</a:t>
            </a:r>
          </a:p>
        </p:txBody>
      </p:sp>
      <p:sp>
        <p:nvSpPr>
          <p:cNvPr id="12" name="Rectangle 21">
            <a:hlinkClick r:id="rId8" action="ppaction://hlinksldjump"/>
          </p:cNvPr>
          <p:cNvSpPr>
            <a:spLocks noChangeArrowheads="1"/>
          </p:cNvSpPr>
          <p:nvPr userDrawn="1"/>
        </p:nvSpPr>
        <p:spPr bwMode="auto">
          <a:xfrm>
            <a:off x="285395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3</a:t>
            </a:r>
          </a:p>
        </p:txBody>
      </p:sp>
      <p:sp>
        <p:nvSpPr>
          <p:cNvPr id="13" name="Rectangle 21">
            <a:hlinkClick r:id="rId9" action="ppaction://hlinksldjump"/>
          </p:cNvPr>
          <p:cNvSpPr>
            <a:spLocks noChangeArrowheads="1"/>
          </p:cNvSpPr>
          <p:nvPr userDrawn="1"/>
        </p:nvSpPr>
        <p:spPr bwMode="auto">
          <a:xfrm>
            <a:off x="3150778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4</a:t>
            </a:r>
          </a:p>
        </p:txBody>
      </p:sp>
      <p:sp>
        <p:nvSpPr>
          <p:cNvPr id="14" name="Rectangle 21">
            <a:hlinkClick r:id="rId10" action="ppaction://hlinksldjump"/>
          </p:cNvPr>
          <p:cNvSpPr>
            <a:spLocks noChangeArrowheads="1"/>
          </p:cNvSpPr>
          <p:nvPr userDrawn="1"/>
        </p:nvSpPr>
        <p:spPr bwMode="auto">
          <a:xfrm>
            <a:off x="3447602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5</a:t>
            </a:r>
          </a:p>
        </p:txBody>
      </p:sp>
      <p:sp>
        <p:nvSpPr>
          <p:cNvPr id="15" name="Rectangle 21">
            <a:hlinkClick r:id="rId11" action="ppaction://hlinksldjump"/>
          </p:cNvPr>
          <p:cNvSpPr>
            <a:spLocks noChangeArrowheads="1"/>
          </p:cNvSpPr>
          <p:nvPr userDrawn="1"/>
        </p:nvSpPr>
        <p:spPr bwMode="auto">
          <a:xfrm>
            <a:off x="3744426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6</a:t>
            </a:r>
          </a:p>
        </p:txBody>
      </p:sp>
      <p:sp>
        <p:nvSpPr>
          <p:cNvPr id="16" name="Rectangle 21">
            <a:hlinkClick r:id="rId12" action="ppaction://hlinksldjump"/>
          </p:cNvPr>
          <p:cNvSpPr>
            <a:spLocks noChangeArrowheads="1"/>
          </p:cNvSpPr>
          <p:nvPr userDrawn="1"/>
        </p:nvSpPr>
        <p:spPr bwMode="auto">
          <a:xfrm>
            <a:off x="4041249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7</a:t>
            </a:r>
          </a:p>
        </p:txBody>
      </p:sp>
      <p:sp>
        <p:nvSpPr>
          <p:cNvPr id="17" name="Rectangle 21">
            <a:hlinkClick r:id="rId13" action="ppaction://hlinksldjump"/>
          </p:cNvPr>
          <p:cNvSpPr>
            <a:spLocks noChangeArrowheads="1"/>
          </p:cNvSpPr>
          <p:nvPr userDrawn="1"/>
        </p:nvSpPr>
        <p:spPr bwMode="auto">
          <a:xfrm>
            <a:off x="433807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8</a:t>
            </a:r>
          </a:p>
        </p:txBody>
      </p:sp>
      <p:sp>
        <p:nvSpPr>
          <p:cNvPr id="18" name="Rectangle 21">
            <a:hlinkClick r:id="rId14" action="ppaction://hlinksldjump"/>
          </p:cNvPr>
          <p:cNvSpPr>
            <a:spLocks noChangeArrowheads="1"/>
          </p:cNvSpPr>
          <p:nvPr userDrawn="1"/>
        </p:nvSpPr>
        <p:spPr bwMode="auto">
          <a:xfrm>
            <a:off x="4634897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9</a:t>
            </a:r>
          </a:p>
        </p:txBody>
      </p:sp>
      <p:sp>
        <p:nvSpPr>
          <p:cNvPr id="19" name="Rectangle 21">
            <a:hlinkClick r:id="rId15" action="ppaction://hlinksldjump"/>
          </p:cNvPr>
          <p:cNvSpPr>
            <a:spLocks noChangeArrowheads="1"/>
          </p:cNvSpPr>
          <p:nvPr userDrawn="1"/>
        </p:nvSpPr>
        <p:spPr bwMode="auto">
          <a:xfrm>
            <a:off x="493172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10</a:t>
            </a:r>
          </a:p>
        </p:txBody>
      </p:sp>
      <p:sp>
        <p:nvSpPr>
          <p:cNvPr id="20" name="Rectangle 21">
            <a:hlinkClick r:id="rId16" action="ppaction://hlinksldjump"/>
          </p:cNvPr>
          <p:cNvSpPr>
            <a:spLocks noChangeArrowheads="1"/>
          </p:cNvSpPr>
          <p:nvPr userDrawn="1"/>
        </p:nvSpPr>
        <p:spPr bwMode="auto">
          <a:xfrm>
            <a:off x="527775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11</a:t>
            </a:r>
          </a:p>
        </p:txBody>
      </p:sp>
      <p:sp>
        <p:nvSpPr>
          <p:cNvPr id="21" name="Rectangle 21">
            <a:hlinkClick r:id="rId17" action="ppaction://hlinksldjump"/>
          </p:cNvPr>
          <p:cNvSpPr>
            <a:spLocks noChangeArrowheads="1"/>
          </p:cNvSpPr>
          <p:nvPr userDrawn="1"/>
        </p:nvSpPr>
        <p:spPr bwMode="auto">
          <a:xfrm>
            <a:off x="562378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12</a:t>
            </a:r>
          </a:p>
        </p:txBody>
      </p:sp>
      <p:sp>
        <p:nvSpPr>
          <p:cNvPr id="22" name="Rectangle 21">
            <a:hlinkClick r:id="rId18" action="ppaction://hlinksldjump"/>
          </p:cNvPr>
          <p:cNvSpPr>
            <a:spLocks noChangeArrowheads="1"/>
          </p:cNvSpPr>
          <p:nvPr userDrawn="1"/>
        </p:nvSpPr>
        <p:spPr bwMode="auto">
          <a:xfrm>
            <a:off x="596981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13</a:t>
            </a:r>
          </a:p>
        </p:txBody>
      </p:sp>
      <p:sp>
        <p:nvSpPr>
          <p:cNvPr id="23" name="Rectangle 21">
            <a:hlinkClick r:id="rId19" action="ppaction://hlinksldjump"/>
          </p:cNvPr>
          <p:cNvSpPr>
            <a:spLocks noChangeArrowheads="1"/>
          </p:cNvSpPr>
          <p:nvPr userDrawn="1"/>
        </p:nvSpPr>
        <p:spPr bwMode="auto">
          <a:xfrm>
            <a:off x="631584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14</a:t>
            </a:r>
          </a:p>
        </p:txBody>
      </p:sp>
      <p:sp>
        <p:nvSpPr>
          <p:cNvPr id="24" name="Rectangle 21">
            <a:hlinkClick r:id="rId20" action="ppaction://hlinksldjump"/>
          </p:cNvPr>
          <p:cNvSpPr>
            <a:spLocks noChangeArrowheads="1"/>
          </p:cNvSpPr>
          <p:nvPr userDrawn="1"/>
        </p:nvSpPr>
        <p:spPr bwMode="auto">
          <a:xfrm>
            <a:off x="666187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15</a:t>
            </a:r>
          </a:p>
        </p:txBody>
      </p:sp>
      <p:sp>
        <p:nvSpPr>
          <p:cNvPr id="25" name="Rectangle 21">
            <a:hlinkClick r:id="rId21" action="ppaction://hlinksldjump"/>
          </p:cNvPr>
          <p:cNvSpPr>
            <a:spLocks noChangeArrowheads="1"/>
          </p:cNvSpPr>
          <p:nvPr userDrawn="1"/>
        </p:nvSpPr>
        <p:spPr bwMode="auto">
          <a:xfrm>
            <a:off x="700790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16</a:t>
            </a:r>
          </a:p>
        </p:txBody>
      </p:sp>
      <p:sp>
        <p:nvSpPr>
          <p:cNvPr id="26" name="动作按钮: 后退或前一项 25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动作按钮: 前进或下一项 26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动作按钮: 结束 27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>
            <a:hlinkClick r:id="rId22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38955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4924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51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65.xml"/><Relationship Id="rId7" Type="http://schemas.openxmlformats.org/officeDocument/2006/relationships/image" Target="../media/image8.TIF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10.TIF"/><Relationship Id="rId5" Type="http://schemas.openxmlformats.org/officeDocument/2006/relationships/image" Target="../media/image9.TIF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26.png"/><Relationship Id="rId5" Type="http://schemas.openxmlformats.org/officeDocument/2006/relationships/image" Target="../media/image16.TIF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29.png"/><Relationship Id="rId5" Type="http://schemas.openxmlformats.org/officeDocument/2006/relationships/image" Target="../media/image17.TIF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4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8.xml"/><Relationship Id="rId5" Type="http://schemas.openxmlformats.org/officeDocument/2006/relationships/image" Target="../media/image35.png"/><Relationship Id="rId4" Type="http://schemas.openxmlformats.org/officeDocument/2006/relationships/image" Target="../media/image18.T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9.xml"/><Relationship Id="rId4" Type="http://schemas.openxmlformats.org/officeDocument/2006/relationships/slide" Target="slide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3.xml"/><Relationship Id="rId5" Type="http://schemas.openxmlformats.org/officeDocument/2006/relationships/image" Target="../media/image38.png"/><Relationship Id="rId4" Type="http://schemas.openxmlformats.org/officeDocument/2006/relationships/image" Target="../media/image19.T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4.xml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image" Target="../media/image21.TIF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4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145.xml"/><Relationship Id="rId7" Type="http://schemas.openxmlformats.org/officeDocument/2006/relationships/image" Target="../media/image68.png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tags" Target="../tags/tag145.xml"/><Relationship Id="rId5" Type="http://schemas.openxmlformats.org/officeDocument/2006/relationships/image" Target="../media/image67.png"/><Relationship Id="rId4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T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image" Target="../media/image72.png"/><Relationship Id="rId5" Type="http://schemas.openxmlformats.org/officeDocument/2006/relationships/image" Target="../media/image22.TIF"/><Relationship Id="rId4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472036" y="4763921"/>
            <a:ext cx="6238063" cy="463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1300"/>
              </a:spcBef>
              <a:spcAft>
                <a:spcPts val="1300"/>
              </a:spcAft>
              <a:defRPr/>
            </a:pP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第五章</a:t>
            </a:r>
            <a:r>
              <a:rPr lang="zh-CN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　</a:t>
            </a: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平面向量</a:t>
            </a:r>
            <a:r>
              <a:rPr lang="en-US" altLang="zh-CN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复数</a:t>
            </a:r>
            <a:endParaRPr lang="zh-CN" alt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5"/>
          <p:cNvSpPr txBox="1"/>
          <p:nvPr/>
        </p:nvSpPr>
        <p:spPr>
          <a:xfrm>
            <a:off x="0" y="5158030"/>
            <a:ext cx="11730099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fontAlgn="auto">
              <a:lnSpc>
                <a:spcPct val="100000"/>
              </a:lnSpc>
              <a:spcBef>
                <a:spcPts val="1400"/>
              </a:spcBef>
              <a:spcAft>
                <a:spcPts val="1450"/>
              </a:spcAft>
              <a:defRPr/>
            </a:pP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节　平面向量的数量积及其应用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9356777" y="0"/>
            <a:ext cx="2398083" cy="1329998"/>
            <a:chOff x="14872" y="0"/>
            <a:chExt cx="3777" cy="2094"/>
          </a:xfrm>
        </p:grpSpPr>
        <p:pic>
          <p:nvPicPr>
            <p:cNvPr id="11" name="图片 11" descr="创新设计字体-0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biLevel thresh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2" y="0"/>
              <a:ext cx="2151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3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6421" y="851"/>
              <a:ext cx="2229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INNOVATIVE </a:t>
              </a:r>
            </a:p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54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1574239"/>
            <a:ext cx="12190413" cy="466463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-635" y="837470"/>
            <a:ext cx="2622209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437459" y="920038"/>
            <a:ext cx="283109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558728" y="938458"/>
            <a:ext cx="2733319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常用结论与微点提醒</a:t>
            </a:r>
          </a:p>
        </p:txBody>
      </p:sp>
      <p:sp>
        <p:nvSpPr>
          <p:cNvPr id="7" name="矩形 6"/>
          <p:cNvSpPr/>
          <p:nvPr/>
        </p:nvSpPr>
        <p:spPr>
          <a:xfrm>
            <a:off x="269382" y="1724093"/>
            <a:ext cx="11589417" cy="4465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有关向量夹角的两个结论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已知向量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的夹角为锐角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a·b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a·b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的夹角为锐角或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的夹角为钝角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a·b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a·b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的夹角为钝角或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π.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平面向量数量积运算的常用公式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a·b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a·b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4724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5158240"/>
            <a:ext cx="12190413" cy="1136843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CBE9CE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63152" y="1840261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27818" y="931318"/>
                <a:ext cx="11589417" cy="55220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思考辨析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在括号内打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√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“×”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两个向量的夹角的范围是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的夹角为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上的投影向量为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两个向量的数量积是一个实数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向量的加、减、数乘运算的运算结果是向量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两个向量夹角的范围是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π].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不一定相等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18" y="931318"/>
                <a:ext cx="11589417" cy="5522024"/>
              </a:xfrm>
              <a:prstGeom prst="rect">
                <a:avLst/>
              </a:prstGeom>
              <a:blipFill rotWithShape="0">
                <a:blip r:embed="rId3"/>
                <a:stretch>
                  <a:fillRect l="-946" r="-526" b="-5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8903557" y="2733072"/>
            <a:ext cx="40576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√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96892" y="4029234"/>
            <a:ext cx="40576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√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495080" y="4616227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1169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7" grpId="0" autoUpdateAnimBg="0"/>
      <p:bldP spid="9" grpId="0" autoUpdateAnimBg="0"/>
      <p:bldP spid="10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-12161" y="2314112"/>
            <a:ext cx="12190413" cy="3909095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CBE9CE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490059" y="1122023"/>
                <a:ext cx="1285480" cy="9773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𝟗𝟔𝟐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𝟗𝟔𝟐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0059" y="1122023"/>
                <a:ext cx="1285480" cy="977319"/>
              </a:xfrm>
              <a:prstGeom prst="rect">
                <a:avLst/>
              </a:prstGeom>
              <a:blipFill rotWithShape="0">
                <a:blip r:embed="rId3"/>
                <a:stretch>
                  <a:fillRect b="-43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/>
        </p:nvSpPr>
        <p:spPr>
          <a:xfrm>
            <a:off x="269382" y="632873"/>
            <a:ext cx="11589417" cy="1574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20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人教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必修二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P35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=(5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7)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的夹角为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endParaRPr lang="en-US" altLang="zh-CN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20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54545" y="2236502"/>
                <a:ext cx="11589417" cy="9773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𝟐𝟖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𝟕𝟒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𝟓𝟐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𝟗𝟔𝟐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𝟗𝟔𝟐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45" y="2236502"/>
                <a:ext cx="11589417" cy="977319"/>
              </a:xfrm>
              <a:prstGeom prst="rect">
                <a:avLst/>
              </a:prstGeom>
              <a:blipFill rotWithShape="0">
                <a:blip r:embed="rId4"/>
                <a:stretch>
                  <a:fillRect l="-947" b="-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28151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2285439"/>
            <a:ext cx="12190413" cy="3909095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CBE9CE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900396" y="1146353"/>
                <a:ext cx="665567" cy="8844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±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396" y="1146353"/>
                <a:ext cx="665567" cy="884409"/>
              </a:xfrm>
              <a:prstGeom prst="rect">
                <a:avLst/>
              </a:prstGeom>
              <a:blipFill rotWithShape="0">
                <a:blip r:embed="rId3"/>
                <a:stretch>
                  <a:fillRect l="-16514" b="-48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/>
        </p:nvSpPr>
        <p:spPr>
          <a:xfrm>
            <a:off x="269382" y="575723"/>
            <a:ext cx="11589417" cy="1574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20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苏教必修二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P47T12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|=3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|=4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不共线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54545" y="2225072"/>
                <a:ext cx="11589417" cy="884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=±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45" y="2225072"/>
                <a:ext cx="11589417" cy="884409"/>
              </a:xfrm>
              <a:prstGeom prst="rect">
                <a:avLst/>
              </a:prstGeom>
              <a:blipFill rotWithShape="0">
                <a:blip r:embed="rId4"/>
                <a:stretch>
                  <a:fillRect l="-947" b="-68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33269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884292"/>
            <a:ext cx="12190413" cy="4420469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CBE9CE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048164" y="1098074"/>
            <a:ext cx="518091" cy="628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5600" lvl="0" indent="-355600">
              <a:lnSpc>
                <a:spcPct val="150000"/>
              </a:lnSpc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endParaRPr lang="zh-CN" altLang="zh-CN" sz="115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矩形 9"/>
              <p:cNvSpPr/>
              <p:nvPr/>
            </p:nvSpPr>
            <p:spPr>
              <a:xfrm>
                <a:off x="269382" y="548706"/>
                <a:ext cx="11589417" cy="33570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北师大必修二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P113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练习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改编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的夹角为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endParaRPr lang="en-US" altLang="zh-CN" sz="2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)·(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zh-CN" altLang="zh-CN" sz="2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2|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a·b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3|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=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36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16=84.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48706"/>
                <a:ext cx="11589417" cy="3357073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9139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考点聚焦突破</a:t>
            </a: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91305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KAODIANJUJIAOTUPO</a:t>
            </a:r>
          </a:p>
        </p:txBody>
      </p:sp>
    </p:spTree>
    <p:extLst>
      <p:ext uri="{BB962C8B-B14F-4D97-AF65-F5344CB8AC3E}">
        <p14:creationId xmlns:p14="http://schemas.microsoft.com/office/powerpoint/2010/main" val="1095761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2810906"/>
            <a:ext cx="12190413" cy="342156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矩形 34"/>
          <p:cNvSpPr/>
          <p:nvPr>
            <p:custDataLst>
              <p:tags r:id="rId3"/>
            </p:custDataLst>
          </p:nvPr>
        </p:nvSpPr>
        <p:spPr bwMode="auto">
          <a:xfrm>
            <a:off x="251427" y="-1238"/>
            <a:ext cx="11653111" cy="669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考点一　数量积的计算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752072"/>
                <a:ext cx="11589417" cy="33570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北京延庆区模拟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已知正方形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的边长为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A.4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B.5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C.6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D.8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为坐标原点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建立如图所示的平面直角坐标系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的边长为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52072"/>
                <a:ext cx="11589417" cy="3357073"/>
              </a:xfrm>
              <a:prstGeom prst="rect">
                <a:avLst/>
              </a:prstGeom>
              <a:blipFill rotWithShape="0">
                <a:blip r:embed="rId6"/>
                <a:stretch>
                  <a:fillRect l="-947" b="-16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4658871" y="1627802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6" name="image48.jpe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7530" y="3429794"/>
            <a:ext cx="2646045" cy="2646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657415" y="3977476"/>
                <a:ext cx="11589417" cy="22263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2=6.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415" y="3977476"/>
                <a:ext cx="11589417" cy="2226379"/>
              </a:xfrm>
              <a:prstGeom prst="rect">
                <a:avLst/>
              </a:prstGeom>
              <a:blipFill rotWithShape="0">
                <a:blip r:embed="rId8"/>
                <a:stretch>
                  <a:fillRect l="-947" b="-57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83298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3238001"/>
            <a:ext cx="12190413" cy="305630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34971" y="606929"/>
                <a:ext cx="11361059" cy="1285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武汉质检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为直径的圆上的两点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其中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971" y="606929"/>
                <a:ext cx="11361059" cy="1285545"/>
              </a:xfrm>
              <a:prstGeom prst="rect">
                <a:avLst/>
              </a:prstGeom>
              <a:blipFill rotWithShape="0">
                <a:blip r:embed="rId4"/>
                <a:stretch>
                  <a:fillRect l="-966" b="-10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5548852" y="1363607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49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19584" y="988093"/>
            <a:ext cx="2412238" cy="222567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62477" y="1950999"/>
            <a:ext cx="11361059" cy="122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A.1	B.2	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D.2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2477" y="3122327"/>
            <a:ext cx="11361059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50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19584" y="3506300"/>
            <a:ext cx="2528497" cy="23329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350849" y="3691541"/>
                <a:ext cx="11361059" cy="1962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849" y="3691541"/>
                <a:ext cx="11361059" cy="1962460"/>
              </a:xfrm>
              <a:prstGeom prst="rect">
                <a:avLst/>
              </a:prstGeom>
              <a:blipFill rotWithShape="0">
                <a:blip r:embed="rId7"/>
                <a:stretch>
                  <a:fillRect l="-966" b="-68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15589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1"/>
            <a:ext cx="12190413" cy="629430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21443"/>
                <a:ext cx="11589417" cy="46833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CAD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1)=1.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683333"/>
              </a:xfrm>
              <a:prstGeom prst="rect">
                <a:avLst/>
              </a:prstGeom>
              <a:blipFill rotWithShape="0">
                <a:blip r:embed="rId3"/>
                <a:stretch>
                  <a:fillRect l="-947" b="-23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57135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2179648"/>
            <a:ext cx="11589417" cy="302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计算平面向量数量积的主要方法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利用定义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|cos&lt;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利用坐标运算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利用基底法求数量积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灵活运用平面向量数量积的几何意义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568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7883" y="1974037"/>
            <a:ext cx="10879599" cy="3277994"/>
          </a:xfrm>
          <a:prstGeom prst="rect">
            <a:avLst/>
          </a:prstGeom>
          <a:noFill/>
        </p:spPr>
        <p:txBody>
          <a:bodyPr wrap="square" lIns="121898" tIns="60948" rIns="121898" bIns="60948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理解平面向量数量积的含义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600" b="1" smtClean="0"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了解平面向量的数量积与投影向量的关系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600" b="1" smtClean="0"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掌握数量积的坐标表达式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会进行平面向量数量积的运算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600" b="1" smtClean="0"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能运用数量积表示两个向量的夹角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会用数量积判断两个平面向量的垂直关系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600" b="1" smtClean="0"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会用向量的方法解决某些简单的平面几何问题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40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513178"/>
            <a:ext cx="12190413" cy="368237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10075132" y="715526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训练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(1)(2025·1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月八省联考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已知向量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·(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A.2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B.1	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C.0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D.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由已知得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a·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1)=1.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6978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1917605"/>
            <a:ext cx="12190413" cy="437670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矩形 11"/>
              <p:cNvSpPr/>
              <p:nvPr/>
            </p:nvSpPr>
            <p:spPr>
              <a:xfrm>
                <a:off x="269382" y="621443"/>
                <a:ext cx="11589417" cy="25697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(2)(2025·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泉州调研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已知正方形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的边长为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𝑩𝑷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𝑷𝑪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C.4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为坐标原点建立平面直角坐标系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2569742"/>
              </a:xfrm>
              <a:prstGeom prst="rect">
                <a:avLst/>
              </a:prstGeom>
              <a:blipFill rotWithShape="0">
                <a:blip r:embed="rId4"/>
                <a:stretch>
                  <a:fillRect l="-947" b="-23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10622681" y="814610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51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7530" y="2349659"/>
            <a:ext cx="2262245" cy="23481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73907" y="3126375"/>
                <a:ext cx="11589417" cy="27919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𝑷𝑪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907" y="3126375"/>
                <a:ext cx="11589417" cy="2791918"/>
              </a:xfrm>
              <a:prstGeom prst="rect">
                <a:avLst/>
              </a:prstGeom>
              <a:blipFill rotWithShape="0">
                <a:blip r:embed="rId6"/>
                <a:stretch>
                  <a:fillRect l="-947" b="-13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10570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3187184"/>
            <a:ext cx="12190413" cy="306086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621443"/>
                <a:ext cx="11589417" cy="4660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宁波调研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的外接圆圆心为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𝑨𝑶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上的投影向量为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𝑨𝑶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外接圆圆心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为外接圆的直径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660315"/>
              </a:xfrm>
              <a:prstGeom prst="rect">
                <a:avLst/>
              </a:prstGeom>
              <a:blipFill rotWithShape="0">
                <a:blip r:embed="rId4"/>
                <a:stretch>
                  <a:fillRect l="-947" b="-9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4109601" y="1635641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52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7395" y="3429794"/>
            <a:ext cx="2844292" cy="25143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341772" y="5153303"/>
                <a:ext cx="11589417" cy="685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为等边三角形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772" y="5153303"/>
                <a:ext cx="11589417" cy="685380"/>
              </a:xfrm>
              <a:prstGeom prst="rect">
                <a:avLst/>
              </a:prstGeom>
              <a:blipFill rotWithShape="0">
                <a:blip r:embed="rId6"/>
                <a:stretch>
                  <a:fillRect l="-947" b="-203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49650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-38068"/>
            <a:ext cx="12190413" cy="626901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621443"/>
                <a:ext cx="11589417" cy="30260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所以向量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在向量</m:t>
                    </m:r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上的投影向量为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𝑩𝑪</m:t>
                            </m:r>
                          </m:e>
                        </m:acc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𝑩𝑪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𝑩𝑪</m:t>
                            </m:r>
                          </m:e>
                        </m:acc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𝑩𝑪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3026021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4369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590217"/>
            <a:ext cx="12190413" cy="357819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4638"/>
            <a:ext cx="11653111" cy="669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考点二　数量积的应用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10620343" y="1500409"/>
            <a:ext cx="457775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9382" y="781100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角度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夹角与垂直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(1)(2024·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新高考Ⅰ卷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已知向量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	B.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C.1	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D.2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b·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a·b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a·b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8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-107781"/>
            <a:ext cx="12190413" cy="629535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9382" y="621443"/>
            <a:ext cx="11589417" cy="302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法二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1)=(2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4)=(2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b·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366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648969"/>
            <a:ext cx="12190413" cy="251511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21443"/>
                <a:ext cx="11589417" cy="49440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(2)(2023·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全国甲卷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因为向量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等式两边同时平方得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944046"/>
              </a:xfrm>
              <a:prstGeom prst="rect">
                <a:avLst/>
              </a:prstGeom>
              <a:blipFill rotWithShape="0">
                <a:blip r:embed="rId4"/>
                <a:stretch>
                  <a:fillRect l="-947" b="-7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2735842" y="1397897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009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-46065"/>
            <a:ext cx="12190413" cy="623302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21443"/>
                <a:ext cx="11589417" cy="54196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d>
                          <m:dPr>
                            <m:begChr m:val="|"/>
                            <m:endChr m:val="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|·|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d>
                          <m:dPr>
                            <m:begChr m:val="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419689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30015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46065"/>
            <a:ext cx="12190413" cy="623302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621443"/>
                <a:ext cx="11589417" cy="13008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的起点均为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终点分别为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轴的正方向建立平面直角坐标系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1300869"/>
              </a:xfrm>
              <a:prstGeom prst="rect">
                <a:avLst/>
              </a:prstGeom>
              <a:blipFill rotWithShape="0">
                <a:blip r:embed="rId3"/>
                <a:stretch>
                  <a:fillRect l="-947" r="-947" b="-93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53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3423" y="1917605"/>
            <a:ext cx="2749154" cy="2834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2477" y="1963325"/>
                <a:ext cx="11589417" cy="2765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d>
                          <m:dPr>
                            <m:begChr m:val="|"/>
                            <m:endChr m:val="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|·|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d>
                          <m:dPr>
                            <m:begChr m:val="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77" y="1963325"/>
                <a:ext cx="11589417" cy="2765629"/>
              </a:xfrm>
              <a:prstGeom prst="rect">
                <a:avLst/>
              </a:prstGeom>
              <a:blipFill rotWithShape="0">
                <a:blip r:embed="rId5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74856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418363"/>
            <a:ext cx="12190413" cy="286451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21443"/>
                <a:ext cx="11589417" cy="56211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角度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平面向量的模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(2024·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新高考Ⅱ卷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D.1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的两边同时平方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621154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1445482" y="1920248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0208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8"/>
          <p:cNvSpPr/>
          <p:nvPr/>
        </p:nvSpPr>
        <p:spPr bwMode="auto">
          <a:xfrm>
            <a:off x="-2" y="2611947"/>
            <a:ext cx="4837438" cy="1712353"/>
          </a:xfrm>
          <a:custGeom>
            <a:avLst/>
            <a:gdLst/>
            <a:ahLst/>
            <a:cxnLst/>
            <a:rect l="l" t="t" r="r" b="b"/>
            <a:pathLst>
              <a:path w="4310745" h="1283968">
                <a:moveTo>
                  <a:pt x="1089668" y="0"/>
                </a:moveTo>
                <a:lnTo>
                  <a:pt x="3526973" y="0"/>
                </a:lnTo>
                <a:lnTo>
                  <a:pt x="4310745" y="1269454"/>
                </a:lnTo>
                <a:lnTo>
                  <a:pt x="1089668" y="1283968"/>
                </a:lnTo>
                <a:close/>
                <a:moveTo>
                  <a:pt x="0" y="0"/>
                </a:moveTo>
                <a:lnTo>
                  <a:pt x="1089667" y="0"/>
                </a:lnTo>
                <a:lnTo>
                  <a:pt x="1089667" y="1283968"/>
                </a:lnTo>
                <a:lnTo>
                  <a:pt x="0" y="1283968"/>
                </a:lnTo>
                <a:close/>
              </a:path>
            </a:pathLst>
          </a:custGeom>
          <a:solidFill>
            <a:srgbClr val="5482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015234" y="2688154"/>
            <a:ext cx="2902842" cy="1199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r>
              <a:rPr lang="en-US" altLang="zh-CN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108062" y="3679592"/>
            <a:ext cx="2098700" cy="502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266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66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307938" y="1710102"/>
            <a:ext cx="3110318" cy="913218"/>
            <a:chOff x="4307938" y="1710102"/>
            <a:chExt cx="3110318" cy="913218"/>
          </a:xfrm>
        </p:grpSpPr>
        <p:sp>
          <p:nvSpPr>
            <p:cNvPr id="8" name="TextBox 7">
              <a:hlinkClick r:id="rId3" action="ppaction://hlinksldjump"/>
            </p:cNvPr>
            <p:cNvSpPr txBox="1"/>
            <p:nvPr/>
          </p:nvSpPr>
          <p:spPr bwMode="auto">
            <a:xfrm>
              <a:off x="5201125" y="1752776"/>
              <a:ext cx="2217131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知识诊断自测</a:t>
              </a:r>
            </a:p>
          </p:txBody>
        </p:sp>
        <p:sp>
          <p:nvSpPr>
            <p:cNvPr id="16" name="TextBox 15">
              <a:hlinkClick r:id="rId3" action="ppaction://hlinksldjump"/>
            </p:cNvPr>
            <p:cNvSpPr txBox="1"/>
            <p:nvPr/>
          </p:nvSpPr>
          <p:spPr>
            <a:xfrm>
              <a:off x="4307938" y="1710102"/>
              <a:ext cx="811335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999339" y="2962903"/>
            <a:ext cx="3104980" cy="913218"/>
            <a:chOff x="4999339" y="2962903"/>
            <a:chExt cx="3104980" cy="913218"/>
          </a:xfrm>
        </p:grpSpPr>
        <p:sp>
          <p:nvSpPr>
            <p:cNvPr id="12" name="TextBox 11">
              <a:hlinkClick r:id="rId4" action="ppaction://hlinksldjump"/>
            </p:cNvPr>
            <p:cNvSpPr txBox="1"/>
            <p:nvPr/>
          </p:nvSpPr>
          <p:spPr bwMode="auto">
            <a:xfrm>
              <a:off x="5887187" y="3012193"/>
              <a:ext cx="2217132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考点聚焦突破</a:t>
              </a: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4999339" y="2962903"/>
              <a:ext cx="894681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712912" y="4110924"/>
            <a:ext cx="3040374" cy="913218"/>
            <a:chOff x="5712912" y="4110924"/>
            <a:chExt cx="3040374" cy="913218"/>
          </a:xfrm>
        </p:grpSpPr>
        <p:sp>
          <p:nvSpPr>
            <p:cNvPr id="10" name="TextBox 9">
              <a:hlinkClick r:id="rId5" action="ppaction://hlinksldjump"/>
            </p:cNvPr>
            <p:cNvSpPr txBox="1"/>
            <p:nvPr/>
          </p:nvSpPr>
          <p:spPr bwMode="auto">
            <a:xfrm>
              <a:off x="6519982" y="4207367"/>
              <a:ext cx="2233304" cy="5024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课时对点精练</a:t>
              </a:r>
              <a:endParaRPr lang="zh-CN" altLang="en-US" sz="2665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>
              <a:hlinkClick r:id="rId5" action="ppaction://hlinksldjump"/>
            </p:cNvPr>
            <p:cNvSpPr txBox="1"/>
            <p:nvPr/>
          </p:nvSpPr>
          <p:spPr>
            <a:xfrm>
              <a:off x="5712912" y="4110924"/>
              <a:ext cx="913914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20" name="矩形 34"/>
          <p:cNvSpPr/>
          <p:nvPr/>
        </p:nvSpPr>
        <p:spPr bwMode="auto">
          <a:xfrm>
            <a:off x="9315242" y="2607161"/>
            <a:ext cx="2893192" cy="1717138"/>
          </a:xfrm>
          <a:custGeom>
            <a:avLst/>
            <a:gdLst>
              <a:gd name="connsiteX0" fmla="*/ 0 w 1055077"/>
              <a:gd name="connsiteY0" fmla="*/ 0 h 1283968"/>
              <a:gd name="connsiteX1" fmla="*/ 1055077 w 1055077"/>
              <a:gd name="connsiteY1" fmla="*/ 0 h 1283968"/>
              <a:gd name="connsiteX2" fmla="*/ 1055077 w 1055077"/>
              <a:gd name="connsiteY2" fmla="*/ 1283968 h 1283968"/>
              <a:gd name="connsiteX3" fmla="*/ 0 w 1055077"/>
              <a:gd name="connsiteY3" fmla="*/ 1283968 h 1283968"/>
              <a:gd name="connsiteX4" fmla="*/ 0 w 1055077"/>
              <a:gd name="connsiteY4" fmla="*/ 0 h 1283968"/>
              <a:gd name="connsiteX0-1" fmla="*/ 0 w 1606620"/>
              <a:gd name="connsiteY0-2" fmla="*/ 0 h 1283968"/>
              <a:gd name="connsiteX1-3" fmla="*/ 1606620 w 1606620"/>
              <a:gd name="connsiteY1-4" fmla="*/ 0 h 1283968"/>
              <a:gd name="connsiteX2-5" fmla="*/ 1606620 w 1606620"/>
              <a:gd name="connsiteY2-6" fmla="*/ 1283968 h 1283968"/>
              <a:gd name="connsiteX3-7" fmla="*/ 551543 w 1606620"/>
              <a:gd name="connsiteY3-8" fmla="*/ 1283968 h 1283968"/>
              <a:gd name="connsiteX4-9" fmla="*/ 0 w 1606620"/>
              <a:gd name="connsiteY4-10" fmla="*/ 0 h 1283968"/>
              <a:gd name="connsiteX0-11" fmla="*/ 0 w 1833140"/>
              <a:gd name="connsiteY0-12" fmla="*/ 9525 h 1293493"/>
              <a:gd name="connsiteX1-13" fmla="*/ 1833140 w 1833140"/>
              <a:gd name="connsiteY1-14" fmla="*/ 0 h 1293493"/>
              <a:gd name="connsiteX2-15" fmla="*/ 1606620 w 1833140"/>
              <a:gd name="connsiteY2-16" fmla="*/ 1293493 h 1293493"/>
              <a:gd name="connsiteX3-17" fmla="*/ 551543 w 1833140"/>
              <a:gd name="connsiteY3-18" fmla="*/ 1293493 h 1293493"/>
              <a:gd name="connsiteX4-19" fmla="*/ 0 w 1833140"/>
              <a:gd name="connsiteY4-20" fmla="*/ 9525 h 1293493"/>
              <a:gd name="connsiteX0-21" fmla="*/ 0 w 1833140"/>
              <a:gd name="connsiteY0-22" fmla="*/ 9525 h 1293493"/>
              <a:gd name="connsiteX1-23" fmla="*/ 1833140 w 1833140"/>
              <a:gd name="connsiteY1-24" fmla="*/ 0 h 1293493"/>
              <a:gd name="connsiteX2-25" fmla="*/ 1833140 w 1833140"/>
              <a:gd name="connsiteY2-26" fmla="*/ 1293493 h 1293493"/>
              <a:gd name="connsiteX3-27" fmla="*/ 551543 w 1833140"/>
              <a:gd name="connsiteY3-28" fmla="*/ 1293493 h 1293493"/>
              <a:gd name="connsiteX4-29" fmla="*/ 0 w 1833140"/>
              <a:gd name="connsiteY4-30" fmla="*/ 9525 h 1293493"/>
              <a:gd name="connsiteX0-31" fmla="*/ 0 w 1833140"/>
              <a:gd name="connsiteY0-32" fmla="*/ 0 h 1283968"/>
              <a:gd name="connsiteX1-33" fmla="*/ 1833140 w 1833140"/>
              <a:gd name="connsiteY1-34" fmla="*/ 8288 h 1283968"/>
              <a:gd name="connsiteX2-35" fmla="*/ 1833140 w 1833140"/>
              <a:gd name="connsiteY2-36" fmla="*/ 1283968 h 1283968"/>
              <a:gd name="connsiteX3-37" fmla="*/ 551543 w 1833140"/>
              <a:gd name="connsiteY3-38" fmla="*/ 1283968 h 1283968"/>
              <a:gd name="connsiteX4-39" fmla="*/ 0 w 1833140"/>
              <a:gd name="connsiteY4-40" fmla="*/ 0 h 1283968"/>
              <a:gd name="connsiteX0-41" fmla="*/ 0 w 1843227"/>
              <a:gd name="connsiteY0-42" fmla="*/ 3587 h 1287555"/>
              <a:gd name="connsiteX1-43" fmla="*/ 1843227 w 1843227"/>
              <a:gd name="connsiteY1-44" fmla="*/ 0 h 1287555"/>
              <a:gd name="connsiteX2-45" fmla="*/ 1833140 w 1843227"/>
              <a:gd name="connsiteY2-46" fmla="*/ 1287555 h 1287555"/>
              <a:gd name="connsiteX3-47" fmla="*/ 551543 w 1843227"/>
              <a:gd name="connsiteY3-48" fmla="*/ 1287555 h 1287555"/>
              <a:gd name="connsiteX4-49" fmla="*/ 0 w 1843227"/>
              <a:gd name="connsiteY4-50" fmla="*/ 3587 h 12875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43227" h="1287555">
                <a:moveTo>
                  <a:pt x="0" y="3587"/>
                </a:moveTo>
                <a:lnTo>
                  <a:pt x="1843227" y="0"/>
                </a:lnTo>
                <a:cubicBezTo>
                  <a:pt x="1839865" y="429185"/>
                  <a:pt x="1836502" y="858370"/>
                  <a:pt x="1833140" y="1287555"/>
                </a:cubicBezTo>
                <a:lnTo>
                  <a:pt x="551543" y="1287555"/>
                </a:lnTo>
                <a:lnTo>
                  <a:pt x="0" y="3587"/>
                </a:lnTo>
                <a:close/>
              </a:path>
            </a:pathLst>
          </a:custGeom>
          <a:solidFill>
            <a:srgbClr val="70AD4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/>
    </mc:Choice>
    <mc:Fallback xmlns=""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082511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269524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352092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370512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312448" y="2111092"/>
                <a:ext cx="11411052" cy="39853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求平面向量的模的方法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公式法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利用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 spc="-12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 spc="-12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 spc="-12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 spc="-12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rad>
                  </m:oMath>
                </a14:m>
                <a:r>
                  <a:rPr lang="zh-CN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及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±</a:t>
                </a:r>
                <a:r>
                  <a:rPr lang="en-US" altLang="zh-CN" sz="2600" b="1" i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pc="-12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</a:t>
                </a:r>
                <a:r>
                  <a:rPr lang="en-US" altLang="zh-CN" sz="2600" b="1" i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spc="-12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±2</a:t>
                </a:r>
                <a:r>
                  <a:rPr lang="en-US" altLang="zh-CN" sz="2600" b="1" i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 i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spc="-12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;(2)</a:t>
                </a:r>
                <a:r>
                  <a:rPr lang="zh-CN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几何法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利用向量的几何意义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spc="-12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求平面向量的夹角的方法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定义法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坐标法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两个向量垂直的充要条件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其中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48" y="2111092"/>
                <a:ext cx="11411052" cy="3985386"/>
              </a:xfrm>
              <a:prstGeom prst="rect">
                <a:avLst/>
              </a:prstGeom>
              <a:blipFill rotWithShape="0">
                <a:blip r:embed="rId6"/>
                <a:stretch>
                  <a:fillRect l="-962" b="-29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66033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748829"/>
            <a:ext cx="12190413" cy="249021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21443"/>
                <a:ext cx="11589417" cy="50066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(1)(2024·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全国甲卷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的必要条件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的必要条件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的充分条件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的充分条件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的充分条件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的充分条件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2=0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=1±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006627"/>
              </a:xfrm>
              <a:prstGeom prst="rect">
                <a:avLst/>
              </a:prstGeom>
              <a:blipFill rotWithShape="0">
                <a:blip r:embed="rId4"/>
                <a:stretch>
                  <a:fillRect l="-947" b="-4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8369776" y="746030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925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637274"/>
            <a:ext cx="12190413" cy="358910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480497"/>
                <a:ext cx="11589417" cy="57249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泰安一模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已知非零向量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的夹角为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D.π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  <m:d>
                              <m:dPr>
                                <m:begChr m:val="|"/>
                                <m:endChr m:val="|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𝒃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d>
                          <m:dPr>
                            <m:begChr m:val="|"/>
                            <m:endChr m:val="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</m:d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|·|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的夹角为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80497"/>
                <a:ext cx="11589417" cy="5724901"/>
              </a:xfrm>
              <a:prstGeom prst="rect">
                <a:avLst/>
              </a:prstGeom>
              <a:blipFill rotWithShape="0">
                <a:blip r:embed="rId4"/>
                <a:stretch>
                  <a:fillRect l="-947" b="-2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1570069" y="138382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4767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0" y="1653877"/>
            <a:ext cx="12190413" cy="457148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377504"/>
                <a:ext cx="11589417" cy="53942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长沙模拟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	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|=6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整理可得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的夹角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&gt;=π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共线且方向相反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377504"/>
                <a:ext cx="11589417" cy="5394297"/>
              </a:xfrm>
              <a:prstGeom prst="rect">
                <a:avLst/>
              </a:prstGeom>
              <a:blipFill rotWithShape="0">
                <a:blip r:embed="rId4"/>
                <a:stretch>
                  <a:fillRect l="-947" r="-12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10847049" y="488069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ABC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0974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3231989"/>
            <a:ext cx="12190413" cy="295048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938"/>
            <a:ext cx="11653111" cy="669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考点三　平面向量的新定义问题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752072"/>
                <a:ext cx="11589417" cy="24706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北京人大附中统练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定义平面向量的一种运算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Segoe UI Symbol" panose="020B0502040204020203" pitchFamily="34" charset="0"/>
                    <a:cs typeface="Segoe UI Symbol" panose="020B0502040204020203" pitchFamily="34" charset="0"/>
                  </a:rPr>
                  <a:t>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其中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的夹角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给出下列命题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①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&gt;=90°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Segoe UI Symbol" panose="020B0502040204020203" pitchFamily="34" charset="0"/>
                    <a:cs typeface="Segoe UI Symbol" panose="020B0502040204020203" pitchFamily="34" charset="0"/>
                  </a:rPr>
                  <a:t>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②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Segoe UI Symbol" panose="020B0502040204020203" pitchFamily="34" charset="0"/>
                    <a:cs typeface="Segoe UI Symbol" panose="020B0502040204020203" pitchFamily="34" charset="0"/>
                  </a:rPr>
                  <a:t>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③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Segoe UI Symbol" panose="020B0502040204020203" pitchFamily="34" charset="0"/>
                    <a:cs typeface="Segoe UI Symbol" panose="020B0502040204020203" pitchFamily="34" charset="0"/>
                  </a:rPr>
                  <a:t>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Segoe UI Symbol" panose="020B0502040204020203" pitchFamily="34" charset="0"/>
                    <a:cs typeface="Segoe UI Symbol" panose="020B0502040204020203" pitchFamily="34" charset="0"/>
                  </a:rPr>
                  <a:t>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其中真命题的序号是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52072"/>
                <a:ext cx="11589417" cy="2470613"/>
              </a:xfrm>
              <a:prstGeom prst="rect">
                <a:avLst/>
              </a:prstGeom>
              <a:blipFill rotWithShape="0">
                <a:blip r:embed="rId5"/>
                <a:stretch>
                  <a:fillRect l="-947" b="-51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/>
          <p:cNvSpPr/>
          <p:nvPr>
            <p:custDataLst>
              <p:tags r:id="rId3"/>
            </p:custDataLst>
          </p:nvPr>
        </p:nvSpPr>
        <p:spPr>
          <a:xfrm>
            <a:off x="9675325" y="2501314"/>
            <a:ext cx="854721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C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①③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94531" y="3225197"/>
            <a:ext cx="1158941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&gt;=90°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|=|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a·b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Segoe UI Symbol" panose="020B0502040204020203" pitchFamily="34" charset="0"/>
                <a:cs typeface="Segoe UI Symbol" panose="020B0502040204020203" pitchFamily="34" charset="0"/>
              </a:rPr>
              <a:t>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|=|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a·b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3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9605"/>
            <a:ext cx="12190413" cy="62069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587094"/>
                <a:ext cx="11589417" cy="56396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的夹角为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Segoe UI Symbol" panose="020B0502040204020203" pitchFamily="34" charset="0"/>
                    <a:cs typeface="Segoe UI Symbol" panose="020B0502040204020203" pitchFamily="34" charset="0"/>
                  </a:rPr>
                  <a:t>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)=|(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)|sin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90°=4|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②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Segoe UI Symbol" panose="020B0502040204020203" pitchFamily="34" charset="0"/>
                    <a:cs typeface="Segoe UI Symbol" panose="020B0502040204020203" pitchFamily="34" charset="0"/>
                  </a:rPr>
                  <a:t>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rad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·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③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④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𝟏𝟕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𝟑𝟒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𝟑𝟒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Segoe UI Symbol" panose="020B0502040204020203" pitchFamily="34" charset="0"/>
                    <a:cs typeface="Segoe UI Symbol" panose="020B0502040204020203" pitchFamily="34" charset="0"/>
                  </a:rPr>
                  <a:t>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𝟑𝟒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𝟒𝟓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𝟑𝟒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87094"/>
                <a:ext cx="11589417" cy="5639621"/>
              </a:xfrm>
              <a:prstGeom prst="rect">
                <a:avLst/>
              </a:prstGeom>
              <a:blipFill rotWithShape="0">
                <a:blip r:embed="rId3"/>
                <a:stretch>
                  <a:fillRect l="-947" t="-1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04311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2447" y="2181729"/>
            <a:ext cx="11615487" cy="302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平面向量背景下的新定义问题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通常基于平面向量的方向性和大小性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引入新的运算规则或概念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解题时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首先要准确理解新定义的本质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明确其涉及的向量运算和性质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接着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将新定义应用到具体的题目情境中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通过向量的加法、减法、数乘、数量积等运算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推导出所需的结论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最终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通过综合应用平面向量的基础知识和新定义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解决这类复杂而有趣的数学问题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105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226499" cy="37033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苏州调研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假设二维空间中有两个点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为坐标原点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余弦相似度为向量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夹角的余弦值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记作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余弦距离为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的余弦距离为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·tan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的余弦距离为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226499" cy="3703386"/>
              </a:xfrm>
              <a:prstGeom prst="rect">
                <a:avLst/>
              </a:prstGeom>
              <a:blipFill rotWithShape="0">
                <a:blip r:embed="rId3"/>
                <a:stretch>
                  <a:fillRect l="-9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8400869" y="2755686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02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7334"/>
            <a:ext cx="12190413" cy="62069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32873"/>
                <a:ext cx="11589417" cy="51505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由题意得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𝑶𝑸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𝑶𝑹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𝑶𝑷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𝑶𝑸</m:t>
                            </m:r>
                          </m:e>
                        </m:acc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𝑶𝑷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𝑶𝑸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𝜷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𝜷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=7sin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𝜷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32873"/>
                <a:ext cx="11589417" cy="5150513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47759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课时对点精练</a:t>
            </a:r>
            <a:endParaRPr lang="zh-CN" altLang="en-US" sz="4800" b="1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7162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 err="1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KESHIDUIDIANJINGLIAN</a:t>
            </a:r>
            <a:r>
              <a:rPr lang="en-US" altLang="zh-CN" sz="1600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1600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1862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五边形 8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0" name="燕尾形 9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367596" y="2565359"/>
            <a:ext cx="6514252" cy="83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知识诊断自测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1104756" y="2342422"/>
            <a:ext cx="1928879" cy="1727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75216" y="3429159"/>
            <a:ext cx="4052042" cy="337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ZHISHIZHENDUANZICE</a:t>
            </a:r>
          </a:p>
        </p:txBody>
      </p:sp>
    </p:spTree>
    <p:extLst>
      <p:ext uri="{BB962C8B-B14F-4D97-AF65-F5344CB8AC3E}">
        <p14:creationId xmlns:p14="http://schemas.microsoft.com/office/powerpoint/2010/main" val="33668404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2406087"/>
            <a:ext cx="12190413" cy="380162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45614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一、单选题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重庆联考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B.2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.±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.±2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3=3.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=±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561442"/>
              </a:xfrm>
              <a:prstGeom prst="rect">
                <a:avLst/>
              </a:prstGeom>
              <a:blipFill rotWithShape="0">
                <a:blip r:embed="rId4"/>
                <a:stretch>
                  <a:fillRect l="-947" b="-5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9521706" y="121237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1"/>
            </p:custDataLst>
          </p:nvPr>
        </p:nvSpPr>
        <p:spPr>
          <a:xfrm>
            <a:off x="0" y="2958899"/>
            <a:ext cx="12190413" cy="327452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269382" y="492501"/>
                <a:ext cx="11589417" cy="40429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浙江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Z20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名校联盟第二次联考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上的投影向量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上的投影向量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d>
                          <m:dPr>
                            <m:begChr m:val="|"/>
                            <m:endChr m:val="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</m:d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042966"/>
              </a:xfrm>
              <a:prstGeom prst="rect">
                <a:avLst/>
              </a:prstGeom>
              <a:blipFill rotWithShape="0">
                <a:blip r:embed="rId4"/>
                <a:stretch>
                  <a:fillRect l="-947" r="-7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3268353" y="1181870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6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997969"/>
            <a:ext cx="12190413" cy="317325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92501"/>
                <a:ext cx="11589417" cy="45636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抚顺模拟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B.12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C.20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D.2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∥ 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=8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563622"/>
              </a:xfrm>
              <a:prstGeom prst="rect">
                <a:avLst/>
              </a:prstGeom>
              <a:blipFill rotWithShape="0">
                <a:blip r:embed="rId4"/>
                <a:stretch>
                  <a:fillRect l="-947" b="-1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1415550" y="121237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2660070"/>
            <a:ext cx="12190413" cy="358000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2" y="492501"/>
                <a:ext cx="11589417" cy="54276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苏锡常镇调研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已知平面向量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的夹角为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π]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427640"/>
              </a:xfrm>
              <a:prstGeom prst="rect">
                <a:avLst/>
              </a:prstGeom>
              <a:blipFill rotWithShape="0">
                <a:blip r:embed="rId4"/>
                <a:stretch>
                  <a:fillRect l="-947" r="-8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2239867" y="1272167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7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492501"/>
                <a:ext cx="8418148" cy="19674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皖豫名校联考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为其外接圆的直径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8418148" cy="1967462"/>
              </a:xfrm>
              <a:prstGeom prst="rect">
                <a:avLst/>
              </a:prstGeom>
              <a:blipFill rotWithShape="0">
                <a:blip r:embed="rId3"/>
                <a:stretch>
                  <a:fillRect l="-1303" r="-1014" b="-2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2502538" y="1854567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55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7530" y="559548"/>
            <a:ext cx="2862072" cy="18014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701436" y="2324259"/>
                <a:ext cx="8202121" cy="17510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436" y="2324259"/>
                <a:ext cx="8202121" cy="1751057"/>
              </a:xfrm>
              <a:prstGeom prst="rect">
                <a:avLst/>
              </a:prstGeom>
              <a:blipFill rotWithShape="0">
                <a:blip r:embed="rId5"/>
                <a:stretch>
                  <a:fillRect l="-1337" b="-2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410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492501"/>
            <a:ext cx="8202121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由题意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=60°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建立平面直角坐标系如图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56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71503" y="1485551"/>
            <a:ext cx="3168269" cy="18810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10352" y="1269524"/>
                <a:ext cx="8202121" cy="31908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52" y="1269524"/>
                <a:ext cx="8202121" cy="3190874"/>
              </a:xfrm>
              <a:prstGeom prst="rect">
                <a:avLst/>
              </a:prstGeom>
              <a:blipFill rotWithShape="0">
                <a:blip r:embed="rId4"/>
                <a:stretch>
                  <a:fillRect l="-13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390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256160"/>
            <a:ext cx="12190413" cy="393942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81071"/>
                <a:ext cx="11589417" cy="5826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𝑩𝑨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𝑨𝑴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𝑩𝑨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𝑩𝑨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𝑩𝑨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𝑩𝑨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81071"/>
                <a:ext cx="11589417" cy="5826980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10737858" y="704096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9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2544499"/>
            <a:ext cx="12190413" cy="368981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29717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西安质检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𝟏𝟏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C.12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D.11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2971711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5128228" y="1329317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625951" y="3213767"/>
                <a:ext cx="11589417" cy="30255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𝑫𝑪</m:t>
                        </m:r>
                      </m:e>
                    </m:acc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51" y="3213767"/>
                <a:ext cx="11589417" cy="3025572"/>
              </a:xfrm>
              <a:prstGeom prst="rect">
                <a:avLst/>
              </a:prstGeom>
              <a:blipFill rotWithShape="0">
                <a:blip r:embed="rId5"/>
                <a:stretch>
                  <a:fillRect l="-947" b="-12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57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03557" y="2881758"/>
            <a:ext cx="2412238" cy="241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0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11429"/>
            <a:ext cx="12190413" cy="623431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69641"/>
                <a:ext cx="11589417" cy="57390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𝑨𝑪</m:t>
                            </m:r>
                          </m:e>
                        </m:acc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  <m:acc>
                                  <m:accPr>
                                    <m:chr m:val="⃗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𝑨𝑪</m:t>
                                    </m:r>
                                  </m:e>
                                </m:acc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  <m:acc>
                                  <m:accPr>
                                    <m:chr m:val="⃗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𝑨𝑩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𝑨𝑪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𝟑𝟔</m:t>
                            </m:r>
                          </m:den>
                        </m:f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𝑨𝑩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𝑨𝑪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</m:e>
                    </m:ra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𝟏𝟏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69641"/>
                <a:ext cx="11589417" cy="5739007"/>
              </a:xfrm>
              <a:prstGeom prst="rect">
                <a:avLst/>
              </a:prstGeom>
              <a:blipFill rotWithShape="0">
                <a:blip r:embed="rId3"/>
                <a:stretch>
                  <a:fillRect l="-947" b="-17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137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572713"/>
            <a:ext cx="12190413" cy="369170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492501"/>
                <a:ext cx="11589417" cy="56450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𝑨𝑩</m:t>
                                </m:r>
                              </m:e>
                            </m:acc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𝑨𝑩</m:t>
                                </m:r>
                              </m:e>
                            </m:acc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𝑨𝑪</m:t>
                                </m:r>
                              </m:e>
                            </m:acc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𝑨𝑪</m:t>
                                </m:r>
                              </m:e>
                            </m:acc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𝑨𝑪</m:t>
                            </m:r>
                          </m:e>
                        </m:acc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𝑨𝑪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等边三角形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直角三角形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等腰三角形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三边均不相等的三角形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𝑨𝑪</m:t>
                            </m:r>
                          </m:e>
                        </m:acc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𝑨𝑪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分别表示</m:t>
                    </m:r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方向上的单位向量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effectLst/>
                    <a:ea typeface="Cambria Math" panose="020405030504060302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𝑨𝑪</m:t>
                            </m:r>
                          </m:e>
                        </m:acc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𝑨𝑪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的角平分线上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𝑨𝑩</m:t>
                                </m:r>
                              </m:e>
                            </m:acc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𝑨𝑩</m:t>
                                </m:r>
                              </m:e>
                            </m:acc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𝑨𝑪</m:t>
                                </m:r>
                              </m:e>
                            </m:acc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𝑨𝑪</m:t>
                                </m:r>
                              </m:e>
                            </m:acc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𝑨𝑪</m:t>
                            </m:r>
                          </m:e>
                        </m:acc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𝑨𝑪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cos&lt;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𝑨𝑪</m:t>
                            </m:r>
                          </m:e>
                        </m:acc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𝑨𝑪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与</m:t>
                    </m:r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的夹角为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是等边三角形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645072"/>
              </a:xfrm>
              <a:prstGeom prst="rect">
                <a:avLst/>
              </a:prstGeom>
              <a:blipFill rotWithShape="0">
                <a:blip r:embed="rId4"/>
                <a:stretch>
                  <a:fillRect l="-947" b="-4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9616264" y="817357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2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1041457"/>
                <a:ext cx="11589417" cy="37700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平面向量数量积的有关概念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向量的夹角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已知两个非零向量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是平面上的任意一点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叫做向量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的夹角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数量积的定义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已知两个非零向量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它们的夹角为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我们把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数量</a:t>
                </a:r>
                <a:r>
                  <a:rPr lang="en-US" altLang="zh-CN" sz="2600" b="1" smtClean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____________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叫做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的数量积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或内积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记作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smtClean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__________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规定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零向量与任一向量的数量积为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0·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1041457"/>
                <a:ext cx="11589417" cy="3770071"/>
              </a:xfrm>
              <a:prstGeom prst="rect">
                <a:avLst/>
              </a:prstGeom>
              <a:blipFill rotWithShape="0">
                <a:blip r:embed="rId3"/>
                <a:stretch>
                  <a:fillRect l="-947" b="-1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988163" y="3565811"/>
            <a:ext cx="15135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|</a:t>
            </a:r>
            <a:r>
              <a:rPr lang="en-US" altLang="zh-CN" sz="2600" b="1" i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r>
              <a:rPr lang="en-US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||</a:t>
            </a:r>
            <a:r>
              <a:rPr lang="en-US" altLang="zh-CN" sz="26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</a:t>
            </a:r>
            <a:r>
              <a:rPr lang="en-US" altLang="zh-CN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|cos</a:t>
            </a:r>
            <a:r>
              <a:rPr lang="en-US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i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θ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698151" y="3574002"/>
            <a:ext cx="15135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|</a:t>
            </a:r>
            <a:r>
              <a:rPr lang="en-US" altLang="zh-CN" sz="2600" b="1" i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r>
              <a:rPr lang="en-US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||</a:t>
            </a:r>
            <a:r>
              <a:rPr lang="en-US" altLang="zh-CN" sz="26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</a:t>
            </a:r>
            <a:r>
              <a:rPr lang="en-US" altLang="zh-CN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|cos</a:t>
            </a:r>
            <a:r>
              <a:rPr lang="en-US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i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θ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3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69382" y="492501"/>
            <a:ext cx="11589417" cy="362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二、多选题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9.(2025·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成都诊断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下列说法正确的是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对任意向量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都有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对任意向量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都有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)·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·(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对任意向量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都有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)·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5668564" y="1189514"/>
            <a:ext cx="739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1230"/>
            <a:ext cx="12190413" cy="618377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69382" y="492501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a·b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|cos&lt;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b·a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|cos&lt;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a·b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b·a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a·b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a·c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a·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a·b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·c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|cos&lt;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λc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a·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b·c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|cos&lt;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μa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a·b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·c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a·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b·c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不一定成立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由向量数量积运算的分配律可知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9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3300481"/>
            <a:ext cx="12190413" cy="288477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92501"/>
                <a:ext cx="11589417" cy="49919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已知向量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其中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均为正数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则下列说法正确的是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的夹角为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钝角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上的投影向量为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C.2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dirty="0" err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		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1=1&gt;0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不共线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的夹角为锐角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上的投影向量为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991944"/>
              </a:xfrm>
              <a:prstGeom prst="rect">
                <a:avLst/>
              </a:prstGeom>
              <a:blipFill rotWithShape="0">
                <a:blip r:embed="rId4"/>
                <a:stretch>
                  <a:fillRect l="-947" r="-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3133174" y="1193300"/>
            <a:ext cx="739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7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25947"/>
            <a:ext cx="12190413" cy="614827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9382" y="492501"/>
                <a:ext cx="11589417" cy="4125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变形可得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均为正数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m·n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𝒎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当且仅当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等号成立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125296"/>
              </a:xfrm>
              <a:prstGeom prst="rect">
                <a:avLst/>
              </a:prstGeom>
              <a:blipFill rotWithShape="0">
                <a:blip r:embed="rId3"/>
                <a:stretch>
                  <a:fillRect b="-10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968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58611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临汾适应性训练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是平面内相交成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60°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角的两条数轴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分别是与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轴、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轴正方向同向的单位向量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则把有序实数对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叫做向量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𝑶𝑷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在斜坐标系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Oxy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中的坐标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记作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则下列说法正确的是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e>
                    </m:rad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三点共线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OACB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的面积为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861156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870321" y="2554256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ABD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0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242665"/>
            <a:ext cx="12190413" cy="653697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1589417" cy="51283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由题意得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𝑶𝑷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1=7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由题意得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三点共线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128327"/>
              </a:xfrm>
              <a:prstGeom prst="rect">
                <a:avLst/>
              </a:prstGeom>
              <a:blipFill rotWithShape="0">
                <a:blip r:embed="rId3"/>
                <a:stretch>
                  <a:fillRect l="-947" b="-7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031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503931"/>
                <a:ext cx="11589417" cy="56060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由题意得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与</m:t>
                    </m:r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不垂直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03931"/>
                <a:ext cx="11589417" cy="5606086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076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1589417" cy="57593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由余弦定理的推论知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𝑩𝑨𝑪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OACB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的面积为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759397"/>
              </a:xfrm>
              <a:prstGeom prst="rect">
                <a:avLst/>
              </a:prstGeom>
              <a:blipFill rotWithShape="0">
                <a:blip r:embed="rId3"/>
                <a:stretch>
                  <a:fillRect l="-947" r="-5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52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3529966"/>
            <a:ext cx="12190413" cy="274476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2" y="492501"/>
            <a:ext cx="11589417" cy="302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三、填空题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物理学中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如果一个物体受到力的作用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并在力的方向上发生了一段位移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我们就说这个力对物体做了功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功的计算公式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其中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是功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是力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是位移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一物体在力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的作用下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移动到点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在这个过程中这两个力的合力对物体的所做的功等于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8369776" y="2801480"/>
            <a:ext cx="518091" cy="628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65975" y="3474642"/>
                <a:ext cx="11589417" cy="25589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4=25.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975" y="3474642"/>
                <a:ext cx="11589417" cy="2558906"/>
              </a:xfrm>
              <a:prstGeom prst="rect">
                <a:avLst/>
              </a:prstGeom>
              <a:blipFill rotWithShape="0">
                <a:blip r:embed="rId4"/>
                <a:stretch>
                  <a:fillRect l="-947" b="-47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371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196476"/>
            <a:ext cx="12190413" cy="405879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91071" y="577027"/>
                <a:ext cx="11589417" cy="15631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保定联考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已知平面向量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是非零向量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上的投影向量为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d>
                          <m:dPr>
                            <m:begChr m:val="|"/>
                            <m:endChr m:val="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d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的夹角为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71" y="577027"/>
                <a:ext cx="11589417" cy="1563185"/>
              </a:xfrm>
              <a:prstGeom prst="rect">
                <a:avLst/>
              </a:prstGeom>
              <a:blipFill rotWithShape="0">
                <a:blip r:embed="rId5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4762711" y="1269524"/>
            <a:ext cx="854721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>
                <p:custDataLst>
                  <p:tags r:id="rId3"/>
                </p:custDataLst>
              </p:nvPr>
            </p:nvSpPr>
            <p:spPr>
              <a:xfrm>
                <a:off x="8498314" y="996347"/>
                <a:ext cx="825867" cy="9592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8498314" y="996347"/>
                <a:ext cx="825867" cy="95923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565975" y="2292509"/>
                <a:ext cx="11589417" cy="37714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上的投影向量为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&gt;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π]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d>
                          <m:dPr>
                            <m:begChr m:val="|"/>
                            <m:endChr m:val="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d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&gt;</m:t>
                        </m:r>
                      </m:num>
                      <m:den>
                        <m:d>
                          <m:dPr>
                            <m:begChr m:val="|"/>
                            <m:endChr m:val="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d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975" y="2292509"/>
                <a:ext cx="11589417" cy="3771482"/>
              </a:xfrm>
              <a:prstGeom prst="rect">
                <a:avLst/>
              </a:prstGeom>
              <a:blipFill rotWithShape="0">
                <a:blip r:embed="rId8"/>
                <a:stretch>
                  <a:fillRect l="-947" t="-1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601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388095" y="621443"/>
                <a:ext cx="8589919" cy="25697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投影向量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在平面内任取一点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的垂线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垂足为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smtClean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_______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就是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上的投影向量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095" y="621443"/>
                <a:ext cx="8589919" cy="2569742"/>
              </a:xfrm>
              <a:prstGeom prst="rect">
                <a:avLst/>
              </a:prstGeom>
              <a:blipFill rotWithShape="0">
                <a:blip r:embed="rId3"/>
                <a:stretch>
                  <a:fillRect l="-1278" r="-710" b="-23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45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78014" y="1400398"/>
            <a:ext cx="2757996" cy="20962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32784" y="3202337"/>
                <a:ext cx="8589919" cy="1362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方向相同的单位向量为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的夹角为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之间的关系为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784" y="3202337"/>
                <a:ext cx="8589919" cy="1362296"/>
              </a:xfrm>
              <a:prstGeom prst="rect">
                <a:avLst/>
              </a:prstGeom>
              <a:blipFill rotWithShape="0">
                <a:blip r:embed="rId5"/>
                <a:stretch>
                  <a:fillRect l="-1278" b="-98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4089899" y="1904905"/>
                <a:ext cx="975972" cy="543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𝑶</m:t>
                          </m:r>
                          <m:sSub>
                            <m:sSub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zh-CN" altLang="en-US" sz="260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899" y="1904905"/>
                <a:ext cx="975972" cy="54361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55342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1917605"/>
            <a:ext cx="12190413" cy="437670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92501"/>
                <a:ext cx="11589417" cy="1425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昆明模拟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已知在四边形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1425775"/>
              </a:xfrm>
              <a:prstGeom prst="rect">
                <a:avLst/>
              </a:prstGeom>
              <a:blipFill rotWithShape="0">
                <a:blip r:embed="rId4"/>
                <a:stretch>
                  <a:fillRect l="-947" b="-34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4776184" y="1089055"/>
            <a:ext cx="519694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54545" y="1940465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CG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垂足分别为点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58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75341" y="3089287"/>
            <a:ext cx="4320540" cy="21602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706945" y="2635183"/>
                <a:ext cx="11589417" cy="35229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由题意得四边形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为等腰梯形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BG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=45°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𝑨𝑫</m:t>
                            </m:r>
                          </m:e>
                        </m:acc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𝑨𝑫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45°=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945" y="2635183"/>
                <a:ext cx="11589417" cy="3522952"/>
              </a:xfrm>
              <a:prstGeom prst="rect">
                <a:avLst/>
              </a:prstGeom>
              <a:blipFill rotWithShape="0">
                <a:blip r:embed="rId6"/>
                <a:stretch>
                  <a:fillRect l="-947" t="-2076" b="-10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372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2383227"/>
            <a:ext cx="12190413" cy="383963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269382" y="481071"/>
                <a:ext cx="11589417" cy="5627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四、解答题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的夹角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的夹角为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	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81071"/>
                <a:ext cx="11589417" cy="5627438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466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266100"/>
            <a:ext cx="12190413" cy="498889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69382" y="492501"/>
                <a:ext cx="11589417" cy="2609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ta·b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16=8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2609945"/>
              </a:xfrm>
              <a:prstGeom prst="rect">
                <a:avLst/>
              </a:prstGeom>
              <a:blipFill rotWithShape="0">
                <a:blip r:embed="rId3"/>
                <a:stretch>
                  <a:fillRect l="-947" b="-23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021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1794146"/>
            <a:ext cx="12190413" cy="450932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69382" y="492501"/>
                <a:ext cx="11589417" cy="39820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在平面直角坐标系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xOy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求以线段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为邻边的平行四边形两条对角线的长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题设知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|=4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所求的两条对角线的长分别为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3982052"/>
              </a:xfrm>
              <a:prstGeom prst="rect">
                <a:avLst/>
              </a:prstGeom>
              <a:blipFill rotWithShape="0">
                <a:blip r:embed="rId3"/>
                <a:stretch>
                  <a:fillRect l="-947" b="-7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122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258094"/>
            <a:ext cx="12190413" cy="502478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69382" y="492501"/>
                <a:ext cx="11589417" cy="54126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smtClean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由题设知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从而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由题意得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𝑶𝑪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𝑶𝑪</m:t>
                            </m:r>
                          </m:e>
                        </m:acc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𝑶𝑪</m:t>
                            </m:r>
                          </m:e>
                        </m:acc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412636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734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20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644303"/>
                <a:ext cx="11589417" cy="54355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平面向量数量积的性质及其坐标表示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的夹角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数量积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b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bSup>
                          </m:e>
                        </m:ra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b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b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b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bSup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两非零向量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的充要条件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5)|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当且仅当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时等号成立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44303"/>
                <a:ext cx="11589417" cy="5435591"/>
              </a:xfrm>
              <a:prstGeom prst="rect">
                <a:avLst/>
              </a:prstGeom>
              <a:blipFill rotWithShape="0">
                <a:blip r:embed="rId3"/>
                <a:stretch>
                  <a:fillRect l="-947" t="-2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57020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242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平面向量数量积的运算律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交换律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λa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·(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λb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结合律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)·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分配律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2283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9382" y="621443"/>
            <a:ext cx="11589417" cy="242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平面几何中的向量方法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三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步曲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用向量表示问题中的几何元素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将几何问题转化为向量问题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通过向量运算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研究几何元素之间的关系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把运算结果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翻译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成几何关系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1526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BE9CE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BE9CE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1708</Words>
  <Application>Microsoft Office PowerPoint</Application>
  <PresentationFormat>自定义</PresentationFormat>
  <Paragraphs>422</Paragraphs>
  <Slides>65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65</vt:i4>
      </vt:variant>
    </vt:vector>
  </HeadingPairs>
  <TitlesOfParts>
    <vt:vector size="80" baseType="lpstr">
      <vt:lpstr>等线</vt:lpstr>
      <vt:lpstr>黑体</vt:lpstr>
      <vt:lpstr>经典繁仿黑</vt:lpstr>
      <vt:lpstr>楷体</vt:lpstr>
      <vt:lpstr>宋体</vt:lpstr>
      <vt:lpstr>微软雅黑</vt:lpstr>
      <vt:lpstr>微软雅黑 Light</vt:lpstr>
      <vt:lpstr>Arial</vt:lpstr>
      <vt:lpstr>Broadway</vt:lpstr>
      <vt:lpstr>Calibri</vt:lpstr>
      <vt:lpstr>Cambria Math</vt:lpstr>
      <vt:lpstr>Impact</vt:lpstr>
      <vt:lpstr>Segoe UI Symbol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JBY</cp:lastModifiedBy>
  <cp:revision>48</cp:revision>
  <dcterms:created xsi:type="dcterms:W3CDTF">2024-01-05T07:50:57Z</dcterms:created>
  <dcterms:modified xsi:type="dcterms:W3CDTF">2025-02-14T08:37:24Z</dcterms:modified>
</cp:coreProperties>
</file>