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258" r:id="rId4"/>
    <p:sldId id="259" r:id="rId5"/>
    <p:sldId id="260" r:id="rId6"/>
    <p:sldId id="261" r:id="rId7"/>
    <p:sldId id="352" r:id="rId8"/>
    <p:sldId id="336" r:id="rId9"/>
    <p:sldId id="264" r:id="rId10"/>
    <p:sldId id="265" r:id="rId11"/>
    <p:sldId id="268" r:id="rId12"/>
    <p:sldId id="338" r:id="rId13"/>
    <p:sldId id="339" r:id="rId14"/>
    <p:sldId id="269" r:id="rId15"/>
    <p:sldId id="270" r:id="rId16"/>
    <p:sldId id="271" r:id="rId17"/>
    <p:sldId id="314" r:id="rId18"/>
    <p:sldId id="315" r:id="rId19"/>
    <p:sldId id="272" r:id="rId20"/>
    <p:sldId id="273" r:id="rId21"/>
    <p:sldId id="342" r:id="rId22"/>
    <p:sldId id="353" r:id="rId23"/>
    <p:sldId id="354" r:id="rId24"/>
    <p:sldId id="275" r:id="rId25"/>
    <p:sldId id="276" r:id="rId26"/>
    <p:sldId id="355" r:id="rId27"/>
    <p:sldId id="277" r:id="rId28"/>
    <p:sldId id="278" r:id="rId29"/>
    <p:sldId id="279" r:id="rId30"/>
    <p:sldId id="318" r:id="rId31"/>
    <p:sldId id="280" r:id="rId32"/>
    <p:sldId id="281" r:id="rId33"/>
    <p:sldId id="356" r:id="rId34"/>
    <p:sldId id="282" r:id="rId35"/>
    <p:sldId id="283" r:id="rId36"/>
    <p:sldId id="357" r:id="rId37"/>
    <p:sldId id="295" r:id="rId38"/>
    <p:sldId id="296" r:id="rId39"/>
    <p:sldId id="297" r:id="rId40"/>
    <p:sldId id="298" r:id="rId41"/>
    <p:sldId id="299" r:id="rId42"/>
    <p:sldId id="300" r:id="rId43"/>
    <p:sldId id="301" r:id="rId44"/>
    <p:sldId id="358" r:id="rId45"/>
    <p:sldId id="302" r:id="rId46"/>
    <p:sldId id="359" r:id="rId47"/>
    <p:sldId id="303" r:id="rId48"/>
    <p:sldId id="360" r:id="rId49"/>
    <p:sldId id="361" r:id="rId50"/>
    <p:sldId id="362" r:id="rId51"/>
    <p:sldId id="363" r:id="rId52"/>
    <p:sldId id="304" r:id="rId53"/>
    <p:sldId id="364" r:id="rId54"/>
    <p:sldId id="305" r:id="rId55"/>
    <p:sldId id="365" r:id="rId56"/>
    <p:sldId id="306" r:id="rId57"/>
    <p:sldId id="366" r:id="rId58"/>
    <p:sldId id="367" r:id="rId59"/>
    <p:sldId id="368" r:id="rId60"/>
    <p:sldId id="307" r:id="rId61"/>
    <p:sldId id="369" r:id="rId62"/>
    <p:sldId id="308" r:id="rId63"/>
    <p:sldId id="309" r:id="rId64"/>
    <p:sldId id="310" r:id="rId65"/>
    <p:sldId id="343" r:id="rId66"/>
    <p:sldId id="370" r:id="rId67"/>
    <p:sldId id="311" r:id="rId68"/>
    <p:sldId id="335" r:id="rId69"/>
    <p:sldId id="351" r:id="rId70"/>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p:scale>
          <a:sx n="66" d="100"/>
          <a:sy n="66" d="100"/>
        </p:scale>
        <p:origin x="1188" y="648"/>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2025/2/15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8229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0.xml"/><Relationship Id="rId13" Type="http://schemas.openxmlformats.org/officeDocument/2006/relationships/slide" Target="../slides/slide47.xml"/><Relationship Id="rId18" Type="http://schemas.openxmlformats.org/officeDocument/2006/relationships/slide" Target="../slides/slide62.xml"/><Relationship Id="rId3" Type="http://schemas.openxmlformats.org/officeDocument/2006/relationships/tags" Target="../tags/tag41.xml"/><Relationship Id="rId21" Type="http://schemas.openxmlformats.org/officeDocument/2006/relationships/slide" Target="../slides/slide67.xml"/><Relationship Id="rId7" Type="http://schemas.openxmlformats.org/officeDocument/2006/relationships/slide" Target="../slides/slide39.xml"/><Relationship Id="rId12" Type="http://schemas.openxmlformats.org/officeDocument/2006/relationships/slide" Target="../slides/slide45.xml"/><Relationship Id="rId17" Type="http://schemas.openxmlformats.org/officeDocument/2006/relationships/slide" Target="../slides/slide60.xml"/><Relationship Id="rId2" Type="http://schemas.openxmlformats.org/officeDocument/2006/relationships/tags" Target="../tags/tag40.xml"/><Relationship Id="rId16" Type="http://schemas.openxmlformats.org/officeDocument/2006/relationships/slide" Target="../slides/slide56.xml"/><Relationship Id="rId20" Type="http://schemas.openxmlformats.org/officeDocument/2006/relationships/slide" Target="../slides/slide64.xml"/><Relationship Id="rId1" Type="http://schemas.openxmlformats.org/officeDocument/2006/relationships/tags" Target="../tags/tag39.xml"/><Relationship Id="rId6" Type="http://schemas.openxmlformats.org/officeDocument/2006/relationships/slide" Target="../slides/slide38.xml"/><Relationship Id="rId11" Type="http://schemas.openxmlformats.org/officeDocument/2006/relationships/slide" Target="../slides/slide43.xml"/><Relationship Id="rId5" Type="http://schemas.openxmlformats.org/officeDocument/2006/relationships/slideMaster" Target="../slideMasters/slideMaster1.xml"/><Relationship Id="rId15" Type="http://schemas.openxmlformats.org/officeDocument/2006/relationships/slide" Target="../slides/slide54.xml"/><Relationship Id="rId10" Type="http://schemas.openxmlformats.org/officeDocument/2006/relationships/slide" Target="../slides/slide42.xml"/><Relationship Id="rId19" Type="http://schemas.openxmlformats.org/officeDocument/2006/relationships/slide" Target="../slides/slide63.xml"/><Relationship Id="rId4" Type="http://schemas.openxmlformats.org/officeDocument/2006/relationships/tags" Target="../tags/tag42.xml"/><Relationship Id="rId9" Type="http://schemas.openxmlformats.org/officeDocument/2006/relationships/slide" Target="../slides/slide41.xml"/><Relationship Id="rId14" Type="http://schemas.openxmlformats.org/officeDocument/2006/relationships/slide" Target="../slides/slide52.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3e98e0725a2c33b5bd95197033b88883"/>
          <p:cNvPicPr>
            <a:picLocks noChangeAspect="1"/>
          </p:cNvPicPr>
          <p:nvPr userDrawn="1"/>
        </p:nvPicPr>
        <p:blipFill>
          <a:blip r:embed="rId2"/>
          <a:stretch>
            <a:fillRect/>
          </a:stretch>
        </p:blipFill>
        <p:spPr>
          <a:xfrm>
            <a:off x="-32385" y="3810"/>
            <a:ext cx="12224385" cy="6850380"/>
          </a:xfrm>
          <a:prstGeom prst="rect">
            <a:avLst/>
          </a:prstGeom>
        </p:spPr>
      </p:pic>
      <p:sp>
        <p:nvSpPr>
          <p:cNvPr id="9" name="矩形 8"/>
          <p:cNvSpPr/>
          <p:nvPr userDrawn="1"/>
        </p:nvSpPr>
        <p:spPr>
          <a:xfrm>
            <a:off x="-33015" y="-27312"/>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3e98e0725a2c33b5bd95197033b88883"/>
          <p:cNvPicPr>
            <a:picLocks noChangeAspect="1"/>
          </p:cNvPicPr>
          <p:nvPr userDrawn="1"/>
        </p:nvPicPr>
        <p:blipFill>
          <a:blip r:embed="rId4"/>
          <a:stretch>
            <a:fillRect/>
          </a:stretch>
        </p:blipFill>
        <p:spPr>
          <a:xfrm>
            <a:off x="-32385" y="3810"/>
            <a:ext cx="12224385" cy="685038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13.png"/><Relationship Id="rId5" Type="http://schemas.openxmlformats.org/officeDocument/2006/relationships/image" Target="../media/image5.TI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5.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6.TI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5.png"/><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2.png"/><Relationship Id="rId5" Type="http://schemas.openxmlformats.org/officeDocument/2006/relationships/tags" Target="../tags/tag6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slideLayout" Target="../slideLayouts/slideLayout3.xml"/><Relationship Id="rId4" Type="http://schemas.openxmlformats.org/officeDocument/2006/relationships/tags" Target="../tags/tag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7.TIF"/><Relationship Id="rId5" Type="http://schemas.openxmlformats.org/officeDocument/2006/relationships/image" Target="../media/image28.pn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9.TIF"/><Relationship Id="rId3" Type="http://schemas.openxmlformats.org/officeDocument/2006/relationships/slideLayout" Target="../slideLayouts/slideLayout3.xml"/><Relationship Id="rId7" Type="http://schemas.openxmlformats.org/officeDocument/2006/relationships/image" Target="../media/image8.TIF"/><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1.png"/><Relationship Id="rId5" Type="http://schemas.openxmlformats.org/officeDocument/2006/relationships/tags" Target="../tags/tag84.xml"/><Relationship Id="rId4" Type="http://schemas.openxmlformats.org/officeDocument/2006/relationships/image" Target="../media/image30.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2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slideLayout" Target="../slideLayouts/slideLayout3.xml"/><Relationship Id="rId4" Type="http://schemas.openxmlformats.org/officeDocument/2006/relationships/tags" Target="../tags/tag8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7.xml"/><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40.png"/><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42.png"/><Relationship Id="rId5" Type="http://schemas.openxmlformats.org/officeDocument/2006/relationships/tags" Target="../tags/tag98.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9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slideLayout" Target="../slideLayouts/slideLayout3.xml"/><Relationship Id="rId4" Type="http://schemas.openxmlformats.org/officeDocument/2006/relationships/tags" Target="../tags/tag10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8.png"/><Relationship Id="rId5" Type="http://schemas.openxmlformats.org/officeDocument/2006/relationships/image" Target="../media/image23.png"/><Relationship Id="rId4" Type="http://schemas.openxmlformats.org/officeDocument/2006/relationships/tags" Target="../tags/tag107.xml"/></Relationships>
</file>

<file path=ppt/slides/_rels/slide37.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Layout" Target="../slideLayouts/slideLayout3.xml"/><Relationship Id="rId4" Type="http://schemas.openxmlformats.org/officeDocument/2006/relationships/tags" Target="../tags/tag1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7.xml"/><Relationship Id="rId1" Type="http://schemas.openxmlformats.org/officeDocument/2006/relationships/tags" Target="../tags/tag11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9.xml"/><Relationship Id="rId1" Type="http://schemas.openxmlformats.org/officeDocument/2006/relationships/tags" Target="../tags/tag1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53.png"/><Relationship Id="rId5" Type="http://schemas.openxmlformats.org/officeDocument/2006/relationships/image" Target="../media/image12.TIF"/><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13.TIF"/><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8.xml"/><Relationship Id="rId1" Type="http://schemas.openxmlformats.org/officeDocument/2006/relationships/tags" Target="../tags/tag124.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125.xml"/><Relationship Id="rId5" Type="http://schemas.openxmlformats.org/officeDocument/2006/relationships/image" Target="../media/image61.png"/><Relationship Id="rId4" Type="http://schemas.openxmlformats.org/officeDocument/2006/relationships/image" Target="../media/image14.TIF"/></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127.xml"/><Relationship Id="rId5" Type="http://schemas.openxmlformats.org/officeDocument/2006/relationships/image" Target="../media/image65.png"/><Relationship Id="rId4" Type="http://schemas.openxmlformats.org/officeDocument/2006/relationships/image" Target="../media/image15.TIF"/></Relationships>
</file>

<file path=ppt/slides/_rels/slide4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slideLayout" Target="../slideLayouts/slideLayout8.xml"/><Relationship Id="rId1" Type="http://schemas.openxmlformats.org/officeDocument/2006/relationships/tags" Target="../tags/tag128.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1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8.xml"/><Relationship Id="rId1" Type="http://schemas.openxmlformats.org/officeDocument/2006/relationships/tags" Target="../tags/tag13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53.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8.xml"/><Relationship Id="rId1" Type="http://schemas.openxmlformats.org/officeDocument/2006/relationships/tags" Target="../tags/tag133.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xml"/><Relationship Id="rId1" Type="http://schemas.openxmlformats.org/officeDocument/2006/relationships/tags" Target="../tags/tag136.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8.xml"/><Relationship Id="rId1" Type="http://schemas.openxmlformats.org/officeDocument/2006/relationships/tags" Target="../tags/tag13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8.xml"/><Relationship Id="rId1" Type="http://schemas.openxmlformats.org/officeDocument/2006/relationships/tags" Target="../tags/tag138.xml"/><Relationship Id="rId5" Type="http://schemas.openxmlformats.org/officeDocument/2006/relationships/image" Target="../media/image78.png"/><Relationship Id="rId4" Type="http://schemas.openxmlformats.org/officeDocument/2006/relationships/image" Target="../media/image30.TIF"/></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8.xml"/><Relationship Id="rId1" Type="http://schemas.openxmlformats.org/officeDocument/2006/relationships/tags" Target="../tags/tag139.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2.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82.png"/><Relationship Id="rId5" Type="http://schemas.openxmlformats.org/officeDocument/2006/relationships/tags" Target="../tags/tag141.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8.xml"/><Relationship Id="rId1" Type="http://schemas.openxmlformats.org/officeDocument/2006/relationships/tags" Target="../tags/tag142.xml"/><Relationship Id="rId5" Type="http://schemas.openxmlformats.org/officeDocument/2006/relationships/image" Target="../media/image86.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91.png"/><Relationship Id="rId5" Type="http://schemas.openxmlformats.org/officeDocument/2006/relationships/image" Target="../media/image33.TIF"/><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slideLayout" Target="../slideLayouts/slideLayout8.xml"/><Relationship Id="rId1" Type="http://schemas.openxmlformats.org/officeDocument/2006/relationships/tags" Target="../tags/tag14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8.xml"/><Relationship Id="rId1" Type="http://schemas.openxmlformats.org/officeDocument/2006/relationships/tags" Target="../tags/tag148.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8.xml"/><Relationship Id="rId1" Type="http://schemas.openxmlformats.org/officeDocument/2006/relationships/tags" Target="../tags/tag149.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8.xml"/><Relationship Id="rId1" Type="http://schemas.openxmlformats.org/officeDocument/2006/relationships/tags" Target="../tags/tag150.xml"/><Relationship Id="rId5" Type="http://schemas.openxmlformats.org/officeDocument/2006/relationships/image" Target="../media/image97.png"/><Relationship Id="rId4" Type="http://schemas.openxmlformats.org/officeDocument/2006/relationships/image" Target="../media/image34.TIF"/></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8.xml"/><Relationship Id="rId1" Type="http://schemas.openxmlformats.org/officeDocument/2006/relationships/tags" Target="../tags/tag151.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Layout" Target="../slideLayouts/slideLayout3.xml"/><Relationship Id="rId4"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第五章</a:t>
            </a: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平面向量</a:t>
            </a:r>
            <a:r>
              <a:rPr lang="en-US" altLang="zh-CN"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复数</a:t>
            </a:r>
            <a:endPar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5"/>
          <p:cNvSpPr txBox="1"/>
          <p:nvPr/>
        </p:nvSpPr>
        <p:spPr>
          <a:xfrm>
            <a:off x="0" y="5158030"/>
            <a:ext cx="11730099" cy="83099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平面向量基本定理及坐标表示</a:t>
            </a: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4260180"/>
            <a:ext cx="12190413" cy="1962969"/>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8" name="矩形 7"/>
          <p:cNvSpPr/>
          <p:nvPr/>
        </p:nvSpPr>
        <p:spPr>
          <a:xfrm>
            <a:off x="2602198" y="2276507"/>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6" name="矩形 5"/>
              <p:cNvSpPr/>
              <p:nvPr/>
            </p:nvSpPr>
            <p:spPr>
              <a:xfrm>
                <a:off x="227818" y="931318"/>
                <a:ext cx="11589417" cy="42438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是平面内的一个基底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若实数</a:t>
                </a:r>
                <a:r>
                  <a:rPr lang="en-US" altLang="zh-CN" sz="2600" b="1" i="1">
                    <a:latin typeface="Times New Roman" panose="02020603050405020304" pitchFamily="18" charset="0"/>
                    <a:cs typeface="Times New Roman" panose="02020603050405020304" pitchFamily="18" charset="0"/>
                  </a:rPr>
                  <a:t>λ</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满足</a:t>
                </a:r>
                <a:r>
                  <a:rPr lang="en-US" altLang="zh-CN" sz="2600" b="1" i="1">
                    <a:latin typeface="Times New Roman" panose="02020603050405020304" pitchFamily="18" charset="0"/>
                    <a:cs typeface="Times New Roman" panose="02020603050405020304" pitchFamily="18" charset="0"/>
                  </a:rPr>
                  <a:t>λ</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的充要条件可以表示成</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平面向量不论经过怎样的平移变换之后其坐标不变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𝟐</m:t>
                            </m:r>
                          </m:sub>
                        </m:sSub>
                      </m:den>
                    </m:f>
                  </m:oMath>
                </a14:m>
                <a:r>
                  <a:rPr lang="zh-CN" altLang="zh-CN" sz="2600" b="1">
                    <a:latin typeface="Times New Roman" panose="02020603050405020304" pitchFamily="18" charset="0"/>
                    <a:cs typeface="Times New Roman" panose="02020603050405020304" pitchFamily="18" charset="0"/>
                  </a:rPr>
                  <a:t>无意义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27818" y="931318"/>
                <a:ext cx="11589417" cy="4243854"/>
              </a:xfrm>
              <a:prstGeom prst="rect">
                <a:avLst/>
              </a:prstGeom>
              <a:blipFill rotWithShape="0">
                <a:blip r:embed="rId3"/>
                <a:stretch>
                  <a:fillRect l="-946"/>
                </a:stretch>
              </a:blipFill>
            </p:spPr>
            <p:txBody>
              <a:bodyPr/>
              <a:lstStyle/>
              <a:p>
                <a:r>
                  <a:rPr lang="zh-CN" altLang="en-US">
                    <a:noFill/>
                  </a:rPr>
                  <a:t> </a:t>
                </a:r>
              </a:p>
            </p:txBody>
          </p:sp>
        </mc:Fallback>
      </mc:AlternateContent>
      <p:sp>
        <p:nvSpPr>
          <p:cNvPr id="7" name="矩形 6"/>
          <p:cNvSpPr/>
          <p:nvPr/>
        </p:nvSpPr>
        <p:spPr>
          <a:xfrm>
            <a:off x="9478941" y="304384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8656288" y="3710337"/>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7" grpId="0" autoUpdateAnimBg="0"/>
      <p:bldP spid="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89420"/>
            <a:ext cx="12190413" cy="480488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9855781" y="522719"/>
            <a:ext cx="351378"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3</a:t>
            </a:r>
            <a:endParaRPr lang="zh-CN" altLang="zh-CN" sz="1150" dirty="0">
              <a:latin typeface="Calibri" panose="020F0502020204030204" pitchFamily="34" charset="0"/>
              <a:cs typeface="Times New Roman" panose="02020603050405020304" pitchFamily="18" charset="0"/>
            </a:endParaRPr>
          </a:p>
        </p:txBody>
      </p:sp>
      <p:sp>
        <p:nvSpPr>
          <p:cNvPr id="10" name="矩形 9"/>
          <p:cNvSpPr/>
          <p:nvPr/>
        </p:nvSpPr>
        <p:spPr>
          <a:xfrm>
            <a:off x="269382" y="530108"/>
            <a:ext cx="11589417" cy="692497"/>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必修二</a:t>
            </a:r>
            <a:r>
              <a:rPr lang="en-US" altLang="zh-CN" sz="2600" b="1" dirty="0" err="1">
                <a:latin typeface="Times New Roman" panose="02020603050405020304" pitchFamily="18" charset="0"/>
                <a:cs typeface="Times New Roman" panose="02020603050405020304" pitchFamily="18" charset="0"/>
              </a:rPr>
              <a:t>P31</a:t>
            </a:r>
            <a:r>
              <a:rPr lang="zh-CN" altLang="zh-CN" sz="2600" b="1" dirty="0">
                <a:latin typeface="Times New Roman" panose="02020603050405020304" pitchFamily="18" charset="0"/>
                <a:cs typeface="Times New Roman" panose="02020603050405020304" pitchFamily="18" charset="0"/>
              </a:rPr>
              <a:t>例</a:t>
            </a:r>
            <a:r>
              <a:rPr lang="en-US" altLang="zh-CN" sz="2600" b="1" dirty="0">
                <a:latin typeface="Times New Roman" panose="02020603050405020304" pitchFamily="18" charset="0"/>
                <a:cs typeface="Times New Roman" panose="02020603050405020304" pitchFamily="18" charset="0"/>
              </a:rPr>
              <a:t>7</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6</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Times New Roman" panose="02020603050405020304" pitchFamily="18" charset="0"/>
                <a:cs typeface="Times New Roman" panose="02020603050405020304" pitchFamily="18" charset="0"/>
              </a:rPr>
              <a:t>=</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
        <p:nvSpPr>
          <p:cNvPr id="5" name="矩形 4"/>
          <p:cNvSpPr/>
          <p:nvPr/>
        </p:nvSpPr>
        <p:spPr>
          <a:xfrm>
            <a:off x="554545" y="1665002"/>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917605"/>
            <a:ext cx="12190413" cy="437670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5854795" y="1102009"/>
            <a:ext cx="907621"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p:txBody>
      </p:sp>
      <p:sp>
        <p:nvSpPr>
          <p:cNvPr id="10" name="矩形 9"/>
          <p:cNvSpPr/>
          <p:nvPr/>
        </p:nvSpPr>
        <p:spPr>
          <a:xfrm>
            <a:off x="257190" y="621443"/>
            <a:ext cx="11589417" cy="122411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人教</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必修二</a:t>
            </a:r>
            <a:r>
              <a:rPr lang="en-US" altLang="zh-CN" sz="2600" b="1" dirty="0" err="1">
                <a:latin typeface="Times New Roman" panose="02020603050405020304" pitchFamily="18" charset="0"/>
                <a:cs typeface="Times New Roman" panose="02020603050405020304" pitchFamily="18" charset="0"/>
              </a:rPr>
              <a:t>P170</a:t>
            </a:r>
            <a:r>
              <a:rPr lang="zh-CN" altLang="zh-CN" sz="2600" b="1" dirty="0">
                <a:latin typeface="Times New Roman" panose="02020603050405020304" pitchFamily="18" charset="0"/>
                <a:cs typeface="Times New Roman" panose="02020603050405020304" pitchFamily="18" charset="0"/>
              </a:rPr>
              <a:t>例</a:t>
            </a:r>
            <a:r>
              <a:rPr lang="en-US" altLang="zh-CN" sz="2600" b="1" dirty="0">
                <a:latin typeface="Times New Roman" panose="02020603050405020304" pitchFamily="18" charset="0"/>
                <a:cs typeface="Times New Roman" panose="02020603050405020304" pitchFamily="18" charset="0"/>
              </a:rPr>
              <a:t>5</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已知平行四边形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的顶点</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dirty="0">
                <a:latin typeface="宋体" panose="02010600030101010101" pitchFamily="2" charset="-122"/>
                <a:cs typeface="Times New Roman" panose="02020603050405020304" pitchFamily="18" charset="0"/>
              </a:rPr>
              <a:t>	</a:t>
            </a:r>
            <a:r>
              <a:rPr lang="en-US" altLang="zh-CN" sz="2600" b="1" i="1" dirty="0" smtClean="0">
                <a:latin typeface="Times New Roman" panose="02020603050405020304" pitchFamily="18" charset="0"/>
                <a:cs typeface="Times New Roman" panose="02020603050405020304" pitchFamily="18" charset="0"/>
              </a:rPr>
              <a:t>B</a:t>
            </a:r>
            <a:r>
              <a:rPr lang="en-US" altLang="zh-CN" sz="2600" b="1" dirty="0" smtClean="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则顶点</a:t>
            </a:r>
            <a:r>
              <a:rPr lang="en-US" altLang="zh-CN" sz="2600" b="1" i="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的坐标为</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54545" y="1905413"/>
                <a:ext cx="11589417" cy="2392258"/>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1905413"/>
                <a:ext cx="11589417" cy="2392258"/>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668909"/>
            <a:ext cx="12190413" cy="355372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1675302" y="1583087"/>
                <a:ext cx="1167307" cy="884409"/>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b</a:t>
                </a:r>
                <a:r>
                  <a:rPr lang="en-US" altLang="zh-CN" sz="2600" b="1">
                    <a:solidFill>
                      <a:srgbClr val="C00000"/>
                    </a:solidFill>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r>
                  <a:rPr lang="en-US" altLang="zh-CN" sz="2600" b="1" i="1">
                    <a:solidFill>
                      <a:srgbClr val="C00000"/>
                    </a:solidFill>
                    <a:latin typeface="Times New Roman" panose="02020603050405020304" pitchFamily="18" charset="0"/>
                    <a:cs typeface="Times New Roman" panose="02020603050405020304" pitchFamily="18" charset="0"/>
                  </a:rPr>
                  <a:t>a</a:t>
                </a:r>
                <a:r>
                  <a:rPr lang="zh-CN" altLang="zh-CN" sz="2600" b="1">
                    <a:solidFill>
                      <a:srgbClr val="C00000"/>
                    </a:solidFill>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675302" y="1583087"/>
                <a:ext cx="1167307" cy="884409"/>
              </a:xfrm>
              <a:prstGeom prst="rect">
                <a:avLst/>
              </a:prstGeom>
              <a:blipFill rotWithShape="0">
                <a:blip r:embed="rId3"/>
                <a:stretch>
                  <a:fillRect l="-9424" b="-62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7338013" cy="204036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北师大必修二</a:t>
                </a:r>
                <a:r>
                  <a:rPr lang="en-US" altLang="zh-CN" sz="2600" b="1">
                    <a:latin typeface="Times New Roman" panose="02020603050405020304" pitchFamily="18" charset="0"/>
                    <a:cs typeface="Times New Roman" panose="02020603050405020304" pitchFamily="18" charset="0"/>
                  </a:rPr>
                  <a:t>P100</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MS Mincho" panose="02020609040205080304" pitchFamily="49" charset="-128"/>
                    <a:cs typeface="MS Mincho" panose="02020609040205080304" pitchFamily="49" charset="-128"/>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表示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7338013" cy="2040367"/>
              </a:xfrm>
              <a:prstGeom prst="rect">
                <a:avLst/>
              </a:prstGeom>
              <a:blipFill rotWithShape="0">
                <a:blip r:embed="rId4"/>
                <a:stretch>
                  <a:fillRect l="-1495" r="-166" b="-2090"/>
                </a:stretch>
              </a:blipFill>
            </p:spPr>
            <p:txBody>
              <a:bodyPr/>
              <a:lstStyle/>
              <a:p>
                <a:r>
                  <a:rPr lang="zh-CN" altLang="en-US">
                    <a:noFill/>
                  </a:rPr>
                  <a:t> </a:t>
                </a:r>
              </a:p>
            </p:txBody>
          </p:sp>
        </mc:Fallback>
      </mc:AlternateContent>
      <p:pic>
        <p:nvPicPr>
          <p:cNvPr id="5" name="image26.jpeg"/>
          <p:cNvPicPr/>
          <p:nvPr/>
        </p:nvPicPr>
        <p:blipFill>
          <a:blip r:embed="rId5"/>
          <a:stretch>
            <a:fillRect/>
          </a:stretch>
        </p:blipFill>
        <p:spPr>
          <a:xfrm>
            <a:off x="8255476" y="714058"/>
            <a:ext cx="2700020" cy="1620012"/>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89244" y="2512149"/>
                <a:ext cx="7338013" cy="32894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89244" y="2512149"/>
                <a:ext cx="7338013" cy="3289490"/>
              </a:xfrm>
              <a:prstGeom prst="rect">
                <a:avLst/>
              </a:prstGeom>
              <a:blipFill rotWithShape="0">
                <a:blip r:embed="rId6"/>
                <a:stretch>
                  <a:fillRect l="-1495" b="-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3727672" y="1597078"/>
                <a:ext cx="832279" cy="956416"/>
              </a:xfrm>
              <a:prstGeom prst="rect">
                <a:avLst/>
              </a:prstGeom>
            </p:spPr>
            <p:txBody>
              <a:bodyPr wrap="none">
                <a:spAutoFit/>
              </a:bodyPr>
              <a:lstStyle/>
              <a:p>
                <a:pPr>
                  <a:lnSpc>
                    <a:spcPct val="150000"/>
                  </a:lnSpc>
                  <a:spcAft>
                    <a:spcPts val="0"/>
                  </a:spcAft>
                  <a:tabLst>
                    <a:tab pos="2970530" algn="l"/>
                  </a:tabLst>
                </a:pPr>
                <a:r>
                  <a:rPr lang="en-US" altLang="zh-CN" sz="2600" b="1" i="1" smtClean="0">
                    <a:solidFill>
                      <a:srgbClr val="C00000"/>
                    </a:solidFill>
                    <a:latin typeface="Times New Roman" panose="02020603050405020304" pitchFamily="18" charset="0"/>
                    <a:cs typeface="Times New Roman" panose="02020603050405020304" pitchFamily="18" charset="0"/>
                  </a:rPr>
                  <a:t>a</a:t>
                </a:r>
                <a:r>
                  <a:rPr lang="en-US" altLang="zh-CN" sz="2600" b="1" smtClean="0">
                    <a:solidFill>
                      <a:srgbClr val="C00000"/>
                    </a:solidFill>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r>
                  <a:rPr lang="en-US" altLang="zh-CN" sz="2600" b="1" i="1">
                    <a:solidFill>
                      <a:srgbClr val="C00000"/>
                    </a:solidFill>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3727672" y="1597078"/>
                <a:ext cx="832279" cy="956416"/>
              </a:xfrm>
              <a:prstGeom prst="rect">
                <a:avLst/>
              </a:prstGeom>
              <a:blipFill rotWithShape="0">
                <a:blip r:embed="rId7"/>
                <a:stretch>
                  <a:fillRect l="-13139" r="-124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997740"/>
            <a:ext cx="12190413" cy="32965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9863"/>
          </a:xfrm>
          <a:prstGeom prst="rect">
            <a:avLst/>
          </a:prstGeom>
        </p:spPr>
        <p:txBody>
          <a:bodyPr wrap="square">
            <a:spAutoFit/>
          </a:bodyPr>
          <a:lstStyle/>
          <a:p>
            <a:pPr>
              <a:lnSpc>
                <a:spcPct val="150000"/>
              </a:lnSpc>
              <a:spcAft>
                <a:spcPts val="0"/>
              </a:spcAft>
              <a:tabLst>
                <a:tab pos="2970530" algn="l"/>
              </a:tabLst>
            </a:pPr>
            <a:r>
              <a:rPr lang="zh-CN" altLang="zh-CN" sz="2800" b="1">
                <a:latin typeface="Calibri" panose="020F0502020204030204" pitchFamily="34" charset="0"/>
                <a:ea typeface="微软雅黑" panose="020B0503020204020204" pitchFamily="34" charset="-122"/>
                <a:cs typeface="Times New Roman" panose="02020603050405020304" pitchFamily="18" charset="0"/>
              </a:rPr>
              <a:t>考点一　平面向量基本定理的应用</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484626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漳州质检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是边</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m		</a:t>
                </a:r>
                <a:r>
                  <a:rPr lang="en-US" altLang="zh-CN" sz="2600" b="1" smtClean="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𝑪𝑩</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smtClean="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4846263"/>
              </a:xfrm>
              <a:prstGeom prst="rect">
                <a:avLst/>
              </a:prstGeom>
              <a:blipFill rotWithShape="0">
                <a:blip r:embed="rId6"/>
                <a:stretch>
                  <a:fillRect l="-947"/>
                </a:stretch>
              </a:blipFill>
            </p:spPr>
            <p:txBody>
              <a:bodyPr/>
              <a:lstStyle/>
              <a:p>
                <a:r>
                  <a:rPr lang="zh-CN" altLang="en-US">
                    <a:noFill/>
                  </a:rPr>
                  <a:t> </a:t>
                </a:r>
              </a:p>
            </p:txBody>
          </p:sp>
        </mc:Fallback>
      </mc:AlternateContent>
      <p:sp>
        <p:nvSpPr>
          <p:cNvPr id="12" name="矩形 11"/>
          <p:cNvSpPr/>
          <p:nvPr>
            <p:custDataLst>
              <p:tags r:id="rId4"/>
            </p:custDataLst>
          </p:nvPr>
        </p:nvSpPr>
        <p:spPr>
          <a:xfrm>
            <a:off x="4774660" y="151867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28.jpeg"/>
          <p:cNvPicPr/>
          <p:nvPr/>
        </p:nvPicPr>
        <p:blipFill>
          <a:blip r:embed="rId7">
            <a:clrChange>
              <a:clrFrom>
                <a:srgbClr val="FFFFFF"/>
              </a:clrFrom>
              <a:clrTo>
                <a:srgbClr val="FFFFFF">
                  <a:alpha val="0"/>
                </a:srgbClr>
              </a:clrTo>
            </a:clrChange>
          </a:blip>
          <a:stretch>
            <a:fillRect/>
          </a:stretch>
        </p:blipFill>
        <p:spPr>
          <a:xfrm>
            <a:off x="6743287" y="3213767"/>
            <a:ext cx="2880360" cy="1728216"/>
          </a:xfrm>
          <a:prstGeom prst="rect">
            <a:avLst/>
          </a:prstGeom>
        </p:spPr>
      </p:pic>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578000"/>
            <a:ext cx="12190413" cy="365162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545969"/>
                <a:ext cx="11589417" cy="2006703"/>
              </a:xfrm>
              <a:prstGeom prst="rect">
                <a:avLst/>
              </a:prstGeom>
            </p:spPr>
            <p:txBody>
              <a:bodyPr wrap="square">
                <a:spAutoFit/>
              </a:bodyPr>
              <a:lstStyle/>
              <a:p>
                <a:pPr>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河南名校检测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的交点</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545969"/>
                <a:ext cx="11589417" cy="2006703"/>
              </a:xfrm>
              <a:prstGeom prst="rect">
                <a:avLst/>
              </a:prstGeom>
              <a:blipFill rotWithShape="0">
                <a:blip r:embed="rId4"/>
                <a:stretch>
                  <a:fillRect l="-947" b="-63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custDataLst>
                  <p:tags r:id="rId2"/>
                </p:custDataLst>
              </p:nvPr>
            </p:nvSpPr>
            <p:spPr>
              <a:xfrm>
                <a:off x="4421572" y="1379980"/>
                <a:ext cx="776175" cy="1067215"/>
              </a:xfrm>
              <a:prstGeom prst="rect">
                <a:avLst/>
              </a:prstGeom>
            </p:spPr>
            <p:txBody>
              <a:bodyPr wrap="none">
                <a:spAutoFit/>
              </a:bodyPr>
              <a:lstStyle/>
              <a:p>
                <a:pPr>
                  <a:lnSpc>
                    <a:spcPct val="150000"/>
                  </a:lnSpc>
                  <a:spcAft>
                    <a:spcPts val="0"/>
                  </a:spcAft>
                  <a:tabLst>
                    <a:tab pos="2970530" algn="l"/>
                  </a:tabLst>
                </a:pPr>
                <a:r>
                  <a:rPr lang="zh-CN" altLang="zh-CN" sz="32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𝟏</m:t>
                        </m:r>
                      </m:num>
                      <m:den>
                        <m:r>
                          <a:rPr lang="en-US" altLang="zh-CN" sz="3200" b="1" i="1">
                            <a:solidFill>
                              <a:srgbClr val="C00000"/>
                            </a:solidFill>
                            <a:latin typeface="Cambria Math" panose="02040503050406030204" pitchFamily="18" charset="0"/>
                            <a:cs typeface="Times New Roman" panose="02020603050405020304" pitchFamily="18" charset="0"/>
                          </a:rPr>
                          <m:t>𝟒</m:t>
                        </m:r>
                      </m:den>
                    </m:f>
                  </m:oMath>
                </a14:m>
                <a:endParaRPr lang="zh-CN" altLang="zh-CN" sz="1400" dirty="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5"/>
                </p:custDataLst>
              </p:nvPr>
            </p:nvSpPr>
            <p:spPr>
              <a:xfrm>
                <a:off x="4421572" y="1379980"/>
                <a:ext cx="776175" cy="1067215"/>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503324"/>
                <a:ext cx="11589417" cy="342125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503324"/>
                <a:ext cx="11589417" cy="3421258"/>
              </a:xfrm>
              <a:prstGeom prst="rect">
                <a:avLst/>
              </a:prstGeom>
              <a:blipFill rotWithShape="0">
                <a:blip r:embed="rId7"/>
                <a:stretch>
                  <a:fillRect l="-947" b="-33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07557"/>
            <a:ext cx="12190413" cy="633196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381032"/>
                <a:ext cx="11589417" cy="584461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整理得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k</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e>
                    </m:d>
                  </m:oMath>
                </a14:m>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381032"/>
                <a:ext cx="11589417" cy="5844613"/>
              </a:xfrm>
              <a:prstGeom prst="rect">
                <a:avLst/>
              </a:prstGeom>
              <a:blipFill rotWithShape="0">
                <a:blip r:embed="rId3"/>
                <a:stretch>
                  <a:fillRect l="-947" b="-2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558161"/>
                <a:ext cx="11589417" cy="200843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558161"/>
                <a:ext cx="11589417" cy="2008435"/>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80968" y="2545410"/>
                <a:ext cx="11589417" cy="174849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80968" y="2545410"/>
                <a:ext cx="11589417" cy="1748492"/>
              </a:xfrm>
              <a:prstGeom prst="rect">
                <a:avLst/>
              </a:prstGeom>
              <a:blipFill rotWithShape="0">
                <a:blip r:embed="rId4"/>
                <a:stretch>
                  <a:fillRect l="-946" b="-31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应用平面向量基本定理表示向量的实质是利用平行四边形法则或三角形法则进行向量的加、减或数乘运算</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用平面向量基本定理解决问题的一般思路是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先选择一个基底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并运用该基底将条件和结论表示成向量的形式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再通过向量的运算来解决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注意同一个向量在不同基底下的分解是不同的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但在每个基底下的分解都是唯一的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理解平面向量基本定理及其意义</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掌握平面向量的正交分解及其坐标表示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会用坐标表示平面向量的加法、减法与数乘运算</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理解用坐标表示的平面向量共线的条件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5663152" y="752102"/>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48600" y="642225"/>
                <a:ext cx="11589417" cy="315907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dirty="0">
                    <a:solidFill>
                      <a:srgbClr val="0000FF"/>
                    </a:solidFill>
                    <a:latin typeface="Times New Roman" panose="02020603050405020304" pitchFamily="18" charset="0"/>
                    <a:cs typeface="Times New Roman" panose="02020603050405020304" pitchFamily="18" charset="0"/>
                  </a:rPr>
                  <a:t>1</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多选</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下列命题中正确的是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与</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共面</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与</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共面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则存在实数</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zh-CN" altLang="zh-CN" sz="2600" b="1" dirty="0">
                    <a:latin typeface="Times New Roman" panose="02020603050405020304" pitchFamily="18" charset="0"/>
                    <a:cs typeface="Times New Roman" panose="02020603050405020304" pitchFamily="18" charset="0"/>
                  </a:rPr>
                  <a:t>使得</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yb</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P</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共面</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err="1">
                    <a:latin typeface="Times New Roman" panose="02020603050405020304" pitchFamily="18" charset="0"/>
                    <a:cs typeface="Times New Roman" panose="02020603050405020304" pitchFamily="18" charset="0"/>
                  </a:rPr>
                  <a:t>P</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共面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则存在实数</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zh-CN" altLang="zh-CN" sz="2600" b="1" dirty="0">
                    <a:latin typeface="Times New Roman" panose="02020603050405020304" pitchFamily="18" charset="0"/>
                    <a:cs typeface="Times New Roman" panose="02020603050405020304" pitchFamily="18" charset="0"/>
                  </a:rPr>
                  <a:t>使得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48600" y="642225"/>
                <a:ext cx="11589417" cy="3159070"/>
              </a:xfrm>
              <a:prstGeom prst="rect">
                <a:avLst/>
              </a:prstGeom>
              <a:blipFill rotWithShape="0">
                <a:blip r:embed="rId3"/>
                <a:stretch>
                  <a:fillRect l="-947" b="-36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346985" y="621443"/>
                <a:ext cx="11361059" cy="30992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不共线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则不存在实数</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则不存在实数</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使得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由平面向量基本定理知</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346985" y="621443"/>
                <a:ext cx="11361059" cy="3099246"/>
              </a:xfrm>
              <a:prstGeom prst="rect">
                <a:avLst/>
              </a:prstGeom>
              <a:blipFill rotWithShape="0">
                <a:blip r:embed="rId3"/>
                <a:stretch>
                  <a:fillRect l="-966" b="-39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499952"/>
            <a:ext cx="12190413" cy="37036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541334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南通、如皋诊断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的边</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所在平面内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A.5	B.7	</a:t>
                </a:r>
                <a:r>
                  <a:rPr lang="en-US" altLang="zh-CN" sz="2600" b="1" smtClean="0">
                    <a:latin typeface="Times New Roman" panose="02020603050405020304" pitchFamily="18" charset="0"/>
                    <a:cs typeface="Times New Roman" panose="02020603050405020304" pitchFamily="18" charset="0"/>
                  </a:rPr>
                  <a:t>		C.9</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𝒚</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𝒚</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𝒚</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𝒚</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smtClean="0">
                    <a:latin typeface="宋体" panose="02010600030101010101" pitchFamily="2" charset="-122"/>
                    <a:cs typeface="Times New Roman" panose="02020603050405020304" pitchFamily="18" charset="0"/>
                  </a:rPr>
                  <a:t>,</a:t>
                </a: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413341"/>
              </a:xfrm>
              <a:prstGeom prst="rect">
                <a:avLst/>
              </a:prstGeom>
              <a:blipFill rotWithShape="0">
                <a:blip r:embed="rId4"/>
                <a:stretch>
                  <a:fillRect l="-947" r="-789"/>
                </a:stretch>
              </a:blipFill>
            </p:spPr>
            <p:txBody>
              <a:bodyPr/>
              <a:lstStyle/>
              <a:p>
                <a:r>
                  <a:rPr lang="zh-CN" altLang="en-US">
                    <a:noFill/>
                  </a:rPr>
                  <a:t> </a:t>
                </a:r>
              </a:p>
            </p:txBody>
          </p:sp>
        </mc:Fallback>
      </mc:AlternateContent>
      <p:sp>
        <p:nvSpPr>
          <p:cNvPr id="16" name="矩形 15"/>
          <p:cNvSpPr/>
          <p:nvPr>
            <p:custDataLst>
              <p:tags r:id="rId2"/>
            </p:custDataLst>
          </p:nvPr>
        </p:nvSpPr>
        <p:spPr>
          <a:xfrm>
            <a:off x="6965958" y="1375799"/>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0745943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189389"/>
                <a:ext cx="11589417" cy="2539862"/>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𝒚</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𝒚</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𝒚</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𝒚</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由平面向量基本定理知</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189389"/>
                <a:ext cx="11589417" cy="2539862"/>
              </a:xfrm>
              <a:prstGeom prst="rect">
                <a:avLst/>
              </a:prstGeom>
              <a:blipFill rotWithShape="0">
                <a:blip r:embed="rId3"/>
                <a:stretch>
                  <a:fillRect l="-947" b="-43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286861" y="2145824"/>
                <a:ext cx="5101397" cy="2080185"/>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d>
                      <m:dPr>
                        <m:begChr m:val="{"/>
                        <m:end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r>
                                <a:rPr lang="en-US" altLang="zh-CN" sz="2600" b="1">
                                  <a:latin typeface="Cambria Math" panose="02040503050406030204" pitchFamily="18" charset="0"/>
                                  <a:cs typeface="Times New Roman" panose="02020603050405020304" pitchFamily="18" charset="0"/>
                                </a:rPr>
                                <m:t>=</m:t>
                              </m:r>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𝒚</m:t>
                                  </m:r>
                                </m:den>
                              </m:f>
                              <m:r>
                                <a:rPr lang="en-US" altLang="zh-CN" sz="2600" b="1">
                                  <a:latin typeface="Cambria Math" panose="02040503050406030204" pitchFamily="18" charset="0"/>
                                  <a:cs typeface="Times New Roman" panose="02020603050405020304" pitchFamily="18" charset="0"/>
                                </a:rPr>
                                <m:t>+</m:t>
                              </m:r>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m:t>
                              </m:r>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𝒚</m:t>
                                  </m:r>
                                </m:den>
                              </m:f>
                              <m:r>
                                <a:rPr lang="en-US" altLang="zh-CN" sz="2600" b="1">
                                  <a:latin typeface="Cambria Math" panose="02040503050406030204" pitchFamily="18" charset="0"/>
                                  <a:cs typeface="Times New Roman" panose="02020603050405020304" pitchFamily="18" charset="0"/>
                                </a:rPr>
                                <m:t>,</m:t>
                              </m:r>
                            </m:e>
                          </m:mr>
                        </m:m>
                        <m:r>
                          <a:rPr lang="en-US" altLang="zh-CN" sz="2600" b="1" i="1">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e>
                          </m:mr>
                        </m:m>
                        <m:r>
                          <a:rPr lang="en-US" altLang="zh-CN" sz="2600" b="1" i="1">
                            <a:latin typeface="Cambria Math" panose="02040503050406030204" pitchFamily="18" charset="0"/>
                            <a:cs typeface="Times New Roman" panose="02020603050405020304" pitchFamily="18" charset="0"/>
                          </a:rPr>
                          <m:t> </m:t>
                        </m:r>
                      </m:e>
                    </m:d>
                  </m:oMath>
                </a14:m>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=11.</a:t>
                </a:r>
                <a:endParaRPr lang="zh-CN" altLang="zh-CN" sz="260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86861" y="2145824"/>
                <a:ext cx="5101397" cy="2080185"/>
              </a:xfrm>
              <a:prstGeom prst="rect">
                <a:avLst/>
              </a:prstGeom>
              <a:blipFill rotWithShape="0">
                <a:blip r:embed="rId4"/>
                <a:stretch>
                  <a:fillRect r="-13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166629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linds(horizont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793737"/>
            <a:ext cx="12190413" cy="34934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9863"/>
          </a:xfrm>
          <a:prstGeom prst="rect">
            <a:avLst/>
          </a:prstGeom>
        </p:spPr>
        <p:txBody>
          <a:bodyPr wrap="square">
            <a:spAutoFit/>
          </a:bodyPr>
          <a:lstStyle/>
          <a:p>
            <a:pPr>
              <a:lnSpc>
                <a:spcPct val="150000"/>
              </a:lnSpc>
              <a:spcAft>
                <a:spcPts val="0"/>
              </a:spcAft>
              <a:tabLst>
                <a:tab pos="2970530" algn="l"/>
              </a:tabLst>
            </a:pPr>
            <a:r>
              <a:rPr lang="zh-CN" altLang="zh-CN" sz="2800" b="1">
                <a:latin typeface="Calibri" panose="020F0502020204030204" pitchFamily="34" charset="0"/>
                <a:ea typeface="微软雅黑" panose="020B0503020204020204" pitchFamily="34" charset="-122"/>
                <a:cs typeface="Times New Roman" panose="02020603050405020304" pitchFamily="18" charset="0"/>
              </a:rPr>
              <a:t>考点二　平面向量的坐标运算</a:t>
            </a:r>
            <a:endParaRPr lang="zh-CN" altLang="zh-CN" sz="1200">
              <a:latin typeface="Calibri" panose="020F0502020204030204" pitchFamily="34" charset="0"/>
              <a:cs typeface="Times New Roman" panose="02020603050405020304" pitchFamily="18" charset="0"/>
            </a:endParaRPr>
          </a:p>
        </p:txBody>
      </p:sp>
      <p:sp>
        <p:nvSpPr>
          <p:cNvPr id="11" name="矩形 10"/>
          <p:cNvSpPr/>
          <p:nvPr>
            <p:custDataLst>
              <p:tags r:id="rId3"/>
            </p:custDataLst>
          </p:nvPr>
        </p:nvSpPr>
        <p:spPr>
          <a:xfrm>
            <a:off x="6130445" y="1531651"/>
            <a:ext cx="457775" cy="553213"/>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11589417" cy="458157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雅安诊断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分别为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的边</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的坐标为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	B.(</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	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oMath>
                </a14:m>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e>
                          </m:mr>
                        </m:m>
                      </m:e>
                    </m:d>
                    <m:r>
                      <a:rPr lang="en-US" altLang="zh-CN" sz="2600" b="1" i="1">
                        <a:latin typeface="Cambria Math" panose="02040503050406030204" pitchFamily="18" charset="0"/>
                        <a:cs typeface="Times New Roman" panose="02020603050405020304" pitchFamily="18" charset="0"/>
                      </a:rPr>
                      <m:t> </m:t>
                    </m:r>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11589417" cy="4581575"/>
              </a:xfrm>
              <a:prstGeom prst="rect">
                <a:avLst/>
              </a:prstGeom>
              <a:blipFill rotWithShape="0">
                <a:blip r:embed="rId5"/>
                <a:stretch>
                  <a:fillRect l="-947"/>
                </a:stretch>
              </a:blipFill>
            </p:spPr>
            <p:txBody>
              <a:bodyPr/>
              <a:lstStyle/>
              <a:p>
                <a:r>
                  <a:rPr lang="zh-CN" altLang="en-US">
                    <a:noFill/>
                  </a:rPr>
                  <a:t> </a:t>
                </a:r>
              </a:p>
            </p:txBody>
          </p:sp>
        </mc:Fallback>
      </mc:AlternateContent>
      <p:pic>
        <p:nvPicPr>
          <p:cNvPr id="6" name="image29.jpeg"/>
          <p:cNvPicPr/>
          <p:nvPr/>
        </p:nvPicPr>
        <p:blipFill>
          <a:blip r:embed="rId6">
            <a:clrChange>
              <a:clrFrom>
                <a:srgbClr val="FFFFFF"/>
              </a:clrFrom>
              <a:clrTo>
                <a:srgbClr val="FFFFFF">
                  <a:alpha val="0"/>
                </a:srgbClr>
              </a:clrTo>
            </a:clrChange>
          </a:blip>
          <a:stretch>
            <a:fillRect/>
          </a:stretch>
        </p:blipFill>
        <p:spPr>
          <a:xfrm>
            <a:off x="7951499" y="3877702"/>
            <a:ext cx="3330321" cy="1950790"/>
          </a:xfrm>
          <a:prstGeom prst="rect">
            <a:avLst/>
          </a:prstGeom>
        </p:spPr>
      </p:pic>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3070635"/>
            <a:ext cx="12190413" cy="32236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548291"/>
                <a:ext cx="7770067" cy="2595326"/>
              </a:xfrm>
              <a:prstGeom prst="rect">
                <a:avLst/>
              </a:prstGeom>
            </p:spPr>
            <p:txBody>
              <a:bodyPr wrap="square">
                <a:spAutoFit/>
              </a:bodyPr>
              <a:lstStyle/>
              <a:p>
                <a:pPr>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在直角梯形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DC</a:t>
                </a:r>
                <a:r>
                  <a:rPr lang="en-US" altLang="zh-CN" sz="2600" b="1" smtClean="0">
                    <a:latin typeface="宋体" panose="02010600030101010101" pitchFamily="2" charset="-122"/>
                    <a:cs typeface="Times New Roman" panose="02020603050405020304" pitchFamily="18" charset="0"/>
                  </a:rPr>
                  <a:t>,</a:t>
                </a:r>
              </a:p>
              <a:p>
                <a:pPr>
                  <a:lnSpc>
                    <a:spcPct val="20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DC</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oMath>
                </a14:m>
                <a:endParaRPr lang="en-US" altLang="zh-CN" sz="2600" b="1" smtClean="0">
                  <a:latin typeface="Times New Roman" panose="02020603050405020304" pitchFamily="18" charset="0"/>
                  <a:cs typeface="Times New Roman" panose="02020603050405020304" pitchFamily="18" charset="0"/>
                </a:endParaRPr>
              </a:p>
              <a:p>
                <a:pPr>
                  <a:lnSpc>
                    <a:spcPct val="20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zh-CN" altLang="zh-CN" sz="2600" b="1">
                    <a:latin typeface="Times New Roman" panose="02020603050405020304" pitchFamily="18" charset="0"/>
                    <a:cs typeface="Times New Roman" panose="02020603050405020304" pitchFamily="18" charset="0"/>
                  </a:rPr>
                  <a:t>的值为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548291"/>
                <a:ext cx="7770067" cy="2595326"/>
              </a:xfrm>
              <a:prstGeom prst="rect">
                <a:avLst/>
              </a:prstGeom>
              <a:blipFill rotWithShape="0">
                <a:blip r:embed="rId4"/>
                <a:stretch>
                  <a:fillRect l="-1412" b="-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custDataLst>
                  <p:tags r:id="rId2"/>
                </p:custDataLst>
              </p:nvPr>
            </p:nvSpPr>
            <p:spPr>
              <a:xfrm>
                <a:off x="3636154" y="1841910"/>
                <a:ext cx="776175" cy="1070486"/>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𝟖</m:t>
                        </m:r>
                      </m:num>
                      <m:den>
                        <m:r>
                          <a:rPr lang="en-US" altLang="zh-CN" sz="3200" b="1" i="1">
                            <a:solidFill>
                              <a:srgbClr val="C00000"/>
                            </a:solidFill>
                            <a:latin typeface="Cambria Math" panose="02040503050406030204" pitchFamily="18" charset="0"/>
                            <a:cs typeface="Times New Roman" panose="02020603050405020304" pitchFamily="18" charset="0"/>
                          </a:rPr>
                          <m:t>𝟓</m:t>
                        </m:r>
                      </m:den>
                    </m:f>
                  </m:oMath>
                </a14:m>
                <a:endParaRPr lang="zh-CN" altLang="zh-CN" sz="140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custDataLst>
                  <p:tags r:id="rId5"/>
                </p:custDataLst>
              </p:nvPr>
            </p:nvSpPr>
            <p:spPr>
              <a:xfrm>
                <a:off x="3636154" y="1841910"/>
                <a:ext cx="776175" cy="1070486"/>
              </a:xfrm>
              <a:prstGeom prst="rect">
                <a:avLst/>
              </a:prstGeom>
              <a:blipFill rotWithShape="0">
                <a:blip r:embed="rId6"/>
                <a:stretch>
                  <a:fillRect/>
                </a:stretch>
              </a:blipFill>
            </p:spPr>
            <p:txBody>
              <a:bodyPr/>
              <a:lstStyle/>
              <a:p>
                <a:r>
                  <a:rPr lang="zh-CN" altLang="en-US">
                    <a:noFill/>
                  </a:rPr>
                  <a:t> </a:t>
                </a:r>
              </a:p>
            </p:txBody>
          </p:sp>
        </mc:Fallback>
      </mc:AlternateContent>
      <p:pic>
        <p:nvPicPr>
          <p:cNvPr id="5" name="image30.jpeg"/>
          <p:cNvPicPr/>
          <p:nvPr/>
        </p:nvPicPr>
        <p:blipFill>
          <a:blip r:embed="rId7">
            <a:clrChange>
              <a:clrFrom>
                <a:srgbClr val="FFFFFF"/>
              </a:clrFrom>
              <a:clrTo>
                <a:srgbClr val="FFFFFF">
                  <a:alpha val="0"/>
                </a:srgbClr>
              </a:clrTo>
            </a:clrChange>
          </a:blip>
          <a:stretch>
            <a:fillRect/>
          </a:stretch>
        </p:blipFill>
        <p:spPr>
          <a:xfrm>
            <a:off x="9061386" y="621443"/>
            <a:ext cx="2448115" cy="2185872"/>
          </a:xfrm>
          <a:prstGeom prst="rect">
            <a:avLst/>
          </a:prstGeom>
        </p:spPr>
      </p:pic>
      <p:sp>
        <p:nvSpPr>
          <p:cNvPr id="6" name="矩形 5"/>
          <p:cNvSpPr/>
          <p:nvPr/>
        </p:nvSpPr>
        <p:spPr>
          <a:xfrm>
            <a:off x="287670" y="3070636"/>
            <a:ext cx="777006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建立如图所示的平面直角坐标系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pic>
        <p:nvPicPr>
          <p:cNvPr id="7" name="image31.jpeg"/>
          <p:cNvPicPr/>
          <p:nvPr/>
        </p:nvPicPr>
        <p:blipFill>
          <a:blip r:embed="rId8">
            <a:clrChange>
              <a:clrFrom>
                <a:srgbClr val="FFFFFF"/>
              </a:clrFrom>
              <a:clrTo>
                <a:srgbClr val="FFFFFF">
                  <a:alpha val="0"/>
                </a:srgbClr>
              </a:clrTo>
            </a:clrChange>
          </a:blip>
          <a:stretch>
            <a:fillRect/>
          </a:stretch>
        </p:blipFill>
        <p:spPr>
          <a:xfrm>
            <a:off x="8409383" y="3303015"/>
            <a:ext cx="2754073" cy="2754073"/>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440070" y="3621437"/>
                <a:ext cx="7770067" cy="256262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不妨设</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𝑪𝑬</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40070" y="3621437"/>
                <a:ext cx="7770067" cy="2562625"/>
              </a:xfrm>
              <a:prstGeom prst="rect">
                <a:avLst/>
              </a:prstGeom>
              <a:blipFill rotWithShape="0">
                <a:blip r:embed="rId9"/>
                <a:stretch>
                  <a:fillRect l="-1412" b="-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linds(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linds(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linds(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21782" y="919385"/>
                <a:ext cx="11589417" cy="280320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𝝁</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𝝁</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𝟓</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𝝁</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919385"/>
                <a:ext cx="11589417" cy="2803203"/>
              </a:xfrm>
              <a:prstGeom prst="rect">
                <a:avLst/>
              </a:prstGeom>
              <a:blipFill rotWithShape="0">
                <a:blip r:embed="rId3"/>
                <a:stretch>
                  <a:fillRect l="-947" b="-130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74902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81729"/>
            <a:ext cx="11183433" cy="309315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平面向量坐标运算的技巧</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向量的坐标运算主要是利用向量加、减、数乘运算的法则来进行求解的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若已知有向线段两端点的坐标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则应先求向量的坐标</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解题过程中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常利用向量相等其坐标相同这一原则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通过列方程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来进行求解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695694"/>
            <a:ext cx="12190413" cy="35386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57190" y="572675"/>
                <a:ext cx="11589417" cy="5564921"/>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dirty="0">
                    <a:solidFill>
                      <a:srgbClr val="0000FF"/>
                    </a:solidFill>
                    <a:latin typeface="Times New Roman" panose="02020603050405020304" pitchFamily="18" charset="0"/>
                    <a:cs typeface="Times New Roman" panose="02020603050405020304" pitchFamily="18" charset="0"/>
                  </a:rPr>
                  <a:t>2</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多选</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亳州调研</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已知向量</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满足</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λa</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λ</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(0&lt;</a:t>
                </a:r>
                <a:r>
                  <a:rPr lang="en-US" altLang="zh-CN" sz="2600" b="1" i="1" dirty="0">
                    <a:latin typeface="Times New Roman" panose="02020603050405020304" pitchFamily="18" charset="0"/>
                    <a:cs typeface="Times New Roman" panose="02020603050405020304" pitchFamily="18" charset="0"/>
                  </a:rPr>
                  <a:t>λ</a:t>
                </a:r>
                <a:r>
                  <a:rPr lang="en-US" altLang="zh-CN" sz="2600" b="1" dirty="0">
                    <a:latin typeface="Times New Roman" panose="02020603050405020304" pitchFamily="18" charset="0"/>
                    <a:cs typeface="Times New Roman" panose="02020603050405020304" pitchFamily="18" charset="0"/>
                  </a:rPr>
                  <a:t>&lt;1)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的坐标可以为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dirty="0" smtClean="0">
                    <a:latin typeface="Times New Roman" panose="02020603050405020304" pitchFamily="18" charset="0"/>
                    <a:cs typeface="Times New Roman" panose="02020603050405020304" pitchFamily="18" charset="0"/>
                  </a:rPr>
                  <a:t>0</a:t>
                </a:r>
                <a:r>
                  <a:rPr lang="en-US" altLang="zh-CN" sz="2600" b="1" dirty="0" smtClean="0">
                    <a:latin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cs typeface="Times New Roman" panose="02020603050405020304" pitchFamily="18" charset="0"/>
                  </a:rPr>
                  <a:t>2)		</a:t>
                </a:r>
                <a:r>
                  <a:rPr lang="en-US" altLang="zh-CN" sz="2600" b="1" dirty="0" err="1" smtClean="0">
                    <a:latin typeface="Times New Roman" panose="02020603050405020304" pitchFamily="18" charset="0"/>
                    <a:cs typeface="Times New Roman" panose="02020603050405020304" pitchFamily="18" charset="0"/>
                  </a:rPr>
                  <a:t>B.</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cs typeface="Times New Roman" panose="02020603050405020304" pitchFamily="18" charset="0"/>
                  </a:rPr>
                  <a:t>3)		</a:t>
                </a:r>
                <a:r>
                  <a:rPr lang="en-US" altLang="zh-CN" sz="2600" b="1" dirty="0" err="1" smtClean="0">
                    <a:latin typeface="Times New Roman" panose="02020603050405020304" pitchFamily="18" charset="0"/>
                    <a:cs typeface="Times New Roman" panose="02020603050405020304" pitchFamily="18" charset="0"/>
                  </a:rPr>
                  <a:t>D.</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为坐标原点</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由</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λa</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λ</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(0&lt;</a:t>
                </a:r>
                <a:r>
                  <a:rPr lang="en-US" altLang="zh-CN" sz="2600" b="1" i="1" dirty="0">
                    <a:latin typeface="Times New Roman" panose="02020603050405020304" pitchFamily="18" charset="0"/>
                    <a:cs typeface="Times New Roman" panose="02020603050405020304" pitchFamily="18" charset="0"/>
                  </a:rPr>
                  <a:t>λ</a:t>
                </a:r>
                <a:r>
                  <a:rPr lang="en-US" altLang="zh-CN" sz="2600" b="1" dirty="0">
                    <a:latin typeface="Times New Roman" panose="02020603050405020304" pitchFamily="18" charset="0"/>
                    <a:cs typeface="Times New Roman" panose="02020603050405020304" pitchFamily="18" charset="0"/>
                  </a:rPr>
                  <a:t>&lt;1)</a:t>
                </a:r>
                <a:r>
                  <a:rPr lang="zh-CN" altLang="zh-CN" sz="2600" b="1" dirty="0">
                    <a:latin typeface="Times New Roman" panose="02020603050405020304" pitchFamily="18" charset="0"/>
                    <a:cs typeface="Times New Roman" panose="02020603050405020304" pitchFamily="18" charset="0"/>
                  </a:rPr>
                  <a:t>可知</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三点共线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在</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两点之间</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选项</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zh-CN" altLang="zh-CN" sz="2600" b="1" dirty="0">
                    <a:latin typeface="Times New Roman" panose="02020603050405020304" pitchFamily="18" charset="0"/>
                    <a:cs typeface="Times New Roman" panose="02020603050405020304" pitchFamily="18" charset="0"/>
                  </a:rPr>
                  <a:t>不平行</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选项</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zh-CN" altLang="zh-CN" sz="2600" b="1" dirty="0">
                    <a:latin typeface="Times New Roman" panose="02020603050405020304" pitchFamily="18" charset="0"/>
                    <a:cs typeface="Times New Roman" panose="02020603050405020304" pitchFamily="18" charset="0"/>
                  </a:rPr>
                  <a:t>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在</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两点之间</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选项</a:t>
                </a:r>
                <a:r>
                  <a:rPr lang="en-US" altLang="zh-CN" sz="2600" b="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zh-CN" altLang="zh-CN" sz="2600" b="1" dirty="0">
                    <a:latin typeface="Times New Roman" panose="02020603050405020304" pitchFamily="18" charset="0"/>
                    <a:cs typeface="Times New Roman" panose="02020603050405020304" pitchFamily="18" charset="0"/>
                  </a:rPr>
                  <a:t>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在</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两点之间</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选项</a:t>
                </a:r>
                <a:r>
                  <a:rPr lang="en-US" altLang="zh-CN" sz="2600" b="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zh-CN" altLang="zh-CN" sz="2600" b="1" dirty="0">
                    <a:latin typeface="Times New Roman" panose="02020603050405020304" pitchFamily="18" charset="0"/>
                    <a:cs typeface="Times New Roman" panose="02020603050405020304" pitchFamily="18" charset="0"/>
                  </a:rPr>
                  <a:t>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不在</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两点之间</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57190" y="572675"/>
                <a:ext cx="11589417" cy="5564921"/>
              </a:xfrm>
              <a:prstGeom prst="rect">
                <a:avLst/>
              </a:prstGeom>
              <a:blipFill rotWithShape="0">
                <a:blip r:embed="rId4"/>
                <a:stretch>
                  <a:fillRect l="-947" t="-110" b="-1643"/>
                </a:stretch>
              </a:blipFill>
            </p:spPr>
            <p:txBody>
              <a:bodyPr/>
              <a:lstStyle/>
              <a:p>
                <a:r>
                  <a:rPr lang="zh-CN" altLang="en-US">
                    <a:noFill/>
                  </a:rPr>
                  <a:t> </a:t>
                </a:r>
              </a:p>
            </p:txBody>
          </p:sp>
        </mc:Fallback>
      </mc:AlternateContent>
      <p:sp>
        <p:nvSpPr>
          <p:cNvPr id="8" name="矩形 7"/>
          <p:cNvSpPr/>
          <p:nvPr>
            <p:custDataLst>
              <p:tags r:id="rId2"/>
            </p:custDataLst>
          </p:nvPr>
        </p:nvSpPr>
        <p:spPr>
          <a:xfrm>
            <a:off x="4856575" y="1147580"/>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linds(horizontal)">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linds(horizontal)">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blinds(horizontal)">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621443"/>
            <a:ext cx="7338013"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在正方形网格中的位置如图所示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用基底</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4133223" y="135141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32.jpeg"/>
          <p:cNvPicPr/>
          <p:nvPr/>
        </p:nvPicPr>
        <p:blipFill>
          <a:blip r:embed="rId3">
            <a:clrChange>
              <a:clrFrom>
                <a:srgbClr val="FFFFFF"/>
              </a:clrFrom>
              <a:clrTo>
                <a:srgbClr val="FFFFFF">
                  <a:alpha val="0"/>
                </a:srgbClr>
              </a:clrTo>
            </a:clrChange>
          </a:blip>
          <a:stretch>
            <a:fillRect/>
          </a:stretch>
        </p:blipFill>
        <p:spPr>
          <a:xfrm>
            <a:off x="7992601" y="762346"/>
            <a:ext cx="2952242" cy="1843931"/>
          </a:xfrm>
          <a:prstGeom prst="rect">
            <a:avLst/>
          </a:prstGeom>
        </p:spPr>
      </p:pic>
      <p:sp>
        <p:nvSpPr>
          <p:cNvPr id="6" name="矩形 5"/>
          <p:cNvSpPr/>
          <p:nvPr/>
        </p:nvSpPr>
        <p:spPr>
          <a:xfrm>
            <a:off x="385206" y="1917605"/>
            <a:ext cx="7338013"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	D.</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242665"/>
            <a:ext cx="12190413" cy="653697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454120" y="800894"/>
            <a:ext cx="8881491"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如图建立平面直角坐标系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设正方形网格的边长为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33.jpeg"/>
          <p:cNvPicPr/>
          <p:nvPr/>
        </p:nvPicPr>
        <p:blipFill>
          <a:blip r:embed="rId3">
            <a:clrChange>
              <a:clrFrom>
                <a:srgbClr val="FFFFFF"/>
              </a:clrFrom>
              <a:clrTo>
                <a:srgbClr val="FFFFFF">
                  <a:alpha val="0"/>
                </a:srgbClr>
              </a:clrTo>
            </a:clrChange>
          </a:blip>
          <a:stretch>
            <a:fillRect/>
          </a:stretch>
        </p:blipFill>
        <p:spPr>
          <a:xfrm>
            <a:off x="7374616" y="1917605"/>
            <a:ext cx="3970757" cy="2558966"/>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78504" y="1546511"/>
                <a:ext cx="8881491" cy="409471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设向量</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78504" y="1546511"/>
                <a:ext cx="8881491" cy="4094711"/>
              </a:xfrm>
              <a:prstGeom prst="rect">
                <a:avLst/>
              </a:prstGeom>
              <a:blipFill rotWithShape="0">
                <a:blip r:embed="rId4"/>
                <a:stretch>
                  <a:fillRect l="-1235" b="-28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4097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linds(horizontal)">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486890"/>
            <a:ext cx="12190413" cy="269774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22130"/>
            <a:ext cx="11653111" cy="669863"/>
          </a:xfrm>
          <a:prstGeom prst="rect">
            <a:avLst/>
          </a:prstGeom>
        </p:spPr>
        <p:txBody>
          <a:bodyPr wrap="square">
            <a:spAutoFit/>
          </a:bodyPr>
          <a:lstStyle/>
          <a:p>
            <a:pPr>
              <a:lnSpc>
                <a:spcPct val="150000"/>
              </a:lnSpc>
              <a:spcAft>
                <a:spcPts val="0"/>
              </a:spcAft>
              <a:tabLst>
                <a:tab pos="2970530" algn="l"/>
              </a:tabLst>
            </a:pPr>
            <a:r>
              <a:rPr lang="zh-CN" altLang="zh-CN" sz="2800" b="1">
                <a:latin typeface="Calibri" panose="020F0502020204030204" pitchFamily="34" charset="0"/>
                <a:ea typeface="微软雅黑" panose="020B0503020204020204" pitchFamily="34" charset="-122"/>
                <a:cs typeface="Times New Roman" panose="02020603050405020304" pitchFamily="18" charset="0"/>
              </a:rPr>
              <a:t>考点三　平面向量共线的坐标表示</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551997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利用向量共线求参数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杭州调研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B.0	</a:t>
                </a:r>
                <a:r>
                  <a:rPr lang="en-US" altLang="zh-CN" sz="2600" b="1" smtClean="0">
                    <a:latin typeface="Times New Roman" panose="02020603050405020304" pitchFamily="18" charset="0"/>
                    <a:cs typeface="Times New Roman" panose="02020603050405020304" pitchFamily="18" charset="0"/>
                  </a:rPr>
                  <a:t>	C.1</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平面向量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effectLst/>
                    <a:latin typeface="Times New Roman" panose="02020603050405020304" pitchFamily="18" charset="0"/>
                    <a:ea typeface="黑体" panose="02010609060101010101" pitchFamily="49" charset="-122"/>
                    <a:cs typeface="Times New Roman" panose="02020603050405020304" pitchFamily="18" charset="0"/>
                  </a:rPr>
                  <a:t>法</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二</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不共线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要使得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只需</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5519973"/>
              </a:xfrm>
              <a:prstGeom prst="rect">
                <a:avLst/>
              </a:prstGeom>
              <a:blipFill rotWithShape="0">
                <a:blip r:embed="rId5"/>
                <a:stretch>
                  <a:fillRect l="-947" r="-947"/>
                </a:stretch>
              </a:blipFill>
            </p:spPr>
            <p:txBody>
              <a:bodyPr/>
              <a:lstStyle/>
              <a:p>
                <a:r>
                  <a:rPr lang="zh-CN" altLang="en-US">
                    <a:noFill/>
                  </a:rPr>
                  <a:t> </a:t>
                </a:r>
              </a:p>
            </p:txBody>
          </p:sp>
        </mc:Fallback>
      </mc:AlternateContent>
      <p:sp>
        <p:nvSpPr>
          <p:cNvPr id="15" name="矩形 14"/>
          <p:cNvSpPr/>
          <p:nvPr>
            <p:custDataLst>
              <p:tags r:id="rId3"/>
            </p:custDataLst>
          </p:nvPr>
        </p:nvSpPr>
        <p:spPr>
          <a:xfrm>
            <a:off x="1354804" y="2023880"/>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linds(horizontal)">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blinds(horizontal)">
                                      <p:cBhvr>
                                        <p:cTn id="22" dur="500"/>
                                        <p:tgtEl>
                                          <p:spTgt spid="1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blinds(horizontal)">
                                      <p:cBhvr>
                                        <p:cTn id="2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106834"/>
            <a:ext cx="12190413" cy="31223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1145894"/>
                <a:ext cx="11589417" cy="1926105"/>
              </a:xfrm>
              <a:prstGeom prst="rect">
                <a:avLst/>
              </a:prstGeom>
            </p:spPr>
            <p:txBody>
              <a:bodyPr wrap="square">
                <a:spAutoFit/>
              </a:bodyPr>
              <a:lstStyle/>
              <a:p>
                <a:pPr marL="355600" indent="-355600">
                  <a:lnSpc>
                    <a:spcPct val="20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的坐标为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1145894"/>
                <a:ext cx="11589417" cy="1926105"/>
              </a:xfrm>
              <a:prstGeom prst="rect">
                <a:avLst/>
              </a:prstGeom>
              <a:blipFill rotWithShape="0">
                <a:blip r:embed="rId4"/>
                <a:stretch>
                  <a:fillRect l="-947" r="-684" b="-69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custDataLst>
                  <p:tags r:id="rId2"/>
                </p:custDataLst>
              </p:nvPr>
            </p:nvSpPr>
            <p:spPr>
              <a:xfrm>
                <a:off x="3706717" y="1891988"/>
                <a:ext cx="1825180" cy="1105752"/>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𝟏𝟐</m:t>
                            </m:r>
                          </m:num>
                          <m:den>
                            <m:r>
                              <a:rPr lang="en-US" altLang="zh-CN" sz="3200" b="1" i="1">
                                <a:solidFill>
                                  <a:srgbClr val="C00000"/>
                                </a:solidFill>
                                <a:latin typeface="Cambria Math" panose="02040503050406030204" pitchFamily="18" charset="0"/>
                                <a:cs typeface="Times New Roman" panose="02020603050405020304" pitchFamily="18" charset="0"/>
                              </a:rPr>
                              <m:t>𝟕</m:t>
                            </m:r>
                          </m:den>
                        </m:f>
                        <m:r>
                          <a:rPr lang="en-US" altLang="zh-CN" sz="3200" b="1">
                            <a:solidFill>
                              <a:srgbClr val="C00000"/>
                            </a:solidFill>
                            <a:latin typeface="Cambria Math" panose="02040503050406030204" pitchFamily="18" charset="0"/>
                            <a:cs typeface="Times New Roman" panose="02020603050405020304" pitchFamily="18" charset="0"/>
                          </a:rPr>
                          <m:t>,</m:t>
                        </m:r>
                        <m:r>
                          <a:rPr lang="en-US" altLang="zh-CN" sz="3200" b="1" i="1">
                            <a:solidFill>
                              <a:srgbClr val="C00000"/>
                            </a:solidFill>
                            <a:latin typeface="Cambria Math" panose="02040503050406030204" pitchFamily="18" charset="0"/>
                            <a:cs typeface="Times New Roman" panose="02020603050405020304" pitchFamily="18" charset="0"/>
                          </a:rPr>
                          <m:t>𝟐</m:t>
                        </m:r>
                      </m:e>
                    </m:d>
                  </m:oMath>
                </a14:m>
                <a:endParaRPr lang="zh-CN" altLang="zh-CN" sz="140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5"/>
                </p:custDataLst>
              </p:nvPr>
            </p:nvSpPr>
            <p:spPr>
              <a:xfrm>
                <a:off x="3706717" y="1891988"/>
                <a:ext cx="1825180" cy="1105752"/>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3050251"/>
                <a:ext cx="11589417" cy="302063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因为点</a:t>
                </a:r>
                <a:r>
                  <a:rPr lang="en-US" altLang="zh-CN" sz="2600" b="1" i="1">
                    <a:latin typeface="Times New Roman" panose="02020603050405020304" pitchFamily="18" charset="0"/>
                    <a:cs typeface="Times New Roman" panose="02020603050405020304" pitchFamily="18" charset="0"/>
                  </a:rPr>
                  <a:t>O</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同理点</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的坐标为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3050251"/>
                <a:ext cx="11589417" cy="3020635"/>
              </a:xfrm>
              <a:prstGeom prst="rect">
                <a:avLst/>
              </a:prstGeom>
              <a:blipFill rotWithShape="0">
                <a:blip r:embed="rId7"/>
                <a:stretch>
                  <a:fillRect l="-947" b="-4032"/>
                </a:stretch>
              </a:blipFill>
            </p:spPr>
            <p:txBody>
              <a:bodyPr/>
              <a:lstStyle/>
              <a:p>
                <a:r>
                  <a:rPr lang="zh-CN" altLang="en-US">
                    <a:noFill/>
                  </a:rPr>
                  <a:t> </a:t>
                </a:r>
              </a:p>
            </p:txBody>
          </p:sp>
        </mc:Fallback>
      </mc:AlternateContent>
      <p:sp>
        <p:nvSpPr>
          <p:cNvPr id="2" name="矩形 1"/>
          <p:cNvSpPr/>
          <p:nvPr/>
        </p:nvSpPr>
        <p:spPr>
          <a:xfrm>
            <a:off x="231761" y="735871"/>
            <a:ext cx="5598007" cy="830997"/>
          </a:xfrm>
          <a:prstGeom prst="rect">
            <a:avLst/>
          </a:prstGeom>
        </p:spPr>
        <p:txBody>
          <a:bodyPr wrap="none">
            <a:spAutoFit/>
          </a:bodyPr>
          <a:lstStyle/>
          <a:p>
            <a:pPr marL="355600" indent="-355600">
              <a:lnSpc>
                <a:spcPct val="200000"/>
              </a:lnSpc>
              <a:spcAft>
                <a:spcPts val="0"/>
              </a:spcAft>
              <a:tabLst>
                <a:tab pos="2970530" algn="l"/>
              </a:tabLst>
            </a:pPr>
            <a:r>
              <a:rPr lang="zh-CN" altLang="zh-CN" sz="24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400" b="1">
                <a:latin typeface="Times New Roman" panose="02020603050405020304" pitchFamily="18" charset="0"/>
                <a:cs typeface="Times New Roman" panose="02020603050405020304" pitchFamily="18" charset="0"/>
              </a:rPr>
              <a:t>2</a:t>
            </a:r>
            <a:r>
              <a:rPr lang="zh-CN" altLang="zh-CN" sz="2400" b="1">
                <a:latin typeface="Times New Roman" panose="02020603050405020304" pitchFamily="18" charset="0"/>
                <a:cs typeface="Times New Roman" panose="02020603050405020304" pitchFamily="18" charset="0"/>
              </a:rPr>
              <a:t>　</a:t>
            </a:r>
            <a:r>
              <a:rPr lang="zh-CN" altLang="zh-CN" sz="2400" b="1">
                <a:latin typeface="Times New Roman" panose="02020603050405020304" pitchFamily="18" charset="0"/>
                <a:ea typeface="黑体" panose="02010609060101010101" pitchFamily="49" charset="-122"/>
                <a:cs typeface="Times New Roman" panose="02020603050405020304" pitchFamily="18" charset="0"/>
              </a:rPr>
              <a:t>利用向量共线求向量或点的坐标</a:t>
            </a:r>
            <a:endParaRPr lang="zh-CN" altLang="zh-CN" sz="110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67"/>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335021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zh-CN" altLang="zh-CN" sz="2600" b="1">
                    <a:latin typeface="Times New Roman" panose="02020603050405020304" pitchFamily="18" charset="0"/>
                    <a:cs typeface="Times New Roman" panose="02020603050405020304" pitchFamily="18" charset="0"/>
                  </a:rPr>
                  <a:t>共线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𝑪𝑴</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𝑪𝑩</m:t>
                        </m:r>
                      </m:e>
                    </m:acc>
                  </m:oMath>
                </a14:m>
                <a:r>
                  <a:rPr lang="zh-CN" altLang="zh-CN" sz="2600" b="1">
                    <a:latin typeface="Times New Roman" panose="02020603050405020304" pitchFamily="18" charset="0"/>
                    <a:cs typeface="Times New Roman" panose="02020603050405020304" pitchFamily="18" charset="0"/>
                  </a:rPr>
                  <a:t>共线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7</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3350213"/>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05958" y="3587816"/>
                <a:ext cx="11589417" cy="2458686"/>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num>
                                <m:den>
                                  <m:r>
                                    <a:rPr lang="en-US" altLang="zh-CN" sz="2600" b="1" i="1">
                                      <a:latin typeface="Cambria Math" panose="02040503050406030204" pitchFamily="18" charset="0"/>
                                      <a:cs typeface="Times New Roman" panose="02020603050405020304" pitchFamily="18" charset="0"/>
                                    </a:rPr>
                                    <m:t>𝟕</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的坐标为</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num>
                          <m:den>
                            <m:r>
                              <a:rPr lang="en-US" altLang="zh-CN" sz="2600" b="1" i="1">
                                <a:latin typeface="Cambria Math" panose="02040503050406030204" pitchFamily="18" charset="0"/>
                                <a:cs typeface="Times New Roman" panose="02020603050405020304" pitchFamily="18" charset="0"/>
                              </a:rPr>
                              <m:t>𝟕</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05958" y="3587816"/>
                <a:ext cx="11589417" cy="2458686"/>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119926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93921"/>
            <a:ext cx="1161548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两平面向量共线的充要条件有两种形式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的充要条件是</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向量共线的坐标表示既可以判定两向量平行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也可以由平行求参数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当两向量的坐标均非零时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也可以利用坐标对应成比例来求解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45214"/>
            <a:ext cx="12190413" cy="3074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519219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的坐标为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r>
                      <a:rPr lang="zh-CN" altLang="zh-CN" sz="2600" b="1">
                        <a:latin typeface="Cambria Math" panose="02040503050406030204" pitchFamily="18" charset="0"/>
                        <a:cs typeface="Times New Roman" panose="02020603050405020304" pitchFamily="18" charset="0"/>
                      </a:rPr>
                      <m:t>或</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点坐标为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5192191"/>
              </a:xfrm>
              <a:prstGeom prst="rect">
                <a:avLst/>
              </a:prstGeom>
              <a:blipFill rotWithShape="0">
                <a:blip r:embed="rId4"/>
                <a:stretch>
                  <a:fillRect l="-947" r="-105" b="-587"/>
                </a:stretch>
              </a:blipFill>
            </p:spPr>
            <p:txBody>
              <a:bodyPr/>
              <a:lstStyle/>
              <a:p>
                <a:r>
                  <a:rPr lang="zh-CN" altLang="en-US">
                    <a:noFill/>
                  </a:rPr>
                  <a:t> </a:t>
                </a:r>
              </a:p>
            </p:txBody>
          </p:sp>
        </mc:Fallback>
      </mc:AlternateContent>
      <p:sp>
        <p:nvSpPr>
          <p:cNvPr id="12" name="矩形 11"/>
          <p:cNvSpPr/>
          <p:nvPr>
            <p:custDataLst>
              <p:tags r:id="rId2"/>
            </p:custDataLst>
          </p:nvPr>
        </p:nvSpPr>
        <p:spPr>
          <a:xfrm>
            <a:off x="950349" y="138799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413571"/>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6" name="矩形 5"/>
          <p:cNvSpPr/>
          <p:nvPr/>
        </p:nvSpPr>
        <p:spPr>
          <a:xfrm>
            <a:off x="269382" y="621443"/>
            <a:ext cx="11589417"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custDataLst>
                  <p:tags r:id="rId2"/>
                </p:custDataLst>
              </p:nvPr>
            </p:nvSpPr>
            <p:spPr>
              <a:xfrm>
                <a:off x="8060190" y="262541"/>
                <a:ext cx="832279" cy="884409"/>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0</a:t>
                </a:r>
                <a:r>
                  <a:rPr lang="zh-CN" altLang="zh-CN" sz="2600" b="1" dirty="0">
                    <a:solidFill>
                      <a:srgbClr val="C00000"/>
                    </a:solidFill>
                    <a:latin typeface="Times New Roman" panose="02020603050405020304" pitchFamily="18" charset="0"/>
                    <a:cs typeface="Times New Roman" panose="02020603050405020304" pitchFamily="18" charset="0"/>
                  </a:rPr>
                  <a:t>或</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endParaRPr lang="zh-CN" altLang="zh-CN" sz="260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custDataLst>
                  <p:tags r:id="rId4"/>
                </p:custDataLst>
              </p:nvPr>
            </p:nvSpPr>
            <p:spPr>
              <a:xfrm>
                <a:off x="8060190" y="262541"/>
                <a:ext cx="832279" cy="884409"/>
              </a:xfrm>
              <a:prstGeom prst="rect">
                <a:avLst/>
              </a:prstGeom>
              <a:blipFill rotWithShape="0">
                <a:blip r:embed="rId5"/>
                <a:stretch>
                  <a:fillRect l="-13139" b="-68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1485551"/>
                <a:ext cx="11589417" cy="275690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ka</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485551"/>
                <a:ext cx="11589417" cy="2756909"/>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330021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916075"/>
            <a:ext cx="12190413" cy="33020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479689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.(23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由题意可得</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𝟏𝟐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𝟐𝟑</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4796891"/>
              </a:xfrm>
              <a:prstGeom prst="rect">
                <a:avLst/>
              </a:prstGeom>
              <a:blipFill rotWithShape="0">
                <a:blip r:embed="rId4"/>
                <a:stretch>
                  <a:fillRect l="-947" b="-762"/>
                </a:stretch>
              </a:blipFill>
            </p:spPr>
            <p:txBody>
              <a:bodyPr/>
              <a:lstStyle/>
              <a:p>
                <a:r>
                  <a:rPr lang="zh-CN" altLang="en-US">
                    <a:noFill/>
                  </a:rPr>
                  <a:t> </a:t>
                </a:r>
              </a:p>
            </p:txBody>
          </p:sp>
        </mc:Fallback>
      </mc:AlternateContent>
      <p:sp>
        <p:nvSpPr>
          <p:cNvPr id="10" name="矩形 9"/>
          <p:cNvSpPr/>
          <p:nvPr>
            <p:custDataLst>
              <p:tags r:id="rId2"/>
            </p:custDataLst>
          </p:nvPr>
        </p:nvSpPr>
        <p:spPr>
          <a:xfrm>
            <a:off x="8797286" y="1199559"/>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blinds(horizontal)">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linds(horizontal)">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627426"/>
            <a:ext cx="12190413" cy="35254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92501"/>
                <a:ext cx="11589417" cy="543033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青岛调研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与</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endPar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5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2</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与</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平行</a:t>
                </a:r>
                <a:r>
                  <a:rPr lang="en-US" altLang="zh-CN" sz="2600" b="1" smtClean="0">
                    <a:latin typeface="宋体" panose="02010600030101010101" pitchFamily="2" charset="-122"/>
                    <a:cs typeface="Times New Roman" panose="02020603050405020304" pitchFamily="18" charset="0"/>
                  </a:rPr>
                  <a:t>,	</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有</a:t>
                </a:r>
                <a:r>
                  <a:rPr lang="en-US" altLang="zh-CN" sz="2600" b="1" smtClean="0">
                    <a:latin typeface="Times New Roman" panose="02020603050405020304" pitchFamily="18" charset="0"/>
                    <a:cs typeface="Times New Roman" panose="02020603050405020304" pitchFamily="18" charset="0"/>
                  </a:rPr>
                  <a:t>3(2</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92501"/>
                <a:ext cx="11589417" cy="5430333"/>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7" name="矩形 16"/>
          <p:cNvSpPr/>
          <p:nvPr>
            <p:custDataLst>
              <p:tags r:id="rId2"/>
            </p:custDataLst>
          </p:nvPr>
        </p:nvSpPr>
        <p:spPr>
          <a:xfrm>
            <a:off x="1403572" y="1220756"/>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linds(horizont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blinds(horizontal)">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blinds(horizontal)">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blinds(horizontal)">
                                      <p:cBhvr>
                                        <p:cTn id="27" dur="500"/>
                                        <p:tgtEl>
                                          <p:spTgt spid="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blinds(horizontal)">
                                      <p:cBhvr>
                                        <p:cTn id="32"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323314"/>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长沙质检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k</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下列向量中可与向量</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构成一个基底的是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D.</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均不满足构成基底的条件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不符合题意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k</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恒成立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不共线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满足构成基底的条件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不满足构成基底的条件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898366" y="118415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323314"/>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2" name="矩形 11"/>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湛江统考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C.1</a:t>
            </a:r>
            <a:r>
              <a:rPr lang="en-US" altLang="zh-CN" sz="2600" b="1">
                <a:latin typeface="Times New Roman" panose="02020603050405020304" pitchFamily="18" charset="0"/>
                <a:cs typeface="Times New Roman" panose="02020603050405020304" pitchFamily="18" charset="0"/>
              </a:rPr>
              <a:t>	D.2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2"/>
            </p:custDataLst>
          </p:nvPr>
        </p:nvSpPr>
        <p:spPr>
          <a:xfrm>
            <a:off x="11202779" y="597035"/>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blinds(horizontal)">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blinds(horizontal)">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blinds(horizontal)">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blinds(horizontal)">
                                      <p:cBhvr>
                                        <p:cTn id="2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538350"/>
            <a:ext cx="12190413" cy="26717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8281837" cy="136556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贵阳模拟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是线段</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上靠近</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8281837" cy="1365567"/>
              </a:xfrm>
              <a:prstGeom prst="rect">
                <a:avLst/>
              </a:prstGeom>
              <a:blipFill rotWithShape="0">
                <a:blip r:embed="rId4"/>
                <a:stretch>
                  <a:fillRect l="-1325" b="-4018"/>
                </a:stretch>
              </a:blipFill>
            </p:spPr>
            <p:txBody>
              <a:bodyPr/>
              <a:lstStyle/>
              <a:p>
                <a:r>
                  <a:rPr lang="zh-CN" altLang="en-US">
                    <a:noFill/>
                  </a:rPr>
                  <a:t> </a:t>
                </a:r>
              </a:p>
            </p:txBody>
          </p:sp>
        </mc:Fallback>
      </mc:AlternateContent>
      <p:sp>
        <p:nvSpPr>
          <p:cNvPr id="15" name="矩形 14"/>
          <p:cNvSpPr/>
          <p:nvPr>
            <p:custDataLst>
              <p:tags r:id="rId2"/>
            </p:custDataLst>
          </p:nvPr>
        </p:nvSpPr>
        <p:spPr>
          <a:xfrm>
            <a:off x="7478098" y="124151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35.jpeg"/>
          <p:cNvPicPr/>
          <p:nvPr/>
        </p:nvPicPr>
        <p:blipFill>
          <a:blip r:embed="rId5">
            <a:clrChange>
              <a:clrFrom>
                <a:srgbClr val="FFFFFF"/>
              </a:clrFrom>
              <a:clrTo>
                <a:srgbClr val="FFFFFF">
                  <a:alpha val="0"/>
                </a:srgbClr>
              </a:clrTo>
            </a:clrChange>
          </a:blip>
          <a:stretch>
            <a:fillRect/>
          </a:stretch>
        </p:blipFill>
        <p:spPr>
          <a:xfrm>
            <a:off x="8721243" y="535966"/>
            <a:ext cx="2774638" cy="192003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21720" y="1701578"/>
                <a:ext cx="8281837" cy="350544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	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21720" y="1701578"/>
                <a:ext cx="8281837" cy="3505447"/>
              </a:xfrm>
              <a:prstGeom prst="rect">
                <a:avLst/>
              </a:prstGeom>
              <a:blipFill rotWithShape="0">
                <a:blip r:embed="rId6"/>
                <a:stretch>
                  <a:fillRect l="-1325" b="-10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963837"/>
            <a:ext cx="12190413" cy="332603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310161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兰州诊断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已知平行四边形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是边</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𝑨𝑸</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PQ</a:t>
                </a:r>
                <a:r>
                  <a:rPr lang="zh-CN" altLang="zh-CN" sz="2600" b="1">
                    <a:latin typeface="Times New Roman" panose="02020603050405020304" pitchFamily="18" charset="0"/>
                    <a:cs typeface="Times New Roman" panose="02020603050405020304" pitchFamily="18" charset="0"/>
                  </a:rPr>
                  <a:t>相交于点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𝑨𝑴</m:t>
                        </m:r>
                      </m:num>
                      <m:den>
                        <m:r>
                          <a:rPr lang="en-US" altLang="zh-CN" sz="2600" b="1" i="1">
                            <a:latin typeface="Cambria Math" panose="02040503050406030204" pitchFamily="18" charset="0"/>
                            <a:cs typeface="Times New Roman" panose="02020603050405020304" pitchFamily="18" charset="0"/>
                          </a:rPr>
                          <m:t>𝑨𝑪</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𝟓</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3101618"/>
              </a:xfrm>
              <a:prstGeom prst="rect">
                <a:avLst/>
              </a:prstGeom>
              <a:blipFill rotWithShape="0">
                <a:blip r:embed="rId4"/>
                <a:stretch>
                  <a:fillRect l="-947" b="-1179"/>
                </a:stretch>
              </a:blipFill>
            </p:spPr>
            <p:txBody>
              <a:bodyPr/>
              <a:lstStyle/>
              <a:p>
                <a:r>
                  <a:rPr lang="zh-CN" altLang="en-US">
                    <a:noFill/>
                  </a:rPr>
                  <a:t> </a:t>
                </a:r>
              </a:p>
            </p:txBody>
          </p:sp>
        </mc:Fallback>
      </mc:AlternateContent>
      <p:sp>
        <p:nvSpPr>
          <p:cNvPr id="14" name="矩形 13"/>
          <p:cNvSpPr/>
          <p:nvPr>
            <p:custDataLst>
              <p:tags r:id="rId2"/>
            </p:custDataLst>
          </p:nvPr>
        </p:nvSpPr>
        <p:spPr>
          <a:xfrm>
            <a:off x="4090003" y="1436759"/>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673036" y="3466370"/>
                <a:ext cx="11589417" cy="222753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𝑨𝑸</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𝑷𝑸</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73036" y="3466370"/>
                <a:ext cx="11589417" cy="2227533"/>
              </a:xfrm>
              <a:prstGeom prst="rect">
                <a:avLst/>
              </a:prstGeom>
              <a:blipFill rotWithShape="0">
                <a:blip r:embed="rId5"/>
                <a:stretch>
                  <a:fillRect l="-946" b="-5753"/>
                </a:stretch>
              </a:blipFill>
            </p:spPr>
            <p:txBody>
              <a:bodyPr/>
              <a:lstStyle/>
              <a:p>
                <a:r>
                  <a:rPr lang="zh-CN" altLang="en-US">
                    <a:noFill/>
                  </a:rPr>
                  <a:t> </a:t>
                </a:r>
              </a:p>
            </p:txBody>
          </p:sp>
        </mc:Fallback>
      </mc:AlternateContent>
      <p:pic>
        <p:nvPicPr>
          <p:cNvPr id="6" name="image36.jpeg"/>
          <p:cNvPicPr/>
          <p:nvPr/>
        </p:nvPicPr>
        <p:blipFill>
          <a:blip r:embed="rId6">
            <a:clrChange>
              <a:clrFrom>
                <a:srgbClr val="FFFFFF"/>
              </a:clrFrom>
              <a:clrTo>
                <a:srgbClr val="FFFFFF">
                  <a:alpha val="0"/>
                </a:srgbClr>
              </a:clrTo>
            </a:clrChange>
          </a:blip>
          <a:stretch>
            <a:fillRect/>
          </a:stretch>
        </p:blipFill>
        <p:spPr>
          <a:xfrm>
            <a:off x="5879179" y="3213767"/>
            <a:ext cx="3017522" cy="1601915"/>
          </a:xfrm>
          <a:prstGeom prst="rect">
            <a:avLst/>
          </a:prstGeom>
        </p:spPr>
      </p:pic>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92501"/>
                <a:ext cx="11589417" cy="284090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𝑷𝑸</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λa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λb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92501"/>
                <a:ext cx="11589417" cy="2840906"/>
              </a:xfrm>
              <a:prstGeom prst="rect">
                <a:avLst/>
              </a:prstGeom>
              <a:blipFill rotWithShape="0">
                <a:blip r:embed="rId3"/>
                <a:stretch>
                  <a:fillRect l="-947" b="-42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62477" y="3035467"/>
                <a:ext cx="11589417" cy="254435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𝝁</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𝝁</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𝟏𝟎</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𝑨𝑴</m:t>
                        </m:r>
                      </m:num>
                      <m:den>
                        <m:r>
                          <a:rPr lang="en-US" altLang="zh-CN" sz="2600" b="1" i="1">
                            <a:latin typeface="Cambria Math" panose="02040503050406030204" pitchFamily="18" charset="0"/>
                            <a:cs typeface="Times New Roman" panose="02020603050405020304" pitchFamily="18" charset="0"/>
                          </a:rPr>
                          <m:t>𝑨𝑪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2477" y="3035467"/>
                <a:ext cx="11589417" cy="2544351"/>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73060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8202121" cy="19674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江西部分学校联考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在平行四边形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是对角线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上靠近点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8202121" cy="1967462"/>
              </a:xfrm>
              <a:prstGeom prst="rect">
                <a:avLst/>
              </a:prstGeom>
              <a:blipFill rotWithShape="0">
                <a:blip r:embed="rId3"/>
                <a:stretch>
                  <a:fillRect l="-1337" b="-2167"/>
                </a:stretch>
              </a:blipFill>
            </p:spPr>
            <p:txBody>
              <a:bodyPr/>
              <a:lstStyle/>
              <a:p>
                <a:r>
                  <a:rPr lang="zh-CN" altLang="en-US">
                    <a:noFill/>
                  </a:rPr>
                  <a:t> </a:t>
                </a:r>
              </a:p>
            </p:txBody>
          </p:sp>
        </mc:Fallback>
      </mc:AlternateContent>
      <p:sp>
        <p:nvSpPr>
          <p:cNvPr id="10" name="矩形 9"/>
          <p:cNvSpPr/>
          <p:nvPr>
            <p:custDataLst>
              <p:tags r:id="rId1"/>
            </p:custDataLst>
          </p:nvPr>
        </p:nvSpPr>
        <p:spPr>
          <a:xfrm>
            <a:off x="5267529" y="183223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37.jpeg"/>
          <p:cNvPicPr/>
          <p:nvPr/>
        </p:nvPicPr>
        <p:blipFill>
          <a:blip r:embed="rId4">
            <a:clrChange>
              <a:clrFrom>
                <a:srgbClr val="FFFFFF"/>
              </a:clrFrom>
              <a:clrTo>
                <a:srgbClr val="FFFFFF">
                  <a:alpha val="0"/>
                </a:srgbClr>
              </a:clrTo>
            </a:clrChange>
          </a:blip>
          <a:stretch>
            <a:fillRect/>
          </a:stretch>
        </p:blipFill>
        <p:spPr>
          <a:xfrm>
            <a:off x="8584406" y="651183"/>
            <a:ext cx="3402076" cy="165009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701436" y="2447195"/>
                <a:ext cx="8202121" cy="17604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𝟕</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701436" y="2447195"/>
                <a:ext cx="8202121" cy="1760482"/>
              </a:xfrm>
              <a:prstGeom prst="rect">
                <a:avLst/>
              </a:prstGeom>
              <a:blipFill rotWithShape="0">
                <a:blip r:embed="rId5"/>
                <a:stretch>
                  <a:fillRect l="-1337" b="-27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8202121" cy="47030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是对角线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上靠近点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8202121" cy="4703082"/>
              </a:xfrm>
              <a:prstGeom prst="rect">
                <a:avLst/>
              </a:prstGeom>
              <a:blipFill rotWithShape="0">
                <a:blip r:embed="rId3"/>
                <a:stretch>
                  <a:fillRect l="-1337" b="-5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878405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2" y="492501"/>
                <a:ext cx="11589417" cy="196957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pc="-130">
                    <a:latin typeface="Times New Roman" panose="02020603050405020304" pitchFamily="18" charset="0"/>
                    <a:cs typeface="Times New Roman" panose="02020603050405020304" pitchFamily="18" charset="0"/>
                  </a:rPr>
                  <a:t>8.(2025·</a:t>
                </a:r>
                <a:r>
                  <a:rPr lang="zh-CN" altLang="zh-CN" sz="2600" b="1" spc="-130">
                    <a:latin typeface="Times New Roman" panose="02020603050405020304" pitchFamily="18" charset="0"/>
                    <a:cs typeface="Times New Roman" panose="02020603050405020304" pitchFamily="18" charset="0"/>
                  </a:rPr>
                  <a:t>西安调研</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奔驰定理</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已知</a:t>
                </a:r>
                <a:r>
                  <a:rPr lang="en-US" altLang="zh-CN" sz="2600" b="1" i="1" spc="-130">
                    <a:latin typeface="Times New Roman" panose="02020603050405020304" pitchFamily="18" charset="0"/>
                    <a:cs typeface="Times New Roman" panose="02020603050405020304" pitchFamily="18" charset="0"/>
                  </a:rPr>
                  <a:t>O</a:t>
                </a:r>
                <a:r>
                  <a:rPr lang="zh-CN" altLang="zh-CN" sz="2600" b="1" spc="-130">
                    <a:latin typeface="Times New Roman" panose="02020603050405020304" pitchFamily="18" charset="0"/>
                    <a:cs typeface="Times New Roman" panose="02020603050405020304" pitchFamily="18" charset="0"/>
                  </a:rPr>
                  <a:t>是</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ABC</a:t>
                </a:r>
                <a:r>
                  <a:rPr lang="zh-CN" altLang="zh-CN" sz="2600" b="1" spc="-130">
                    <a:latin typeface="Times New Roman" panose="02020603050405020304" pitchFamily="18" charset="0"/>
                    <a:cs typeface="Times New Roman" panose="02020603050405020304" pitchFamily="18" charset="0"/>
                  </a:rPr>
                  <a:t>内的一点</a:t>
                </a:r>
                <a:r>
                  <a:rPr lang="en-US" altLang="zh-CN" sz="2600" b="1" spc="-130">
                    <a:latin typeface="宋体" panose="02010600030101010101" pitchFamily="2" charset="-122"/>
                    <a:cs typeface="Times New Roman" panose="02020603050405020304" pitchFamily="18" charset="0"/>
                  </a:rPr>
                  <a:t>,</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BOC</a:t>
                </a:r>
                <a:r>
                  <a:rPr lang="en-US" altLang="zh-CN" sz="2600" b="1" spc="-130">
                    <a:latin typeface="宋体" panose="02010600030101010101" pitchFamily="2" charset="-122"/>
                    <a:cs typeface="Times New Roman" panose="02020603050405020304" pitchFamily="18" charset="0"/>
                  </a:rPr>
                  <a:t>,</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AOC</a:t>
                </a:r>
                <a:r>
                  <a:rPr lang="en-US" altLang="zh-CN" sz="2600" b="1" spc="-130">
                    <a:latin typeface="宋体" panose="02010600030101010101" pitchFamily="2" charset="-122"/>
                    <a:cs typeface="Times New Roman" panose="02020603050405020304" pitchFamily="18" charset="0"/>
                  </a:rPr>
                  <a:t>,</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AOB</a:t>
                </a:r>
                <a:r>
                  <a:rPr lang="zh-CN" altLang="zh-CN" sz="2600" b="1" spc="-130">
                    <a:latin typeface="Times New Roman" panose="02020603050405020304" pitchFamily="18" charset="0"/>
                    <a:cs typeface="Times New Roman" panose="02020603050405020304" pitchFamily="18" charset="0"/>
                  </a:rPr>
                  <a:t>的面积分别为</a:t>
                </a:r>
                <a:r>
                  <a:rPr lang="en-US" altLang="zh-CN" sz="2600" b="1" i="1" spc="-130">
                    <a:latin typeface="Times New Roman" panose="02020603050405020304" pitchFamily="18" charset="0"/>
                    <a:cs typeface="Times New Roman" panose="02020603050405020304" pitchFamily="18" charset="0"/>
                  </a:rPr>
                  <a:t>S</a:t>
                </a:r>
                <a:r>
                  <a:rPr lang="en-US" altLang="zh-CN" sz="2600" b="1" i="1" spc="-130" baseline="-25000">
                    <a:latin typeface="Times New Roman" panose="02020603050405020304" pitchFamily="18" charset="0"/>
                    <a:cs typeface="Times New Roman" panose="02020603050405020304" pitchFamily="18" charset="0"/>
                  </a:rPr>
                  <a:t>A</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S</a:t>
                </a:r>
                <a:r>
                  <a:rPr lang="en-US" altLang="zh-CN" sz="2600" b="1" i="1" spc="-130" baseline="-25000">
                    <a:latin typeface="Times New Roman" panose="02020603050405020304" pitchFamily="18" charset="0"/>
                    <a:cs typeface="Times New Roman" panose="02020603050405020304" pitchFamily="18" charset="0"/>
                  </a:rPr>
                  <a:t>B</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S</a:t>
                </a:r>
                <a:r>
                  <a:rPr lang="en-US" altLang="zh-CN" sz="2600" b="1" i="1" spc="-130" baseline="-25000">
                    <a:latin typeface="Times New Roman" panose="02020603050405020304" pitchFamily="18" charset="0"/>
                    <a:cs typeface="Times New Roman" panose="02020603050405020304" pitchFamily="18" charset="0"/>
                  </a:rPr>
                  <a:t>C</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则有</a:t>
                </a:r>
                <a:r>
                  <a:rPr lang="en-US" altLang="zh-CN" sz="2600" b="1" i="1" spc="-130">
                    <a:latin typeface="Times New Roman" panose="02020603050405020304" pitchFamily="18" charset="0"/>
                    <a:cs typeface="Times New Roman" panose="02020603050405020304" pitchFamily="18" charset="0"/>
                  </a:rPr>
                  <a:t>S</a:t>
                </a:r>
                <a:r>
                  <a:rPr lang="en-US" altLang="zh-CN" sz="2600" b="1" i="1" spc="-130" baseline="-25000">
                    <a:latin typeface="Times New Roman" panose="02020603050405020304" pitchFamily="18" charset="0"/>
                    <a:cs typeface="Times New Roman" panose="02020603050405020304" pitchFamily="18" charset="0"/>
                  </a:rPr>
                  <a:t>A</a:t>
                </a:r>
                <a14:m>
                  <m:oMath xmlns:m="http://schemas.openxmlformats.org/officeDocument/2006/math">
                    <m:acc>
                      <m:accPr>
                        <m:chr m:val="⃗"/>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spc="-130">
                            <a:latin typeface="Cambria Math" panose="02040503050406030204" pitchFamily="18" charset="0"/>
                            <a:cs typeface="Times New Roman" panose="02020603050405020304" pitchFamily="18" charset="0"/>
                          </a:rPr>
                          <m:t>𝑶𝑨</m:t>
                        </m:r>
                      </m:e>
                    </m:acc>
                  </m:oMath>
                </a14:m>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S</a:t>
                </a:r>
                <a:r>
                  <a:rPr lang="en-US" altLang="zh-CN" sz="2600" b="1" i="1" spc="-130" baseline="-25000">
                    <a:latin typeface="Times New Roman" panose="02020603050405020304" pitchFamily="18" charset="0"/>
                    <a:cs typeface="Times New Roman" panose="02020603050405020304" pitchFamily="18" charset="0"/>
                  </a:rPr>
                  <a:t>B</a:t>
                </a:r>
                <a14:m>
                  <m:oMath xmlns:m="http://schemas.openxmlformats.org/officeDocument/2006/math">
                    <m:acc>
                      <m:accPr>
                        <m:chr m:val="⃗"/>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spc="-130">
                            <a:latin typeface="Cambria Math" panose="02040503050406030204" pitchFamily="18" charset="0"/>
                            <a:cs typeface="Times New Roman" panose="02020603050405020304" pitchFamily="18" charset="0"/>
                          </a:rPr>
                          <m:t>𝑶𝑩</m:t>
                        </m:r>
                      </m:e>
                    </m:acc>
                  </m:oMath>
                </a14:m>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S</a:t>
                </a:r>
                <a:r>
                  <a:rPr lang="en-US" altLang="zh-CN" sz="2600" b="1" i="1" spc="-130" baseline="-25000">
                    <a:latin typeface="Times New Roman" panose="02020603050405020304" pitchFamily="18" charset="0"/>
                    <a:cs typeface="Times New Roman" panose="02020603050405020304" pitchFamily="18" charset="0"/>
                  </a:rPr>
                  <a:t>C</a:t>
                </a:r>
                <a14:m>
                  <m:oMath xmlns:m="http://schemas.openxmlformats.org/officeDocument/2006/math">
                    <m:acc>
                      <m:accPr>
                        <m:chr m:val="⃗"/>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spc="-130">
                            <a:latin typeface="Cambria Math" panose="02040503050406030204" pitchFamily="18" charset="0"/>
                            <a:cs typeface="Times New Roman" panose="02020603050405020304" pitchFamily="18" charset="0"/>
                          </a:rPr>
                          <m:t>𝑶𝑪</m:t>
                        </m:r>
                      </m:e>
                    </m:acc>
                  </m:oMath>
                </a14:m>
                <a:r>
                  <a:rPr lang="en-US" altLang="zh-CN" sz="2600" b="1" spc="-130">
                    <a:latin typeface="Times New Roman" panose="02020603050405020304" pitchFamily="18" charset="0"/>
                    <a:cs typeface="Times New Roman" panose="02020603050405020304" pitchFamily="18" charset="0"/>
                  </a:rPr>
                  <a:t>=0.</a:t>
                </a:r>
                <a:r>
                  <a:rPr lang="zh-CN" altLang="zh-CN" sz="2600" b="1" spc="-130">
                    <a:latin typeface="Times New Roman" panose="02020603050405020304" pitchFamily="18" charset="0"/>
                    <a:cs typeface="Times New Roman" panose="02020603050405020304" pitchFamily="18" charset="0"/>
                  </a:rPr>
                  <a:t>设</a:t>
                </a:r>
                <a:r>
                  <a:rPr lang="en-US" altLang="zh-CN" sz="2600" b="1" i="1" spc="-130">
                    <a:latin typeface="Times New Roman" panose="02020603050405020304" pitchFamily="18" charset="0"/>
                    <a:cs typeface="Times New Roman" panose="02020603050405020304" pitchFamily="18" charset="0"/>
                  </a:rPr>
                  <a:t>O</a:t>
                </a:r>
                <a:r>
                  <a:rPr lang="zh-CN" altLang="zh-CN" sz="2600" b="1" spc="-130">
                    <a:latin typeface="Times New Roman" panose="02020603050405020304" pitchFamily="18" charset="0"/>
                    <a:cs typeface="Times New Roman" panose="02020603050405020304" pitchFamily="18" charset="0"/>
                  </a:rPr>
                  <a:t>是锐角三角形</a:t>
                </a:r>
                <a:r>
                  <a:rPr lang="en-US" altLang="zh-CN" sz="2600" b="1" i="1" spc="-130">
                    <a:latin typeface="Times New Roman" panose="02020603050405020304" pitchFamily="18" charset="0"/>
                    <a:cs typeface="Times New Roman" panose="02020603050405020304" pitchFamily="18" charset="0"/>
                  </a:rPr>
                  <a:t>ABC</a:t>
                </a:r>
                <a:r>
                  <a:rPr lang="zh-CN" altLang="zh-CN" sz="2600" b="1" spc="-130">
                    <a:latin typeface="Times New Roman" panose="02020603050405020304" pitchFamily="18" charset="0"/>
                    <a:cs typeface="Times New Roman" panose="02020603050405020304" pitchFamily="18" charset="0"/>
                  </a:rPr>
                  <a:t>内的一点</a:t>
                </a:r>
                <a:r>
                  <a:rPr lang="en-US" altLang="zh-CN" sz="2600" b="1" spc="-130">
                    <a:latin typeface="宋体" panose="02010600030101010101" pitchFamily="2" charset="-122"/>
                    <a:cs typeface="Times New Roman" panose="02020603050405020304" pitchFamily="18" charset="0"/>
                  </a:rPr>
                  <a:t>,</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BAC</a:t>
                </a:r>
                <a:r>
                  <a:rPr lang="en-US" altLang="zh-CN" sz="2600" b="1" spc="-130">
                    <a:latin typeface="宋体" panose="02010600030101010101" pitchFamily="2" charset="-122"/>
                    <a:cs typeface="Times New Roman" panose="02020603050405020304" pitchFamily="18" charset="0"/>
                  </a:rPr>
                  <a:t>,</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ABC</a:t>
                </a:r>
                <a:r>
                  <a:rPr lang="en-US" altLang="zh-CN" sz="2600" b="1" spc="-130">
                    <a:latin typeface="宋体" panose="02010600030101010101" pitchFamily="2" charset="-122"/>
                    <a:cs typeface="Times New Roman" panose="02020603050405020304" pitchFamily="18" charset="0"/>
                  </a:rPr>
                  <a:t>,</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ACB</a:t>
                </a:r>
                <a:r>
                  <a:rPr lang="zh-CN" altLang="zh-CN" sz="2600" b="1" spc="-130">
                    <a:latin typeface="Times New Roman" panose="02020603050405020304" pitchFamily="18" charset="0"/>
                    <a:cs typeface="Times New Roman" panose="02020603050405020304" pitchFamily="18" charset="0"/>
                  </a:rPr>
                  <a:t>分别是</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ABC</a:t>
                </a:r>
                <a:r>
                  <a:rPr lang="zh-CN" altLang="zh-CN" sz="2600" b="1" spc="-130">
                    <a:latin typeface="Times New Roman" panose="02020603050405020304" pitchFamily="18" charset="0"/>
                    <a:cs typeface="Times New Roman" panose="02020603050405020304" pitchFamily="18" charset="0"/>
                  </a:rPr>
                  <a:t>的三个内角</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以下命题错误的是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1969578"/>
              </a:xfrm>
              <a:prstGeom prst="rect">
                <a:avLst/>
              </a:prstGeom>
              <a:blipFill rotWithShape="0">
                <a:blip r:embed="rId3"/>
                <a:stretch>
                  <a:fillRect l="-947" b="-3406"/>
                </a:stretch>
              </a:blipFill>
            </p:spPr>
            <p:txBody>
              <a:bodyPr/>
              <a:lstStyle/>
              <a:p>
                <a:r>
                  <a:rPr lang="zh-CN" altLang="en-US">
                    <a:noFill/>
                  </a:rPr>
                  <a:t> </a:t>
                </a:r>
              </a:p>
            </p:txBody>
          </p:sp>
        </mc:Fallback>
      </mc:AlternateContent>
      <p:sp>
        <p:nvSpPr>
          <p:cNvPr id="13" name="矩形 12"/>
          <p:cNvSpPr/>
          <p:nvPr>
            <p:custDataLst>
              <p:tags r:id="rId1"/>
            </p:custDataLst>
          </p:nvPr>
        </p:nvSpPr>
        <p:spPr>
          <a:xfrm>
            <a:off x="10322020" y="1881029"/>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38.jpeg"/>
          <p:cNvPicPr/>
          <p:nvPr/>
        </p:nvPicPr>
        <p:blipFill>
          <a:blip r:embed="rId4">
            <a:clrChange>
              <a:clrFrom>
                <a:srgbClr val="FFFFFF"/>
              </a:clrFrom>
              <a:clrTo>
                <a:srgbClr val="FFFFFF">
                  <a:alpha val="0"/>
                </a:srgbClr>
              </a:clrTo>
            </a:clrChange>
          </a:blip>
          <a:stretch>
            <a:fillRect/>
          </a:stretch>
        </p:blipFill>
        <p:spPr>
          <a:xfrm>
            <a:off x="9281407" y="2812634"/>
            <a:ext cx="2430501" cy="2235776"/>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66737" y="2349659"/>
                <a:ext cx="11589417" cy="352603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的重心</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不为直角三角形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的垂心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66737" y="2349659"/>
                <a:ext cx="11589417" cy="3526030"/>
              </a:xfrm>
              <a:prstGeom prst="rect">
                <a:avLst/>
              </a:prstGeom>
              <a:blipFill rotWithShape="0">
                <a:blip r:embed="rId5"/>
                <a:stretch>
                  <a:fillRect l="-947" b="-8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2392"/>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44411" y="417608"/>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39.jpeg"/>
          <p:cNvPicPr/>
          <p:nvPr/>
        </p:nvPicPr>
        <p:blipFill>
          <a:blip r:embed="rId3">
            <a:clrChange>
              <a:clrFrom>
                <a:srgbClr val="FFFFFF"/>
              </a:clrFrom>
              <a:clrTo>
                <a:srgbClr val="FFFFFF">
                  <a:alpha val="0"/>
                </a:srgbClr>
              </a:clrTo>
            </a:clrChange>
          </a:blip>
          <a:stretch>
            <a:fillRect/>
          </a:stretch>
        </p:blipFill>
        <p:spPr>
          <a:xfrm>
            <a:off x="8039449" y="943752"/>
            <a:ext cx="2592324" cy="2151797"/>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384619" y="1029113"/>
                <a:ext cx="11589417" cy="512390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𝑪𝑶</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在中线</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在另外两边</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的中线上</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的重心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由奔驰定理</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内的一点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BOC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的面积分别为</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有</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及</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84619" y="1029113"/>
                <a:ext cx="11589417" cy="5123903"/>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8825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blinds(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396811" y="448159"/>
                <a:ext cx="11589417" cy="5370124"/>
              </a:xfrm>
              <a:prstGeom prst="rect">
                <a:avLst/>
              </a:prstGeom>
            </p:spPr>
            <p:txBody>
              <a:bodyPr wrap="square">
                <a:spAutoFit/>
              </a:bodyPr>
              <a:lstStyle/>
              <a:p>
                <a:pPr>
                  <a:lnSpc>
                    <a:spcPct val="135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由四边形内角和可知</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BOC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BOC</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BOA</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的垂心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同理得</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96811" y="448159"/>
                <a:ext cx="11589417" cy="5370124"/>
              </a:xfrm>
              <a:prstGeom prst="rect">
                <a:avLst/>
              </a:prstGeom>
              <a:blipFill rotWithShape="0">
                <a:blip r:embed="rId3"/>
                <a:stretch>
                  <a:fillRect l="-947" b="-19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803940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linds(horizont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linds(horizontal)">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平面向量的基本定理</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926227007"/>
              </p:ext>
            </p:extLst>
          </p:nvPr>
        </p:nvGraphicFramePr>
        <p:xfrm>
          <a:off x="478504" y="1917606"/>
          <a:ext cx="9937242" cy="3656456"/>
        </p:xfrm>
        <a:graphic>
          <a:graphicData uri="http://schemas.openxmlformats.org/drawingml/2006/table">
            <a:tbl>
              <a:tblPr firstRow="1" firstCol="1" bandRow="1"/>
              <a:tblGrid>
                <a:gridCol w="1063355"/>
                <a:gridCol w="8873887"/>
              </a:tblGrid>
              <a:tr h="760655">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条件</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e</a:t>
                      </a:r>
                      <a:r>
                        <a:rPr lang="en-US" sz="26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600" b="1">
                          <a:effectLst/>
                          <a:latin typeface="宋体" panose="02010600030101010101" pitchFamily="2" charset="-122"/>
                          <a:ea typeface="宋体" panose="02010600030101010101" pitchFamily="2" charset="-122"/>
                          <a:cs typeface="Times New Roman" panose="02020603050405020304" pitchFamily="18" charset="0"/>
                        </a:rPr>
                        <a:t>,</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e</a:t>
                      </a:r>
                      <a:r>
                        <a:rPr lang="en-US" sz="26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是同一平面内的两</a:t>
                      </a:r>
                      <a:r>
                        <a:rPr lang="zh-CN" sz="2600" b="1" smtClean="0">
                          <a:effectLst/>
                          <a:latin typeface="Times New Roman" panose="02020603050405020304" pitchFamily="18" charset="0"/>
                          <a:ea typeface="宋体" panose="02010600030101010101" pitchFamily="2" charset="-122"/>
                          <a:cs typeface="Times New Roman" panose="02020603050405020304" pitchFamily="18" charset="0"/>
                        </a:rPr>
                        <a:t>个</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5641">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结论</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对于这一平面内的任一向量</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600" b="1">
                          <a:effectLst/>
                          <a:latin typeface="宋体" panose="02010600030101010101" pitchFamily="2" charset="-122"/>
                          <a:ea typeface="宋体" panose="02010600030101010101" pitchFamily="2" charset="-122"/>
                          <a:cs typeface="Times New Roman" panose="02020603050405020304" pitchFamily="18" charset="0"/>
                        </a:rPr>
                        <a:t>,</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有且只有一对实数</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λ</a:t>
                      </a:r>
                      <a:r>
                        <a:rPr lang="en-US" sz="26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600" b="1">
                          <a:effectLst/>
                          <a:latin typeface="宋体" panose="02010600030101010101" pitchFamily="2" charset="-122"/>
                          <a:ea typeface="宋体" panose="02010600030101010101" pitchFamily="2" charset="-122"/>
                          <a:cs typeface="Times New Roman" panose="02020603050405020304" pitchFamily="18" charset="0"/>
                        </a:rPr>
                        <a:t>,</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λ</a:t>
                      </a:r>
                      <a:r>
                        <a:rPr lang="en-US" sz="26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600" b="1">
                          <a:effectLst/>
                          <a:latin typeface="宋体" panose="02010600030101010101" pitchFamily="2" charset="-122"/>
                          <a:ea typeface="宋体" panose="02010600030101010101" pitchFamily="2" charset="-122"/>
                          <a:cs typeface="Times New Roman" panose="02020603050405020304" pitchFamily="18" charset="0"/>
                        </a:rPr>
                        <a:t>,</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使</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862">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基底</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若</a:t>
                      </a: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e</a:t>
                      </a:r>
                      <a:r>
                        <a:rPr lang="en-US" sz="2600" b="1" baseline="-25000" smtClean="0">
                          <a:effectLst/>
                          <a:latin typeface="Times New Roman" panose="02020603050405020304" pitchFamily="18" charset="0"/>
                          <a:ea typeface="宋体" panose="02010600030101010101" pitchFamily="2" charset="-122"/>
                          <a:cs typeface="Times New Roman" panose="02020603050405020304" pitchFamily="18" charset="0"/>
                        </a:rPr>
                        <a:t>1</a:t>
                      </a:r>
                      <a:r>
                        <a:rPr lang="en-US" sz="26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600" b="1" i="1" smtClean="0">
                          <a:effectLst/>
                          <a:latin typeface="Times New Roman" panose="02020603050405020304" pitchFamily="18" charset="0"/>
                          <a:ea typeface="宋体" panose="02010600030101010101" pitchFamily="2" charset="-122"/>
                          <a:cs typeface="Times New Roman" panose="02020603050405020304" pitchFamily="18" charset="0"/>
                        </a:rPr>
                        <a:t>e</a:t>
                      </a:r>
                      <a:r>
                        <a:rPr lang="en-US" sz="26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en-US" sz="26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我们把</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e</a:t>
                      </a:r>
                      <a:r>
                        <a:rPr lang="en-US" sz="26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600" b="1">
                          <a:effectLst/>
                          <a:latin typeface="宋体" panose="02010600030101010101" pitchFamily="2" charset="-122"/>
                          <a:ea typeface="宋体" panose="02010600030101010101" pitchFamily="2" charset="-122"/>
                          <a:cs typeface="Times New Roman" panose="02020603050405020304" pitchFamily="18" charset="0"/>
                        </a:rPr>
                        <a:t>,</a:t>
                      </a:r>
                      <a:r>
                        <a:rPr lang="en-US" sz="2600" b="1" i="1">
                          <a:effectLst/>
                          <a:latin typeface="Times New Roman" panose="02020603050405020304" pitchFamily="18" charset="0"/>
                          <a:ea typeface="宋体" panose="02010600030101010101" pitchFamily="2" charset="-122"/>
                          <a:cs typeface="Times New Roman" panose="02020603050405020304" pitchFamily="18" charset="0"/>
                        </a:rPr>
                        <a:t>e</a:t>
                      </a:r>
                      <a:r>
                        <a:rPr lang="en-US" sz="26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叫做表示这一平面内所有向量的一个基底</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5294754" y="2050504"/>
            <a:ext cx="1859805"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不共线向量</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2190061" y="3483667"/>
            <a:ext cx="1407758" cy="492443"/>
          </a:xfrm>
          <a:prstGeom prst="rect">
            <a:avLst/>
          </a:prstGeom>
        </p:spPr>
        <p:txBody>
          <a:bodyPr wrap="none">
            <a:spAutoFit/>
          </a:bodyPr>
          <a:lstStyle/>
          <a:p>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e</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e</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2693232" y="4387194"/>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不共线</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396811" y="837470"/>
                <a:ext cx="11589417" cy="5171416"/>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BAC</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BOC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BAC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BCA</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96811" y="837470"/>
                <a:ext cx="11589417" cy="517141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25824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396811" y="405416"/>
                <a:ext cx="11589417" cy="533178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综</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S</a:t>
                </a:r>
                <a:r>
                  <a:rPr lang="en-US" altLang="zh-CN" sz="2600" b="1" i="1" baseline="-25000" smtClean="0">
                    <a:latin typeface="Times New Roman" panose="02020603050405020304" pitchFamily="18" charset="0"/>
                    <a:cs typeface="Times New Roman" panose="02020603050405020304" pitchFamily="18" charset="0"/>
                  </a:rPr>
                  <a:t>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𝑩𝑨𝑪</m:t>
                        </m:r>
                      </m:num>
                      <m:den>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𝑩𝑨𝑪</m:t>
                        </m:r>
                      </m:den>
                    </m:f>
                  </m:oMath>
                </a14:m>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𝑨𝑩𝑪</m:t>
                        </m:r>
                      </m:num>
                      <m:den>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𝑨𝑩𝑪</m:t>
                        </m:r>
                      </m:den>
                    </m:f>
                  </m:oMath>
                </a14:m>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𝑩𝑪𝑨</m:t>
                        </m:r>
                      </m:num>
                      <m:den>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𝑩𝑪𝑨</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根据奔驰定理得</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zh-CN" altLang="zh-CN" sz="2600" b="1">
                    <a:latin typeface="Times New Roman" panose="02020603050405020304" pitchFamily="18" charset="0"/>
                    <a:cs typeface="Times New Roman" panose="02020603050405020304" pitchFamily="18" charset="0"/>
                  </a:rPr>
                  <a:t>可知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i="1" baseline="-2500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96811" y="405416"/>
                <a:ext cx="11589417" cy="5331781"/>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668345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492501"/>
                <a:ext cx="11589417" cy="369953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已知等边三角形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内接于</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3699539"/>
              </a:xfrm>
              <a:prstGeom prst="rect">
                <a:avLst/>
              </a:prstGeom>
              <a:blipFill rotWithShape="0">
                <a:blip r:embed="rId3"/>
                <a:stretch>
                  <a:fillRect l="-947"/>
                </a:stretch>
              </a:blipFill>
            </p:spPr>
            <p:txBody>
              <a:bodyPr/>
              <a:lstStyle/>
              <a:p>
                <a:r>
                  <a:rPr lang="zh-CN" altLang="en-US">
                    <a:noFill/>
                  </a:rPr>
                  <a:t> </a:t>
                </a:r>
              </a:p>
            </p:txBody>
          </p:sp>
        </mc:Fallback>
      </mc:AlternateContent>
      <p:sp>
        <p:nvSpPr>
          <p:cNvPr id="9" name="矩形 8"/>
          <p:cNvSpPr/>
          <p:nvPr>
            <p:custDataLst>
              <p:tags r:id="rId1"/>
            </p:custDataLst>
          </p:nvPr>
        </p:nvSpPr>
        <p:spPr>
          <a:xfrm>
            <a:off x="1464532" y="1856645"/>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3" name="image40.jpeg"/>
          <p:cNvPicPr/>
          <p:nvPr/>
        </p:nvPicPr>
        <p:blipFill>
          <a:blip r:embed="rId3">
            <a:clrChange>
              <a:clrFrom>
                <a:srgbClr val="FFFFFF"/>
              </a:clrFrom>
              <a:clrTo>
                <a:srgbClr val="FFFFFF">
                  <a:alpha val="0"/>
                </a:srgbClr>
              </a:clrTo>
            </a:clrChange>
          </a:blip>
          <a:stretch>
            <a:fillRect/>
          </a:stretch>
        </p:blipFill>
        <p:spPr>
          <a:xfrm>
            <a:off x="7175341" y="1189050"/>
            <a:ext cx="2592324" cy="2690811"/>
          </a:xfrm>
          <a:prstGeom prst="rect">
            <a:avLst/>
          </a:prstGeom>
        </p:spPr>
      </p:pic>
      <p:sp>
        <p:nvSpPr>
          <p:cNvPr id="4" name="矩形 3"/>
          <p:cNvSpPr/>
          <p:nvPr/>
        </p:nvSpPr>
        <p:spPr>
          <a:xfrm>
            <a:off x="-69152" y="772917"/>
            <a:ext cx="11589417" cy="69249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81393" y="1424591"/>
                <a:ext cx="11589417" cy="3487750"/>
              </a:xfrm>
              <a:prstGeom prst="rect">
                <a:avLst/>
              </a:prstGeom>
            </p:spPr>
            <p:txBody>
              <a:bodyPr wrap="square">
                <a:spAutoFit/>
              </a:bodyPr>
              <a:lstStyle/>
              <a:p>
                <a:pPr>
                  <a:lnSpc>
                    <a:spcPct val="150000"/>
                  </a:lnSpc>
                  <a:spcAft>
                    <a:spcPts val="0"/>
                  </a:spcAft>
                  <a:tabLst>
                    <a:tab pos="2970530" algn="l"/>
                  </a:tabLst>
                </a:pPr>
                <a14:m>
                  <m:oMath xmlns:m="http://schemas.openxmlformats.org/officeDocument/2006/math">
                    <m:acc>
                      <m:accPr>
                        <m: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AC.</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81393" y="1424591"/>
                <a:ext cx="11589417" cy="3487750"/>
              </a:xfrm>
              <a:prstGeom prst="rect">
                <a:avLst/>
              </a:prstGeom>
              <a:blipFill rotWithShape="0">
                <a:blip r:embed="rId4"/>
                <a:stretch>
                  <a:fillRect l="-947" b="-8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748213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是已知的平面向量且</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关于向量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的分解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有如下四个命题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在同一平面内且两两不共线</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则真命题是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给定向量</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总存在向量</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给定向量</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总存在实数</a:t>
            </a:r>
            <a:r>
              <a:rPr lang="en-US" altLang="zh-CN" sz="2600" b="1" i="1">
                <a:latin typeface="Times New Roman" panose="02020603050405020304" pitchFamily="18" charset="0"/>
                <a:cs typeface="Times New Roman" panose="02020603050405020304" pitchFamily="18" charset="0"/>
              </a:rPr>
              <a:t>λ</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μc</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给定单位向量</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和正数</a:t>
            </a:r>
            <a:r>
              <a:rPr lang="en-US" altLang="zh-CN" sz="2600" b="1" i="1">
                <a:latin typeface="Times New Roman" panose="02020603050405020304" pitchFamily="18" charset="0"/>
                <a:cs typeface="Times New Roman" panose="02020603050405020304" pitchFamily="18" charset="0"/>
              </a:rPr>
              <a:t>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总存在单位向量</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和实数</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μc</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给定正数</a:t>
            </a:r>
            <a:r>
              <a:rPr lang="en-US" altLang="zh-CN" sz="2600" b="1" i="1">
                <a:latin typeface="Times New Roman" panose="02020603050405020304" pitchFamily="18" charset="0"/>
                <a:cs typeface="Times New Roman" panose="02020603050405020304" pitchFamily="18" charset="0"/>
              </a:rPr>
              <a:t>λ</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总存在单位向量</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和单位向量</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μc</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6912868" y="1181858"/>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200"/>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384264"/>
            <a:ext cx="11589417" cy="5815375"/>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在同一平面内且两两不共线</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给定向量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只需求得其向量差</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zh-CN" altLang="zh-CN" sz="2600" b="1">
                <a:latin typeface="Times New Roman" panose="02020603050405020304" pitchFamily="18" charset="0"/>
                <a:cs typeface="Times New Roman" panose="02020603050405020304" pitchFamily="18" charset="0"/>
              </a:rPr>
              <a:t>为所求的向量</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故总存在向量</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当向量</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在同一平面内且两两不共线时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可作基底</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由平面向量基本定理可知结论成立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无论</a:t>
            </a:r>
            <a:r>
              <a:rPr lang="en-US" altLang="zh-CN" sz="2600" b="1" i="1">
                <a:latin typeface="Times New Roman" panose="02020603050405020304" pitchFamily="18" charset="0"/>
                <a:cs typeface="Times New Roman" panose="02020603050405020304" pitchFamily="18" charset="0"/>
              </a:rPr>
              <a:t>λ</a:t>
            </a:r>
            <a:r>
              <a:rPr lang="zh-CN" altLang="zh-CN" sz="2600" b="1">
                <a:latin typeface="Times New Roman" panose="02020603050405020304" pitchFamily="18" charset="0"/>
                <a:cs typeface="Times New Roman" panose="02020603050405020304" pitchFamily="18" charset="0"/>
              </a:rPr>
              <a:t>取何值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λb</a:t>
            </a:r>
            <a:r>
              <a:rPr lang="zh-CN" altLang="zh-CN" sz="2600" b="1">
                <a:latin typeface="Times New Roman" panose="02020603050405020304" pitchFamily="18" charset="0"/>
                <a:cs typeface="Times New Roman" panose="02020603050405020304" pitchFamily="18" charset="0"/>
              </a:rPr>
              <a:t>都平行于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而向量</a:t>
            </a:r>
            <a:r>
              <a:rPr lang="en-US" altLang="zh-CN" sz="2600" b="1" i="1">
                <a:latin typeface="Times New Roman" panose="02020603050405020304" pitchFamily="18" charset="0"/>
                <a:cs typeface="Times New Roman" panose="02020603050405020304" pitchFamily="18" charset="0"/>
              </a:rPr>
              <a:t>μc</a:t>
            </a:r>
            <a:r>
              <a:rPr lang="zh-CN" altLang="zh-CN" sz="2600" b="1">
                <a:latin typeface="Times New Roman" panose="02020603050405020304" pitchFamily="18" charset="0"/>
                <a:cs typeface="Times New Roman" panose="02020603050405020304" pitchFamily="18" charset="0"/>
              </a:rPr>
              <a:t>的模恒等于</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要使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μc</a:t>
            </a:r>
            <a:r>
              <a:rPr lang="zh-CN" altLang="zh-CN" sz="2600" b="1">
                <a:latin typeface="Times New Roman" panose="02020603050405020304" pitchFamily="18" charset="0"/>
                <a:cs typeface="Times New Roman" panose="02020603050405020304" pitchFamily="18" charset="0"/>
              </a:rPr>
              <a:t>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根据平行四边形法则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μc</a:t>
            </a:r>
            <a:r>
              <a:rPr lang="zh-CN" altLang="zh-CN" sz="2600" b="1">
                <a:latin typeface="Times New Roman" panose="02020603050405020304" pitchFamily="18" charset="0"/>
                <a:cs typeface="Times New Roman" panose="02020603050405020304" pitchFamily="18" charset="0"/>
              </a:rPr>
              <a:t>的纵坐标一定为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故找不到这样的单位向量</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使等式成立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λ</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μ</a:t>
            </a:r>
            <a:r>
              <a:rPr lang="zh-CN" altLang="zh-CN" sz="2600" b="1">
                <a:latin typeface="Times New Roman" panose="02020603050405020304" pitchFamily="18" charset="0"/>
                <a:cs typeface="Times New Roman" panose="02020603050405020304" pitchFamily="18" charset="0"/>
              </a:rPr>
              <a:t>为正数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λb</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μc</a:t>
            </a:r>
            <a:r>
              <a:rPr lang="zh-CN" altLang="zh-CN" sz="2600" b="1">
                <a:latin typeface="Times New Roman" panose="02020603050405020304" pitchFamily="18" charset="0"/>
                <a:cs typeface="Times New Roman" panose="02020603050405020304" pitchFamily="18" charset="0"/>
              </a:rPr>
              <a:t>代表与原向量同向的且有固定长度的向量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这就使得向量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不一定能用两个单位向量的组合表示出来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故不一定能使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μc</a:t>
            </a:r>
            <a:r>
              <a:rPr lang="zh-CN" altLang="zh-CN" sz="2600" b="1">
                <a:latin typeface="Times New Roman" panose="02020603050405020304" pitchFamily="18" charset="0"/>
                <a:cs typeface="Times New Roman" panose="02020603050405020304" pitchFamily="18" charset="0"/>
              </a:rPr>
              <a:t>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AB.</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40201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矩形 8"/>
              <p:cNvSpPr/>
              <p:nvPr/>
            </p:nvSpPr>
            <p:spPr>
              <a:xfrm>
                <a:off x="269382" y="492501"/>
                <a:ext cx="11589417" cy="363400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武汉调研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则下列选项正确的是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𝑨𝑶</m:t>
                        </m:r>
                      </m:e>
                    </m:acc>
                  </m:oMath>
                </a14:m>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r>
                              <a:rPr lang="en-US" altLang="zh-CN" sz="2600" b="1" i="1">
                                <a:latin typeface="Cambria Math" panose="02040503050406030204" pitchFamily="18" charset="0"/>
                                <a:cs typeface="Times New Roman" panose="02020603050405020304" pitchFamily="18" charset="0"/>
                              </a:rPr>
                              <m:t>|</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den>
                        </m:f>
                      </m:e>
                    </m:d>
                  </m:oMath>
                </a14:m>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𝑩𝑶</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的垂心</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p:sp>
            <p:nvSpPr>
              <p:cNvPr id="9" name="矩形 8"/>
              <p:cNvSpPr>
                <a:spLocks noRot="1" noChangeAspect="1" noMove="1" noResize="1" noEditPoints="1" noAdjustHandles="1" noChangeArrowheads="1" noChangeShapeType="1" noTextEdit="1"/>
              </p:cNvSpPr>
              <p:nvPr/>
            </p:nvSpPr>
            <p:spPr>
              <a:xfrm>
                <a:off x="269382" y="492501"/>
                <a:ext cx="11589417" cy="3634008"/>
              </a:xfrm>
              <a:prstGeom prst="rect">
                <a:avLst/>
              </a:prstGeom>
              <a:blipFill rotWithShape="0">
                <a:blip r:embed="rId3"/>
                <a:stretch>
                  <a:fillRect l="-947"/>
                </a:stretch>
              </a:blipFill>
            </p:spPr>
            <p:txBody>
              <a:bodyPr/>
              <a:lstStyle/>
              <a:p>
                <a:r>
                  <a:rPr lang="zh-CN" altLang="en-US">
                    <a:noFill/>
                  </a:rPr>
                  <a:t> </a:t>
                </a:r>
              </a:p>
            </p:txBody>
          </p:sp>
        </mc:Fallback>
      </mc:AlternateContent>
      <p:sp>
        <p:nvSpPr>
          <p:cNvPr id="10" name="矩形 9"/>
          <p:cNvSpPr/>
          <p:nvPr>
            <p:custDataLst>
              <p:tags r:id="rId1"/>
            </p:custDataLst>
          </p:nvPr>
        </p:nvSpPr>
        <p:spPr>
          <a:xfrm>
            <a:off x="9573118" y="591284"/>
            <a:ext cx="101662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ACD</a:t>
            </a:r>
            <a:endParaRPr lang="zh-CN" altLang="en-US" sz="3000" b="1" dirty="0">
              <a:solidFill>
                <a:srgbClr val="C00000"/>
              </a:solidFill>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504298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𝑨𝑶</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𝑨𝑶</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r>
                              <a:rPr lang="en-US" altLang="zh-CN" sz="2600" b="1" i="1">
                                <a:latin typeface="Cambria Math" panose="02040503050406030204" pitchFamily="18" charset="0"/>
                                <a:cs typeface="Times New Roman" panose="02020603050405020304" pitchFamily="18" charset="0"/>
                              </a:rPr>
                              <m:t>|</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CBA</a:t>
                </a:r>
                <a:r>
                  <a:rPr lang="zh-CN" altLang="zh-CN" sz="2600" b="1">
                    <a:latin typeface="Times New Roman" panose="02020603050405020304" pitchFamily="18" charset="0"/>
                    <a:cs typeface="Times New Roman" panose="02020603050405020304" pitchFamily="18" charset="0"/>
                  </a:rPr>
                  <a:t>的平分线上</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的角平分线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DC</a:t>
                </a:r>
                <a:r>
                  <a:rPr lang="zh-CN" altLang="zh-CN" sz="2600" b="1">
                    <a:latin typeface="Times New Roman" panose="02020603050405020304" pitchFamily="18" charset="0"/>
                    <a:cs typeface="Times New Roman" panose="02020603050405020304" pitchFamily="18" charset="0"/>
                  </a:rPr>
                  <a:t>不一定相等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5042984"/>
              </a:xfrm>
              <a:prstGeom prst="rect">
                <a:avLst/>
              </a:prstGeom>
              <a:blipFill rotWithShape="0">
                <a:blip r:embed="rId3"/>
                <a:stretch>
                  <a:fillRect l="-947" b="-20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869055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423417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𝑩𝑶</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为直角顶点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的垂心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4234172"/>
              </a:xfrm>
              <a:prstGeom prst="rect">
                <a:avLst/>
              </a:prstGeom>
              <a:blipFill rotWithShape="0">
                <a:blip r:embed="rId3"/>
                <a:stretch>
                  <a:fillRect l="-947"/>
                </a:stretch>
              </a:blipFill>
            </p:spPr>
            <p:txBody>
              <a:bodyPr/>
              <a:lstStyle/>
              <a:p>
                <a:r>
                  <a:rPr lang="zh-CN" altLang="en-US">
                    <a:noFill/>
                  </a:rPr>
                  <a:t> </a:t>
                </a:r>
              </a:p>
            </p:txBody>
          </p:sp>
        </mc:Fallback>
      </mc:AlternateContent>
      <p:pic>
        <p:nvPicPr>
          <p:cNvPr id="4" name="image41.jpeg"/>
          <p:cNvPicPr/>
          <p:nvPr/>
        </p:nvPicPr>
        <p:blipFill>
          <a:blip r:embed="rId4">
            <a:clrChange>
              <a:clrFrom>
                <a:srgbClr val="FFFFFF"/>
              </a:clrFrom>
              <a:clrTo>
                <a:srgbClr val="FFFFFF">
                  <a:alpha val="0"/>
                </a:srgbClr>
              </a:clrTo>
            </a:clrChange>
          </a:blip>
          <a:stretch>
            <a:fillRect/>
          </a:stretch>
        </p:blipFill>
        <p:spPr>
          <a:xfrm>
            <a:off x="7823421" y="1917605"/>
            <a:ext cx="2688995" cy="2650638"/>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262477" y="4632751"/>
                <a:ext cx="11589417" cy="166635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建立平面直角坐标系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𝒓</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𝒓</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zh-CN" altLang="zh-CN" sz="2600" b="1">
                    <a:latin typeface="Calibri" panose="020F0502020204030204" pitchFamily="34" charset="0"/>
                    <a:cs typeface="宋体" panose="02010600030101010101" pitchFamily="2" charset="-122"/>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2477" y="4632751"/>
                <a:ext cx="11589417" cy="1666354"/>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8462153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linds(horizont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linds(horizont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2477" y="487331"/>
                <a:ext cx="11589417" cy="203934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𝒓</m:t>
                              </m:r>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𝒓</m:t>
                                  </m:r>
                                </m:e>
                              </m: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𝒏𝒓</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𝒓</m:t>
                              </m:r>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𝒓</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2477" y="487331"/>
                <a:ext cx="11589417" cy="2039341"/>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341725" y="2481188"/>
                <a:ext cx="11589417" cy="338586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=2sin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θ</a:t>
                </a:r>
                <a:r>
                  <a:rPr lang="zh-CN" altLang="zh-CN" sz="2600" b="1">
                    <a:latin typeface="Calibri" panose="020F0502020204030204" pitchFamily="34" charset="0"/>
                    <a:cs typeface="宋体" panose="02010600030101010101" pitchFamily="2" charset="-122"/>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sin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e>
                    </m:d>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41725" y="2481188"/>
                <a:ext cx="11589417" cy="3385863"/>
              </a:xfrm>
              <a:prstGeom prst="rect">
                <a:avLst/>
              </a:prstGeom>
              <a:blipFill rotWithShape="0">
                <a:blip r:embed="rId4"/>
                <a:stretch>
                  <a:fillRect l="-947" b="-37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341155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平面向量的正交分解</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把</a:t>
            </a:r>
            <a:r>
              <a:rPr lang="zh-CN" altLang="zh-CN" sz="2600" b="1">
                <a:latin typeface="Times New Roman" panose="02020603050405020304" pitchFamily="18" charset="0"/>
                <a:cs typeface="Times New Roman" panose="02020603050405020304" pitchFamily="18" charset="0"/>
              </a:rPr>
              <a:t>一个向量分解为两</a:t>
            </a:r>
            <a:r>
              <a:rPr lang="zh-CN" altLang="zh-CN" sz="2600" b="1" smtClean="0">
                <a:latin typeface="Times New Roman" panose="02020603050405020304" pitchFamily="18" charset="0"/>
                <a:cs typeface="Times New Roman" panose="02020603050405020304" pitchFamily="18" charset="0"/>
              </a:rPr>
              <a:t>个</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zh-CN" altLang="zh-CN" sz="2600" b="1" smtClean="0">
                <a:latin typeface="Times New Roman" panose="02020603050405020304" pitchFamily="18" charset="0"/>
                <a:cs typeface="Times New Roman" panose="02020603050405020304" pitchFamily="18" charset="0"/>
              </a:rPr>
              <a:t>的</a:t>
            </a:r>
            <a:r>
              <a:rPr lang="zh-CN" altLang="zh-CN" sz="2600" b="1">
                <a:latin typeface="Times New Roman" panose="02020603050405020304" pitchFamily="18" charset="0"/>
                <a:cs typeface="Times New Roman" panose="02020603050405020304" pitchFamily="18" charset="0"/>
              </a:rPr>
              <a:t>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叫做把向量作正交分解</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4032321" y="1269524"/>
            <a:ext cx="1524776"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互相垂直</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891245"/>
            <a:ext cx="12190413" cy="332116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07157"/>
                <a:ext cx="11589417" cy="2476768"/>
              </a:xfrm>
              <a:prstGeom prst="rect">
                <a:avLst/>
              </a:prstGeom>
            </p:spPr>
            <p:txBody>
              <a:bodyPr wrap="square">
                <a:spAutoFit/>
              </a:bodyPr>
              <a:lstStyle/>
              <a:p>
                <a:pPr marL="355600" indent="-355600">
                  <a:lnSpc>
                    <a:spcPct val="20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葫芦岛测试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的坐标为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07157"/>
                <a:ext cx="11589417" cy="2476768"/>
              </a:xfrm>
              <a:prstGeom prst="rect">
                <a:avLst/>
              </a:prstGeom>
              <a:blipFill rotWithShape="0">
                <a:blip r:embed="rId4"/>
                <a:stretch>
                  <a:fillRect l="-947" b="-517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custDataLst>
                  <p:tags r:id="rId2"/>
                </p:custDataLst>
              </p:nvPr>
            </p:nvSpPr>
            <p:spPr>
              <a:xfrm>
                <a:off x="3527266" y="1865949"/>
                <a:ext cx="1464312" cy="915764"/>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𝟑</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r>
                          <a:rPr lang="en-US" altLang="zh-CN" sz="2600" b="1">
                            <a:solidFill>
                              <a:srgbClr val="C00000"/>
                            </a:solidFill>
                            <a:latin typeface="Cambria Math" panose="02040503050406030204" pitchFamily="18" charset="0"/>
                            <a:cs typeface="Times New Roman" panose="02020603050405020304" pitchFamily="18" charset="0"/>
                          </a:rPr>
                          <m:t>,</m:t>
                        </m:r>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𝟏𝟕</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5"/>
                </p:custDataLst>
              </p:nvPr>
            </p:nvSpPr>
            <p:spPr>
              <a:xfrm>
                <a:off x="3527266" y="1865949"/>
                <a:ext cx="1464312" cy="915764"/>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矩形 4"/>
              <p:cNvSpPr/>
              <p:nvPr/>
            </p:nvSpPr>
            <p:spPr>
              <a:xfrm>
                <a:off x="568086" y="2842700"/>
                <a:ext cx="11589417" cy="3028073"/>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结合题意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2)=3(1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𝟏𝟒</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endParaRPr lang="zh-CN" altLang="zh-CN" sz="1150">
                  <a:latin typeface="Calibri" panose="020F0502020204030204" pitchFamily="34" charset="0"/>
                  <a:cs typeface="Times New Roman" panose="02020603050405020304" pitchFamily="18" charset="0"/>
                </a:endParaRPr>
              </a:p>
            </p:txBody>
          </p:sp>
        </mc:Choice>
        <mc:Fallback>
          <p:sp>
            <p:nvSpPr>
              <p:cNvPr id="5" name="矩形 4"/>
              <p:cNvSpPr>
                <a:spLocks noRot="1" noChangeAspect="1" noMove="1" noResize="1" noEditPoints="1" noAdjustHandles="1" noChangeArrowheads="1" noChangeShapeType="1" noTextEdit="1"/>
              </p:cNvSpPr>
              <p:nvPr/>
            </p:nvSpPr>
            <p:spPr>
              <a:xfrm>
                <a:off x="568086" y="2842700"/>
                <a:ext cx="11589417" cy="3028073"/>
              </a:xfrm>
              <a:prstGeom prst="rect">
                <a:avLst/>
              </a:prstGeom>
              <a:blipFill rotWithShape="0">
                <a:blip r:embed="rId7"/>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124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07157"/>
                <a:ext cx="11589417" cy="265983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BMC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07157"/>
                <a:ext cx="11589417" cy="2659831"/>
              </a:xfrm>
              <a:prstGeom prst="rect">
                <a:avLst/>
              </a:prstGeom>
              <a:blipFill rotWithShape="0">
                <a:blip r:embed="rId3"/>
                <a:stretch>
                  <a:fillRect l="-947" b="-11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99053" y="2283856"/>
                <a:ext cx="2556405" cy="2008435"/>
              </a:xfrm>
              <a:prstGeom prst="rect">
                <a:avLst/>
              </a:prstGeom>
            </p:spPr>
            <p:txBody>
              <a:bodyPr wrap="non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解得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260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99053" y="2283856"/>
                <a:ext cx="2556405" cy="2008435"/>
              </a:xfrm>
              <a:prstGeom prst="rect">
                <a:avLst/>
              </a:prstGeom>
              <a:blipFill rotWithShape="0">
                <a:blip r:embed="rId4"/>
                <a:stretch>
                  <a:fillRect l="-42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11245" y="4278822"/>
                <a:ext cx="11589417" cy="91576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的坐标为</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11245" y="4278822"/>
                <a:ext cx="11589417" cy="915764"/>
              </a:xfrm>
              <a:prstGeom prst="rect">
                <a:avLst/>
              </a:prstGeom>
              <a:blipFill rotWithShape="0">
                <a:blip r:embed="rId5"/>
                <a:stretch>
                  <a:fillRect l="-947" b="-5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703838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39272"/>
            <a:ext cx="12190413" cy="43333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577027"/>
                <a:ext cx="11589417" cy="130086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13.(2025·</a:t>
                </a:r>
                <a:r>
                  <a:rPr lang="zh-CN" altLang="zh-CN" sz="2600" b="1">
                    <a:latin typeface="Times New Roman" panose="02020603050405020304" pitchFamily="18" charset="0"/>
                    <a:cs typeface="Times New Roman" panose="02020603050405020304" pitchFamily="18" charset="0"/>
                  </a:rPr>
                  <a:t>成都诊断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577027"/>
                <a:ext cx="11589417" cy="1300869"/>
              </a:xfrm>
              <a:prstGeom prst="rect">
                <a:avLst/>
              </a:prstGeom>
              <a:blipFill rotWithShape="0">
                <a:blip r:embed="rId4"/>
                <a:stretch>
                  <a:fillRect l="-947" r="-158" b="-10798"/>
                </a:stretch>
              </a:blipFill>
            </p:spPr>
            <p:txBody>
              <a:bodyPr/>
              <a:lstStyle/>
              <a:p>
                <a:r>
                  <a:rPr lang="zh-CN" altLang="en-US">
                    <a:noFill/>
                  </a:rPr>
                  <a:t> </a:t>
                </a:r>
              </a:p>
            </p:txBody>
          </p:sp>
        </mc:Fallback>
      </mc:AlternateContent>
      <p:sp>
        <p:nvSpPr>
          <p:cNvPr id="12" name="矩形 11"/>
          <p:cNvSpPr/>
          <p:nvPr>
            <p:custDataLst>
              <p:tags r:id="rId2"/>
            </p:custDataLst>
          </p:nvPr>
        </p:nvSpPr>
        <p:spPr>
          <a:xfrm>
            <a:off x="2373979" y="1171988"/>
            <a:ext cx="519694"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682339" y="1917605"/>
                <a:ext cx="11589417" cy="339631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则有</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zh-CN"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82339" y="1917605"/>
                <a:ext cx="11589417" cy="3396314"/>
              </a:xfrm>
              <a:prstGeom prst="rect">
                <a:avLst/>
              </a:prstGeom>
              <a:blipFill rotWithShape="0">
                <a:blip r:embed="rId5"/>
                <a:stretch>
                  <a:fillRect l="-947" b="-14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055240"/>
            <a:ext cx="12190413" cy="42443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148014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若在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边上的高</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上靠近点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𝑨𝑶</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1480149"/>
              </a:xfrm>
              <a:prstGeom prst="rect">
                <a:avLst/>
              </a:prstGeom>
              <a:blipFill rotWithShape="0">
                <a:blip r:embed="rId4"/>
                <a:stretch>
                  <a:fillRect l="-947" b="-9053"/>
                </a:stretch>
              </a:blipFill>
            </p:spPr>
            <p:txBody>
              <a:bodyPr/>
              <a:lstStyle/>
              <a:p>
                <a:r>
                  <a:rPr lang="zh-CN" altLang="en-US">
                    <a:noFill/>
                  </a:rPr>
                  <a:t> </a:t>
                </a:r>
              </a:p>
            </p:txBody>
          </p:sp>
        </mc:Fallback>
      </mc:AlternateContent>
      <p:sp>
        <p:nvSpPr>
          <p:cNvPr id="11" name="矩形 10"/>
          <p:cNvSpPr/>
          <p:nvPr>
            <p:custDataLst>
              <p:tags r:id="rId2"/>
            </p:custDataLst>
          </p:nvPr>
        </p:nvSpPr>
        <p:spPr>
          <a:xfrm>
            <a:off x="8792590" y="1277099"/>
            <a:ext cx="351378"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603313" y="195418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由题意可知</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42.jpeg"/>
          <p:cNvPicPr/>
          <p:nvPr/>
        </p:nvPicPr>
        <p:blipFill>
          <a:blip r:embed="rId5">
            <a:clrChange>
              <a:clrFrom>
                <a:srgbClr val="FFFFFF"/>
              </a:clrFrom>
              <a:clrTo>
                <a:srgbClr val="FFFFFF">
                  <a:alpha val="0"/>
                </a:srgbClr>
              </a:clrTo>
            </a:clrChange>
          </a:blip>
          <a:stretch>
            <a:fillRect/>
          </a:stretch>
        </p:blipFill>
        <p:spPr>
          <a:xfrm>
            <a:off x="8255476" y="2512987"/>
            <a:ext cx="3096196" cy="1769534"/>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70147" y="2553494"/>
                <a:ext cx="11589417" cy="3770135"/>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𝑨𝑶</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𝟗</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𝟗</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𝑨𝑶</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70147" y="2553494"/>
                <a:ext cx="11589417" cy="3770135"/>
              </a:xfrm>
              <a:prstGeom prst="rect">
                <a:avLst/>
              </a:prstGeom>
              <a:blipFill rotWithShape="0">
                <a:blip r:embed="rId6"/>
                <a:stretch>
                  <a:fillRect l="-947" b="-8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linds(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blinds(horizontal)">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438810"/>
            <a:ext cx="12190413" cy="37907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3" name="矩形 12"/>
              <p:cNvSpPr/>
              <p:nvPr/>
            </p:nvSpPr>
            <p:spPr>
              <a:xfrm>
                <a:off x="269382" y="492501"/>
                <a:ext cx="11589417" cy="377007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15.</a:t>
                </a:r>
                <a:r>
                  <a:rPr lang="zh-CN" altLang="zh-CN" sz="2600" b="1" dirty="0">
                    <a:latin typeface="Times New Roman" panose="02020603050405020304" pitchFamily="18" charset="0"/>
                    <a:cs typeface="Times New Roman" panose="02020603050405020304" pitchFamily="18" charset="0"/>
                  </a:rPr>
                  <a:t>已知</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𝑪𝑴</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𝑪𝑵</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求</a:t>
                </a:r>
                <a:r>
                  <a:rPr lang="en-US" altLang="zh-CN" sz="2600" b="1" dirty="0" err="1">
                    <a:latin typeface="Times New Roman" panose="02020603050405020304" pitchFamily="18" charset="0"/>
                    <a:cs typeface="Times New Roman" panose="02020603050405020304" pitchFamily="18" charset="0"/>
                  </a:rPr>
                  <a:t>3</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由已知得</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8).</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3</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a:t>
                </a:r>
                <a:r>
                  <a:rPr lang="en-US" altLang="zh-CN" sz="2600" b="1" dirty="0" err="1" smtClean="0">
                    <a:latin typeface="宋体" panose="02010600030101010101" pitchFamily="2" charset="-122"/>
                    <a:cs typeface="Times New Roman" panose="02020603050405020304" pitchFamily="18" charset="0"/>
                  </a:rPr>
                  <a:t>-</a:t>
                </a:r>
                <a:r>
                  <a:rPr lang="en-US" altLang="zh-CN" sz="2600" b="1" dirty="0" err="1" smtClean="0">
                    <a:latin typeface="Times New Roman" panose="02020603050405020304" pitchFamily="18" charset="0"/>
                    <a:cs typeface="Times New Roman" panose="02020603050405020304" pitchFamily="18" charset="0"/>
                  </a:rPr>
                  <a:t>3</a:t>
                </a:r>
                <a:r>
                  <a:rPr lang="en-US" altLang="zh-CN" sz="2600" b="1" i="1" dirty="0" err="1" smtClean="0">
                    <a:latin typeface="Times New Roman" panose="02020603050405020304" pitchFamily="18" charset="0"/>
                    <a:cs typeface="Times New Roman" panose="02020603050405020304" pitchFamily="18" charset="0"/>
                  </a:rPr>
                  <a:t>c</a:t>
                </a:r>
                <a:r>
                  <a:rPr lang="en-US" altLang="zh-CN" sz="2600" b="1" dirty="0" smtClean="0">
                    <a:latin typeface="Times New Roman" panose="02020603050405020304" pitchFamily="18" charset="0"/>
                    <a:cs typeface="Times New Roman" panose="02020603050405020304" pitchFamily="18" charset="0"/>
                  </a:rPr>
                  <a:t>=3(5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8</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15</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24)=(6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42</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269382" y="492501"/>
                <a:ext cx="11589417" cy="3770071"/>
              </a:xfrm>
              <a:prstGeom prst="rect">
                <a:avLst/>
              </a:prstGeom>
              <a:blipFill rotWithShape="0">
                <a:blip r:embed="rId3"/>
                <a:stretch>
                  <a:fillRect l="-947" b="-12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blinds(horizontal)">
                                      <p:cBhvr>
                                        <p:cTn id="7" dur="500"/>
                                        <p:tgtEl>
                                          <p:spTgt spid="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blinds(horizontal)">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63928"/>
            <a:ext cx="12190413" cy="49544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338518" y="658949"/>
                <a:ext cx="11589417" cy="4486869"/>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求满足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nc</a:t>
                </a:r>
                <a:r>
                  <a:rPr lang="zh-CN" altLang="zh-CN" sz="2600" b="1">
                    <a:latin typeface="Times New Roman" panose="02020603050405020304" pitchFamily="18" charset="0"/>
                    <a:cs typeface="Times New Roman" panose="02020603050405020304" pitchFamily="18" charset="0"/>
                  </a:rPr>
                  <a:t>的实数</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effectLst/>
                    <a:latin typeface="Times New Roman" panose="02020603050405020304" pitchFamily="18" charset="0"/>
                    <a:ea typeface="黑体" panose="02010609060101010101" pitchFamily="49" charset="-122"/>
                    <a:cs typeface="Times New Roman" panose="02020603050405020304" pitchFamily="18" charset="0"/>
                  </a:rPr>
                  <a:t>法</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一</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38518" y="658949"/>
                <a:ext cx="11589417" cy="4486869"/>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229621"/>
            <a:ext cx="12190413" cy="49810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92501"/>
                <a:ext cx="11589417" cy="534646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的坐标及向量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zh-CN" altLang="zh-CN" sz="2600" b="1">
                    <a:latin typeface="Times New Roman" panose="02020603050405020304" pitchFamily="18" charset="0"/>
                    <a:cs typeface="Times New Roman" panose="02020603050405020304" pitchFamily="18" charset="0"/>
                  </a:rPr>
                  <a:t>的坐标</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𝑪𝑵</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𝑶𝑵</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𝑶𝑵</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18).</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92501"/>
                <a:ext cx="11589417" cy="5346464"/>
              </a:xfrm>
              <a:prstGeom prst="rect">
                <a:avLst/>
              </a:prstGeom>
              <a:blipFill rotWithShape="0">
                <a:blip r:embed="rId3"/>
                <a:stretch>
                  <a:fillRect l="-947" b="-2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980542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linds(horizontal)">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1927080"/>
            <a:ext cx="12190413" cy="43333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6" name="矩形 5"/>
              <p:cNvSpPr/>
              <p:nvPr/>
            </p:nvSpPr>
            <p:spPr>
              <a:xfrm>
                <a:off x="269382" y="492501"/>
                <a:ext cx="11589417" cy="88440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492501"/>
                <a:ext cx="11589417" cy="884409"/>
              </a:xfrm>
              <a:prstGeom prst="rect">
                <a:avLst/>
              </a:prstGeom>
              <a:blipFill rotWithShape="0">
                <a:blip r:embed="rId3"/>
                <a:stretch>
                  <a:fillRect l="-947" b="-6207"/>
                </a:stretch>
              </a:blipFill>
            </p:spPr>
            <p:txBody>
              <a:bodyPr/>
              <a:lstStyle/>
              <a:p>
                <a:r>
                  <a:rPr lang="zh-CN" altLang="en-US">
                    <a:noFill/>
                  </a:rPr>
                  <a:t> </a:t>
                </a:r>
              </a:p>
            </p:txBody>
          </p:sp>
        </mc:Fallback>
      </mc:AlternateContent>
      <p:pic>
        <p:nvPicPr>
          <p:cNvPr id="4" name="image43.jpeg"/>
          <p:cNvPicPr/>
          <p:nvPr/>
        </p:nvPicPr>
        <p:blipFill>
          <a:blip r:embed="rId4">
            <a:clrChange>
              <a:clrFrom>
                <a:srgbClr val="FFFFFF"/>
              </a:clrFrom>
              <a:clrTo>
                <a:srgbClr val="FFFFFF">
                  <a:alpha val="0"/>
                </a:srgbClr>
              </a:clrTo>
            </a:clrChange>
          </a:blip>
          <a:stretch>
            <a:fillRect/>
          </a:stretch>
        </p:blipFill>
        <p:spPr>
          <a:xfrm>
            <a:off x="7823422" y="606029"/>
            <a:ext cx="2934144" cy="2082457"/>
          </a:xfrm>
          <a:prstGeom prst="rect">
            <a:avLst/>
          </a:prstGeom>
        </p:spPr>
      </p:pic>
      <p:sp>
        <p:nvSpPr>
          <p:cNvPr id="7" name="矩形 6"/>
          <p:cNvSpPr/>
          <p:nvPr/>
        </p:nvSpPr>
        <p:spPr>
          <a:xfrm>
            <a:off x="433974" y="1257332"/>
            <a:ext cx="11589417" cy="6239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ABM</a:t>
            </a:r>
            <a:r>
              <a:rPr lang="zh-CN" altLang="zh-CN" sz="2600" b="1">
                <a:latin typeface="Times New Roman" panose="02020603050405020304" pitchFamily="18" charset="0"/>
                <a:cs typeface="Times New Roman" panose="02020603050405020304" pitchFamily="18" charset="0"/>
              </a:rPr>
              <a:t>与</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的面积之比</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nvSpPr>
            <p:spPr>
              <a:xfrm>
                <a:off x="421782" y="1844453"/>
                <a:ext cx="11589417" cy="43026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是线段</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上靠近</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的四等分点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ABM</a:t>
                </a:r>
                <a:r>
                  <a:rPr lang="zh-CN" altLang="zh-CN" sz="2600" b="1">
                    <a:latin typeface="Times New Roman" panose="02020603050405020304" pitchFamily="18" charset="0"/>
                    <a:cs typeface="Times New Roman" panose="02020603050405020304" pitchFamily="18" charset="0"/>
                  </a:rPr>
                  <a:t>与</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的面积之比为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21782" y="1844453"/>
                <a:ext cx="11589417" cy="4302653"/>
              </a:xfrm>
              <a:prstGeom prst="rect">
                <a:avLst/>
              </a:prstGeom>
              <a:blipFill rotWithShape="0">
                <a:blip r:embed="rId5"/>
                <a:stretch>
                  <a:fillRect l="-947" b="-7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215431"/>
            <a:ext cx="12190413" cy="50098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68538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中点</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zh-CN" altLang="zh-CN" sz="2600" b="1">
                    <a:latin typeface="Times New Roman" panose="02020603050405020304" pitchFamily="18" charset="0"/>
                    <a:cs typeface="Times New Roman" panose="02020603050405020304" pitchFamily="18" charset="0"/>
                  </a:rPr>
                  <a:t>与</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𝑪𝑵</m:t>
                        </m:r>
                      </m:e>
                    </m:acc>
                  </m:oMath>
                </a14:m>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685380"/>
              </a:xfrm>
              <a:prstGeom prst="rect">
                <a:avLst/>
              </a:prstGeom>
              <a:blipFill rotWithShape="0">
                <a:blip r:embed="rId3"/>
                <a:stretch>
                  <a:fillRect l="-947" b="-205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421782" y="1102265"/>
                <a:ext cx="11589417" cy="512005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zh-CN"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𝑨𝑵</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𝑨𝑵</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𝝀</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21782" y="1102265"/>
                <a:ext cx="11589417" cy="5120056"/>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65089"/>
                <a:ext cx="11589417" cy="49682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平面向量的坐标运算</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向量加法、减法、数乘运算及向量的模</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a:t>
                </a:r>
                <a:r>
                  <a:rPr lang="en-US" altLang="zh-CN" sz="2600" b="1">
                    <a:latin typeface="Times New Roman" panose="02020603050405020304" pitchFamily="18" charset="0"/>
                    <a:cs typeface="Times New Roman" panose="02020603050405020304" pitchFamily="18" charset="0"/>
                    <a:sym typeface="Times New Roman" panose="02020603050405020304" pitchFamily="18" charset="0"/>
                  </a:rPr>
                  <a:t>_</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向量坐标的求法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若向量的起点是坐标原点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则终点坐标即为向量的坐标</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p>
              <a:p>
                <a:pPr marL="355600" indent="-355600">
                  <a:lnSpc>
                    <a:spcPct val="150000"/>
                  </a:lnSpc>
                  <a:spcAft>
                    <a:spcPts val="0"/>
                  </a:spcAft>
                  <a:tabLst>
                    <a:tab pos="2970530" algn="l"/>
                  </a:tabLst>
                </a:pPr>
                <a:r>
                  <a:rPr lang="en-US" altLang="zh-CN" sz="2600" b="1">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____________________</a:t>
                </a:r>
                <a:r>
                  <a:rPr lang="en-US" altLang="zh-CN" sz="2600" b="1" smtClean="0">
                    <a:latin typeface="Times New Roman" panose="02020603050405020304" pitchFamily="18" charset="0"/>
                    <a:cs typeface="Times New Roman" panose="02020603050405020304" pitchFamily="18" charset="0"/>
                    <a:sym typeface="Times New Roman" panose="02020603050405020304" pitchFamily="18" charset="0"/>
                  </a:rPr>
                  <a:t>_</a:t>
                </a:r>
                <a:r>
                  <a:rPr lang="en-US" altLang="zh-CN" sz="2600" b="1">
                    <a:latin typeface="Times New Roman" panose="02020603050405020304" pitchFamily="18" charset="0"/>
                    <a:cs typeface="Times New Roman" panose="02020603050405020304" pitchFamily="18" charset="0"/>
                    <a:sym typeface="Times New Roman" panose="02020603050405020304" pitchFamily="18" charset="0"/>
                  </a:rPr>
                  <a:t>_</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65089"/>
                <a:ext cx="11589417" cy="4968283"/>
              </a:xfrm>
              <a:prstGeom prst="rect">
                <a:avLst/>
              </a:prstGeom>
              <a:blipFill rotWithShape="0">
                <a:blip r:embed="rId3"/>
                <a:stretch>
                  <a:fillRect l="-947" b="-491"/>
                </a:stretch>
              </a:blipFill>
            </p:spPr>
            <p:txBody>
              <a:bodyPr/>
              <a:lstStyle/>
              <a:p>
                <a:r>
                  <a:rPr lang="zh-CN" altLang="en-US">
                    <a:noFill/>
                  </a:rPr>
                  <a:t> </a:t>
                </a:r>
              </a:p>
            </p:txBody>
          </p:sp>
        </mc:Fallback>
      </mc:AlternateContent>
      <p:sp>
        <p:nvSpPr>
          <p:cNvPr id="2" name="矩形 1"/>
          <p:cNvSpPr/>
          <p:nvPr/>
        </p:nvSpPr>
        <p:spPr>
          <a:xfrm>
            <a:off x="1488086" y="2503340"/>
            <a:ext cx="1941557"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4346208" y="2524122"/>
            <a:ext cx="1781257"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7029403" y="2524122"/>
            <a:ext cx="1319592"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λx</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λy</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p:cNvSpPr/>
              <p:nvPr/>
            </p:nvSpPr>
            <p:spPr>
              <a:xfrm>
                <a:off x="9365517" y="2102459"/>
                <a:ext cx="1625573" cy="906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𝒚</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e>
                      </m:ra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9365517" y="2102459"/>
                <a:ext cx="1625573" cy="906530"/>
              </a:xfrm>
              <a:prstGeom prst="rect">
                <a:avLst/>
              </a:prstGeom>
              <a:blipFill rotWithShape="0">
                <a:blip r:embed="rId4"/>
                <a:stretch>
                  <a:fillRect/>
                </a:stretch>
              </a:blipFill>
            </p:spPr>
            <p:txBody>
              <a:bodyPr/>
              <a:lstStyle/>
              <a:p>
                <a:r>
                  <a:rPr lang="zh-CN" altLang="en-US">
                    <a:noFill/>
                  </a:rPr>
                  <a:t> </a:t>
                </a:r>
              </a:p>
            </p:txBody>
          </p:sp>
        </mc:Fallback>
      </mc:AlternateContent>
      <p:sp>
        <p:nvSpPr>
          <p:cNvPr id="7" name="矩形 6"/>
          <p:cNvSpPr/>
          <p:nvPr/>
        </p:nvSpPr>
        <p:spPr>
          <a:xfrm>
            <a:off x="4988913" y="4912767"/>
            <a:ext cx="1781257"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nvSpPr>
            <p:spPr>
              <a:xfrm>
                <a:off x="7617707" y="4529853"/>
                <a:ext cx="4083810" cy="906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𝒚</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𝒚</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e>
                      </m:ra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7617707" y="4529853"/>
                <a:ext cx="4083810" cy="906530"/>
              </a:xfrm>
              <a:prstGeom prst="rect">
                <a:avLst/>
              </a:prstGeom>
              <a:blipFill rotWithShape="0">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057637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6" grpId="0" autoUpdateAnimBg="0"/>
      <p:bldP spid="7" grpId="0" autoUpdateAnimBg="0"/>
      <p:bldP spid="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平面向量共线的坐标表示</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共线的充要条件</a:t>
            </a:r>
            <a:r>
              <a:rPr lang="zh-CN" altLang="zh-CN" sz="2600" b="1" smtClean="0">
                <a:latin typeface="Times New Roman" panose="02020603050405020304" pitchFamily="18" charset="0"/>
                <a:cs typeface="Times New Roman" panose="02020603050405020304" pitchFamily="18" charset="0"/>
              </a:rPr>
              <a:t>是</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8893710" y="1279915"/>
            <a:ext cx="1723549"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2134417"/>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平面内不共线向量都可以作为基底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反之亦然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不共线</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向量的坐标与表示向量的有向线段的起点、终点的相对位置有关系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两个相等的向量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无论起点在什么位置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它们的坐标都是相同的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1757</Words>
  <Application>Microsoft Office PowerPoint</Application>
  <PresentationFormat>自定义</PresentationFormat>
  <Paragraphs>433</Paragraphs>
  <Slides>69</Slides>
  <Notes>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69</vt:i4>
      </vt:variant>
    </vt:vector>
  </HeadingPairs>
  <TitlesOfParts>
    <vt:vector size="85" baseType="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Segoe UI Symbol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51</cp:revision>
  <dcterms:created xsi:type="dcterms:W3CDTF">2024-01-05T07:50:57Z</dcterms:created>
  <dcterms:modified xsi:type="dcterms:W3CDTF">2025-02-15T01:50:29Z</dcterms:modified>
</cp:coreProperties>
</file>