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64" r:id="rId10"/>
    <p:sldId id="265" r:id="rId11"/>
    <p:sldId id="268" r:id="rId12"/>
    <p:sldId id="338" r:id="rId13"/>
    <p:sldId id="339" r:id="rId14"/>
    <p:sldId id="269" r:id="rId15"/>
    <p:sldId id="270" r:id="rId16"/>
    <p:sldId id="271" r:id="rId17"/>
    <p:sldId id="314" r:id="rId18"/>
    <p:sldId id="352" r:id="rId19"/>
    <p:sldId id="315" r:id="rId20"/>
    <p:sldId id="316" r:id="rId21"/>
    <p:sldId id="275" r:id="rId22"/>
    <p:sldId id="276" r:id="rId23"/>
    <p:sldId id="353" r:id="rId24"/>
    <p:sldId id="354" r:id="rId25"/>
    <p:sldId id="277" r:id="rId26"/>
    <p:sldId id="278" r:id="rId27"/>
    <p:sldId id="279" r:id="rId28"/>
    <p:sldId id="318" r:id="rId29"/>
    <p:sldId id="280" r:id="rId30"/>
    <p:sldId id="281" r:id="rId31"/>
    <p:sldId id="282" r:id="rId32"/>
    <p:sldId id="283" r:id="rId33"/>
    <p:sldId id="355" r:id="rId34"/>
    <p:sldId id="356" r:id="rId35"/>
    <p:sldId id="357" r:id="rId36"/>
    <p:sldId id="290" r:id="rId37"/>
    <p:sldId id="291" r:id="rId38"/>
    <p:sldId id="319" r:id="rId39"/>
    <p:sldId id="325" r:id="rId40"/>
    <p:sldId id="326" r:id="rId41"/>
    <p:sldId id="345" r:id="rId42"/>
    <p:sldId id="295" r:id="rId43"/>
    <p:sldId id="296" r:id="rId44"/>
    <p:sldId id="297" r:id="rId45"/>
    <p:sldId id="358" r:id="rId46"/>
    <p:sldId id="298" r:id="rId47"/>
    <p:sldId id="299" r:id="rId48"/>
    <p:sldId id="300" r:id="rId49"/>
    <p:sldId id="359" r:id="rId50"/>
    <p:sldId id="301" r:id="rId51"/>
    <p:sldId id="360" r:id="rId52"/>
    <p:sldId id="302" r:id="rId53"/>
    <p:sldId id="303" r:id="rId54"/>
    <p:sldId id="304" r:id="rId55"/>
    <p:sldId id="305" r:id="rId56"/>
    <p:sldId id="306" r:id="rId57"/>
    <p:sldId id="361" r:id="rId58"/>
    <p:sldId id="307" r:id="rId59"/>
    <p:sldId id="362" r:id="rId60"/>
    <p:sldId id="308" r:id="rId61"/>
    <p:sldId id="309" r:id="rId62"/>
    <p:sldId id="310" r:id="rId63"/>
    <p:sldId id="311" r:id="rId64"/>
    <p:sldId id="335" r:id="rId65"/>
    <p:sldId id="351" r:id="rId66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>
        <p:scale>
          <a:sx n="75" d="100"/>
          <a:sy n="75" d="100"/>
        </p:scale>
        <p:origin x="828" y="44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6.xml"/><Relationship Id="rId13" Type="http://schemas.openxmlformats.org/officeDocument/2006/relationships/slide" Target="../slides/slide53.xml"/><Relationship Id="rId18" Type="http://schemas.openxmlformats.org/officeDocument/2006/relationships/slide" Target="../slides/slide60.xml"/><Relationship Id="rId3" Type="http://schemas.openxmlformats.org/officeDocument/2006/relationships/tags" Target="../tags/tag41.xml"/><Relationship Id="rId21" Type="http://schemas.openxmlformats.org/officeDocument/2006/relationships/slide" Target="../slides/slide63.xml"/><Relationship Id="rId7" Type="http://schemas.openxmlformats.org/officeDocument/2006/relationships/slide" Target="../slides/slide44.xml"/><Relationship Id="rId12" Type="http://schemas.openxmlformats.org/officeDocument/2006/relationships/slide" Target="../slides/slide52.xml"/><Relationship Id="rId17" Type="http://schemas.openxmlformats.org/officeDocument/2006/relationships/slide" Target="../slides/slide58.xml"/><Relationship Id="rId2" Type="http://schemas.openxmlformats.org/officeDocument/2006/relationships/tags" Target="../tags/tag40.xml"/><Relationship Id="rId16" Type="http://schemas.openxmlformats.org/officeDocument/2006/relationships/slide" Target="../slides/slide56.xml"/><Relationship Id="rId20" Type="http://schemas.openxmlformats.org/officeDocument/2006/relationships/slide" Target="../slides/slide62.xml"/><Relationship Id="rId1" Type="http://schemas.openxmlformats.org/officeDocument/2006/relationships/tags" Target="../tags/tag39.xml"/><Relationship Id="rId6" Type="http://schemas.openxmlformats.org/officeDocument/2006/relationships/slide" Target="../slides/slide43.xml"/><Relationship Id="rId11" Type="http://schemas.openxmlformats.org/officeDocument/2006/relationships/slide" Target="../slides/slide50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5.xml"/><Relationship Id="rId10" Type="http://schemas.openxmlformats.org/officeDocument/2006/relationships/slide" Target="../slides/slide48.xml"/><Relationship Id="rId19" Type="http://schemas.openxmlformats.org/officeDocument/2006/relationships/slide" Target="../slides/slide61.xml"/><Relationship Id="rId4" Type="http://schemas.openxmlformats.org/officeDocument/2006/relationships/tags" Target="../tags/tag42.xml"/><Relationship Id="rId9" Type="http://schemas.openxmlformats.org/officeDocument/2006/relationships/slide" Target="../slides/slide47.xml"/><Relationship Id="rId14" Type="http://schemas.openxmlformats.org/officeDocument/2006/relationships/slide" Target="../slides/slide54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e98e0725a2c33b5bd95197033b8888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85" y="3810"/>
            <a:ext cx="12224385" cy="685038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33015" y="-2731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e98e0725a2c33b5bd95197033b8888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2385" y="3810"/>
            <a:ext cx="12224385" cy="685038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6" Type="http://schemas.openxmlformats.org/officeDocument/2006/relationships/image" Target="../media/image19.png"/><Relationship Id="rId5" Type="http://schemas.openxmlformats.org/officeDocument/2006/relationships/image" Target="../media/image9.T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60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7.png"/><Relationship Id="rId5" Type="http://schemas.openxmlformats.org/officeDocument/2006/relationships/image" Target="../media/image10.TI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5" Type="http://schemas.openxmlformats.org/officeDocument/2006/relationships/image" Target="../media/image11.TIF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Relationship Id="rId5" Type="http://schemas.openxmlformats.org/officeDocument/2006/relationships/image" Target="../media/image35.png"/><Relationship Id="rId4" Type="http://schemas.openxmlformats.org/officeDocument/2006/relationships/image" Target="../media/image12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3.T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2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6.T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7.TIF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108.xml"/><Relationship Id="rId7" Type="http://schemas.openxmlformats.org/officeDocument/2006/relationships/image" Target="../media/image59.png"/><Relationship Id="rId2" Type="http://schemas.openxmlformats.org/officeDocument/2006/relationships/tags" Target="../tags/tag10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TIF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9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0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1.xml"/><Relationship Id="rId5" Type="http://schemas.openxmlformats.org/officeDocument/2006/relationships/image" Target="../media/image65.png"/><Relationship Id="rId4" Type="http://schemas.openxmlformats.org/officeDocument/2006/relationships/image" Target="../media/image22.T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TIF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39.png"/><Relationship Id="rId5" Type="http://schemas.openxmlformats.org/officeDocument/2006/relationships/tags" Target="../tags/tag113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image" Target="../media/image24.T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77.png"/><Relationship Id="rId5" Type="http://schemas.openxmlformats.org/officeDocument/2006/relationships/image" Target="../media/image25.TIF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26.TI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1.xml"/><Relationship Id="rId5" Type="http://schemas.openxmlformats.org/officeDocument/2006/relationships/image" Target="../media/image88.png"/><Relationship Id="rId4" Type="http://schemas.openxmlformats.org/officeDocument/2006/relationships/image" Target="../media/image27.T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91.png"/><Relationship Id="rId5" Type="http://schemas.openxmlformats.org/officeDocument/2006/relationships/image" Target="../media/image28.TIF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7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96.png"/><Relationship Id="rId5" Type="http://schemas.openxmlformats.org/officeDocument/2006/relationships/tags" Target="../tags/tag148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29.T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第五章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平面向量</a:t>
            </a:r>
            <a:r>
              <a:rPr lang="en-US" altLang="zh-CN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0" y="5158030"/>
            <a:ext cx="117300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平面向量的概念及线性运算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4056432"/>
            <a:ext cx="12190413" cy="2176436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09772" y="1666409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31318"/>
                <a:ext cx="11589417" cy="4970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是否相等和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的方向无关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是共线向量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四点在一条直线上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当两个非零向量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一定有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反之成立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不一定平行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共线向量所在的直线可以重合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也可以平行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四点不一定在一条直线上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4970400"/>
              </a:xfrm>
              <a:prstGeom prst="rect">
                <a:avLst/>
              </a:prstGeom>
              <a:blipFill rotWithShape="0">
                <a:blip r:embed="rId3"/>
                <a:stretch>
                  <a:fillRect l="-946" b="-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4221610" y="2240223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17658" y="287658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97792" y="3506033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766653"/>
            <a:ext cx="12190413" cy="2476026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76530" y="741912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CD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4968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P5T3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下列说法错误的是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非零向量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是两平行向量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都是单位向量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若两个单位向量平行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则这两个单位向量相等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单位向量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的方向均不确定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个单位向量平行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它们的方向可能相反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两个向量不相等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68283"/>
              </a:xfrm>
              <a:prstGeom prst="rect">
                <a:avLst/>
              </a:prstGeom>
              <a:blipFill rotWithShape="0">
                <a:blip r:embed="rId3"/>
                <a:stretch>
                  <a:fillRect l="-947" b="-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183555"/>
            <a:ext cx="12190413" cy="4091306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809835" y="1076943"/>
                <a:ext cx="665567" cy="887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835" y="1076943"/>
                <a:ext cx="665567" cy="8870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14880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苏教必修二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P47T17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是两个不共线向量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488036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 b="-9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66268" y="2016402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68" y="2016402"/>
                <a:ext cx="11589417" cy="915764"/>
              </a:xfrm>
              <a:prstGeom prst="rect">
                <a:avLst/>
              </a:prstGeom>
              <a:blipFill rotWithShape="0">
                <a:blip r:embed="rId5"/>
                <a:stretch>
                  <a:fillRect l="-94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695222" y="2260759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2" y="2260759"/>
                <a:ext cx="11589417" cy="2008435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83739"/>
            <a:ext cx="12190413" cy="431056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996132" y="1175740"/>
                <a:ext cx="1923925" cy="685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132" y="1175740"/>
                <a:ext cx="1923925" cy="685380"/>
              </a:xfrm>
              <a:prstGeom prst="rect">
                <a:avLst/>
              </a:prstGeom>
              <a:blipFill rotWithShape="0">
                <a:blip r:embed="rId3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10947" y="602845"/>
                <a:ext cx="7986094" cy="1362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北师大必修二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P89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dirty="0">
                    <a:latin typeface="MS Mincho" panose="02020609040205080304" pitchFamily="49" charset="-128"/>
                    <a:cs typeface="MS Mincho" panose="02020609040205080304" pitchFamily="49" charset="-128"/>
                  </a:rPr>
                  <a:t>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外一点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47" y="602845"/>
                <a:ext cx="7986094" cy="1362296"/>
              </a:xfrm>
              <a:prstGeom prst="rect">
                <a:avLst/>
              </a:prstGeom>
              <a:blipFill rotWithShape="0">
                <a:blip r:embed="rId4"/>
                <a:stretch>
                  <a:fillRect l="-1374" b="-4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3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1004" y="768623"/>
            <a:ext cx="2688901" cy="1728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66267" y="1917605"/>
                <a:ext cx="7986094" cy="2716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因此只需将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用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表示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67" y="1917605"/>
                <a:ext cx="7986094" cy="2716128"/>
              </a:xfrm>
              <a:prstGeom prst="rect">
                <a:avLst/>
              </a:prstGeom>
              <a:blipFill rotWithShape="0">
                <a:blip r:embed="rId6"/>
                <a:stretch>
                  <a:fillRect l="-1374" b="-4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2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平面向量的概念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53104" y="739372"/>
                <a:ext cx="10535834" cy="3770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下列命题正确的有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方向相反的两个非零向量一定共线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零向量是唯一没有方向的向量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若两个向量相等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则它们的起点相同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终点相同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是不共线的四点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是平行四边形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04" y="739372"/>
                <a:ext cx="10535834" cy="3770071"/>
              </a:xfrm>
              <a:prstGeom prst="rect">
                <a:avLst/>
              </a:prstGeom>
              <a:blipFill rotWithShape="0">
                <a:blip r:embed="rId5"/>
                <a:stretch>
                  <a:fillRect l="-1041" b="-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5228774" y="850170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06929"/>
                <a:ext cx="11589417" cy="4301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方向相反的两个非零向量必定平行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所以方向相反的两个非零向量一定共线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零向量是有方向的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其方向是任意的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两个向量起点相同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终点相同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则两个向量相等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但两个向量相等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不一定有相同的起点和终点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是不共线的四点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即模相等且方向相同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即平行四边形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对边平行且相等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反之也成立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6929"/>
                <a:ext cx="11589417" cy="430169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863774"/>
            <a:ext cx="12190413" cy="33477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09720"/>
                <a:ext cx="11589417" cy="5647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都是非零向量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下列四个条件中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成立的充分条件是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a=</a:t>
                </a: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因为向量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的方向与向量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的方向与向量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故可排除选项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成立的充分条件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9720"/>
                <a:ext cx="11589417" cy="5647252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211442" y="91983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79648"/>
                <a:ext cx="11589417" cy="38808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平行向量有关概念的四个关注点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相等向量具有传递性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非零向量的平行也具有传递性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共线向量即为平行向量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它们均与起点无关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向量可以平移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平移后的向量与原向量是相等向量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解题时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不要把它与函数图象的平移混淆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非零向量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的关系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同方向的单位向量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79648"/>
                <a:ext cx="11589417" cy="3880871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617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307476"/>
            <a:ext cx="12190413" cy="28834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30375"/>
                <a:ext cx="11589417" cy="5374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下列命题中正确的是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的长度与向量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的长度相等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的方向相同或相反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同向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|&gt;|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两个终点相同的向量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一定是共线向量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与向量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的长度相等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方向相反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为零向量时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不满足条件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因为向量是既有大小又有方向的量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任意两个向量都不能比较大小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两个终点相同的向量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不一定是共线向量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0375"/>
                <a:ext cx="11589417" cy="5374613"/>
              </a:xfrm>
              <a:prstGeom prst="rect">
                <a:avLst/>
              </a:prstGeom>
              <a:blipFill rotWithShape="0">
                <a:blip r:embed="rId4"/>
                <a:stretch>
                  <a:fillRect l="-947" t="-113" b="-19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4931852" y="67129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了解向量的实际背景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理解平面向量的概念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理解两个向量相等的含义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理解向量的几何表示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掌握向量加法、减法的运算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并理解其几何意义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掌握向量数乘的运算及其几何意义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理解两个向量共线的含义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了解向量线性运算的性质及其几何意义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263573"/>
            <a:ext cx="12190413" cy="30307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7770067" cy="13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是正六边形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相等的向量为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7770067" cy="1369414"/>
              </a:xfrm>
              <a:prstGeom prst="rect">
                <a:avLst/>
              </a:prstGeom>
              <a:blipFill rotWithShape="0">
                <a:blip r:embed="rId4"/>
                <a:stretch>
                  <a:fillRect l="-1412" b="-4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597119" y="141049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2586" y="591317"/>
            <a:ext cx="2466213" cy="2295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85923" y="1894159"/>
                <a:ext cx="7887049" cy="279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选项均与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方向不同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长度不相等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长度相等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23" y="1894159"/>
                <a:ext cx="7887049" cy="2799997"/>
              </a:xfrm>
              <a:prstGeom prst="rect">
                <a:avLst/>
              </a:prstGeom>
              <a:blipFill rotWithShape="0">
                <a:blip r:embed="rId6"/>
                <a:stretch>
                  <a:fillRect l="-1391" b="-13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　平面向量的线性运算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397958" y="1545250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11589417" cy="3718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深圳模拟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的四等分点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11589417" cy="3718967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982469"/>
                <a:ext cx="11589417" cy="5039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982469"/>
                <a:ext cx="11589417" cy="5039649"/>
              </a:xfrm>
              <a:prstGeom prst="rect">
                <a:avLst/>
              </a:prstGeom>
              <a:blipFill rotWithShape="0">
                <a:blip r:embed="rId3"/>
                <a:stretch>
                  <a:fillRect l="-947" b="-3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1281" y="117706"/>
                <a:ext cx="11589417" cy="959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1" y="117706"/>
                <a:ext cx="11589417" cy="9592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5" y="1105400"/>
            <a:ext cx="3131272" cy="20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541116"/>
            <a:ext cx="12190413" cy="370364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276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大连双基测试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276829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0538036" y="88927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591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28343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834366"/>
              </a:xfrm>
              <a:prstGeom prst="rect">
                <a:avLst/>
              </a:prstGeom>
              <a:blipFill rotWithShape="0">
                <a:blip r:embed="rId3"/>
                <a:stretch>
                  <a:fillRect l="-947" b="-19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3811" y="1701578"/>
            <a:ext cx="3154175" cy="2283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51444" y="3429794"/>
                <a:ext cx="11589417" cy="2159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为平行四边形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CMDN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的对角线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44" y="3429794"/>
                <a:ext cx="11589417" cy="2159566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2199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93452"/>
            <a:ext cx="11411052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平面向量线性运算的常见类型及解题策略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向量求和用平行四边形法则或三角形法则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求差用向量减法的几何意义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求参数问题可以通过向量的运算将向量表示出来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进行比较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求参数的值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990612"/>
            <a:ext cx="12190413" cy="32639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0273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长沙调研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所在平面内一点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02733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49458" y="159002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904255"/>
            <a:ext cx="12190413" cy="33900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621443"/>
                <a:ext cx="11589417" cy="3177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西安模拟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177152"/>
              </a:xfrm>
              <a:prstGeom prst="rect">
                <a:avLst/>
              </a:prstGeom>
              <a:blipFill rotWithShape="0">
                <a:blip r:embed="rId4"/>
                <a:stretch>
                  <a:fillRect l="-947" r="-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730632" y="148585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85923" y="3608398"/>
                <a:ext cx="11589417" cy="2618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23" y="3608398"/>
                <a:ext cx="11589417" cy="2618024"/>
              </a:xfrm>
              <a:prstGeom prst="rect">
                <a:avLst/>
              </a:prstGeom>
              <a:blipFill rotWithShape="0">
                <a:blip r:embed="rId5"/>
                <a:stretch>
                  <a:fillRect l="-947" b="-1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2598" y="3194161"/>
            <a:ext cx="2727255" cy="21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05416"/>
                <a:ext cx="11589417" cy="3297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329776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584145"/>
            <a:ext cx="12190413" cy="369170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9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　共线向量定理的应用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752072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泰州调研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是两个不共线的向量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若向量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与向量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共线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=±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		</a:t>
            </a:r>
            <a:r>
              <a:rPr lang="en-US" altLang="zh-C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是两个不共线的向量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共线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存在实数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λn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717881" y="3360169"/>
                <a:ext cx="13060513" cy="206466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mr>
                        </m:m>
                        <m:r>
                          <a:rPr lang="en-US" altLang="zh-CN" sz="2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260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lvl="0" indent="-35560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=±2.</a:t>
                </a:r>
                <a:endParaRPr lang="zh-CN" altLang="zh-CN" sz="260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81" y="3360169"/>
                <a:ext cx="13060513" cy="2064668"/>
              </a:xfrm>
              <a:prstGeom prst="rect">
                <a:avLst/>
              </a:prstGeom>
              <a:blipFill rotWithShape="0">
                <a:blip r:embed="rId5"/>
                <a:stretch>
                  <a:fillRect l="-840" b="-6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5103033" y="144222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801688"/>
            <a:ext cx="12190413" cy="346896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28343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衡水调研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的重心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的直线与边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分别交于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由三角形重心的性质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834366"/>
              </a:xfrm>
              <a:prstGeom prst="rect">
                <a:avLst/>
              </a:prstGeom>
              <a:blipFill rotWithShape="0">
                <a:blip r:embed="rId4"/>
                <a:stretch>
                  <a:fillRect l="-947" r="-473" b="-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394226" y="139176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63167" y="3329073"/>
                <a:ext cx="11589417" cy="2693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67" y="3329073"/>
                <a:ext cx="11589417" cy="2693045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9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4023" y="3080536"/>
            <a:ext cx="3024378" cy="23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568396"/>
            <a:ext cx="12190413" cy="467047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755409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837977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856397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12447" y="1596977"/>
                <a:ext cx="11615487" cy="4363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利用共线向量定理解题的策略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是判断两个向量共线的主要依据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注意待定系数法和方程思想的运用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当两向量共线且有公共点时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才能得出三点共线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不共线且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不在直线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47" y="1596977"/>
                <a:ext cx="11615487" cy="4363117"/>
              </a:xfrm>
              <a:prstGeom prst="rect">
                <a:avLst/>
              </a:prstGeom>
              <a:blipFill rotWithShape="0">
                <a:blip r:embed="rId6"/>
                <a:stretch>
                  <a:fillRect l="-944" b="-23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511873"/>
            <a:ext cx="12190413" cy="37659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504213"/>
                <a:ext cx="11589417" cy="475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是平面内两个不共线的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en-US" altLang="zh-CN" sz="2600" b="1" smtClean="0">
                  <a:latin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B.0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	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所以存在唯一的实数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04213"/>
                <a:ext cx="11589417" cy="4753994"/>
              </a:xfrm>
              <a:prstGeom prst="rect">
                <a:avLst/>
              </a:prstGeom>
              <a:blipFill rotWithShape="0">
                <a:blip r:embed="rId4"/>
                <a:stretch>
                  <a:fillRect l="-947" b="-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674978" y="132710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6795" y="4728543"/>
                <a:ext cx="11589417" cy="1533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95" y="4728543"/>
                <a:ext cx="11589417" cy="153304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3032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根据题意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是平面内两个不共线的向量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03236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190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001461"/>
            <a:ext cx="12190413" cy="32628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778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青岛调研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778441"/>
              </a:xfrm>
              <a:prstGeom prst="rect">
                <a:avLst/>
              </a:prstGeom>
              <a:blipFill rotWithShape="0">
                <a:blip r:embed="rId4"/>
                <a:stretch>
                  <a:fillRect l="-947" r="-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341463" y="144668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0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510663"/>
            <a:ext cx="2955242" cy="18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446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2359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359557"/>
              </a:xfrm>
              <a:prstGeom prst="rect">
                <a:avLst/>
              </a:prstGeom>
              <a:blipFill rotWithShape="0">
                <a:blip r:embed="rId3"/>
                <a:stretch>
                  <a:fillRect l="-947" b="-18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10059" y="2232429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𝒌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59" y="2232429"/>
                <a:ext cx="11589417" cy="2008435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21782" y="4202134"/>
                <a:ext cx="11589417" cy="1749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202134"/>
                <a:ext cx="11589417" cy="1749646"/>
              </a:xfrm>
              <a:prstGeom prst="rect">
                <a:avLst/>
              </a:prstGeom>
              <a:blipFill rotWithShape="0">
                <a:blip r:embed="rId5"/>
                <a:stretch>
                  <a:fillRect l="-947" b="-3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439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拓展视野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ea typeface="微软雅黑" panose="020B0503020204020204" pitchFamily="34" charset="-122"/>
                <a:cs typeface="Times New Roman" panose="02020603050405020304" pitchFamily="18" charset="0"/>
              </a:rPr>
              <a:t>等和线</a:t>
            </a:r>
            <a:endParaRPr lang="en-US" altLang="zh-CN" sz="2800" b="1" kern="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653948"/>
                <a:ext cx="11589417" cy="3005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线定理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由三点共线结论推导等和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线定理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由三点共线结论可知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en-US" altLang="zh-CN" sz="2600" b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′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必存在一个常数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反之也成立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3948"/>
                <a:ext cx="11589417" cy="3005503"/>
              </a:xfrm>
              <a:prstGeom prst="rect">
                <a:avLst/>
              </a:prstGeom>
              <a:blipFill rotWithShape="0">
                <a:blip r:embed="rId2"/>
                <a:stretch>
                  <a:fillRect l="-947" b="-4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2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557" y="2781713"/>
            <a:ext cx="2700020" cy="1980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85923" y="3622375"/>
                <a:ext cx="8425053" cy="237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平面内一组基底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及任一向量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P′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上或在平行于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的直线上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反之也成立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我们把直线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以及与直线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平行的直线称为等和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高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23" y="3622375"/>
                <a:ext cx="8425053" cy="2378664"/>
              </a:xfrm>
              <a:prstGeom prst="rect">
                <a:avLst/>
              </a:prstGeom>
              <a:blipFill rotWithShape="0">
                <a:blip r:embed="rId4"/>
                <a:stretch>
                  <a:fillRect l="-1302" b="-56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2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3186652"/>
            <a:ext cx="12190413" cy="31093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8202121" cy="267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典例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给定两个长度为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它们的夹角为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为圆心的圆弧</a:t>
                </a:r>
                <a14:m>
                  <m:oMath xmlns:m="http://schemas.openxmlformats.org/officeDocument/2006/math">
                    <m:r>
                      <a:rPr lang="en-US" altLang="zh-CN" sz="2600" b="1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上运动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202121" cy="2670859"/>
              </a:xfrm>
              <a:prstGeom prst="rect">
                <a:avLst/>
              </a:prstGeom>
              <a:blipFill rotWithShape="0">
                <a:blip r:embed="rId5"/>
                <a:stretch>
                  <a:fillRect l="-1337" r="-1114" b="-13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488301" y="2474933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3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8058" y="791012"/>
            <a:ext cx="2424592" cy="1990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14362" y="3106603"/>
                <a:ext cx="8202121" cy="3178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由已知以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轴的正半轴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其中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𝑨𝑶𝑪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m:rPr>
                            <m:nor/>
                          </m:rPr>
                          <a:rPr lang="en-US" altLang="zh-CN" sz="2600" b="1">
                            <a:latin typeface="宋体" panose="02010600030101010101" pitchFamily="2" charset="-122"/>
                            <a:cs typeface="Times New Roman" panose="02020603050405020304" pitchFamily="18" charset="0"/>
                          </a:rPr>
                          <m:t>≤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m:rPr>
                            <m:nor/>
                          </m:rPr>
                          <a:rPr lang="en-US" altLang="zh-CN" sz="2600" b="1">
                            <a:latin typeface="宋体" panose="02010600030101010101" pitchFamily="2" charset="-122"/>
                            <a:cs typeface="Times New Roman" panose="020206030504050203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2" y="3106603"/>
                <a:ext cx="8202121" cy="3178434"/>
              </a:xfrm>
              <a:prstGeom prst="rect">
                <a:avLst/>
              </a:prstGeom>
              <a:blipFill rotWithShape="0">
                <a:blip r:embed="rId7"/>
                <a:stretch>
                  <a:fillRect l="-1338" r="-3197" b="-7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230556"/>
              </p:ext>
            </p:extLst>
          </p:nvPr>
        </p:nvGraphicFramePr>
        <p:xfrm>
          <a:off x="6362033" y="1386311"/>
          <a:ext cx="458788" cy="41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8" imgW="469800" imgH="406080" progId="Equation.DSMT4">
                  <p:embed/>
                </p:oleObj>
              </mc:Choice>
              <mc:Fallback>
                <p:oleObj name="Equation" r:id="rId8" imgW="469800" imgH="4060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033" y="1386311"/>
                        <a:ext cx="458788" cy="412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58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405416"/>
                <a:ext cx="11589417" cy="5603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则有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𝐜𝐨𝐬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=2sin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560365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584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14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1205" y="933418"/>
            <a:ext cx="2851886" cy="2064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2477" y="1234355"/>
                <a:ext cx="11589417" cy="5131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三点在同一直线上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取到最小值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取到最大值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234355"/>
                <a:ext cx="11589417" cy="5131213"/>
              </a:xfrm>
              <a:prstGeom prst="rect">
                <a:avLst/>
              </a:prstGeom>
              <a:blipFill rotWithShape="0">
                <a:blip r:embed="rId4"/>
                <a:stretch>
                  <a:fillRect l="-947" b="-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37410" y="99819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21443"/>
                <a:ext cx="11589417" cy="13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法三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等和线法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为基底的平面向量基本定理系数的等和线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与圆弧相切于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定值最大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369414"/>
              </a:xfrm>
              <a:prstGeom prst="rect">
                <a:avLst/>
              </a:prstGeom>
              <a:blipFill rotWithShape="0">
                <a:blip r:embed="rId3"/>
                <a:stretch>
                  <a:fillRect l="-947" b="-4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2306741"/>
            <a:ext cx="2682240" cy="1987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2477" y="1952774"/>
                <a:ext cx="11589417" cy="19010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952774"/>
                <a:ext cx="11589417" cy="1901033"/>
              </a:xfrm>
              <a:prstGeom prst="rect">
                <a:avLst/>
              </a:prstGeom>
              <a:blipFill rotWithShape="0">
                <a:blip r:embed="rId5"/>
                <a:stretch>
                  <a:fillRect l="-947" b="-73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478663"/>
            <a:ext cx="12190413" cy="37660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3" y="574551"/>
                <a:ext cx="8418148" cy="165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上异于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574551"/>
                <a:ext cx="8418148" cy="1654812"/>
              </a:xfrm>
              <a:prstGeom prst="rect">
                <a:avLst/>
              </a:prstGeom>
              <a:blipFill rotWithShape="0">
                <a:blip r:embed="rId4"/>
                <a:stretch>
                  <a:fillRect l="-1303" r="-434" b="-8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>
                <p:custDataLst>
                  <p:tags r:id="rId2"/>
                </p:custDataLst>
              </p:nvPr>
            </p:nvSpPr>
            <p:spPr>
              <a:xfrm>
                <a:off x="5969360" y="1066417"/>
                <a:ext cx="776175" cy="1067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4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969360" y="1066417"/>
                <a:ext cx="776175" cy="10672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6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1" y="678573"/>
            <a:ext cx="2483993" cy="173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37808" y="2466889"/>
                <a:ext cx="8418148" cy="884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由等和线定理可知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𝑨𝑯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08" y="2466889"/>
                <a:ext cx="8418148" cy="884409"/>
              </a:xfrm>
              <a:prstGeom prst="rect">
                <a:avLst/>
              </a:prstGeom>
              <a:blipFill rotWithShape="0">
                <a:blip r:embed="rId8"/>
                <a:stretch>
                  <a:fillRect l="-1303" b="-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54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895222"/>
            <a:ext cx="12190413" cy="330902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化简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的结果为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4916274" y="1194472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26755" y="492501"/>
                <a:ext cx="11474670" cy="3701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下列命题中正确的是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方向相反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若两个单位向量互相平行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则这两个单位向量相反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如果非零向量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的方向相同或相反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之一的方向一定相同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5" y="492501"/>
                <a:ext cx="11474670" cy="3701526"/>
              </a:xfrm>
              <a:prstGeom prst="rect">
                <a:avLst/>
              </a:prstGeom>
              <a:blipFill rotWithShape="0">
                <a:blip r:embed="rId3"/>
                <a:stretch>
                  <a:fillRect l="-956" b="-2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3902398" y="61672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64259"/>
            <a:ext cx="12190413" cy="61225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6755" y="492501"/>
            <a:ext cx="11474670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之一为零向量时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首尾顺次相接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两个单位向量互相平行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这两个单位向量相等或相反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大小相等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方向相反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零向量的方向是任意的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731811"/>
            <a:ext cx="12190413" cy="249524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为互相垂直的单位向量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可表示为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599607" y="59230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3190" y="1216259"/>
            <a:ext cx="2602691" cy="245252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2822" y="1187463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4545" y="3730613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由题意得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=3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621052"/>
            <a:ext cx="12190413" cy="356074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11589417" cy="5561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兰州诊断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C.1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方向相反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kxa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整理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61844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3111060" y="1181417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957810"/>
            <a:ext cx="12190413" cy="332953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5536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36837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0250275" y="66863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162"/>
            <a:ext cx="12190413" cy="62254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38442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844258"/>
              </a:xfrm>
              <a:prstGeom prst="rect">
                <a:avLst/>
              </a:prstGeom>
              <a:blipFill rotWithShape="0">
                <a:blip r:embed="rId3"/>
                <a:stretch>
                  <a:fillRect l="-947" b="-4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78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919531"/>
                <a:ext cx="11589417" cy="5588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向量的有关概念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tabLst>
                    <a:tab pos="2970530" algn="l"/>
                  </a:tabLst>
                </a:pPr>
                <a:r>
                  <a:rPr lang="en-US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既有</a:t>
                </a:r>
                <a:r>
                  <a:rPr lang="en-US" altLang="zh-CN" sz="2600" b="1" spc="-120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又有</a:t>
                </a:r>
                <a:r>
                  <a:rPr lang="en-US" altLang="zh-CN" sz="2600" b="1" spc="-120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量叫做向量</a:t>
                </a:r>
                <a:r>
                  <a:rPr lang="en-US" altLang="zh-CN" sz="2600" b="1" spc="-12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用有向线段表示</a:t>
                </a:r>
                <a:r>
                  <a:rPr lang="en-US" altLang="zh-CN" sz="2600" b="1" spc="-12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此时有向线段的方向就是向量的方向</a:t>
                </a:r>
                <a:r>
                  <a:rPr lang="en-US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 spc="-12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 spc="-12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的大小就是向量</a:t>
                </a:r>
                <a:r>
                  <a:rPr lang="zh-CN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600" b="1" spc="-120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或称模</a:t>
                </a:r>
                <a:r>
                  <a:rPr lang="en-US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pc="-12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2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</a:t>
                </a:r>
                <a:r>
                  <a:rPr lang="zh-CN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spc="-12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en-US" altLang="zh-CN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zh-CN" alt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endParaRPr lang="zh-CN" altLang="zh-CN" sz="1150" spc="-12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零向量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记作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单位向量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等于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非零向量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记作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规定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与任一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相等向量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且方向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相反向量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且方向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______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919531"/>
                <a:ext cx="11589417" cy="5588518"/>
              </a:xfrm>
              <a:prstGeom prst="rect">
                <a:avLst/>
              </a:prstGeom>
              <a:blipFill rotWithShape="0">
                <a:blip r:embed="rId3"/>
                <a:stretch>
                  <a:fillRect l="-947" t="-109" b="-8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2421415" y="1481113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大小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42663" y="1477117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方向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45679" y="2026351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长度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02903" y="2781713"/>
            <a:ext cx="13564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长度为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08652" y="3292684"/>
            <a:ext cx="13564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个单位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4985" y="3805417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相同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2870" y="3795026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相反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7521" y="4858855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平行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72796" y="5365603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相等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40485" y="5365603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相同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74128" y="5888992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相等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63931" y="5864226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相反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0230892" y="1969560"/>
                <a:ext cx="864108" cy="542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600" b="1" spc="-12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 spc="-1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 spc="-1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spc="-12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en-US" sz="2600" dirty="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0892" y="1969560"/>
                <a:ext cx="864108" cy="542200"/>
              </a:xfrm>
              <a:prstGeom prst="rect">
                <a:avLst/>
              </a:prstGeom>
              <a:blipFill rotWithShape="0">
                <a:blip r:embed="rId4"/>
                <a:stretch>
                  <a:fillRect l="-12676" b="-29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797778"/>
            <a:ext cx="12190413" cy="34560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2913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佛山质检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	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913233"/>
              </a:xfrm>
              <a:prstGeom prst="rect">
                <a:avLst/>
              </a:prstGeom>
              <a:blipFill rotWithShape="0">
                <a:blip r:embed="rId4"/>
                <a:stretch>
                  <a:fillRect l="-947" r="-263" b="-1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3263409" y="134016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19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3041816"/>
            <a:ext cx="3168269" cy="1881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48329" y="3307524"/>
                <a:ext cx="11589417" cy="2428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由三角形中线的性质可得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29" y="3307524"/>
                <a:ext cx="11589417" cy="2428229"/>
              </a:xfrm>
              <a:prstGeom prst="rect">
                <a:avLst/>
              </a:prstGeom>
              <a:blipFill rotWithShape="0">
                <a:blip r:embed="rId6"/>
                <a:stretch>
                  <a:fillRect l="-946" b="-1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5379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26208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620846"/>
              </a:xfrm>
              <a:prstGeom prst="rect">
                <a:avLst/>
              </a:prstGeom>
              <a:blipFill rotWithShape="0">
                <a:blip r:embed="rId3"/>
                <a:stretch>
                  <a:fillRect l="-947" b="-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7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91917"/>
            <a:ext cx="12190413" cy="38016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200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上的任意一点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外一点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的对称点为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B.0		C.1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的对称点为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200654"/>
              </a:xfrm>
              <a:prstGeom prst="rect">
                <a:avLst/>
              </a:prstGeom>
              <a:blipFill rotWithShape="0">
                <a:blip r:embed="rId4"/>
                <a:stretch>
                  <a:fillRect l="-947" r="-421" b="-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4979902" y="125780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507085"/>
            <a:ext cx="12190413" cy="27802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3703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郑州联考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在平行四边形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703386"/>
              </a:xfrm>
              <a:prstGeom prst="rect">
                <a:avLst/>
              </a:prstGeom>
              <a:blipFill rotWithShape="0">
                <a:blip r:embed="rId4"/>
                <a:stretch>
                  <a:fillRect l="-947" b="-13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068902" y="123465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89714" y="4055133"/>
                <a:ext cx="11589417" cy="2159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的重心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四点共线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14" y="4055133"/>
                <a:ext cx="11589417" cy="2159566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2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762912"/>
            <a:ext cx="2775372" cy="16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60589"/>
            <a:ext cx="12190413" cy="270172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5123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二、多选题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所在平面内一点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钝角三角形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直角三角形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等腰三角形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等边三角形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23903"/>
              </a:xfrm>
              <a:prstGeom prst="rect">
                <a:avLst/>
              </a:prstGeom>
              <a:blipFill rotWithShape="0">
                <a:blip r:embed="rId4"/>
                <a:stretch>
                  <a:fillRect l="-947" b="-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127219" y="1882436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167369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551116"/>
                <a:ext cx="11589417" cy="5470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在梯形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𝑪𝑶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𝑨𝑶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51116"/>
                <a:ext cx="11589417" cy="5470857"/>
              </a:xfrm>
              <a:prstGeom prst="rect">
                <a:avLst/>
              </a:prstGeom>
              <a:blipFill rotWithShape="0">
                <a:blip r:embed="rId4"/>
                <a:stretch>
                  <a:fillRect l="-947" t="-111" b="-6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137331" y="1117739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3634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下列命题正确的是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四点在同一条直线上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点是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的重心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把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得到的向量的坐标为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𝑪𝑨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𝑪𝑨</m:t>
                                </m:r>
                              </m:e>
                            </m:acc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𝑪𝑩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𝑪𝑩</m:t>
                                </m:r>
                              </m:e>
                            </m:acc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点的轨迹经过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的内心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63426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514605" y="605006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57659" y="492501"/>
                <a:ext cx="11589417" cy="685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四点满足条件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59" y="492501"/>
                <a:ext cx="11589417" cy="68538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05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2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4936" y="1257801"/>
            <a:ext cx="2971844" cy="7919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10059" y="2004679"/>
                <a:ext cx="11589417" cy="4246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能得到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的重心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向量由向量的方向和模确定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平移不改变这两个量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根据向量加法的几何意义知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𝑪𝑨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𝑪𝑨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𝑪𝑩</m:t>
                            </m:r>
                          </m:e>
                        </m:acc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𝑪𝑩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为邻边所得到的平行四边形是菱形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在该菱形的对角线上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由菱形的对角线平分一组对角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的平分线所在直线上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59" y="2004679"/>
                <a:ext cx="11589417" cy="4246868"/>
              </a:xfrm>
              <a:prstGeom prst="rect">
                <a:avLst/>
              </a:prstGeom>
              <a:blipFill rotWithShape="0">
                <a:blip r:embed="rId5"/>
                <a:stretch>
                  <a:fillRect l="-947" r="-158" b="-25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6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1285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三、填空题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在正六边形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28554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4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8347875" y="1073264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964" y="1905882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2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1151" y="2163871"/>
            <a:ext cx="2692927" cy="2404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02641" y="2565686"/>
                <a:ext cx="11589417" cy="1960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因为正六边形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个全等的等边三角形构成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41" y="2565686"/>
                <a:ext cx="11589417" cy="1960345"/>
              </a:xfrm>
              <a:prstGeom prst="rect">
                <a:avLst/>
              </a:prstGeom>
              <a:blipFill rotWithShape="0">
                <a:blip r:embed="rId6"/>
                <a:stretch>
                  <a:fillRect l="-946" b="-68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2946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600" b="1">
                    <a:latin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effectLst/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𝑭𝑬</m:t>
                        </m:r>
                      </m:e>
                    </m:acc>
                  </m:oMath>
                </a14:m>
                <a:r>
                  <a:rPr lang="en-US" altLang="zh-CN" sz="2600" b="1">
                    <a:effectLst/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</a:rPr>
                  <a:t>|</a:t>
                </a:r>
              </a:p>
              <a:p>
                <a:r>
                  <a:rPr lang="en-US" altLang="zh-CN" sz="2600" b="1" smtClean="0">
                    <a:latin typeface="Times New Roman" panose="02020603050405020304" pitchFamily="18" charset="0"/>
                  </a:rPr>
                  <a:t>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effectLst/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</a:rPr>
                  <a:t>|=|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</a:rPr>
                  <a:t>|=2.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946063"/>
              </a:xfrm>
              <a:prstGeom prst="rect">
                <a:avLst/>
              </a:prstGeom>
              <a:blipFill rotWithShape="0">
                <a:blip r:embed="rId3"/>
                <a:stretch>
                  <a:fillRect l="-947" b="-41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7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597997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向量的线性运算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90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923212" y="2520666"/>
            <a:ext cx="1512189" cy="1113432"/>
          </a:xfrm>
          <a:prstGeom prst="rect">
            <a:avLst/>
          </a:prstGeom>
        </p:spPr>
      </p:pic>
      <p:pic>
        <p:nvPicPr>
          <p:cNvPr id="4" name="image91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6015735" y="2539782"/>
            <a:ext cx="1842856" cy="1106039"/>
          </a:xfrm>
          <a:prstGeom prst="rect">
            <a:avLst/>
          </a:prstGeom>
        </p:spPr>
      </p:pic>
      <p:pic>
        <p:nvPicPr>
          <p:cNvPr id="6" name="image92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5257241" y="4618905"/>
            <a:ext cx="1403985" cy="935990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378192"/>
              </p:ext>
            </p:extLst>
          </p:nvPr>
        </p:nvGraphicFramePr>
        <p:xfrm>
          <a:off x="513673" y="1269524"/>
          <a:ext cx="10801349" cy="4846320"/>
        </p:xfrm>
        <a:graphic>
          <a:graphicData uri="http://schemas.openxmlformats.org/drawingml/2006/table">
            <a:tbl>
              <a:tblPr firstRow="1" firstCol="1" bandRow="1"/>
              <a:tblGrid>
                <a:gridCol w="1512188"/>
                <a:gridCol w="1567071"/>
                <a:gridCol w="4662544"/>
                <a:gridCol w="3059546"/>
              </a:tblGrid>
              <a:tr h="3337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向量运算</a:t>
                      </a:r>
                      <a:endParaRPr lang="zh-CN" sz="25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定义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法则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或几何意义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运算律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加法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求两个向量和的运算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5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5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三角形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法则</a:t>
                      </a:r>
                      <a:r>
                        <a:rPr lang="en-US" alt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平行四边形法则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交换律</a:t>
                      </a:r>
                      <a:r>
                        <a:rPr lang="en-US" altLang="zh-CN" sz="2500" b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500" b="1" i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kumimoji="0" lang="en-US" sz="25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</a:t>
                      </a:r>
                      <a:endParaRPr kumimoji="0" lang="zh-CN" sz="2500" i="0" u="none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结合律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500" b="1" i="1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 dirty="0" err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500" b="1" i="1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5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5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5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kumimoji="0" lang="en-US" sz="25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</a:t>
                      </a:r>
                      <a:endParaRPr kumimoji="0" lang="zh-CN" sz="2500" i="0" u="none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5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减法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求两个向量差的运算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altLang="zh-CN" sz="25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三角形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法则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5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5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5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5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25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9126422" y="2603786"/>
            <a:ext cx="7088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564978" y="3754439"/>
            <a:ext cx="12682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77027"/>
                <a:ext cx="11589417" cy="129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为平面内两个不共线的向量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7027"/>
                <a:ext cx="11589417" cy="1297022"/>
              </a:xfrm>
              <a:prstGeom prst="rect">
                <a:avLst/>
              </a:prstGeom>
              <a:blipFill rotWithShape="0">
                <a:blip r:embed="rId4"/>
                <a:stretch>
                  <a:fillRect l="-947" r="-789" b="-108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837499" y="1164017"/>
            <a:ext cx="51969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1951914"/>
                <a:ext cx="11589417" cy="2954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为平面内两个不共线的向量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1951914"/>
                <a:ext cx="11589417" cy="2954078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620046"/>
            <a:ext cx="12190413" cy="453535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87533"/>
                <a:ext cx="11589417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87533"/>
                <a:ext cx="11589417" cy="692497"/>
              </a:xfrm>
              <a:prstGeom prst="rect">
                <a:avLst/>
              </a:prstGeom>
              <a:blipFill rotWithShape="0">
                <a:blip r:embed="rId4"/>
                <a:stretch>
                  <a:fillRect l="-947" b="-194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9983692" y="384421"/>
                <a:ext cx="665567" cy="885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9983692" y="384421"/>
                <a:ext cx="665567" cy="8854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42822" y="1627109"/>
                <a:ext cx="11589417" cy="3974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22" y="1627109"/>
                <a:ext cx="11589417" cy="3974678"/>
              </a:xfrm>
              <a:prstGeom prst="rect">
                <a:avLst/>
              </a:prstGeom>
              <a:blipFill rotWithShape="0">
                <a:blip r:embed="rId7"/>
                <a:stretch>
                  <a:fillRect l="-947" b="-6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703326"/>
            <a:ext cx="12190413" cy="347597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515947"/>
                <a:ext cx="11589417" cy="5574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是否存在实数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三点在一条直线上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由题设知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三点在一条直线上的充要条件是存在实数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整理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不共线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三点在一条直线上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15947"/>
                <a:ext cx="11589417" cy="5574026"/>
              </a:xfrm>
              <a:prstGeom prst="rect">
                <a:avLst/>
              </a:prstGeom>
              <a:blipFill rotWithShape="0">
                <a:blip r:embed="rId3"/>
                <a:stretch>
                  <a:fillRect l="-947" t="-219" b="-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3163589"/>
            <a:ext cx="12190413" cy="31307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492501"/>
                <a:ext cx="9066229" cy="2044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的四等分点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且靠近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且分别靠近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en-US" altLang="zh-CN" sz="2600" b="1" smtClean="0">
                  <a:latin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effectLst/>
                    <a:latin typeface="宋体" panose="02010600030101010101" pitchFamily="2" charset="-122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9066229" cy="2044214"/>
              </a:xfrm>
              <a:prstGeom prst="rect">
                <a:avLst/>
              </a:prstGeom>
              <a:blipFill rotWithShape="0">
                <a:blip r:embed="rId3"/>
                <a:stretch>
                  <a:fillRect l="-1210" b="-23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2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557" y="576095"/>
            <a:ext cx="3079643" cy="2053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66267" y="2373105"/>
                <a:ext cx="9066229" cy="685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试用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67" y="2373105"/>
                <a:ext cx="9066229" cy="685380"/>
              </a:xfrm>
              <a:prstGeom prst="rect">
                <a:avLst/>
              </a:prstGeom>
              <a:blipFill rotWithShape="0">
                <a:blip r:embed="rId5"/>
                <a:stretch>
                  <a:fillRect l="-1210" b="-203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01436" y="3166875"/>
                <a:ext cx="9066229" cy="2500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36" y="3166875"/>
                <a:ext cx="9066229" cy="2500236"/>
              </a:xfrm>
              <a:prstGeom prst="rect">
                <a:avLst/>
              </a:prstGeom>
              <a:blipFill rotWithShape="0">
                <a:blip r:embed="rId6"/>
                <a:stretch>
                  <a:fillRect l="-1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304693"/>
            <a:ext cx="12190413" cy="49896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三点共线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1782" y="1304693"/>
                <a:ext cx="11589417" cy="4414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a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与</m:t>
                    </m:r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且有公共点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304693"/>
                <a:ext cx="11589417" cy="4414735"/>
              </a:xfrm>
              <a:prstGeom prst="rect">
                <a:avLst/>
              </a:prstGeom>
              <a:blipFill rotWithShape="0">
                <a:blip r:embed="rId3"/>
                <a:stretch>
                  <a:fillRect l="-947" b="-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733348"/>
              </p:ext>
            </p:extLst>
          </p:nvPr>
        </p:nvGraphicFramePr>
        <p:xfrm>
          <a:off x="694531" y="1269524"/>
          <a:ext cx="10801349" cy="3520440"/>
        </p:xfrm>
        <a:graphic>
          <a:graphicData uri="http://schemas.openxmlformats.org/drawingml/2006/table">
            <a:tbl>
              <a:tblPr firstRow="1" firstCol="1" bandRow="1"/>
              <a:tblGrid>
                <a:gridCol w="864108"/>
                <a:gridCol w="2215151"/>
                <a:gridCol w="4265659"/>
                <a:gridCol w="3456431"/>
              </a:tblGrid>
              <a:tr h="1799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数乘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规定实数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与向量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的积是一个向量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这种运算叫做向量的数乘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记作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λa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(1)|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λa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|=</a:t>
                      </a:r>
                      <a:r>
                        <a:rPr kumimoji="0" lang="en-US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&gt;0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的方向与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方向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&lt;0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的方向与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zh-CN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方向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=0</a:t>
                      </a:r>
                      <a:r>
                        <a:rPr lang="zh-CN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λa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kumimoji="0" lang="en-US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μa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)=</a:t>
                      </a:r>
                      <a:r>
                        <a:rPr kumimoji="0" lang="en-US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kumimoji="0" lang="en-US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25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λ</a:t>
                      </a:r>
                      <a:r>
                        <a:rPr lang="en-US" sz="25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5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5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5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)=</a:t>
                      </a:r>
                      <a:r>
                        <a:rPr kumimoji="0" lang="en-US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4932973" y="1579335"/>
            <a:ext cx="7938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λ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||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29028" y="2774611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相同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62728" y="3369405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相反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51970" y="3979078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306176" y="2168801"/>
            <a:ext cx="6848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λμa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92615" y="2749655"/>
            <a:ext cx="10422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λa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μa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18381" y="3369405"/>
            <a:ext cx="10038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λa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λb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共线向量定理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向量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共线的充要条件是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存在唯一一个实数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90276" y="1306647"/>
            <a:ext cx="8563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λa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34417"/>
                <a:ext cx="11589417" cy="3365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中点公式的向量形式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为平面内任一点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不在直线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解决向量的概念问题要注意两点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一是不仅要考虑向量的大小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更要考虑向量的方向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二是要特别注意零向量的特殊性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考虑零向量是否也满足条件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34417"/>
                <a:ext cx="11589417" cy="3365280"/>
              </a:xfrm>
              <a:prstGeom prst="rect">
                <a:avLst/>
              </a:prstGeom>
              <a:blipFill rotWithShape="0">
                <a:blip r:embed="rId6"/>
                <a:stretch>
                  <a:fillRect l="-947" b="-36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1592</Words>
  <Application>Microsoft Office PowerPoint</Application>
  <PresentationFormat>自定义</PresentationFormat>
  <Paragraphs>435</Paragraphs>
  <Slides>65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1" baseType="lpstr"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55</cp:revision>
  <dcterms:created xsi:type="dcterms:W3CDTF">2024-01-05T07:50:57Z</dcterms:created>
  <dcterms:modified xsi:type="dcterms:W3CDTF">2025-02-15T01:48:53Z</dcterms:modified>
</cp:coreProperties>
</file>