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70" r:id="rId5"/>
    <p:sldId id="271" r:id="rId6"/>
    <p:sldId id="314" r:id="rId7"/>
    <p:sldId id="352" r:id="rId8"/>
    <p:sldId id="315" r:id="rId9"/>
    <p:sldId id="316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353" r:id="rId18"/>
    <p:sldId id="354" r:id="rId19"/>
    <p:sldId id="355" r:id="rId20"/>
    <p:sldId id="356" r:id="rId21"/>
    <p:sldId id="357" r:id="rId22"/>
    <p:sldId id="282" r:id="rId23"/>
    <p:sldId id="283" r:id="rId24"/>
    <p:sldId id="358" r:id="rId25"/>
    <p:sldId id="359" r:id="rId26"/>
    <p:sldId id="362" r:id="rId27"/>
    <p:sldId id="363" r:id="rId28"/>
    <p:sldId id="295" r:id="rId29"/>
    <p:sldId id="296" r:id="rId30"/>
    <p:sldId id="364" r:id="rId31"/>
    <p:sldId id="297" r:id="rId32"/>
    <p:sldId id="365" r:id="rId33"/>
    <p:sldId id="298" r:id="rId34"/>
    <p:sldId id="299" r:id="rId35"/>
    <p:sldId id="366" r:id="rId36"/>
    <p:sldId id="300" r:id="rId37"/>
    <p:sldId id="367" r:id="rId38"/>
    <p:sldId id="301" r:id="rId39"/>
    <p:sldId id="368" r:id="rId40"/>
    <p:sldId id="302" r:id="rId41"/>
    <p:sldId id="369" r:id="rId42"/>
    <p:sldId id="303" r:id="rId43"/>
    <p:sldId id="370" r:id="rId44"/>
    <p:sldId id="304" r:id="rId45"/>
    <p:sldId id="371" r:id="rId46"/>
    <p:sldId id="305" r:id="rId47"/>
    <p:sldId id="372" r:id="rId48"/>
    <p:sldId id="373" r:id="rId49"/>
    <p:sldId id="306" r:id="rId50"/>
    <p:sldId id="374" r:id="rId51"/>
    <p:sldId id="375" r:id="rId52"/>
    <p:sldId id="376" r:id="rId53"/>
    <p:sldId id="307" r:id="rId54"/>
    <p:sldId id="308" r:id="rId55"/>
    <p:sldId id="377" r:id="rId56"/>
    <p:sldId id="309" r:id="rId57"/>
    <p:sldId id="378" r:id="rId58"/>
    <p:sldId id="310" r:id="rId59"/>
    <p:sldId id="379" r:id="rId60"/>
    <p:sldId id="343" r:id="rId61"/>
    <p:sldId id="380" r:id="rId62"/>
    <p:sldId id="311" r:id="rId63"/>
    <p:sldId id="381" r:id="rId64"/>
    <p:sldId id="335" r:id="rId65"/>
    <p:sldId id="382" r:id="rId66"/>
    <p:sldId id="351" r:id="rId67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 varScale="1">
        <p:scale>
          <a:sx n="92" d="100"/>
          <a:sy n="92" d="100"/>
        </p:scale>
        <p:origin x="192" y="102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3.xml"/><Relationship Id="rId13" Type="http://schemas.openxmlformats.org/officeDocument/2006/relationships/slide" Target="../slides/slide42.xml"/><Relationship Id="rId18" Type="http://schemas.openxmlformats.org/officeDocument/2006/relationships/slide" Target="../slides/slide54.xml"/><Relationship Id="rId3" Type="http://schemas.openxmlformats.org/officeDocument/2006/relationships/tags" Target="../tags/tag41.xml"/><Relationship Id="rId21" Type="http://schemas.openxmlformats.org/officeDocument/2006/relationships/slide" Target="../slides/slide62.xml"/><Relationship Id="rId7" Type="http://schemas.openxmlformats.org/officeDocument/2006/relationships/slide" Target="../slides/slide31.xml"/><Relationship Id="rId12" Type="http://schemas.openxmlformats.org/officeDocument/2006/relationships/slide" Target="../slides/slide40.xml"/><Relationship Id="rId17" Type="http://schemas.openxmlformats.org/officeDocument/2006/relationships/slide" Target="../slides/slide53.xml"/><Relationship Id="rId2" Type="http://schemas.openxmlformats.org/officeDocument/2006/relationships/tags" Target="../tags/tag40.xml"/><Relationship Id="rId16" Type="http://schemas.openxmlformats.org/officeDocument/2006/relationships/slide" Target="../slides/slide49.xml"/><Relationship Id="rId20" Type="http://schemas.openxmlformats.org/officeDocument/2006/relationships/slide" Target="../slides/slide58.xml"/><Relationship Id="rId1" Type="http://schemas.openxmlformats.org/officeDocument/2006/relationships/tags" Target="../tags/tag39.xml"/><Relationship Id="rId6" Type="http://schemas.openxmlformats.org/officeDocument/2006/relationships/slide" Target="../slides/slide29.xml"/><Relationship Id="rId11" Type="http://schemas.openxmlformats.org/officeDocument/2006/relationships/slide" Target="../slides/slide38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46.xml"/><Relationship Id="rId10" Type="http://schemas.openxmlformats.org/officeDocument/2006/relationships/slide" Target="../slides/slide36.xml"/><Relationship Id="rId19" Type="http://schemas.openxmlformats.org/officeDocument/2006/relationships/slide" Target="../slides/slide56.xml"/><Relationship Id="rId4" Type="http://schemas.openxmlformats.org/officeDocument/2006/relationships/tags" Target="../tags/tag42.xml"/><Relationship Id="rId9" Type="http://schemas.openxmlformats.org/officeDocument/2006/relationships/slide" Target="../slides/slide34.xml"/><Relationship Id="rId14" Type="http://schemas.openxmlformats.org/officeDocument/2006/relationships/slide" Target="../slides/slide44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532d12f2eb97268d3897fb1f2b9ada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6923" y="15647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2d12f2eb97268d3897fb1f2b9ada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题型分析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1.xml"/><Relationship Id="rId7" Type="http://schemas.openxmlformats.org/officeDocument/2006/relationships/image" Target="../media/image1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4.png"/><Relationship Id="rId5" Type="http://schemas.openxmlformats.org/officeDocument/2006/relationships/tags" Target="../tags/tag61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90.png"/><Relationship Id="rId5" Type="http://schemas.openxmlformats.org/officeDocument/2006/relationships/tags" Target="../tags/tag68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1.TIF"/><Relationship Id="rId5" Type="http://schemas.openxmlformats.org/officeDocument/2006/relationships/image" Target="../media/image230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Relationship Id="rId5" Type="http://schemas.openxmlformats.org/officeDocument/2006/relationships/image" Target="../media/image27.png"/><Relationship Id="rId4" Type="http://schemas.openxmlformats.org/officeDocument/2006/relationships/image" Target="../media/image22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3.xml"/><Relationship Id="rId7" Type="http://schemas.openxmlformats.org/officeDocument/2006/relationships/oleObject" Target="../embeddings/oleObject2.bin"/><Relationship Id="rId2" Type="http://schemas.openxmlformats.org/officeDocument/2006/relationships/tags" Target="../tags/tag7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4.xml"/><Relationship Id="rId4" Type="http://schemas.openxmlformats.org/officeDocument/2006/relationships/image" Target="../media/image39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2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44.png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47.TIF"/><Relationship Id="rId5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3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4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image" Target="../media/image55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4" Type="http://schemas.openxmlformats.org/officeDocument/2006/relationships/image" Target="../media/image7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7.xml"/><Relationship Id="rId5" Type="http://schemas.openxmlformats.org/officeDocument/2006/relationships/image" Target="../media/image59.TIF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3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61.png"/><Relationship Id="rId5" Type="http://schemas.openxmlformats.org/officeDocument/2006/relationships/image" Target="../media/image80.png"/><Relationship Id="rId4" Type="http://schemas.openxmlformats.org/officeDocument/2006/relationships/tags" Target="../tags/tag12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5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3.xml"/><Relationship Id="rId5" Type="http://schemas.openxmlformats.org/officeDocument/2006/relationships/image" Target="../media/image84.png"/><Relationship Id="rId10" Type="http://schemas.openxmlformats.org/officeDocument/2006/relationships/image" Target="../media/image66.png"/><Relationship Id="rId9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Relationship Id="rId5" Type="http://schemas.openxmlformats.org/officeDocument/2006/relationships/image" Target="../media/image69.png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8.TIF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77.png"/><Relationship Id="rId5" Type="http://schemas.openxmlformats.org/officeDocument/2006/relationships/image" Target="../media/image660.png"/><Relationship Id="rId4" Type="http://schemas.openxmlformats.org/officeDocument/2006/relationships/tags" Target="../tags/tag1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8.xml"/><Relationship Id="rId4" Type="http://schemas.openxmlformats.org/officeDocument/2006/relationships/image" Target="../media/image83.T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Relationship Id="rId4" Type="http://schemas.openxmlformats.org/officeDocument/2006/relationships/image" Target="../media/image87.T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Relationship Id="rId4" Type="http://schemas.openxmlformats.org/officeDocument/2006/relationships/image" Target="../media/image8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第七章　立体几何与空间向量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910559" y="5158030"/>
            <a:ext cx="1081954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几何体的截面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交线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及动态问题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140387"/>
            <a:ext cx="12190413" cy="315392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题型二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交线问题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3"/>
                </p:custDataLst>
              </p:nvPr>
            </p:nvSpPr>
            <p:spPr>
              <a:xfrm>
                <a:off x="1243579" y="1920166"/>
                <a:ext cx="985719" cy="975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1243579" y="1920166"/>
                <a:ext cx="985719" cy="97597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10154"/>
                <a:ext cx="11589417" cy="2457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(2020·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新高考Ⅰ卷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已知直四棱柱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的棱长均为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为球心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为半径的球面与侧面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的交线长为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10154"/>
                <a:ext cx="11589417" cy="2457917"/>
              </a:xfrm>
              <a:prstGeom prst="rect">
                <a:avLst/>
              </a:prstGeom>
              <a:blipFill rotWithShape="0">
                <a:blip r:embed="rId7"/>
                <a:stretch>
                  <a:fillRect l="-947" b="-5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523383" y="3044446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球面与棱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的交点分别为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097" name="image98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548" y="3835371"/>
            <a:ext cx="2519953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906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68816" y="3645821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为等边三角形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∴△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为等边三角形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6186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/>
              <p:cNvSpPr/>
              <p:nvPr/>
            </p:nvSpPr>
            <p:spPr>
              <a:xfrm>
                <a:off x="269382" y="610154"/>
                <a:ext cx="11589417" cy="5505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为球面截侧面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所得截面圆的圆心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设截面圆的半径为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zh-CN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球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球面与侧面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的交线为以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为圆心的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圆弧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/>
                        </m:ctrlPr>
                      </m:accPr>
                      <m:e>
                        <m:r>
                          <a:rPr lang="en-US" altLang="zh-CN" sz="2800" i="1"/>
                          <m:t>𝑃𝑄</m:t>
                        </m:r>
                      </m:e>
                    </m:acc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PEQ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/>
                        </m:ctrlPr>
                      </m:accPr>
                      <m:e>
                        <m:r>
                          <a:rPr lang="en-US" altLang="zh-CN" sz="2800" i="1"/>
                          <m:t>𝑃𝑄</m:t>
                        </m:r>
                      </m:e>
                    </m:acc>
                    <m:r>
                      <a:rPr lang="zh-CN" altLang="zh-CN" sz="2600" b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的长为</m:t>
                    </m:r>
                    <m:f>
                      <m:f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zh-CN" sz="26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600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altLang="zh-C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altLang="zh-CN" sz="26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zh-CN" sz="26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10154"/>
                <a:ext cx="11589417" cy="5505610"/>
              </a:xfrm>
              <a:prstGeom prst="rect">
                <a:avLst/>
              </a:prstGeom>
              <a:blipFill rotWithShape="0">
                <a:blip r:embed="rId3"/>
                <a:stretch>
                  <a:fillRect l="-947" b="-9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作交线的方法有如下两种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利用基本事实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作交线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利用线面平行及面面平行的性质定理去寻找线面平行及面面平行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然后根据性质作出交线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827581"/>
            <a:ext cx="12190413" cy="33810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269382" y="394127"/>
                <a:ext cx="11589417" cy="2592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20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(2023·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南通模拟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已知在圆柱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内有一个球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该球与圆柱的上、下底面及母线均相切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过直线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的平面截圆柱得到四边形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其面积为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为圆柱底面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圆弧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/>
                        </m:ctrlPr>
                      </m:accPr>
                      <m:e>
                        <m:r>
                          <a:rPr lang="en-US" altLang="zh-CN" sz="2800" i="1"/>
                          <m:t>𝐶𝐷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与球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的交线长为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94127"/>
                <a:ext cx="11589417" cy="2592505"/>
              </a:xfrm>
              <a:prstGeom prst="rect">
                <a:avLst/>
              </a:prstGeom>
              <a:blipFill rotWithShape="0">
                <a:blip r:embed="rId4"/>
                <a:stretch>
                  <a:fillRect l="-947" r="-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>
                <p:custDataLst>
                  <p:tags r:id="rId2"/>
                </p:custDataLst>
              </p:nvPr>
            </p:nvSpPr>
            <p:spPr>
              <a:xfrm>
                <a:off x="8143543" y="1509859"/>
                <a:ext cx="1556388" cy="1181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8143543" y="1509859"/>
                <a:ext cx="1556388" cy="1181542"/>
              </a:xfrm>
              <a:prstGeom prst="rect">
                <a:avLst/>
              </a:prstGeom>
              <a:blipFill rotWithShape="0">
                <a:blip r:embed="rId6"/>
                <a:stretch>
                  <a:fillRect r="-9020" b="-61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599701" y="2805841"/>
            <a:ext cx="11589417" cy="930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设球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的半径为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121" name="image99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070" y="2962936"/>
            <a:ext cx="2322307" cy="28905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37056" y="3442386"/>
                <a:ext cx="9812557" cy="13511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AB·BC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56" y="3442386"/>
                <a:ext cx="9812557" cy="1351139"/>
              </a:xfrm>
              <a:prstGeom prst="rect">
                <a:avLst/>
              </a:prstGeom>
              <a:blipFill rotWithShape="0">
                <a:blip r:embed="rId8"/>
                <a:stretch>
                  <a:fillRect l="-1119" b="-54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669258" y="4708524"/>
                <a:ext cx="6092825" cy="12246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400" i="1"/>
                        </m:ctrlPr>
                      </m:accPr>
                      <m:e>
                        <m:r>
                          <a:rPr lang="en-US" altLang="zh-CN" sz="2400" i="1"/>
                          <m:t>𝐶𝐷</m:t>
                        </m:r>
                      </m:e>
                    </m:acc>
                  </m:oMath>
                </a14:m>
                <a:r>
                  <a:rPr lang="zh-CN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4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BP</a:t>
                </a:r>
                <a:r>
                  <a:rPr lang="en-US" altLang="zh-CN" sz="24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4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4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4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4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58" y="4708524"/>
                <a:ext cx="6092825" cy="1224694"/>
              </a:xfrm>
              <a:prstGeom prst="rect">
                <a:avLst/>
              </a:prstGeom>
              <a:blipFill rotWithShape="0">
                <a:blip r:embed="rId9"/>
                <a:stretch>
                  <a:fillRect l="-1602" b="-49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598865"/>
                <a:ext cx="11589417" cy="5680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OH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与球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的交线为一个圆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半径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𝟏𝟎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交线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98865"/>
                <a:ext cx="11589417" cy="5680081"/>
              </a:xfrm>
              <a:prstGeom prst="rect">
                <a:avLst/>
              </a:prstGeom>
              <a:blipFill rotWithShape="0">
                <a:blip r:embed="rId3"/>
                <a:stretch>
                  <a:fillRect l="-947" t="-1073" b="-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645821"/>
            <a:ext cx="12190413" cy="264848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题型三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动态问题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4116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现将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折起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运动到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的轨迹长度为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折起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D′ 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由翻折的特征知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116383"/>
              </a:xfrm>
              <a:prstGeom prst="rect">
                <a:avLst/>
              </a:prstGeom>
              <a:blipFill rotWithShape="0">
                <a:blip r:embed="rId5"/>
                <a:stretch>
                  <a:fillRect l="-947" r="-158" b="-1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2267100" y="212457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10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0941" y="4675180"/>
            <a:ext cx="5060562" cy="15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721078"/>
                <a:ext cx="11589417" cy="1844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D′ KA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点的轨迹是以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AD′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为直径的圆上一段弧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长方形知圆半径是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D′ 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21078"/>
                <a:ext cx="11589417" cy="1844608"/>
              </a:xfrm>
              <a:prstGeom prst="rect">
                <a:avLst/>
              </a:prstGeom>
              <a:blipFill rotWithShape="0">
                <a:blip r:embed="rId3"/>
                <a:stretch>
                  <a:fillRect l="-947" b="-26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10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7966" y="1613066"/>
            <a:ext cx="2763530" cy="1676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42759" y="2509241"/>
                <a:ext cx="11589417" cy="1848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AD′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得到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是正三角形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KOA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KOD′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射影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的轨迹长度为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59" y="2509241"/>
                <a:ext cx="11589417" cy="1848326"/>
              </a:xfrm>
              <a:prstGeom prst="rect">
                <a:avLst/>
              </a:prstGeom>
              <a:blipFill rotWithShape="0">
                <a:blip r:embed="rId5"/>
                <a:stretch>
                  <a:fillRect l="-947" b="-26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3" y="621443"/>
            <a:ext cx="885020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湖南九校联考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的表面上一个动点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是线段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455926" y="1921376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145" name="image10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641" y="804668"/>
            <a:ext cx="2804294" cy="29827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89095" y="2520530"/>
                <a:ext cx="12957580" cy="2935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的轨迹长度为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体积的最大值为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的轨迹长度为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上运动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95" y="2520530"/>
                <a:ext cx="12957580" cy="2935162"/>
              </a:xfrm>
              <a:prstGeom prst="rect">
                <a:avLst/>
              </a:prstGeom>
              <a:blipFill rotWithShape="0">
                <a:blip r:embed="rId4"/>
                <a:stretch>
                  <a:fillRect l="-847" b="-1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32294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9105"/>
            <a:ext cx="12190413" cy="614548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44021"/>
                <a:ext cx="11589417" cy="5254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是正方体表面上一点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的轨迹为矩形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的轨迹长度为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的面积为定值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的体积最大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当且仅当点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距离最大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是正方体表面上到平面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距离最大的点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44021"/>
                <a:ext cx="11589417" cy="5254708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5744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1019630"/>
                <a:ext cx="11589417" cy="4862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为圆心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为半径画弧</a:t>
                </a:r>
                <a:r>
                  <a:rPr lang="en-US" altLang="zh-CN" sz="2600" b="1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zh-CN" sz="2600" b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和弧</a:t>
                </a:r>
                <a:r>
                  <a:rPr lang="en-US" altLang="zh-CN" sz="2600" b="1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zh-CN" sz="2600" b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弧</a:t>
                </a:r>
                <a:r>
                  <a:rPr lang="en-US" altLang="zh-CN" sz="2600" b="1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zh-CN" sz="2600" b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的轨迹长度为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019630"/>
                <a:ext cx="11589417" cy="4862037"/>
              </a:xfrm>
              <a:prstGeom prst="rect">
                <a:avLst/>
              </a:prstGeom>
              <a:blipFill rotWithShape="0">
                <a:blip r:embed="rId4"/>
                <a:stretch>
                  <a:fillRect l="-947" b="-5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293417"/>
              </p:ext>
            </p:extLst>
          </p:nvPr>
        </p:nvGraphicFramePr>
        <p:xfrm>
          <a:off x="7401596" y="1058502"/>
          <a:ext cx="648081" cy="603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Equation" r:id="rId5" imgW="279279" imgH="266584" progId="Equation.DSMT4">
                  <p:embed/>
                </p:oleObj>
              </mc:Choice>
              <mc:Fallback>
                <p:oleObj name="Equation" r:id="rId5" imgW="279279" imgH="26658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1596" y="1058502"/>
                        <a:ext cx="648081" cy="6033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524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378574"/>
              </p:ext>
            </p:extLst>
          </p:nvPr>
        </p:nvGraphicFramePr>
        <p:xfrm>
          <a:off x="4169177" y="1661888"/>
          <a:ext cx="648081" cy="603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name="Equation" r:id="rId7" imgW="279279" imgH="266584" progId="Equation.DSMT4">
                  <p:embed/>
                </p:oleObj>
              </mc:Choice>
              <mc:Fallback>
                <p:oleObj name="Equation" r:id="rId7" imgW="279279" imgH="26658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9177" y="1661888"/>
                        <a:ext cx="648081" cy="6033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235399"/>
              </p:ext>
            </p:extLst>
          </p:nvPr>
        </p:nvGraphicFramePr>
        <p:xfrm>
          <a:off x="739687" y="4476062"/>
          <a:ext cx="648081" cy="603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Equation" r:id="rId8" imgW="279279" imgH="266584" progId="Equation.DSMT4">
                  <p:embed/>
                </p:oleObj>
              </mc:Choice>
              <mc:Fallback>
                <p:oleObj name="Equation" r:id="rId8" imgW="279279" imgH="266584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687" y="4476062"/>
                        <a:ext cx="648081" cy="6033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21812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立体几何中截面、交线问题综合性较强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解决此类问题要应用三个基本事实及其推论、垂直、平行的判定与性质定理等知识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立体几何中的动态问题主要是指空间动点轨迹的判断、求轨迹长度、最值与范围问题等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193" name="image103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969" y="1866359"/>
            <a:ext cx="4566137" cy="24501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7145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54048" y="4220414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941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312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FTMNRQ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是同一个平面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在三角形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故三角形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为直角的直角三角形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FP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312608"/>
              </a:xfrm>
              <a:prstGeom prst="rect">
                <a:avLst/>
              </a:prstGeom>
              <a:blipFill rotWithShape="0">
                <a:blip r:embed="rId3"/>
                <a:stretch>
                  <a:fillRect l="-947" b="-3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5400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287673"/>
            <a:ext cx="12190413" cy="4951202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474686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557254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575674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1316254"/>
            <a:ext cx="11615487" cy="4855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在动态变化过程中产生的体积最大、距离最大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、角的范围等问题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常用的思路是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直观判断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在变化过程中判断点、线、面在何位置时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所求的量有相应最大、最小值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即可求解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函数思想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通过建系或引入变量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把这类动态问题转化为目标函数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从而利用代数方法求目标函数的最值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解决与几何体有关的动点轨迹问题的方法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根据平面的性质进行判定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转化为平面轨迹问题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用圆锥曲线的定义判定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或用代替法进行计算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特殊值法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根据空间图形线段长度关系取特殊值或位置进行排除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46804" y="621443"/>
            <a:ext cx="822469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杭州调研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在正方体的表面上运动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BQ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下列结论正确的是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1860488" y="2522326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217" name="image10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87" y="768976"/>
            <a:ext cx="2352534" cy="24447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22413" y="3074496"/>
                <a:ext cx="8224699" cy="249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可以是棱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长度的最小值为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的轨迹是矩形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的轨迹围成的多边形的面积为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13" y="3074496"/>
                <a:ext cx="8224699" cy="2492990"/>
              </a:xfrm>
              <a:prstGeom prst="rect">
                <a:avLst/>
              </a:prstGeom>
              <a:blipFill rotWithShape="0">
                <a:blip r:embed="rId4"/>
                <a:stretch>
                  <a:fillRect l="-1334" b="-4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-3560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82021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点为坐标原点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轴建立如图所示的空间直角坐标系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41" name="image10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138" y="805210"/>
            <a:ext cx="2840611" cy="28406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859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76626" y="1917605"/>
                <a:ext cx="10642045" cy="3842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𝑷𝑻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𝑩𝑸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𝑷𝑻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𝑩𝑸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BQ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不是棱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中结论错误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26" y="1917605"/>
                <a:ext cx="10642045" cy="3842975"/>
              </a:xfrm>
              <a:prstGeom prst="rect">
                <a:avLst/>
              </a:prstGeom>
              <a:blipFill rotWithShape="0">
                <a:blip r:embed="rId4"/>
                <a:stretch>
                  <a:fillRect l="-1031" b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540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-6392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382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𝑷𝑻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𝑬𝑯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𝑬𝑭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𝑬𝑯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为矩形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𝑩𝑸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𝑬𝑭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𝑩𝑸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𝑬𝑯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𝑩𝑸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BQ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38262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73080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391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49549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内的两条相交直线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BQ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𝑷𝑮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必有点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在正方体表面上运动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的轨迹为矩形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中结论正确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的面积为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中结论正确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54946"/>
              </a:xfrm>
              <a:prstGeom prst="rect">
                <a:avLst/>
              </a:prstGeom>
              <a:blipFill rotWithShape="0">
                <a:blip r:embed="rId3"/>
                <a:stretch>
                  <a:fillRect l="-947" b="-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3297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3391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4757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在正方体表面上运动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的轨迹为矩形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分别讨论下列两种可能取得最小值的情况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取得最小值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中结论正确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757649"/>
              </a:xfrm>
              <a:prstGeom prst="rect">
                <a:avLst/>
              </a:prstGeom>
              <a:blipFill rotWithShape="0">
                <a:blip r:embed="rId3"/>
                <a:stretch>
                  <a:fillRect l="-947" t="-1282"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28095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8634175" cy="2284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斜线段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为斜足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8634175" cy="2284793"/>
              </a:xfrm>
              <a:prstGeom prst="rect">
                <a:avLst/>
              </a:prstGeom>
              <a:blipFill rotWithShape="0">
                <a:blip r:embed="rId3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6356389" y="2079422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265" name="image107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117" y="1403492"/>
            <a:ext cx="2679221" cy="15942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1430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01436" y="2576975"/>
            <a:ext cx="86341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椭圆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双曲线的一部分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抛物线的一部分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231098" y="3020318"/>
            <a:ext cx="3040374" cy="913327"/>
            <a:chOff x="5712912" y="4110924"/>
            <a:chExt cx="3040374" cy="913327"/>
          </a:xfrm>
        </p:grpSpPr>
        <p:sp>
          <p:nvSpPr>
            <p:cNvPr id="10" name="TextBox 9">
              <a:hlinkClick r:id="rId3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3" action="ppaction://hlinksldjump"/>
            </p:cNvPr>
            <p:cNvSpPr txBox="1"/>
            <p:nvPr/>
          </p:nvSpPr>
          <p:spPr>
            <a:xfrm>
              <a:off x="5712912" y="4110924"/>
              <a:ext cx="184731" cy="9133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endParaRPr lang="en-US" altLang="zh-CN" sz="5335" dirty="0">
                <a:solidFill>
                  <a:srgbClr val="548235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32778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289" name="image108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60" y="749547"/>
            <a:ext cx="2890533" cy="22481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3239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19930" y="416705"/>
                <a:ext cx="10793813" cy="443159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建立如图所示的空间直角坐标系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的轨迹是椭圆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30" y="416705"/>
                <a:ext cx="10793813" cy="4431598"/>
              </a:xfrm>
              <a:prstGeom prst="rect">
                <a:avLst/>
              </a:prstGeom>
              <a:blipFill rotWithShape="0">
                <a:blip r:embed="rId4"/>
                <a:stretch>
                  <a:fillRect l="-1016" b="-11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0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69382" y="492501"/>
            <a:ext cx="885020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北京顺义区质检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的平面与正方体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则下列关于截面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的说法中不正确的是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5015071" y="179566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13313" name="image109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066" y="743607"/>
            <a:ext cx="2587787" cy="2587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07988" y="2327081"/>
            <a:ext cx="8850201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可能是矩形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可能是菱形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可能是梯形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不可能是正方形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50038"/>
            <a:ext cx="12190413" cy="62816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87458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分别与对角顶点重合时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显然截面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是矩形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11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2471" y="1452109"/>
            <a:ext cx="2456573" cy="1534342"/>
          </a:xfrm>
          <a:prstGeom prst="rect">
            <a:avLst/>
          </a:prstGeom>
        </p:spPr>
      </p:pic>
      <p:pic>
        <p:nvPicPr>
          <p:cNvPr id="5" name="image11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9122" y="1148099"/>
            <a:ext cx="2226354" cy="19189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3771536"/>
            <a:ext cx="11874580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显然截面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是菱形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由正方体的性质及勾股定理易知截面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不可能为正方形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根据对称性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其他情况下截面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33490" y="2986451"/>
            <a:ext cx="712198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图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7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255670"/>
            <a:ext cx="12190413" cy="29304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906622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的平面把正方体分成两部分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则较小部分的体积为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928222" y="180695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337" name="image112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087" y="785515"/>
            <a:ext cx="2352534" cy="23525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21782" y="2349659"/>
                <a:ext cx="11768631" cy="1568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B.18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𝟓𝟖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3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spc="-13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则易知截面是等腰梯形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pc="-13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349659"/>
                <a:ext cx="11768631" cy="1568250"/>
              </a:xfrm>
              <a:prstGeom prst="rect">
                <a:avLst/>
              </a:prstGeom>
              <a:blipFill rotWithShape="0">
                <a:blip r:embed="rId5"/>
                <a:stretch>
                  <a:fillRect l="-932" b="-42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340" name="image113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42" y="3824402"/>
            <a:ext cx="2290866" cy="23807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4668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78504" y="3816692"/>
                <a:ext cx="11768631" cy="1852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则较小的部分是三棱台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所以较小部分的体积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3816692"/>
                <a:ext cx="11768631" cy="1852367"/>
              </a:xfrm>
              <a:prstGeom prst="rect">
                <a:avLst/>
              </a:prstGeom>
              <a:blipFill rotWithShape="0">
                <a:blip r:embed="rId7"/>
                <a:stretch>
                  <a:fillRect l="-932" b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270212"/>
            <a:ext cx="12190413" cy="30128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492501"/>
            <a:ext cx="863417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南充模拟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截正方体所得的截面面积为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937557" y="1784372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385" name="image114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21" y="665169"/>
            <a:ext cx="2506856" cy="24156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668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19276" y="2325085"/>
                <a:ext cx="8634175" cy="9564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C.9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D.18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76" y="2325085"/>
                <a:ext cx="8634175" cy="956416"/>
              </a:xfrm>
              <a:prstGeom prst="rect">
                <a:avLst/>
              </a:prstGeom>
              <a:blipFill rotWithShape="0">
                <a:blip r:embed="rId5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485409" y="3179914"/>
            <a:ext cx="8634175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115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2752" y="3571534"/>
            <a:ext cx="2538602" cy="245058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03942" y="3679688"/>
            <a:ext cx="86341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在同一平面内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截该正方体所得截面为四边形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EFD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4913"/>
            <a:ext cx="12190413" cy="62323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79611" y="621443"/>
                <a:ext cx="13060513" cy="45272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因为正方体的棱长为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的距离为等腰梯形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的高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所以所求截面面积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11" y="621443"/>
                <a:ext cx="13060513" cy="4527265"/>
              </a:xfrm>
              <a:prstGeom prst="rect">
                <a:avLst/>
              </a:prstGeom>
              <a:blipFill rotWithShape="0">
                <a:blip r:embed="rId3"/>
                <a:stretch>
                  <a:fillRect l="-840" b="-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40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918288"/>
            <a:ext cx="12190413" cy="33367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3711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广州模拟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是半径为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的球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表面上的两定点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球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表面上动点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的轨迹长度为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的垂直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平分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线为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轴建立平面直角坐系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711016"/>
              </a:xfrm>
              <a:prstGeom prst="rect">
                <a:avLst/>
              </a:prstGeom>
              <a:blipFill rotWithShape="0">
                <a:blip r:embed="rId4"/>
                <a:stretch>
                  <a:fillRect l="-947" b="-13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7971715" y="143903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716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99701" y="4096191"/>
                <a:ext cx="11589417" cy="1880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01" y="4096191"/>
                <a:ext cx="11589417" cy="1880771"/>
              </a:xfrm>
              <a:prstGeom prst="rect">
                <a:avLst/>
              </a:prstGeom>
              <a:blipFill rotWithShape="0">
                <a:blip r:embed="rId6"/>
                <a:stretch>
                  <a:fillRect l="-946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5504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45191" y="813630"/>
                <a:ext cx="10834663" cy="4574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的轨迹是以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为圆心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为半径的圆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转化到空间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的轨迹为以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为球心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为半径的球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同时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在球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在两球的交线上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轨迹为圆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OM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易得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为直角三角形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则对应圆的半径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的轨迹长度即对应圆的周长为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91" y="813630"/>
                <a:ext cx="10834663" cy="4574650"/>
              </a:xfrm>
              <a:prstGeom prst="rect">
                <a:avLst/>
              </a:prstGeom>
              <a:blipFill rotWithShape="0">
                <a:blip r:embed="rId3"/>
                <a:stretch>
                  <a:fillRect l="-1013" r="-2532" b="-5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11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73" y="2959704"/>
            <a:ext cx="2146902" cy="31795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3" y="492501"/>
            <a:ext cx="1122649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潍坊模拟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的轨迹长度是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8326943" y="1213079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19457" name="image11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98" y="2133632"/>
            <a:ext cx="2376297" cy="23762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99658" y="4692089"/>
                <a:ext cx="8735953" cy="1056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58" y="4692089"/>
                <a:ext cx="8735953" cy="1056251"/>
              </a:xfrm>
              <a:prstGeom prst="rect">
                <a:avLst/>
              </a:prstGeom>
              <a:blipFill rotWithShape="0">
                <a:blip r:embed="rId4"/>
                <a:stretch>
                  <a:fillRect l="-1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5409" y="450572"/>
            <a:ext cx="8418148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的一条斜线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118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174" y="745234"/>
            <a:ext cx="2717595" cy="27175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21783" y="1674690"/>
                <a:ext cx="8418148" cy="4272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的射影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三垂线定理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在截面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的轨迹长度为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3" y="1674690"/>
                <a:ext cx="8418148" cy="4272580"/>
              </a:xfrm>
              <a:prstGeom prst="rect">
                <a:avLst/>
              </a:prstGeom>
              <a:blipFill rotWithShape="0">
                <a:blip r:embed="rId4"/>
                <a:stretch>
                  <a:fillRect l="-1303" b="-24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51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>
            <p:custDataLst>
              <p:tags r:id="rId2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题型一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zh-CN" sz="2800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截面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问题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752072"/>
                <a:ext cx="11589417" cy="4059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武汉调研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已知在棱长为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的正方体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作正方体的截面多边形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截面多边形可能是五边形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若截面与直线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则该截面多边形为正六边形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若截面过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则该截面不可能与直线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平行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若截面过点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则该截面多边形的面积为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059573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9964706" y="1461177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328379"/>
            <a:ext cx="12190413" cy="282793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11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重庆模拟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在侧棱长为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上一点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为球心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为半径的球面与该三棱锥三个侧面交线长的和为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115550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934894" y="186163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1505" name="image119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30" y="3557898"/>
            <a:ext cx="2791711" cy="22481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239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77123" y="4498640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1115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70026" y="223256"/>
                <a:ext cx="11010769" cy="43726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由正三棱锥的性质可得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两两垂直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为球心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为半径的球面与侧面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的交线长为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与该三棱锥三个侧面交线长的和为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26" y="223256"/>
                <a:ext cx="11010769" cy="4372607"/>
              </a:xfrm>
              <a:prstGeom prst="rect">
                <a:avLst/>
              </a:prstGeom>
              <a:blipFill rotWithShape="0">
                <a:blip r:embed="rId3"/>
                <a:stretch>
                  <a:fillRect l="-997" b="-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8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205125"/>
            <a:ext cx="12190413" cy="3006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3455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已知菱形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边长为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沿对角线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折叠成三棱锥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 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表面上动点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且总满足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轨迹的长度为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455561"/>
              </a:xfrm>
              <a:prstGeom prst="rect">
                <a:avLst/>
              </a:prstGeom>
              <a:blipFill rotWithShape="0">
                <a:blip r:embed="rId4"/>
                <a:stretch>
                  <a:fillRect l="-947" r="-2052" b="-14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508617" y="181823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3553" name="image120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35" y="3819220"/>
            <a:ext cx="2791711" cy="22481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239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90017" y="3861848"/>
            <a:ext cx="7563191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OB′ 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AB′ 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均为正三角形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B′ OD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B′ 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于是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B′ OD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=60°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4850"/>
            <a:ext cx="12190413" cy="621947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503790"/>
                <a:ext cx="11589417" cy="55528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 OD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 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表面上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轨迹为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B′ 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EPQ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的周长为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轨迹的长度为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03790"/>
                <a:ext cx="11589417" cy="5552802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9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赣州联考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在正三棱柱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上的一个动点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则下列说法中正确的有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为异面直线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存在点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所成角为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45°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9953616" y="1795661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26882"/>
            <a:ext cx="12190413" cy="621947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7882" y="621443"/>
            <a:ext cx="11755638" cy="41622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为异面直线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重合时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45°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4557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金华十校模拟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翻折到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从起始到结束的翻折过程中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存在某位置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存在某位置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的长为定值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所成角的正切值的最小值为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57401"/>
              </a:xfrm>
              <a:prstGeom prst="rect">
                <a:avLst/>
              </a:prstGeom>
              <a:blipFill rotWithShape="0">
                <a:blip r:embed="rId3"/>
                <a:stretch>
                  <a:fillRect l="-947" r="-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2843512" y="1818239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089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假设存在某个位置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5601" name="image12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759" y="829984"/>
            <a:ext cx="3261111" cy="1951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209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21782" y="1213079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由题意知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=45°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=90°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 err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 err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AED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=45°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矛盾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的翻折过程中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易证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0200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711755"/>
                <a:ext cx="11589417" cy="4821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故由余弦定理可得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的长为定值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亦即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的射影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由最小角定理知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取最小值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故所求正切值的最小值为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711755"/>
                <a:ext cx="11589417" cy="4821320"/>
              </a:xfrm>
              <a:prstGeom prst="rect">
                <a:avLst/>
              </a:prstGeom>
              <a:blipFill rotWithShape="0">
                <a:blip r:embed="rId3"/>
                <a:stretch>
                  <a:fillRect l="-947" b="-3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30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4382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丽水、湖州、衢州质检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已知直三棱柱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上存在点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上存在点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直三棱柱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382097"/>
              </a:xfrm>
              <a:prstGeom prst="rect">
                <a:avLst/>
              </a:prstGeom>
              <a:blipFill rotWithShape="0">
                <a:blip r:embed="rId3"/>
                <a:stretch>
                  <a:fillRect l="-947" b="-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8732686" y="1462973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2530" y="1827293"/>
            <a:ext cx="87073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分别取棱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将其顺次连接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EJ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由中位线的性质可得平面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EFGHIJ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EFGHIJ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而六边形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EFGHIJ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显然为正六边形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记侧面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和侧面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的中心分别为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046" y="621443"/>
            <a:ext cx="79734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所示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在正方体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易证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5" name="image9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092" y="801147"/>
            <a:ext cx="2376297" cy="26286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478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" name="image9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5172" y="3563567"/>
            <a:ext cx="2554135" cy="267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0719"/>
            <a:ext cx="12190413" cy="6245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086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在直三棱柱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𝑪𝑨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所以直三棱柱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的体积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spc="-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spc="-1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spc="-10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spc="-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 spc="-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 spc="-10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spc="-10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spc="-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pc="-10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所以建立如图所示的空间直角坐标系</a:t>
                </a:r>
                <a:r>
                  <a:rPr lang="en-US" altLang="zh-CN" sz="2600" b="1" spc="-10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pc="-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086503"/>
              </a:xfrm>
              <a:prstGeom prst="rect">
                <a:avLst/>
              </a:prstGeom>
              <a:blipFill rotWithShape="0">
                <a:blip r:embed="rId3"/>
                <a:stretch>
                  <a:fillRect l="-947" b="-1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85055" y="4509929"/>
                <a:ext cx="11589417" cy="1285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55" y="4509929"/>
                <a:ext cx="11589417" cy="1285545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4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12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2544" y="724292"/>
            <a:ext cx="2400060" cy="248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0719"/>
            <a:ext cx="12190413" cy="6245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85055" y="601010"/>
                <a:ext cx="10793813" cy="53857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所以设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3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故在线段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上存在点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spc="-13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spc="-13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55" y="601010"/>
                <a:ext cx="10793813" cy="5385705"/>
              </a:xfrm>
              <a:prstGeom prst="rect">
                <a:avLst/>
              </a:prstGeom>
              <a:blipFill rotWithShape="0">
                <a:blip r:embed="rId3"/>
                <a:stretch>
                  <a:fillRect l="-1017" b="-6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13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859"/>
            <a:ext cx="12190413" cy="6245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97506" y="256131"/>
                <a:ext cx="10793813" cy="60045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𝑩𝑫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𝑪𝑫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m·n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0=0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06" y="256131"/>
                <a:ext cx="10793813" cy="6004592"/>
              </a:xfrm>
              <a:prstGeom prst="rect">
                <a:avLst/>
              </a:prstGeom>
              <a:blipFill rotWithShape="0">
                <a:blip r:embed="rId3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0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646244"/>
            <a:ext cx="12190413" cy="365935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9066229" cy="217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豫北六校联考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是该正方体表面及其内部的一动点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则动点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的轨迹所形成区域的面积是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7781405" y="1870913"/>
                <a:ext cx="769121" cy="670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781405" y="1870913"/>
                <a:ext cx="769121" cy="670120"/>
              </a:xfrm>
              <a:prstGeom prst="rect">
                <a:avLst/>
              </a:prstGeom>
              <a:blipFill rotWithShape="0">
                <a:blip r:embed="rId5"/>
                <a:stretch>
                  <a:fillRect l="-14173" b="-2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649" name="image123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16" y="798478"/>
            <a:ext cx="2376297" cy="22898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19276" y="2634956"/>
            <a:ext cx="9066229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动点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7652" name="image124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815" y="3416039"/>
            <a:ext cx="2495247" cy="240451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4668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478504" y="3690977"/>
                <a:ext cx="8857107" cy="2486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由面面平行的性质可得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始终在一个与平面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平行的平面内时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则易证平面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动点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的轨迹所形成的区域为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面积为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3690977"/>
                <a:ext cx="8857107" cy="2486963"/>
              </a:xfrm>
              <a:prstGeom prst="rect">
                <a:avLst/>
              </a:prstGeom>
              <a:blipFill rotWithShape="0">
                <a:blip r:embed="rId8"/>
                <a:stretch>
                  <a:fillRect l="-1239" t="-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577027"/>
                <a:ext cx="11589417" cy="1348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13.(2025·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济南模拟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已知直四棱柱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的棱长均为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 spc="-13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spc="-13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</a:t>
                </a:r>
                <a:r>
                  <a:rPr lang="en-US" altLang="zh-CN" sz="2600" b="1" spc="-13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pc="-13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为球心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为半径的球面与侧面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的交线长为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7027"/>
                <a:ext cx="11589417" cy="1348831"/>
              </a:xfrm>
              <a:prstGeom prst="rect">
                <a:avLst/>
              </a:prstGeom>
              <a:blipFill rotWithShape="0">
                <a:blip r:embed="rId5"/>
                <a:stretch>
                  <a:fillRect l="-947" b="-40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8937424" y="860048"/>
                <a:ext cx="825867" cy="885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8937424" y="860048"/>
                <a:ext cx="825867" cy="88549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565834" y="191760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125.jpe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4806" y="2092541"/>
            <a:ext cx="2483993" cy="2318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49375" y="2475374"/>
                <a:ext cx="11589417" cy="1948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为球心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为半径的球面交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75" y="2475374"/>
                <a:ext cx="11589417" cy="1948995"/>
              </a:xfrm>
              <a:prstGeom prst="rect">
                <a:avLst/>
              </a:prstGeom>
              <a:blipFill rotWithShape="0">
                <a:blip r:embed="rId9"/>
                <a:stretch>
                  <a:fillRect l="-947" b="-3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634861" y="4365653"/>
                <a:ext cx="11589417" cy="1419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为球心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为半径的球面与侧面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的交线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圆弧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/>
                        </m:ctrlPr>
                      </m:accPr>
                      <m:e>
                        <m:r>
                          <a:rPr lang="en-US" altLang="zh-CN" sz="2800" i="1"/>
                          <m:t>𝐸𝐹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圆的圆心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交线长即圆弧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/>
                        </m:ctrlPr>
                      </m:accPr>
                      <m:e>
                        <m:r>
                          <a:rPr lang="en-US" altLang="zh-CN" sz="2800" i="1"/>
                          <m:t>𝐸𝐹</m:t>
                        </m:r>
                      </m:e>
                    </m:acc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61" y="4365653"/>
                <a:ext cx="11589417" cy="1419235"/>
              </a:xfrm>
              <a:prstGeom prst="rect">
                <a:avLst/>
              </a:prstGeom>
              <a:blipFill rotWithShape="0">
                <a:blip r:embed="rId10"/>
                <a:stretch>
                  <a:fillRect l="-947" r="-947" b="-38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2095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29546" y="621443"/>
                <a:ext cx="11755638" cy="34479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FHB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46" y="621443"/>
                <a:ext cx="11755638" cy="3447932"/>
              </a:xfrm>
              <a:prstGeom prst="rect">
                <a:avLst/>
              </a:prstGeom>
              <a:blipFill rotWithShape="0">
                <a:blip r:embed="rId4"/>
                <a:stretch>
                  <a:fillRect l="-934" b="-8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405934" y="4034332"/>
                <a:ext cx="4251485" cy="678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故交线圆弧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400" i="1"/>
                        </m:ctrlPr>
                      </m:accPr>
                      <m:e>
                        <m:r>
                          <a:rPr lang="en-US" altLang="zh-CN" sz="2400" i="1"/>
                          <m:t>𝐸𝐹</m:t>
                        </m:r>
                      </m:e>
                    </m:acc>
                    <m:r>
                      <a:rPr lang="zh-CN" altLang="zh-CN" sz="24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的长为</m:t>
                    </m:r>
                    <m:f>
                      <m:fPr>
                        <m:ctrlPr>
                          <a:rPr lang="zh-CN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4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π.</a:t>
                </a:r>
                <a:endParaRPr lang="zh-CN" altLang="zh-CN" sz="11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34" y="4034332"/>
                <a:ext cx="4251485" cy="678006"/>
              </a:xfrm>
              <a:prstGeom prst="rect">
                <a:avLst/>
              </a:prstGeom>
              <a:blipFill rotWithShape="0">
                <a:blip r:embed="rId5"/>
                <a:stretch>
                  <a:fillRect l="-2296" r="-1722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8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080829"/>
            <a:ext cx="12190413" cy="32134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906622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不包括边界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运动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zh-CN" sz="26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的长度的取值范围是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2"/>
                </p:custDataLst>
              </p:nvPr>
            </p:nvSpPr>
            <p:spPr>
              <a:xfrm>
                <a:off x="7064431" y="1392766"/>
                <a:ext cx="1734577" cy="1456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ctrlPr>
                            <a:rPr lang="zh-CN" altLang="zh-CN" sz="2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5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zh-CN" altLang="zh-CN" sz="2500" b="1" i="1">
                                      <a:solidFill>
                                        <a:srgbClr val="C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5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𝟑𝟎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altLang="zh-CN" sz="25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altLang="zh-CN" sz="25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ad>
                            <m:radPr>
                              <m:degHide m:val="on"/>
                              <m:ctrlPr>
                                <a:rPr lang="zh-CN" altLang="zh-CN" sz="2500" b="1" i="1">
                                  <a:solidFill>
                                    <a:srgbClr val="C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5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zh-CN" altLang="zh-CN" sz="25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064431" y="1392766"/>
                <a:ext cx="1734577" cy="145668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9697" name="image126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11" y="637579"/>
            <a:ext cx="2376297" cy="24411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335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71953" y="2975162"/>
            <a:ext cx="8536209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127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4481" y="3375534"/>
            <a:ext cx="2439434" cy="243943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94531" y="4122798"/>
            <a:ext cx="853620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由正方体的性质知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BM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60664" y="404430"/>
                <a:ext cx="11255982" cy="5628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内的轨迹是线段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不含点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𝑫𝑵</m:t>
                        </m:r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𝟓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则当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的长度取得最小值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的长度的最小值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的长度的取值范围是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𝟑𝟎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664" y="404430"/>
                <a:ext cx="11255982" cy="5628977"/>
              </a:xfrm>
              <a:prstGeom prst="rect">
                <a:avLst/>
              </a:prstGeom>
              <a:blipFill rotWithShape="0">
                <a:blip r:embed="rId3"/>
                <a:stretch>
                  <a:fillRect l="-975" t="-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3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4067191"/>
            <a:ext cx="12190413" cy="21694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9383" y="492501"/>
            <a:ext cx="92822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四、解答题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15.(2025·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西安质检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的正方体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上的动点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不与顶点重合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0721" name="image128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63" y="791568"/>
            <a:ext cx="2388870" cy="23071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335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60941" y="2844419"/>
            <a:ext cx="112264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要求写出作图过程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并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12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3447" y="3989873"/>
            <a:ext cx="3393684" cy="223422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0878" y="5249858"/>
            <a:ext cx="11226498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所在的直线即平面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52840" y="405416"/>
            <a:ext cx="10210987" cy="42934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GQ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1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1"/>
            <a:ext cx="12190413" cy="62943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321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共面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即在符合要求的截面内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 smtClean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所示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并延长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分别与直线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交于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两点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049" name="image9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21" y="2112757"/>
            <a:ext cx="2376297" cy="30668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8954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2477" y="3657110"/>
                <a:ext cx="11589417" cy="2347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分别交棱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则五边形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SEFT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为所得截面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该截面多边形面积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𝑷𝑸</m:t>
                        </m:r>
                      </m:sub>
                    </m:sSub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TQF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3657110"/>
                <a:ext cx="11589417" cy="2347694"/>
              </a:xfrm>
              <a:prstGeom prst="rect">
                <a:avLst/>
              </a:prstGeom>
              <a:blipFill rotWithShape="0">
                <a:blip r:embed="rId4"/>
                <a:stretch>
                  <a:fillRect l="-947" t="-260" b="-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511558"/>
            <a:ext cx="12190413" cy="46924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831716"/>
                <a:ext cx="11589417" cy="4974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均为其所在棱的中点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均为其所在棱的中点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𝑬𝑭𝑮</m:t>
                        </m:r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为等腰三角形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上的高为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831716"/>
                <a:ext cx="11589417" cy="497437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21489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905346"/>
                <a:ext cx="11589417" cy="3388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𝑮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𝑬𝑭</m:t>
                        </m:r>
                      </m:sub>
                    </m:sSub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𝑬𝑭𝑮</m:t>
                        </m:r>
                      </m:sub>
                    </m:sSub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𝑬𝑭</m:t>
                        </m:r>
                      </m:sub>
                    </m:sSub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905346"/>
                <a:ext cx="11589417" cy="338855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8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3517331"/>
            <a:ext cx="12190413" cy="277697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492501"/>
            <a:ext cx="820212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16.(2024·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石家庄模拟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在如图所示的一块木料中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是正方形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2769" name="image130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1" y="621443"/>
            <a:ext cx="2587787" cy="25877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335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2725" y="2293214"/>
            <a:ext cx="8202121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若要经过点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将木料锯开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在木料表面应该怎样画线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请说明理由并计算截面周长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5820" y="3529128"/>
            <a:ext cx="8109551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ABE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13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9584" y="3553210"/>
            <a:ext cx="2644150" cy="27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78504" y="627108"/>
                <a:ext cx="10999183" cy="5166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i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为应画的线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所以截面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ABEG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为直角梯形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所以截面周长为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627108"/>
                <a:ext cx="10999183" cy="5166158"/>
              </a:xfrm>
              <a:prstGeom prst="rect">
                <a:avLst/>
              </a:prstGeom>
              <a:blipFill rotWithShape="0">
                <a:blip r:embed="rId3"/>
                <a:stretch>
                  <a:fillRect l="-997" b="-4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57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093840"/>
            <a:ext cx="12190413" cy="513754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3757" y="331516"/>
            <a:ext cx="11589417" cy="157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若要经过点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将木料锯开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在木料表面应该怎样画线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请说明理由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 dirty="0" smtClean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 err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dirty="0" err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dirty="0" smtClean="0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3793" name="image13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492" y="1172953"/>
            <a:ext cx="2323863" cy="23238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31455" y="2024198"/>
                <a:ext cx="11589417" cy="4608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方向分别为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轴正方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向建立空间直角坐标系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𝑩𝑭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BEF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𝑩𝑬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𝑩𝑭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55" y="2024198"/>
                <a:ext cx="11589417" cy="4608781"/>
              </a:xfrm>
              <a:prstGeom prst="rect">
                <a:avLst/>
              </a:prstGeom>
              <a:blipFill rotWithShape="0">
                <a:blip r:embed="rId4"/>
                <a:stretch>
                  <a:fillRect l="-946" r="-3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8859"/>
            <a:ext cx="12190413" cy="621643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52928" y="829684"/>
                <a:ext cx="11873194" cy="50456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𝑷𝑯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𝑩𝑯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BEF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𝑩𝑯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上靠近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点的三等分点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为应画的线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28" y="829684"/>
                <a:ext cx="11873194" cy="5045677"/>
              </a:xfrm>
              <a:prstGeom prst="rect">
                <a:avLst/>
              </a:prstGeom>
              <a:blipFill rotWithShape="0">
                <a:blip r:embed="rId3"/>
                <a:stretch>
                  <a:fillRect l="-924" b="-7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6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90937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作截面应遵循的三个原则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在同一平面上的两点可引直线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凡是相交的直线都要画出它们的交点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凡是相交的平面都要画出它们的交线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952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175509"/>
            <a:ext cx="12190413" cy="29833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06929"/>
                <a:ext cx="11589417" cy="3755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河南部分学校模考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在正四棱柱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分别是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的平面截正四棱柱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所得截面多边形的周长为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的延长线于点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的延长线于点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06929"/>
                <a:ext cx="11589417" cy="3755965"/>
              </a:xfrm>
              <a:prstGeom prst="rect">
                <a:avLst/>
              </a:prstGeom>
              <a:blipFill rotWithShape="0">
                <a:blip r:embed="rId4"/>
                <a:stretch>
                  <a:fillRect l="-947" b="-1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981892" y="191008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073" name="image97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536" y="3136929"/>
            <a:ext cx="2012724" cy="3053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7145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80260" y="4193565"/>
                <a:ext cx="11589417" cy="1800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并延长交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的延长线于点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60" y="4193565"/>
                <a:ext cx="11589417" cy="1800173"/>
              </a:xfrm>
              <a:prstGeom prst="rect">
                <a:avLst/>
              </a:prstGeom>
              <a:blipFill rotWithShape="0">
                <a:blip r:embed="rId6"/>
                <a:stretch>
                  <a:fillRect l="-947" b="-7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326755" y="621443"/>
                <a:ext cx="11474670" cy="3738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则六边形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EFGHIK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的平面截正四棱柱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所得的截面多边形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所以六边形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EFGHIK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的周长为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55" y="621443"/>
                <a:ext cx="11474670" cy="3738203"/>
              </a:xfrm>
              <a:prstGeom prst="rect">
                <a:avLst/>
              </a:prstGeom>
              <a:blipFill rotWithShape="0">
                <a:blip r:embed="rId3"/>
                <a:stretch>
                  <a:fillRect l="-956" b="-29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3011</Words>
  <Application>Microsoft Office PowerPoint</Application>
  <PresentationFormat>自定义</PresentationFormat>
  <Paragraphs>425</Paragraphs>
  <Slides>66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82" baseType="lpstr">
      <vt:lpstr>MS Gothic</vt:lpstr>
      <vt:lpstr>MS Mincho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85</cp:revision>
  <dcterms:created xsi:type="dcterms:W3CDTF">2024-01-05T07:50:57Z</dcterms:created>
  <dcterms:modified xsi:type="dcterms:W3CDTF">2025-02-26T07:23:31Z</dcterms:modified>
</cp:coreProperties>
</file>