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heme/theme2.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notesSlides/notesSlide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257" r:id="rId3"/>
    <p:sldId id="258" r:id="rId4"/>
    <p:sldId id="259" r:id="rId5"/>
    <p:sldId id="260" r:id="rId6"/>
    <p:sldId id="261" r:id="rId7"/>
    <p:sldId id="265" r:id="rId8"/>
    <p:sldId id="268" r:id="rId9"/>
    <p:sldId id="338" r:id="rId10"/>
    <p:sldId id="339" r:id="rId11"/>
    <p:sldId id="352" r:id="rId12"/>
    <p:sldId id="269" r:id="rId13"/>
    <p:sldId id="270" r:id="rId14"/>
    <p:sldId id="271" r:id="rId15"/>
    <p:sldId id="353" r:id="rId16"/>
    <p:sldId id="314" r:id="rId17"/>
    <p:sldId id="315" r:id="rId18"/>
    <p:sldId id="275" r:id="rId19"/>
    <p:sldId id="276" r:id="rId20"/>
    <p:sldId id="354" r:id="rId21"/>
    <p:sldId id="277" r:id="rId22"/>
    <p:sldId id="278" r:id="rId23"/>
    <p:sldId id="279" r:id="rId24"/>
    <p:sldId id="318" r:id="rId25"/>
    <p:sldId id="355" r:id="rId26"/>
    <p:sldId id="356" r:id="rId27"/>
    <p:sldId id="280" r:id="rId28"/>
    <p:sldId id="281" r:id="rId29"/>
    <p:sldId id="357" r:id="rId30"/>
    <p:sldId id="361" r:id="rId31"/>
    <p:sldId id="358" r:id="rId32"/>
    <p:sldId id="359" r:id="rId33"/>
    <p:sldId id="360" r:id="rId34"/>
    <p:sldId id="290" r:id="rId35"/>
    <p:sldId id="291" r:id="rId36"/>
    <p:sldId id="319" r:id="rId37"/>
    <p:sldId id="362" r:id="rId38"/>
    <p:sldId id="325" r:id="rId39"/>
    <p:sldId id="363" r:id="rId40"/>
    <p:sldId id="326" r:id="rId41"/>
    <p:sldId id="364" r:id="rId42"/>
    <p:sldId id="365" r:id="rId43"/>
    <p:sldId id="366" r:id="rId44"/>
    <p:sldId id="295" r:id="rId45"/>
    <p:sldId id="296" r:id="rId46"/>
    <p:sldId id="367" r:id="rId47"/>
    <p:sldId id="368" r:id="rId48"/>
    <p:sldId id="297" r:id="rId49"/>
    <p:sldId id="369" r:id="rId50"/>
    <p:sldId id="370" r:id="rId51"/>
    <p:sldId id="298" r:id="rId52"/>
    <p:sldId id="371" r:id="rId53"/>
    <p:sldId id="372" r:id="rId54"/>
    <p:sldId id="299" r:id="rId55"/>
    <p:sldId id="373" r:id="rId56"/>
    <p:sldId id="374" r:id="rId57"/>
    <p:sldId id="375" r:id="rId58"/>
    <p:sldId id="351" r:id="rId59"/>
  </p:sldIdLst>
  <p:sldSz cx="12190413" cy="6859588"/>
  <p:notesSz cx="6858000" cy="9144000"/>
  <p:defaultText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30" userDrawn="1">
          <p15:clr>
            <a:srgbClr val="A4A3A4"/>
          </p15:clr>
        </p15:guide>
        <p15:guide id="2" pos="16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F0D9"/>
    <a:srgbClr val="70AD47"/>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44" autoAdjust="0"/>
    <p:restoredTop sz="94614" autoAdjust="0"/>
  </p:normalViewPr>
  <p:slideViewPr>
    <p:cSldViewPr>
      <p:cViewPr varScale="1">
        <p:scale>
          <a:sx n="80" d="100"/>
          <a:sy n="80" d="100"/>
        </p:scale>
        <p:origin x="48" y="282"/>
      </p:cViewPr>
      <p:guideLst>
        <p:guide orient="horz" pos="3930"/>
        <p:guide pos="16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9764"/>
    </p:cViewPr>
  </p:sorterViewPr>
  <p:notesViewPr>
    <p:cSldViewPr>
      <p:cViewPr varScale="1">
        <p:scale>
          <a:sx n="63" d="100"/>
          <a:sy n="63" d="100"/>
        </p:scale>
        <p:origin x="-3163" y="-77"/>
      </p:cViewPr>
      <p:guideLst>
        <p:guide orient="horz" pos="2880"/>
        <p:guide pos="2160"/>
      </p:guideLst>
    </p:cSldViewPr>
  </p:notesViewPr>
  <p:gridSpacing cx="216027" cy="216027"/>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18181C-C744-4CB4-9546-BD96C8CA40C4}" type="datetimeFigureOut">
              <a:rPr lang="zh-CN" altLang="en-US" smtClean="0"/>
              <a:t>2025/2/24</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D7F588-7F48-4419-A943-E4BFEBDD09B0}" type="slidenum">
              <a:rPr lang="zh-CN" altLang="en-US" smtClean="0"/>
              <a:t>‹#›</a:t>
            </a:fld>
            <a:endParaRPr lang="zh-CN" altLang="en-US"/>
          </a:p>
        </p:txBody>
      </p:sp>
    </p:spTree>
    <p:extLst>
      <p:ext uri="{BB962C8B-B14F-4D97-AF65-F5344CB8AC3E}">
        <p14:creationId xmlns:p14="http://schemas.microsoft.com/office/powerpoint/2010/main" val="1650789405"/>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solidFill>
                  <a:prstClr val="black"/>
                </a:solidFill>
              </a:rPr>
              <a:t>3</a:t>
            </a:fld>
            <a:endParaRPr lang="zh-CN" altLang="en-US">
              <a:solidFill>
                <a:prstClr val="black"/>
              </a:solidFill>
            </a:endParaRPr>
          </a:p>
        </p:txBody>
      </p:sp>
    </p:spTree>
    <p:extLst>
      <p:ext uri="{BB962C8B-B14F-4D97-AF65-F5344CB8AC3E}">
        <p14:creationId xmlns:p14="http://schemas.microsoft.com/office/powerpoint/2010/main" val="385000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36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36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FF76E8C2-FB17-4F97-B19D-97236ED15B4B}" type="slidenum">
              <a:rPr lang="zh-CN" altLang="en-US">
                <a:latin typeface="Calibri" panose="020F0502020204030204" pitchFamily="34" charset="0"/>
                <a:ea typeface="宋体" panose="02010600030101010101" pitchFamily="2" charset="-122"/>
              </a:rPr>
              <a:t>5</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445295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6</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2902362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tags" Target="../tags/tag5.xml"/><Relationship Id="rId7" Type="http://schemas.openxmlformats.org/officeDocument/2006/relationships/tags" Target="../tags/tag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10" Type="http://schemas.openxmlformats.org/officeDocument/2006/relationships/slide" Target="../slides/slide3.xml"/><Relationship Id="rId4" Type="http://schemas.openxmlformats.org/officeDocument/2006/relationships/tags" Target="../tags/tag6.xml"/><Relationship Id="rId9"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 Target="../slides/slide3.xml"/><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4.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17.xml"/><Relationship Id="rId7"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s>
</file>

<file path=ppt/slideLayouts/_rels/slideLayout5.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3.xml"/><Relationship Id="rId7"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6.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9.xml"/><Relationship Id="rId7"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s>
</file>

<file path=ppt/slideLayouts/_rels/slideLayout7.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35.xml"/><Relationship Id="rId7"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9" Type="http://schemas.openxmlformats.org/officeDocument/2006/relationships/image" Target="../media/image2.TIF"/></Relationships>
</file>

<file path=ppt/slideLayouts/_rels/slideLayout8.xml.rels><?xml version="1.0" encoding="UTF-8" standalone="yes"?>
<Relationships xmlns="http://schemas.openxmlformats.org/package/2006/relationships"><Relationship Id="rId8" Type="http://schemas.openxmlformats.org/officeDocument/2006/relationships/slide" Target="../slides/slide51.xml"/><Relationship Id="rId3" Type="http://schemas.openxmlformats.org/officeDocument/2006/relationships/tags" Target="../tags/tag41.xml"/><Relationship Id="rId7" Type="http://schemas.openxmlformats.org/officeDocument/2006/relationships/slide" Target="../slides/slide48.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slide" Target="../slides/slide45.xml"/><Relationship Id="rId5" Type="http://schemas.openxmlformats.org/officeDocument/2006/relationships/slideMaster" Target="../slideMasters/slideMaster1.xml"/><Relationship Id="rId10" Type="http://schemas.openxmlformats.org/officeDocument/2006/relationships/slide" Target="../slides/slide3.xml"/><Relationship Id="rId4" Type="http://schemas.openxmlformats.org/officeDocument/2006/relationships/tags" Target="../tags/tag42.xml"/><Relationship Id="rId9" Type="http://schemas.openxmlformats.org/officeDocument/2006/relationships/slide" Target="../slides/slide5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516932"/>
          <p:cNvPicPr>
            <a:picLocks noChangeAspect="1"/>
          </p:cNvPicPr>
          <p:nvPr userDrawn="1"/>
        </p:nvPicPr>
        <p:blipFill>
          <a:blip r:embed="rId4"/>
          <a:stretch>
            <a:fillRect/>
          </a:stretch>
        </p:blipFill>
        <p:spPr>
          <a:xfrm>
            <a:off x="-33020" y="0"/>
            <a:ext cx="12224385" cy="6858000"/>
          </a:xfrm>
          <a:prstGeom prst="rect">
            <a:avLst/>
          </a:prstGeom>
        </p:spPr>
      </p:pic>
      <p:sp>
        <p:nvSpPr>
          <p:cNvPr id="8" name="矩形 7"/>
          <p:cNvSpPr/>
          <p:nvPr userDrawn="1">
            <p:custDataLst>
              <p:tags r:id="rId1"/>
            </p:custDataLst>
          </p:nvPr>
        </p:nvSpPr>
        <p:spPr>
          <a:xfrm>
            <a:off x="-33020" y="4782185"/>
            <a:ext cx="12223750" cy="42481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9" name="矩形 8"/>
          <p:cNvSpPr/>
          <p:nvPr userDrawn="1">
            <p:custDataLst>
              <p:tags r:id="rId2"/>
            </p:custDataLst>
          </p:nvPr>
        </p:nvSpPr>
        <p:spPr>
          <a:xfrm>
            <a:off x="-33020" y="5173345"/>
            <a:ext cx="12223750" cy="168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33860283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5" name="图片 4" descr="b532d12f2eb97268d3897fb1f2b9ada1"/>
          <p:cNvPicPr>
            <a:picLocks noChangeAspect="1"/>
          </p:cNvPicPr>
          <p:nvPr userDrawn="1"/>
        </p:nvPicPr>
        <p:blipFill>
          <a:blip r:embed="rId2"/>
          <a:stretch>
            <a:fillRect/>
          </a:stretch>
        </p:blipFill>
        <p:spPr>
          <a:xfrm>
            <a:off x="-33020" y="0"/>
            <a:ext cx="12225020" cy="6858000"/>
          </a:xfrm>
          <a:prstGeom prst="rect">
            <a:avLst/>
          </a:prstGeom>
        </p:spPr>
      </p:pic>
      <p:sp>
        <p:nvSpPr>
          <p:cNvPr id="8" name="矩形 7"/>
          <p:cNvSpPr/>
          <p:nvPr userDrawn="1"/>
        </p:nvSpPr>
        <p:spPr>
          <a:xfrm>
            <a:off x="-16923" y="15647"/>
            <a:ext cx="12231683" cy="6883724"/>
          </a:xfrm>
          <a:prstGeom prst="rect">
            <a:avLst/>
          </a:prstGeom>
          <a:solidFill>
            <a:srgbClr val="548235">
              <a:alpha val="55000"/>
            </a:srgbClr>
          </a:solidFill>
          <a:ln>
            <a:noFill/>
          </a:ln>
        </p:spPr>
        <p:txBody>
          <a:bodyPr wrap="square">
            <a:noAutofit/>
          </a:bodyPr>
          <a:lstStyle/>
          <a:p>
            <a:pPr algn="ctr">
              <a:lnSpc>
                <a:spcPct val="100000"/>
              </a:lnSpc>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0" name="文本框 7"/>
          <p:cNvSpPr txBox="1"/>
          <p:nvPr userDrawn="1"/>
        </p:nvSpPr>
        <p:spPr>
          <a:xfrm>
            <a:off x="3071095" y="2781945"/>
            <a:ext cx="6038064" cy="830137"/>
          </a:xfrm>
          <a:prstGeom prst="rect">
            <a:avLst/>
          </a:prstGeom>
          <a:noFill/>
        </p:spPr>
        <p:txBody>
          <a:bodyPr wrap="square" rtlCol="0">
            <a:spAutoFit/>
          </a:bodyPr>
          <a:lstStyle/>
          <a:p>
            <a:pPr algn="ctr"/>
            <a:r>
              <a:rPr lang="zh-CN" sz="4800" b="1">
                <a:solidFill>
                  <a:schemeClr val="bg1"/>
                </a:solidFill>
                <a:latin typeface="微软雅黑" panose="020B0503020204020204" pitchFamily="34" charset="-122"/>
                <a:ea typeface="微软雅黑" panose="020B0503020204020204" pitchFamily="34" charset="-122"/>
              </a:rPr>
              <a:t>本课结束</a:t>
            </a:r>
          </a:p>
        </p:txBody>
      </p:sp>
    </p:spTree>
    <p:extLst>
      <p:ext uri="{BB962C8B-B14F-4D97-AF65-F5344CB8AC3E}">
        <p14:creationId xmlns:p14="http://schemas.microsoft.com/office/powerpoint/2010/main" val="3319023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bg>
      <p:bgPr>
        <a:solidFill>
          <a:schemeClr val="bg1"/>
        </a:solidFill>
        <a:effectLst/>
      </p:bgPr>
    </p:bg>
    <p:spTree>
      <p:nvGrpSpPr>
        <p:cNvPr id="1" name=""/>
        <p:cNvGrpSpPr/>
        <p:nvPr/>
      </p:nvGrpSpPr>
      <p:grpSpPr>
        <a:xfrm>
          <a:off x="0" y="0"/>
          <a:ext cx="0" cy="0"/>
          <a:chOff x="0" y="0"/>
          <a:chExt cx="0" cy="0"/>
        </a:xfrm>
      </p:grpSpPr>
      <p:pic>
        <p:nvPicPr>
          <p:cNvPr id="6" name="图片 5" descr="b532d12f2eb97268d3897fb1f2b9ada1"/>
          <p:cNvPicPr>
            <a:picLocks noChangeAspect="1"/>
          </p:cNvPicPr>
          <p:nvPr userDrawn="1"/>
        </p:nvPicPr>
        <p:blipFill>
          <a:blip r:embed="rId4"/>
          <a:stretch>
            <a:fillRect/>
          </a:stretch>
        </p:blipFill>
        <p:spPr>
          <a:xfrm>
            <a:off x="-33020" y="0"/>
            <a:ext cx="12225020" cy="6858000"/>
          </a:xfrm>
          <a:prstGeom prst="rect">
            <a:avLst/>
          </a:prstGeom>
        </p:spPr>
      </p:pic>
      <p:sp>
        <p:nvSpPr>
          <p:cNvPr id="10" name="矩形 9"/>
          <p:cNvSpPr/>
          <p:nvPr userDrawn="1">
            <p:custDataLst>
              <p:tags r:id="rId1"/>
            </p:custDataLst>
          </p:nvPr>
        </p:nvSpPr>
        <p:spPr>
          <a:xfrm>
            <a:off x="-33016" y="4783293"/>
            <a:ext cx="12222159" cy="4249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矩形 13"/>
          <p:cNvSpPr/>
          <p:nvPr userDrawn="1">
            <p:custDataLst>
              <p:tags r:id="rId2"/>
            </p:custDataLst>
          </p:nvPr>
        </p:nvSpPr>
        <p:spPr>
          <a:xfrm>
            <a:off x="-33016" y="5174543"/>
            <a:ext cx="12222159" cy="1685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84789779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4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10"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7" name="矩形 16"/>
          <p:cNvSpPr/>
          <p:nvPr userDrawn="1">
            <p:custDataLst>
              <p:tags r:id="rId5"/>
            </p:custDataLst>
          </p:nvPr>
        </p:nvSpPr>
        <p:spPr>
          <a:xfrm>
            <a:off x="0" y="1914333"/>
            <a:ext cx="12190413" cy="4379974"/>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4" name="矩形 13"/>
          <p:cNvSpPr/>
          <p:nvPr userDrawn="1">
            <p:custDataLst>
              <p:tags r:id="rId6"/>
            </p:custDataLst>
          </p:nvPr>
        </p:nvSpPr>
        <p:spPr>
          <a:xfrm>
            <a:off x="833619" y="-20959"/>
            <a:ext cx="2605066" cy="1720613"/>
          </a:xfrm>
          <a:prstGeom prst="rect">
            <a:avLst/>
          </a:prstGeom>
          <a:solidFill>
            <a:srgbClr val="5482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 name="矩形 14"/>
          <p:cNvSpPr/>
          <p:nvPr userDrawn="1">
            <p:custDataLst>
              <p:tags r:id="rId7"/>
            </p:custDataLst>
          </p:nvPr>
        </p:nvSpPr>
        <p:spPr>
          <a:xfrm>
            <a:off x="834253" y="389345"/>
            <a:ext cx="2604431" cy="131094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矩形 15"/>
          <p:cNvSpPr/>
          <p:nvPr userDrawn="1">
            <p:custDataLst>
              <p:tags r:id="rId8"/>
            </p:custDataLst>
          </p:nvPr>
        </p:nvSpPr>
        <p:spPr>
          <a:xfrm>
            <a:off x="956157" y="746966"/>
            <a:ext cx="2360623" cy="896828"/>
          </a:xfrm>
          <a:prstGeom prst="rect">
            <a:avLst/>
          </a:prstGeom>
          <a:effectLst>
            <a:outerShdw blurRad="50800" dist="38100" dir="2700000" algn="tl" rotWithShape="0">
              <a:prstClr val="black">
                <a:alpha val="40000"/>
              </a:prstClr>
            </a:outerShdw>
          </a:effectLst>
        </p:spPr>
        <p:txBody>
          <a:bodyPr>
            <a:noAutofit/>
          </a:bodyPr>
          <a:lstStyle/>
          <a:p>
            <a:pPr algn="ctr" fontAlgn="auto">
              <a:spcBef>
                <a:spcPts val="0"/>
              </a:spcBef>
              <a:spcAft>
                <a:spcPts val="0"/>
              </a:spcAft>
              <a:defRPr/>
            </a:pPr>
            <a:r>
              <a:rPr lang="zh-CN" altLang="en-US" sz="4000" b="1" dirty="0" smtClean="0">
                <a:solidFill>
                  <a:schemeClr val="tx1">
                    <a:lumMod val="75000"/>
                    <a:lumOff val="25000"/>
                  </a:schemeClr>
                </a:solidFill>
                <a:latin typeface="微软雅黑" panose="020B0503020204020204" pitchFamily="34" charset="-122"/>
                <a:ea typeface="微软雅黑" panose="020B0503020204020204" pitchFamily="34" charset="-122"/>
              </a:rPr>
              <a:t>课标</a:t>
            </a:r>
            <a:r>
              <a:rPr lang="zh-CN" altLang="zh-CN" sz="4000" b="1" dirty="0" smtClean="0">
                <a:solidFill>
                  <a:schemeClr val="tx1">
                    <a:lumMod val="75000"/>
                    <a:lumOff val="25000"/>
                  </a:schemeClr>
                </a:solidFill>
                <a:latin typeface="微软雅黑" panose="020B0503020204020204" pitchFamily="34" charset="-122"/>
                <a:ea typeface="微软雅黑" panose="020B0503020204020204" pitchFamily="34" charset="-122"/>
              </a:rPr>
              <a:t>要求</a:t>
            </a:r>
            <a:endParaRPr lang="zh-CN" altLang="zh-CN" sz="4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4428512"/>
      </p:ext>
    </p:extLst>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6"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167016870"/>
      </p:ext>
    </p:extLst>
  </p:cSld>
  <p:clrMapOvr>
    <a:masterClrMapping/>
  </p:clrMapOvr>
  <p:transition spd="slow"/>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6" y="167679"/>
            <a:ext cx="1751737"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156320694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7" y="167679"/>
            <a:ext cx="2231354"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7463142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更多2018年PPT下载：http://www.ppt20.com/u/739134/"/>
          <p:cNvSpPr>
            <a:spLocks noChangeArrowheads="1"/>
          </p:cNvSpPr>
          <p:nvPr userDrawn="1"/>
        </p:nvSpPr>
        <p:spPr bwMode="auto">
          <a:xfrm>
            <a:off x="263491" y="18863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知识梳理</a:t>
            </a: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60358650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3" name="更多2018年PPT下载：http://www.ppt20.com/u/739134/"/>
          <p:cNvSpPr>
            <a:spLocks noChangeArrowheads="1"/>
          </p:cNvSpPr>
          <p:nvPr userDrawn="1"/>
        </p:nvSpPr>
        <p:spPr bwMode="auto">
          <a:xfrm>
            <a:off x="233015" y="17021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2800" b="1" dirty="0">
                <a:solidFill>
                  <a:schemeClr val="bg1"/>
                </a:solidFill>
                <a:latin typeface="微软雅黑" panose="020B0503020204020204" pitchFamily="34" charset="-122"/>
                <a:ea typeface="微软雅黑" panose="020B0503020204020204" pitchFamily="34" charset="-122"/>
              </a:rPr>
              <a:t>诊断自测</a:t>
            </a:r>
          </a:p>
        </p:txBody>
      </p:sp>
      <p:sp>
        <p:nvSpPr>
          <p:cNvPr id="2" name="矩形 1"/>
          <p:cNvSpPr/>
          <p:nvPr userDrawn="1"/>
        </p:nvSpPr>
        <p:spPr>
          <a:xfrm>
            <a:off x="4318926" y="189389"/>
            <a:ext cx="4673074" cy="523220"/>
          </a:xfrm>
          <a:prstGeom prst="rect">
            <a:avLst/>
          </a:prstGeom>
        </p:spPr>
        <p:txBody>
          <a:bodyPr wrap="none">
            <a:spAutoFit/>
          </a:bodyPr>
          <a:lstStyle/>
          <a:p>
            <a:r>
              <a:rPr lang="zh-CN" altLang="en-US" sz="2800" dirty="0" smtClean="0">
                <a:solidFill>
                  <a:schemeClr val="tx1"/>
                </a:solidFill>
              </a:rPr>
              <a:t>概念思考辨析</a:t>
            </a:r>
            <a:r>
              <a:rPr lang="en-US" altLang="zh-CN" sz="2800" dirty="0" smtClean="0">
                <a:solidFill>
                  <a:schemeClr val="tx1"/>
                </a:solidFill>
              </a:rPr>
              <a:t>+</a:t>
            </a:r>
            <a:r>
              <a:rPr lang="zh-CN" altLang="en-US" sz="2800" dirty="0" smtClean="0">
                <a:solidFill>
                  <a:schemeClr val="tx1"/>
                </a:solidFill>
              </a:rPr>
              <a:t>教材经典改编</a:t>
            </a:r>
            <a:endParaRPr lang="zh-CN" altLang="en-US" sz="2800" dirty="0">
              <a:solidFill>
                <a:schemeClr val="tx1"/>
              </a:solidFill>
            </a:endParaRPr>
          </a:p>
        </p:txBody>
      </p:sp>
      <p:pic>
        <p:nvPicPr>
          <p:cNvPr id="14" name="image2.jpeg"/>
          <p:cNvPicPr/>
          <p:nvPr userDrawn="1"/>
        </p:nvPicPr>
        <p:blipFill>
          <a:blip r:embed="rId9">
            <a:clrChange>
              <a:clrFrom>
                <a:srgbClr val="FFFFFF"/>
              </a:clrFrom>
              <a:clrTo>
                <a:srgbClr val="FFFFFF">
                  <a:alpha val="0"/>
                </a:srgbClr>
              </a:clrTo>
            </a:clrChange>
          </a:blip>
          <a:stretch>
            <a:fillRect/>
          </a:stretch>
        </p:blipFill>
        <p:spPr>
          <a:xfrm>
            <a:off x="3175338" y="303585"/>
            <a:ext cx="1046212" cy="303344"/>
          </a:xfrm>
          <a:prstGeom prst="rect">
            <a:avLst/>
          </a:prstGeom>
        </p:spPr>
      </p:pic>
    </p:spTree>
    <p:extLst>
      <p:ext uri="{BB962C8B-B14F-4D97-AF65-F5344CB8AC3E}">
        <p14:creationId xmlns:p14="http://schemas.microsoft.com/office/powerpoint/2010/main" val="107637842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Rectangle 21">
            <a:hlinkClick r:id="rId6" action="ppaction://hlinksldjump"/>
          </p:cNvPr>
          <p:cNvSpPr>
            <a:spLocks noChangeArrowheads="1"/>
          </p:cNvSpPr>
          <p:nvPr userDrawn="1"/>
        </p:nvSpPr>
        <p:spPr bwMode="auto">
          <a:xfrm>
            <a:off x="2258719" y="6418161"/>
            <a:ext cx="246030"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1</a:t>
            </a:r>
          </a:p>
        </p:txBody>
      </p:sp>
      <p:sp>
        <p:nvSpPr>
          <p:cNvPr id="11" name="Rectangle 21">
            <a:hlinkClick r:id="rId7" action="ppaction://hlinksldjump"/>
          </p:cNvPr>
          <p:cNvSpPr>
            <a:spLocks noChangeArrowheads="1"/>
          </p:cNvSpPr>
          <p:nvPr userDrawn="1"/>
        </p:nvSpPr>
        <p:spPr bwMode="auto">
          <a:xfrm>
            <a:off x="2555543" y="6418161"/>
            <a:ext cx="246031"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2</a:t>
            </a:r>
          </a:p>
        </p:txBody>
      </p:sp>
      <p:sp>
        <p:nvSpPr>
          <p:cNvPr id="12" name="Rectangle 21">
            <a:hlinkClick r:id="rId8" action="ppaction://hlinksldjump"/>
          </p:cNvPr>
          <p:cNvSpPr>
            <a:spLocks noChangeArrowheads="1"/>
          </p:cNvSpPr>
          <p:nvPr userDrawn="1"/>
        </p:nvSpPr>
        <p:spPr bwMode="auto">
          <a:xfrm>
            <a:off x="2853954"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3</a:t>
            </a:r>
          </a:p>
        </p:txBody>
      </p:sp>
      <p:sp>
        <p:nvSpPr>
          <p:cNvPr id="13" name="Rectangle 21">
            <a:hlinkClick r:id="rId9" action="ppaction://hlinksldjump"/>
          </p:cNvPr>
          <p:cNvSpPr>
            <a:spLocks noChangeArrowheads="1"/>
          </p:cNvSpPr>
          <p:nvPr userDrawn="1"/>
        </p:nvSpPr>
        <p:spPr bwMode="auto">
          <a:xfrm>
            <a:off x="3150778"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4</a:t>
            </a:r>
          </a:p>
        </p:txBody>
      </p:sp>
      <p:sp>
        <p:nvSpPr>
          <p:cNvPr id="26" name="动作按钮: 后退或前一项 25">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动作按钮: 前进或下一项 26">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动作按钮: 结束 27">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a:hlinkClick r:id="rId10"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38955320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内容与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492477"/>
      </p:ext>
    </p:extLst>
  </p:cSld>
  <p:clrMapOvr>
    <a:masterClrMapping/>
  </p:clrMapOvr>
  <p:transition spd="slow"/>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51596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0" r:id="rId10"/>
    <p:sldLayoutId id="2147483661" r:id="rId11"/>
  </p:sldLayoutIdLst>
  <p:timing>
    <p:tnLst>
      <p:par>
        <p:cTn id="1" dur="indefinite" restart="never" nodeType="tmRoot"/>
      </p:par>
    </p:tnLst>
  </p:timing>
  <p:txStyles>
    <p:titleStyle>
      <a:lvl1pPr algn="ctr" defTabSz="1088502" rtl="0" eaLnBrk="1" latinLnBrk="0" hangingPunct="1">
        <a:spcBef>
          <a:spcPct val="0"/>
        </a:spcBef>
        <a:buNone/>
        <a:defRPr sz="5200" kern="1200">
          <a:solidFill>
            <a:schemeClr val="tx1"/>
          </a:solidFill>
          <a:latin typeface="+mj-lt"/>
          <a:ea typeface="+mj-ea"/>
          <a:cs typeface="+mj-cs"/>
        </a:defRPr>
      </a:lvl1pPr>
    </p:titleStyle>
    <p:bodyStyle>
      <a:lvl1pPr marL="408188" indent="-408188" algn="l" defTabSz="1088502"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4408" indent="-340157" algn="l" defTabSz="1088502"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627" indent="-272125" algn="l" defTabSz="1088502"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4878"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9129"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54.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Layout" Target="../slideLayouts/slideLayout3.xml"/><Relationship Id="rId4" Type="http://schemas.openxmlformats.org/officeDocument/2006/relationships/tags" Target="../tags/tag58.xml"/></Relationships>
</file>

<file path=ppt/slides/_rels/slide13.xml.rels><?xml version="1.0" encoding="UTF-8" standalone="yes"?>
<Relationships xmlns="http://schemas.openxmlformats.org/package/2006/relationships"><Relationship Id="rId8" Type="http://schemas.openxmlformats.org/officeDocument/2006/relationships/image" Target="../media/image19.TIF"/><Relationship Id="rId3" Type="http://schemas.openxmlformats.org/officeDocument/2006/relationships/tags" Target="../tags/tag61.xml"/><Relationship Id="rId7" Type="http://schemas.openxmlformats.org/officeDocument/2006/relationships/image" Target="../media/image21.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18.png"/><Relationship Id="rId5" Type="http://schemas.openxmlformats.org/officeDocument/2006/relationships/slideLayout" Target="../slideLayouts/slideLayout4.xml"/><Relationship Id="rId4" Type="http://schemas.openxmlformats.org/officeDocument/2006/relationships/tags" Target="../tags/tag62.xml"/><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tags" Target="../tags/tag63.xml"/></Relationships>
</file>

<file path=ppt/slides/_rels/slide15.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25.png"/><Relationship Id="rId5" Type="http://schemas.openxmlformats.org/officeDocument/2006/relationships/slideLayout" Target="../slideLayouts/slideLayout3.xml"/><Relationship Id="rId4" Type="http://schemas.openxmlformats.org/officeDocument/2006/relationships/tags" Target="../tags/tag6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28.png"/><Relationship Id="rId5" Type="http://schemas.openxmlformats.org/officeDocument/2006/relationships/image" Target="../media/image20.TIF"/><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3.xml"/><Relationship Id="rId1" Type="http://schemas.openxmlformats.org/officeDocument/2006/relationships/tags" Target="../tags/tag7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27.png"/><Relationship Id="rId5" Type="http://schemas.openxmlformats.org/officeDocument/2006/relationships/image" Target="../media/image30.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3.xml"/><Relationship Id="rId1" Type="http://schemas.openxmlformats.org/officeDocument/2006/relationships/tags" Target="../tags/tag74.xml"/></Relationships>
</file>

<file path=ppt/slides/_rels/slide21.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5" Type="http://schemas.openxmlformats.org/officeDocument/2006/relationships/slideLayout" Target="../slideLayouts/slideLayout3.xml"/><Relationship Id="rId4" Type="http://schemas.openxmlformats.org/officeDocument/2006/relationships/tags" Target="../tags/tag78.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3.xml"/><Relationship Id="rId1" Type="http://schemas.openxmlformats.org/officeDocument/2006/relationships/tags" Target="../tags/tag79.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3.xml"/><Relationship Id="rId1" Type="http://schemas.openxmlformats.org/officeDocument/2006/relationships/tags" Target="../tags/tag80.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ags" Target="../tags/tag81.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82.xml"/></Relationships>
</file>

<file path=ppt/slides/_rels/slide27.xml.rels><?xml version="1.0" encoding="UTF-8" standalone="yes"?>
<Relationships xmlns="http://schemas.openxmlformats.org/package/2006/relationships"><Relationship Id="rId3" Type="http://schemas.openxmlformats.org/officeDocument/2006/relationships/tags" Target="../tags/tag85.xml"/><Relationship Id="rId7" Type="http://schemas.openxmlformats.org/officeDocument/2006/relationships/image" Target="../media/image39.TIF"/><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38.png"/><Relationship Id="rId5" Type="http://schemas.openxmlformats.org/officeDocument/2006/relationships/image" Target="../media/image35.png"/><Relationship Id="rId4"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3.xml"/><Relationship Id="rId1" Type="http://schemas.openxmlformats.org/officeDocument/2006/relationships/tags" Target="../tags/tag8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6.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tags" Target="../tags/tag88.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slide" Target="slide44.xml"/><Relationship Id="rId4" Type="http://schemas.openxmlformats.org/officeDocument/2006/relationships/slide" Target="slide12.xml"/></Relationships>
</file>

<file path=ppt/slides/_rels/slide30.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slideLayout" Target="../slideLayouts/slideLayout3.xml"/><Relationship Id="rId4" Type="http://schemas.openxmlformats.org/officeDocument/2006/relationships/tags" Target="../tags/tag9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3.xml"/><Relationship Id="rId1" Type="http://schemas.openxmlformats.org/officeDocument/2006/relationships/tags" Target="../tags/tag93.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3.xml"/><Relationship Id="rId1" Type="http://schemas.openxmlformats.org/officeDocument/2006/relationships/tags" Target="../tags/tag94.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3.xml"/><Relationship Id="rId1" Type="http://schemas.openxmlformats.org/officeDocument/2006/relationships/tags" Target="../tags/tag95.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96.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3.xml"/><Relationship Id="rId1" Type="http://schemas.openxmlformats.org/officeDocument/2006/relationships/tags" Target="../tags/tag97.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3.xml"/><Relationship Id="rId1" Type="http://schemas.openxmlformats.org/officeDocument/2006/relationships/tags" Target="../tags/tag98.xml"/></Relationships>
</file>

<file path=ppt/slides/_rels/slide4.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slideLayout" Target="../slideLayouts/slideLayout3.xml"/><Relationship Id="rId4" Type="http://schemas.openxmlformats.org/officeDocument/2006/relationships/tags" Target="../tags/tag50.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99.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100.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3.xml"/><Relationship Id="rId1" Type="http://schemas.openxmlformats.org/officeDocument/2006/relationships/tags" Target="../tags/tag101.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3.xml"/><Relationship Id="rId1" Type="http://schemas.openxmlformats.org/officeDocument/2006/relationships/tags" Target="../tags/tag102.xml"/></Relationships>
</file>

<file path=ppt/slides/_rels/slide44.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slideLayout" Target="../slideLayouts/slideLayout3.xml"/><Relationship Id="rId4" Type="http://schemas.openxmlformats.org/officeDocument/2006/relationships/tags" Target="../tags/tag106.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8.xml"/><Relationship Id="rId1" Type="http://schemas.openxmlformats.org/officeDocument/2006/relationships/tags" Target="../tags/tag107.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8.xml"/><Relationship Id="rId1" Type="http://schemas.openxmlformats.org/officeDocument/2006/relationships/tags" Target="../tags/tag108.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8.xml"/><Relationship Id="rId1" Type="http://schemas.openxmlformats.org/officeDocument/2006/relationships/tags" Target="../tags/tag109.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8.xml"/><Relationship Id="rId1" Type="http://schemas.openxmlformats.org/officeDocument/2006/relationships/tags" Target="../tags/tag110.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8.xml"/><Relationship Id="rId1" Type="http://schemas.openxmlformats.org/officeDocument/2006/relationships/tags" Target="../tags/tag111.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6.TIF"/><Relationship Id="rId4" Type="http://schemas.openxmlformats.org/officeDocument/2006/relationships/image" Target="../media/image5.TIF"/></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8.xml"/><Relationship Id="rId1" Type="http://schemas.openxmlformats.org/officeDocument/2006/relationships/tags" Target="../tags/tag112.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8.xml"/><Relationship Id="rId1" Type="http://schemas.openxmlformats.org/officeDocument/2006/relationships/tags" Target="../tags/tag113.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8.xml"/><Relationship Id="rId1" Type="http://schemas.openxmlformats.org/officeDocument/2006/relationships/tags" Target="../tags/tag114.xml"/><Relationship Id="rId5" Type="http://schemas.openxmlformats.org/officeDocument/2006/relationships/image" Target="../media/image70.png"/><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8.xml"/><Relationship Id="rId1" Type="http://schemas.openxmlformats.org/officeDocument/2006/relationships/tags" Target="../tags/tag115.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8.xml"/><Relationship Id="rId1" Type="http://schemas.openxmlformats.org/officeDocument/2006/relationships/tags" Target="../tags/tag116.xml"/><Relationship Id="rId5" Type="http://schemas.openxmlformats.org/officeDocument/2006/relationships/image" Target="../media/image70.TIF"/><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8.xml"/><Relationship Id="rId1" Type="http://schemas.openxmlformats.org/officeDocument/2006/relationships/tags" Target="../tags/tag117.xml"/><Relationship Id="rId4" Type="http://schemas.openxmlformats.org/officeDocument/2006/relationships/image" Target="../media/image71.TIF"/></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8.xml"/><Relationship Id="rId1" Type="http://schemas.openxmlformats.org/officeDocument/2006/relationships/tags" Target="../tags/tag118.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8.xml"/><Relationship Id="rId1" Type="http://schemas.openxmlformats.org/officeDocument/2006/relationships/tags" Target="../tags/tag1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5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53.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472036" y="4763921"/>
            <a:ext cx="6238063" cy="463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1300"/>
              </a:spcBef>
              <a:spcAft>
                <a:spcPts val="1300"/>
              </a:spcAft>
              <a:defRPr/>
            </a:pPr>
            <a:r>
              <a:rPr lang="zh-CN" altLang="en-US" sz="200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第七章　立体几何与空间向量</a:t>
            </a:r>
          </a:p>
        </p:txBody>
      </p:sp>
      <p:sp>
        <p:nvSpPr>
          <p:cNvPr id="8" name="文本框 5"/>
          <p:cNvSpPr txBox="1"/>
          <p:nvPr/>
        </p:nvSpPr>
        <p:spPr>
          <a:xfrm>
            <a:off x="1558639" y="5158030"/>
            <a:ext cx="10171459" cy="830997"/>
          </a:xfrm>
          <a:prstGeom prst="rect">
            <a:avLst/>
          </a:prstGeom>
          <a:noFill/>
        </p:spPr>
        <p:txBody>
          <a:bodyPr wrap="square">
            <a:spAutoFit/>
            <a:scene3d>
              <a:camera prst="orthographicFront"/>
              <a:lightRig rig="threePt" dir="t"/>
            </a:scene3d>
            <a:sp3d contourW="12700"/>
          </a:bodyPr>
          <a:lstStyle/>
          <a:p>
            <a:pPr algn="r" fontAlgn="auto">
              <a:lnSpc>
                <a:spcPct val="100000"/>
              </a:lnSpc>
              <a:spcBef>
                <a:spcPts val="1400"/>
              </a:spcBef>
              <a:spcAft>
                <a:spcPts val="1450"/>
              </a:spcAft>
              <a:defRPr/>
            </a:pPr>
            <a:r>
              <a:rPr lang="zh-CN" altLang="en-US"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a:t>
            </a:r>
            <a:r>
              <a:rPr lang="en-US" altLang="zh-CN"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8</a:t>
            </a:r>
            <a:r>
              <a:rPr lang="zh-CN" altLang="en-US"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节　向量法、几何法求空间距离</a:t>
            </a:r>
            <a:endParaRPr lang="zh-CN" altLang="en-US" sz="4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9" name="组合 8"/>
          <p:cNvGrpSpPr/>
          <p:nvPr/>
        </p:nvGrpSpPr>
        <p:grpSpPr>
          <a:xfrm>
            <a:off x="9356777" y="0"/>
            <a:ext cx="2398083" cy="1329998"/>
            <a:chOff x="14872" y="0"/>
            <a:chExt cx="3777" cy="2094"/>
          </a:xfrm>
        </p:grpSpPr>
        <p:pic>
          <p:nvPicPr>
            <p:cNvPr id="11" name="图片 11" descr="创新设计字体-01"/>
            <p:cNvPicPr>
              <a:picLocks noChangeAspect="1"/>
            </p:cNvPicPr>
            <p:nvPr>
              <p:custDataLst>
                <p:tags r:id="rId1"/>
              </p:custDataLst>
            </p:nvPr>
          </p:nvPicPr>
          <p:blipFill>
            <a:blip r:embed="rId4" cstate="print">
              <a:biLevel thresh="50000"/>
              <a:grayscl/>
              <a:extLst>
                <a:ext uri="{28A0092B-C50C-407E-A947-70E740481C1C}">
                  <a14:useLocalDpi xmlns:a14="http://schemas.microsoft.com/office/drawing/2010/main" val="0"/>
                </a:ext>
              </a:extLst>
            </a:blip>
            <a:srcRect/>
            <a:stretch>
              <a:fillRect/>
            </a:stretch>
          </p:blipFill>
          <p:spPr bwMode="auto">
            <a:xfrm>
              <a:off x="14872" y="0"/>
              <a:ext cx="2151" cy="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3"/>
            <p:cNvSpPr txBox="1">
              <a:spLocks noChangeArrowheads="1"/>
            </p:cNvSpPr>
            <p:nvPr>
              <p:custDataLst>
                <p:tags r:id="rId2"/>
              </p:custDataLst>
            </p:nvPr>
          </p:nvSpPr>
          <p:spPr bwMode="auto">
            <a:xfrm>
              <a:off x="16421" y="851"/>
              <a:ext cx="2229"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INNOVATIVE </a:t>
              </a:r>
            </a:p>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DESIGN</a:t>
              </a:r>
            </a:p>
          </p:txBody>
        </p:sp>
      </p:grpSp>
    </p:spTree>
    <p:extLst>
      <p:ext uri="{BB962C8B-B14F-4D97-AF65-F5344CB8AC3E}">
        <p14:creationId xmlns:p14="http://schemas.microsoft.com/office/powerpoint/2010/main" val="4925463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矩形 10"/>
              <p:cNvSpPr/>
              <p:nvPr/>
            </p:nvSpPr>
            <p:spPr>
              <a:xfrm>
                <a:off x="7861522" y="1896727"/>
                <a:ext cx="665567" cy="884986"/>
              </a:xfrm>
              <a:prstGeom prst="rect">
                <a:avLst/>
              </a:prstGeom>
            </p:spPr>
            <p:txBody>
              <a:bodyPr wrap="none">
                <a:spAutoFit/>
              </a:bodyPr>
              <a:lstStyle/>
              <a:p>
                <a:pPr>
                  <a:lnSpc>
                    <a:spcPct val="150000"/>
                  </a:lnSpc>
                  <a:spcAft>
                    <a:spcPts val="0"/>
                  </a:spcAft>
                  <a:tabLst>
                    <a:tab pos="2970530" algn="l"/>
                  </a:tabLst>
                </a:pPr>
                <a:r>
                  <a:rPr lang="zh-CN" altLang="zh-CN" sz="2600" b="1">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rPr>
                          <m:t>𝟔</m:t>
                        </m:r>
                      </m:num>
                      <m:den>
                        <m:r>
                          <a:rPr lang="en-US" altLang="zh-CN" sz="2600" b="1" i="1">
                            <a:solidFill>
                              <a:srgbClr val="C00000"/>
                            </a:solidFill>
                            <a:latin typeface="Cambria Math" panose="02040503050406030204" pitchFamily="18" charset="0"/>
                            <a:cs typeface="Times New Roman" panose="02020603050405020304" pitchFamily="18" charset="0"/>
                          </a:rPr>
                          <m:t>𝟕</m:t>
                        </m:r>
                      </m:den>
                    </m:f>
                  </m:oMath>
                </a14:m>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7861522" y="1896727"/>
                <a:ext cx="665567" cy="884986"/>
              </a:xfrm>
              <a:prstGeom prst="rect">
                <a:avLst/>
              </a:prstGeom>
              <a:blipFill rotWithShape="0">
                <a:blip r:embed="rId2"/>
                <a:stretch>
                  <a:fillRect/>
                </a:stretch>
              </a:blipFill>
            </p:spPr>
            <p:txBody>
              <a:bodyPr/>
              <a:lstStyle/>
              <a:p>
                <a:r>
                  <a:rPr lang="zh-CN" altLang="en-US">
                    <a:noFill/>
                  </a:rPr>
                  <a:t> </a:t>
                </a:r>
              </a:p>
            </p:txBody>
          </p:sp>
        </mc:Fallback>
      </mc:AlternateContent>
      <p:sp>
        <p:nvSpPr>
          <p:cNvPr id="10" name="矩形 9"/>
          <p:cNvSpPr/>
          <p:nvPr/>
        </p:nvSpPr>
        <p:spPr>
          <a:xfrm>
            <a:off x="269382" y="519843"/>
            <a:ext cx="11589417" cy="2374433"/>
          </a:xfrm>
          <a:prstGeom prst="rect">
            <a:avLst/>
          </a:prstGeom>
        </p:spPr>
        <p:txBody>
          <a:bodyPr wrap="square">
            <a:spAutoFit/>
          </a:bodyPr>
          <a:lstStyle/>
          <a:p>
            <a:pPr marL="355600" indent="-355600">
              <a:lnSpc>
                <a:spcPct val="20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苏教选修二</a:t>
            </a:r>
            <a:r>
              <a:rPr lang="en-US" altLang="zh-CN" sz="2600" b="1">
                <a:latin typeface="Times New Roman" panose="02020603050405020304" pitchFamily="18" charset="0"/>
                <a:cs typeface="Times New Roman" panose="02020603050405020304" pitchFamily="18" charset="0"/>
              </a:rPr>
              <a:t>P52T8</a:t>
            </a:r>
            <a:r>
              <a:rPr lang="zh-CN" altLang="zh-CN" sz="2600" b="1">
                <a:latin typeface="Times New Roman" panose="02020603050405020304" pitchFamily="18" charset="0"/>
                <a:cs typeface="Times New Roman" panose="02020603050405020304" pitchFamily="18" charset="0"/>
              </a:rPr>
              <a:t>改编</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定义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两条异面直线之间的距离是指其中一条直线上任意一点到另一条直线距离的最小值</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在长方体</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p>
          <a:p>
            <a:pPr marL="355600" indent="-355600">
              <a:lnSpc>
                <a:spcPct val="200000"/>
              </a:lnSpc>
              <a:spcAft>
                <a:spcPts val="0"/>
              </a:spcAft>
              <a:tabLst>
                <a:tab pos="2970530" algn="l"/>
              </a:tabLst>
            </a:pPr>
            <a:r>
              <a:rPr lang="en-US" altLang="zh-CN" sz="2600" b="1" i="1">
                <a:latin typeface="宋体" panose="02010600030101010101" pitchFamily="2" charset="-122"/>
                <a:cs typeface="Times New Roman" panose="02020603050405020304" pitchFamily="18" charset="0"/>
              </a:rPr>
              <a:t>	</a:t>
            </a:r>
            <a:r>
              <a:rPr lang="en-US" altLang="zh-CN" sz="2600" b="1" i="1" smtClean="0">
                <a:latin typeface="Times New Roman" panose="02020603050405020304" pitchFamily="18" charset="0"/>
                <a:cs typeface="Times New Roman" panose="02020603050405020304" pitchFamily="18" charset="0"/>
              </a:rPr>
              <a:t>BC</a:t>
            </a:r>
            <a:r>
              <a:rPr lang="en-US" altLang="zh-CN" sz="2600" b="1" smtClean="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AA</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smtClean="0">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则异面直线</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之间的距离为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 name="Rectangle 3"/>
          <p:cNvSpPr>
            <a:spLocks noChangeArrowheads="1"/>
          </p:cNvSpPr>
          <p:nvPr/>
        </p:nvSpPr>
        <p:spPr bwMode="auto">
          <a:xfrm>
            <a:off x="0" y="1647825"/>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Tree>
    <p:extLst>
      <p:ext uri="{BB962C8B-B14F-4D97-AF65-F5344CB8AC3E}">
        <p14:creationId xmlns:p14="http://schemas.microsoft.com/office/powerpoint/2010/main" val="42391399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46451" y="1"/>
            <a:ext cx="12190413" cy="6257852"/>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2" name="矩形 1"/>
          <p:cNvSpPr/>
          <p:nvPr/>
        </p:nvSpPr>
        <p:spPr>
          <a:xfrm>
            <a:off x="434482" y="862997"/>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以</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为坐标原点建立空间直角坐标系</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3" name="image69.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03774" y="1201040"/>
            <a:ext cx="2488281" cy="3308889"/>
          </a:xfrm>
          <a:prstGeom prst="rect">
            <a:avLst/>
          </a:prstGeom>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矩形 3"/>
              <p:cNvSpPr/>
              <p:nvPr/>
            </p:nvSpPr>
            <p:spPr>
              <a:xfrm>
                <a:off x="548782" y="1499777"/>
                <a:ext cx="11589417" cy="4263283"/>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r>
                      <a:rPr lang="zh-CN" altLang="zh-CN" sz="2600" b="1">
                        <a:latin typeface="Cambria Math" panose="02040503050406030204" pitchFamily="18" charset="0"/>
                        <a:cs typeface="Times New Roman" panose="02020603050405020304" pitchFamily="18" charset="0"/>
                      </a:rPr>
                      <m:t>和</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e>
                    </m:acc>
                  </m:oMath>
                </a14:m>
                <a:r>
                  <a:rPr lang="zh-CN" altLang="zh-CN" sz="2600" b="1">
                    <a:latin typeface="Times New Roman" panose="02020603050405020304" pitchFamily="18" charset="0"/>
                    <a:cs typeface="Times New Roman" panose="02020603050405020304" pitchFamily="18" charset="0"/>
                  </a:rPr>
                  <a:t>的公垂线的方向向量</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e>
                              </m:acc>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r>
                      <a:rPr lang="zh-CN" altLang="zh-CN" sz="2600" b="1">
                        <a:latin typeface="Cambria Math" panose="02040503050406030204" pitchFamily="18" charset="0"/>
                        <a:cs typeface="Times New Roman" panose="02020603050405020304" pitchFamily="18" charset="0"/>
                      </a:rPr>
                      <m:t>即</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𝒛</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r>
                      <a:rPr lang="en-US" altLang="zh-CN" sz="2600" b="1" i="1" smtClean="0">
                        <a:latin typeface="Cambria Math" panose="02040503050406030204" pitchFamily="18" charset="0"/>
                        <a:cs typeface="Times New Roman" panose="02020603050405020304" pitchFamily="18" charset="0"/>
                      </a:rPr>
                      <m:t> </m:t>
                    </m:r>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Calibri" panose="020F0502020204030204" pitchFamily="34" charset="0"/>
                    <a:cs typeface="宋体" panose="02010600030101010101" pitchFamily="2" charset="-122"/>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异面直线</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和</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之间的距离为</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num>
                      <m:den>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𝒏</m:t>
                            </m:r>
                          </m:e>
                        </m: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m:t>
                        </m:r>
                      </m:num>
                      <m:den>
                        <m:r>
                          <a:rPr lang="en-US" altLang="zh-CN" sz="2600" b="1" i="1">
                            <a:latin typeface="Cambria Math" panose="02040503050406030204" pitchFamily="18" charset="0"/>
                            <a:cs typeface="Times New Roman" panose="02020603050405020304" pitchFamily="18" charset="0"/>
                          </a:rPr>
                          <m:t>𝟕</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548782" y="1499777"/>
                <a:ext cx="11589417" cy="4263283"/>
              </a:xfrm>
              <a:prstGeom prst="rect">
                <a:avLst/>
              </a:prstGeom>
              <a:blipFill rotWithShape="0">
                <a:blip r:embed="rId4"/>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54725550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linds(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linds(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linds(horizont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linds(horizontal)">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linds(horizontal)">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blinds(horizontal)">
                                      <p:cBhvr>
                                        <p:cTn id="3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a:solidFill>
                  <a:schemeClr val="bg1"/>
                </a:solidFill>
                <a:effectLst/>
                <a:latin typeface="微软雅黑" panose="020B0503020204020204" pitchFamily="34" charset="-122"/>
                <a:ea typeface="微软雅黑" panose="020B0503020204020204" pitchFamily="34" charset="-122"/>
              </a:rPr>
              <a:t>考点聚焦突破</a:t>
            </a: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r>
              <a:rPr kumimoji="1" lang="en-US" altLang="zh-CN" sz="8800" b="1">
                <a:solidFill>
                  <a:prstClr val="white"/>
                </a:solidFill>
                <a:latin typeface="微软雅黑" panose="020B0503020204020204" pitchFamily="34" charset="-122"/>
                <a:ea typeface="微软雅黑" panose="020B0503020204020204" pitchFamily="34" charset="-122"/>
              </a:rPr>
              <a:t>2</a:t>
            </a:r>
          </a:p>
        </p:txBody>
      </p:sp>
      <p:sp>
        <p:nvSpPr>
          <p:cNvPr id="21" name="文本框 10"/>
          <p:cNvSpPr txBox="1"/>
          <p:nvPr/>
        </p:nvSpPr>
        <p:spPr>
          <a:xfrm>
            <a:off x="4375785" y="3428365"/>
            <a:ext cx="4091305" cy="337185"/>
          </a:xfrm>
          <a:prstGeom prst="rect">
            <a:avLst/>
          </a:prstGeom>
          <a:noFill/>
        </p:spPr>
        <p:txBody>
          <a:bodyPr wrap="square">
            <a:spAutoFit/>
          </a:bodyPr>
          <a:lstStyle/>
          <a:p>
            <a:pPr algn="dist" fontAlgn="auto">
              <a:spcBef>
                <a:spcPts val="0"/>
              </a:spcBef>
              <a:spcAft>
                <a:spcPts val="0"/>
              </a:spcAft>
              <a:defRPr/>
            </a:pPr>
            <a:r>
              <a:rPr lang="en-US" altLang="zh-CN" sz="1600" spc="300" dirty="0">
                <a:solidFill>
                  <a:schemeClr val="bg1"/>
                </a:solidFill>
                <a:effectLst/>
                <a:latin typeface="微软雅黑" panose="020B0503020204020204" pitchFamily="34" charset="-122"/>
                <a:ea typeface="微软雅黑" panose="020B0503020204020204" pitchFamily="34" charset="-122"/>
              </a:rPr>
              <a:t>KAODIANJUJIAOTUPO</a:t>
            </a:r>
          </a:p>
        </p:txBody>
      </p:sp>
    </p:spTree>
    <p:extLst>
      <p:ext uri="{BB962C8B-B14F-4D97-AF65-F5344CB8AC3E}">
        <p14:creationId xmlns:p14="http://schemas.microsoft.com/office/powerpoint/2010/main" val="1095761967"/>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2"/>
            </p:custDataLst>
          </p:nvPr>
        </p:nvSpPr>
        <p:spPr>
          <a:xfrm>
            <a:off x="0" y="2856092"/>
            <a:ext cx="12190413" cy="336823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5" name="矩形 34"/>
          <p:cNvSpPr/>
          <p:nvPr>
            <p:custDataLst>
              <p:tags r:id="rId3"/>
            </p:custDataLst>
          </p:nvPr>
        </p:nvSpPr>
        <p:spPr bwMode="auto">
          <a:xfrm>
            <a:off x="251427" y="-12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考点一</a:t>
            </a:r>
            <a:r>
              <a:rPr lang="zh-CN" altLang="zh-CN" sz="2800" b="1">
                <a:latin typeface="Times New Roman" panose="02020603050405020304" pitchFamily="18" charset="0"/>
                <a:cs typeface="Times New Roman" panose="02020603050405020304" pitchFamily="18" charset="0"/>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向量法求点到直线的距离</a:t>
            </a:r>
            <a:endParaRPr lang="zh-CN" altLang="zh-CN" sz="1200">
              <a:latin typeface="Calibri" panose="020F0502020204030204" pitchFamily="34" charset="0"/>
              <a:cs typeface="Times New Roman" panose="02020603050405020304" pitchFamily="18" charset="0"/>
            </a:endParaRPr>
          </a:p>
        </p:txBody>
      </p:sp>
      <p:sp>
        <p:nvSpPr>
          <p:cNvPr id="11" name="矩形 10"/>
          <p:cNvSpPr/>
          <p:nvPr/>
        </p:nvSpPr>
        <p:spPr>
          <a:xfrm>
            <a:off x="269383" y="752072"/>
            <a:ext cx="8850202" cy="1292662"/>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1</a:t>
            </a:r>
            <a:r>
              <a:rPr lang="en-US" altLang="zh-CN" sz="2600" b="1">
                <a:solidFill>
                  <a:srgbClr val="0000FF"/>
                </a:solidFill>
                <a:latin typeface="宋体" panose="02010600030101010101" pitchFamily="2" charset="-122"/>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为矩形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所在平面外一点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若已知</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的距离为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2" name="矩形 11"/>
          <p:cNvSpPr/>
          <p:nvPr>
            <p:custDataLst>
              <p:tags r:id="rId4"/>
            </p:custDataLst>
          </p:nvPr>
        </p:nvSpPr>
        <p:spPr>
          <a:xfrm>
            <a:off x="8428871" y="1478034"/>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2049" name="image71.jpe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14204" y="710189"/>
            <a:ext cx="2301890" cy="2121349"/>
          </a:xfrm>
          <a:prstGeom prst="rect">
            <a:avLst/>
          </a:prstGeom>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135255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9" name="矩形 8"/>
              <p:cNvSpPr/>
              <p:nvPr/>
            </p:nvSpPr>
            <p:spPr>
              <a:xfrm>
                <a:off x="599710" y="1930305"/>
                <a:ext cx="8481774" cy="2166170"/>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𝟏𝟑</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𝟏𝟑</m:t>
                        </m:r>
                      </m:num>
                      <m:den>
                        <m:r>
                          <a:rPr lang="en-US" altLang="zh-CN" sz="2600" b="1" i="1">
                            <a:latin typeface="Cambria Math" panose="02040503050406030204" pitchFamily="18" charset="0"/>
                            <a:cs typeface="Times New Roman" panose="02020603050405020304" pitchFamily="18" charset="0"/>
                          </a:rPr>
                          <m:t>𝟕</m:t>
                        </m:r>
                      </m:den>
                    </m:f>
                  </m:oMath>
                </a14:m>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𝟏𝟓</m:t>
                        </m:r>
                      </m:num>
                      <m:den>
                        <m:r>
                          <a:rPr lang="en-US" altLang="zh-CN" sz="2600" b="1" i="1">
                            <a:latin typeface="Cambria Math" panose="02040503050406030204" pitchFamily="18" charset="0"/>
                            <a:cs typeface="Times New Roman" panose="02020603050405020304" pitchFamily="18" charset="0"/>
                          </a:rPr>
                          <m:t>𝟕</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𝟏𝟔</m:t>
                        </m:r>
                      </m:num>
                      <m:den>
                        <m:r>
                          <a:rPr lang="en-US" altLang="zh-CN" sz="2600" b="1" i="1">
                            <a:latin typeface="Cambria Math" panose="02040503050406030204" pitchFamily="18" charset="0"/>
                            <a:cs typeface="Times New Roman" panose="02020603050405020304" pitchFamily="18" charset="0"/>
                          </a:rPr>
                          <m:t>𝟕</m:t>
                        </m:r>
                      </m:den>
                    </m:f>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分别以</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AP</a:t>
                </a:r>
                <a:r>
                  <a:rPr lang="zh-CN" altLang="zh-CN" sz="2600" b="1">
                    <a:latin typeface="Times New Roman" panose="02020603050405020304" pitchFamily="18" charset="0"/>
                    <a:cs typeface="Times New Roman" panose="02020603050405020304" pitchFamily="18" charset="0"/>
                  </a:rPr>
                  <a:t>所在直线为</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轴、</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轴、</a:t>
                </a:r>
                <a:r>
                  <a:rPr lang="en-US" altLang="zh-CN" sz="2600" b="1" i="1">
                    <a:latin typeface="Times New Roman" panose="02020603050405020304" pitchFamily="18" charset="0"/>
                    <a:cs typeface="Times New Roman" panose="02020603050405020304" pitchFamily="18" charset="0"/>
                  </a:rPr>
                  <a:t>z</a:t>
                </a:r>
                <a:r>
                  <a:rPr lang="zh-CN" altLang="zh-CN" sz="2600" b="1">
                    <a:latin typeface="Times New Roman" panose="02020603050405020304" pitchFamily="18" charset="0"/>
                    <a:cs typeface="Times New Roman" panose="02020603050405020304" pitchFamily="18" charset="0"/>
                  </a:rPr>
                  <a:t>轴建立空间直角坐标系</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599710" y="1930305"/>
                <a:ext cx="8481774" cy="2166170"/>
              </a:xfrm>
              <a:prstGeom prst="rect">
                <a:avLst/>
              </a:prstGeom>
              <a:blipFill rotWithShape="0">
                <a:blip r:embed="rId7"/>
                <a:stretch>
                  <a:fillRect l="-1293" r="-718" b="-2254"/>
                </a:stretch>
              </a:blipFill>
            </p:spPr>
            <p:txBody>
              <a:bodyPr/>
              <a:lstStyle/>
              <a:p>
                <a:r>
                  <a:rPr lang="zh-CN" altLang="en-US">
                    <a:noFill/>
                  </a:rPr>
                  <a:t> </a:t>
                </a:r>
              </a:p>
            </p:txBody>
          </p:sp>
        </mc:Fallback>
      </mc:AlternateContent>
      <p:pic>
        <p:nvPicPr>
          <p:cNvPr id="10" name="image72.jpeg"/>
          <p:cNvPicPr/>
          <p:nvPr/>
        </p:nvPicPr>
        <p:blipFill>
          <a:blip r:embed="rId8">
            <a:clrChange>
              <a:clrFrom>
                <a:srgbClr val="FFFFFF"/>
              </a:clrFrom>
              <a:clrTo>
                <a:srgbClr val="FFFFFF">
                  <a:alpha val="0"/>
                </a:srgbClr>
              </a:clrTo>
            </a:clrChange>
          </a:blip>
          <a:stretch>
            <a:fillRect/>
          </a:stretch>
        </p:blipFill>
        <p:spPr>
          <a:xfrm>
            <a:off x="9185594" y="3291270"/>
            <a:ext cx="2742341" cy="2552179"/>
          </a:xfrm>
          <a:prstGeom prst="rect">
            <a:avLst/>
          </a:prstGeom>
        </p:spPr>
      </p:pic>
      <mc:AlternateContent xmlns:mc="http://schemas.openxmlformats.org/markup-compatibility/2006" xmlns:a14="http://schemas.microsoft.com/office/drawing/2010/main">
        <mc:Choice Requires="a14">
          <p:sp>
            <p:nvSpPr>
              <p:cNvPr id="13" name="矩形 12"/>
              <p:cNvSpPr/>
              <p:nvPr/>
            </p:nvSpPr>
            <p:spPr>
              <a:xfrm>
                <a:off x="643731" y="4091378"/>
                <a:ext cx="8481774" cy="1282659"/>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𝑩𝑷</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𝑩𝑫</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3" name="矩形 12"/>
              <p:cNvSpPr>
                <a:spLocks noRot="1" noChangeAspect="1" noMove="1" noResize="1" noEditPoints="1" noAdjustHandles="1" noChangeArrowheads="1" noChangeShapeType="1" noTextEdit="1"/>
              </p:cNvSpPr>
              <p:nvPr/>
            </p:nvSpPr>
            <p:spPr>
              <a:xfrm>
                <a:off x="643731" y="4091378"/>
                <a:ext cx="8481774" cy="1282659"/>
              </a:xfrm>
              <a:prstGeom prst="rect">
                <a:avLst/>
              </a:prstGeom>
              <a:blipFill rotWithShape="0">
                <a:blip r:embed="rId9"/>
                <a:stretch>
                  <a:fillRect l="-1294" b="-10900"/>
                </a:stretch>
              </a:blipFill>
            </p:spPr>
            <p:txBody>
              <a:bodyPr/>
              <a:lstStyle/>
              <a:p>
                <a:r>
                  <a:rPr lang="zh-CN" altLang="en-US">
                    <a:noFill/>
                  </a:rPr>
                  <a:t> </a:t>
                </a:r>
              </a:p>
            </p:txBody>
          </p:sp>
        </mc:Fallback>
      </mc:AlternateContent>
    </p:spTree>
    <p:custDataLst>
      <p:tags r:id="rId1"/>
    </p:custDataLst>
    <p:extLst>
      <p:ext uri="{BB962C8B-B14F-4D97-AF65-F5344CB8AC3E}">
        <p14:creationId xmlns:p14="http://schemas.microsoft.com/office/powerpoint/2010/main" val="6832988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linds(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blinds(horizontal)">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animEffect transition="in" filter="blinds(horizontal)">
                                      <p:cBhvr>
                                        <p:cTn id="27"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31391"/>
            <a:ext cx="12190413" cy="614548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269382" y="606929"/>
                <a:ext cx="11589417" cy="4781052"/>
              </a:xfrm>
              <a:prstGeom prst="rect">
                <a:avLst/>
              </a:prstGeom>
            </p:spPr>
            <p:txBody>
              <a:bodyPr wrap="square">
                <a:spAutoFit/>
              </a:bodyPr>
              <a:lstStyle/>
              <a:p>
                <a:pPr>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法一</a:t>
                </a:r>
                <a:r>
                  <a:rPr lang="zh-CN" altLang="zh-CN" sz="2600" b="1">
                    <a:latin typeface="Times New Roman" panose="02020603050405020304" pitchFamily="18" charset="0"/>
                    <a:cs typeface="Times New Roman" panose="02020603050405020304" pitchFamily="18" charset="0"/>
                  </a:rPr>
                  <a:t>　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的距离</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𝑩𝑷</m:t>
                            </m:r>
                          </m:e>
                        </m:acc>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𝑩𝑷</m:t>
                                        </m:r>
                                      </m:e>
                                    </m:acc>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𝑩𝑫</m:t>
                                        </m:r>
                                      </m:e>
                                    </m:acc>
                                  </m:num>
                                  <m:den>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𝑩𝑫</m:t>
                                        </m:r>
                                      </m:e>
                                    </m:acc>
                                    <m:r>
                                      <a:rPr lang="en-US" altLang="zh-CN" sz="2600" b="1" i="1">
                                        <a:latin typeface="Cambria Math" panose="02040503050406030204" pitchFamily="18" charset="0"/>
                                        <a:cs typeface="Times New Roman" panose="02020603050405020304" pitchFamily="18" charset="0"/>
                                      </a:rPr>
                                      <m:t>|</m:t>
                                    </m:r>
                                  </m:den>
                                </m:f>
                              </m:e>
                            </m:d>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𝟓</m:t>
                                    </m:r>
                                  </m:den>
                                </m:f>
                              </m:e>
                            </m:d>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𝟏𝟑</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的距离为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𝟏𝟑</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法二</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cos&lt;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𝑩𝑷</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𝑩𝑫</m:t>
                        </m:r>
                      </m:e>
                    </m:acc>
                  </m:oMath>
                </a14:m>
                <a:r>
                  <a:rPr lang="en-US" altLang="zh-CN" sz="2600" b="1">
                    <a:latin typeface="Times New Roman" panose="02020603050405020304" pitchFamily="18" charset="0"/>
                    <a:cs typeface="Times New Roman" panose="02020603050405020304" pitchFamily="18" charset="0"/>
                  </a:rPr>
                  <a:t>&gt;=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𝑩𝑷</m:t>
                            </m:r>
                          </m:e>
                        </m:acc>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𝑩𝑫</m:t>
                            </m:r>
                          </m:e>
                        </m:acc>
                      </m:num>
                      <m:den>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𝑩𝑷</m:t>
                            </m:r>
                          </m:e>
                        </m:acc>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𝑩𝑫</m:t>
                            </m:r>
                          </m:e>
                        </m:acc>
                        <m:r>
                          <a:rPr lang="en-US" altLang="zh-CN" sz="2600" b="1" i="1">
                            <a:latin typeface="Cambria Math" panose="02040503050406030204" pitchFamily="18" charset="0"/>
                            <a:cs typeface="Times New Roman" panose="02020603050405020304" pitchFamily="18" charset="0"/>
                          </a:rPr>
                          <m:t>|</m:t>
                        </m:r>
                      </m:den>
                    </m:f>
                  </m:oMath>
                </a14:m>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num>
                      <m:den>
                        <m:r>
                          <a:rPr lang="en-US" altLang="zh-CN" sz="2600" b="1" i="1">
                            <a:latin typeface="Cambria Math" panose="02040503050406030204" pitchFamily="18" charset="0"/>
                            <a:cs typeface="Times New Roman" panose="02020603050405020304" pitchFamily="18" charset="0"/>
                          </a:rPr>
                          <m:t>𝟓𝟎</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sin&lt;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𝑩𝑷</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𝑩𝑫</m:t>
                        </m:r>
                      </m:e>
                    </m:acc>
                  </m:oMath>
                </a14:m>
                <a:r>
                  <a:rPr lang="en-US" altLang="zh-CN" sz="2600" b="1">
                    <a:latin typeface="Times New Roman" panose="02020603050405020304" pitchFamily="18" charset="0"/>
                    <a:cs typeface="Times New Roman" panose="02020603050405020304" pitchFamily="18" charset="0"/>
                  </a:rPr>
                  <a:t>&gt;=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𝟏𝟑</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num>
                      <m:den>
                        <m:r>
                          <a:rPr lang="en-US" altLang="zh-CN" sz="2600" b="1" i="1">
                            <a:latin typeface="Cambria Math" panose="02040503050406030204" pitchFamily="18" charset="0"/>
                            <a:cs typeface="Times New Roman" panose="02020603050405020304" pitchFamily="18" charset="0"/>
                          </a:rPr>
                          <m:t>𝟓𝟎</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的距离为</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𝑩𝑷</m:t>
                        </m:r>
                      </m:e>
                    </m:acc>
                  </m:oMath>
                </a14:m>
                <a:r>
                  <a:rPr lang="en-US" altLang="zh-CN" sz="2600" b="1">
                    <a:latin typeface="Times New Roman" panose="02020603050405020304" pitchFamily="18" charset="0"/>
                    <a:cs typeface="Times New Roman" panose="02020603050405020304" pitchFamily="18" charset="0"/>
                  </a:rPr>
                  <a:t>|sin&lt;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𝑩𝑷</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𝑩𝑫</m:t>
                        </m:r>
                      </m:e>
                    </m:acc>
                  </m:oMath>
                </a14:m>
                <a:r>
                  <a:rPr lang="en-US" altLang="zh-CN" sz="2600" b="1">
                    <a:latin typeface="Times New Roman" panose="02020603050405020304" pitchFamily="18" charset="0"/>
                    <a:cs typeface="Times New Roman" panose="02020603050405020304" pitchFamily="18" charset="0"/>
                  </a:rPr>
                  <a:t>&gt;=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𝟏𝟑</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num>
                      <m:den>
                        <m:r>
                          <a:rPr lang="en-US" altLang="zh-CN" sz="2600" b="1" i="1">
                            <a:latin typeface="Cambria Math" panose="02040503050406030204" pitchFamily="18" charset="0"/>
                            <a:cs typeface="Times New Roman" panose="02020603050405020304" pitchFamily="18" charset="0"/>
                          </a:rPr>
                          <m:t>𝟓𝟎</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𝟏𝟑</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606929"/>
                <a:ext cx="11589417" cy="4781052"/>
              </a:xfrm>
              <a:prstGeom prst="rect">
                <a:avLst/>
              </a:prstGeom>
              <a:blipFill rotWithShape="0">
                <a:blip r:embed="rId3"/>
                <a:stretch>
                  <a:fillRect l="-947" b="-38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915589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blinds(horizontal)">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blinds(horizontal)">
                                      <p:cBhvr>
                                        <p:cTn id="2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smtClean="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7" name="矩形 6"/>
              <p:cNvSpPr/>
              <p:nvPr/>
            </p:nvSpPr>
            <p:spPr>
              <a:xfrm>
                <a:off x="269382" y="2179648"/>
                <a:ext cx="11589417" cy="3233706"/>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利用向量求解点</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的距离问题的常用方法</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勾股定理法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求向量</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𝑨𝑴</m:t>
                        </m:r>
                      </m:e>
                    </m:acc>
                    <m:r>
                      <a:rPr lang="zh-CN" altLang="zh-CN" sz="2600" b="1">
                        <a:latin typeface="Cambria Math" panose="02040503050406030204" pitchFamily="18" charset="0"/>
                        <a:cs typeface="Times New Roman" panose="02020603050405020304" pitchFamily="18" charset="0"/>
                      </a:rPr>
                      <m:t>在向量</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zh-CN" altLang="zh-CN" sz="2600" b="1">
                    <a:latin typeface="Times New Roman" panose="02020603050405020304" pitchFamily="18" charset="0"/>
                    <a:cs typeface="Times New Roman" panose="02020603050405020304" pitchFamily="18" charset="0"/>
                  </a:rPr>
                  <a:t>上投影向量的长度</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则其与</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𝑨𝑴</m:t>
                        </m:r>
                      </m:e>
                    </m:acc>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和所求距离是直角三角形三条边的长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进而利用勾股定理即可得到答案</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三角函数法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通过向量夹角公式求得</a:t>
                </a:r>
                <a:r>
                  <a:rPr lang="en-US" altLang="zh-CN" sz="2600" b="1">
                    <a:latin typeface="Times New Roman" panose="02020603050405020304" pitchFamily="18" charset="0"/>
                    <a:cs typeface="Times New Roman" panose="02020603050405020304" pitchFamily="18" charset="0"/>
                  </a:rPr>
                  <a:t>cos&lt;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𝑨𝑴</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&gt;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再由平方关系求得</a:t>
                </a:r>
                <a:r>
                  <a:rPr lang="en-US" altLang="zh-CN" sz="2600" b="1">
                    <a:latin typeface="Times New Roman" panose="02020603050405020304" pitchFamily="18" charset="0"/>
                    <a:cs typeface="Times New Roman" panose="02020603050405020304" pitchFamily="18" charset="0"/>
                  </a:rPr>
                  <a:t>sin&lt;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𝑨𝑴</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&gt;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进而通过</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𝑨𝑴</m:t>
                        </m:r>
                      </m:e>
                    </m:acc>
                  </m:oMath>
                </a14:m>
                <a:r>
                  <a:rPr lang="en-US" altLang="zh-CN" sz="2600" b="1">
                    <a:latin typeface="Times New Roman" panose="02020603050405020304" pitchFamily="18" charset="0"/>
                    <a:cs typeface="Times New Roman" panose="02020603050405020304" pitchFamily="18" charset="0"/>
                  </a:rPr>
                  <a:t>|sin&lt;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𝑨𝑴</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&gt;</a:t>
                </a:r>
                <a:r>
                  <a:rPr lang="zh-CN" altLang="zh-CN" sz="2600" b="1">
                    <a:latin typeface="Times New Roman" panose="02020603050405020304" pitchFamily="18" charset="0"/>
                    <a:cs typeface="Times New Roman" panose="02020603050405020304" pitchFamily="18" charset="0"/>
                  </a:rPr>
                  <a:t>即可得到答案</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2179648"/>
                <a:ext cx="11589417" cy="3233706"/>
              </a:xfrm>
              <a:prstGeom prst="rect">
                <a:avLst/>
              </a:prstGeom>
              <a:blipFill rotWithShape="0">
                <a:blip r:embed="rId6"/>
                <a:stretch>
                  <a:fillRect l="-947" b="-358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448635266"/>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3166108"/>
            <a:ext cx="12190413" cy="301063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494443"/>
                <a:ext cx="11589417" cy="4294381"/>
              </a:xfrm>
              <a:prstGeom prst="rect">
                <a:avLst/>
              </a:prstGeom>
            </p:spPr>
            <p:txBody>
              <a:bodyPr wrap="square">
                <a:spAutoFit/>
              </a:bodyPr>
              <a:lstStyle/>
              <a:p>
                <a:pPr marL="355600" indent="-355600">
                  <a:lnSpc>
                    <a:spcPct val="14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1</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(2024·</a:t>
                </a:r>
                <a:r>
                  <a:rPr lang="zh-CN" altLang="zh-CN" sz="2600" b="1">
                    <a:latin typeface="Times New Roman" panose="02020603050405020304" pitchFamily="18" charset="0"/>
                    <a:cs typeface="Times New Roman" panose="02020603050405020304" pitchFamily="18" charset="0"/>
                  </a:rPr>
                  <a:t>青岛质检</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《九章算术》中将底面为直角三角形且侧棱垂直于底面的三棱柱称为堑堵</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在堑堵</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为线段</a:t>
                </a:r>
                <a:r>
                  <a:rPr lang="en-US" altLang="zh-CN" sz="2600" b="1" i="1">
                    <a:latin typeface="Times New Roman" panose="02020603050405020304" pitchFamily="18" charset="0"/>
                    <a:cs typeface="Times New Roman" panose="02020603050405020304" pitchFamily="18" charset="0"/>
                  </a:rPr>
                  <a:t>BA</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的距离为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4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endParaRPr lang="en-US" altLang="zh-CN" sz="2600" b="1" smtClean="0">
                  <a:solidFill>
                    <a:srgbClr val="C00000"/>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55600" indent="-355600">
                  <a:lnSpc>
                    <a:spcPct val="140000"/>
                  </a:lnSpc>
                  <a:spcAft>
                    <a:spcPts val="0"/>
                  </a:spcAft>
                  <a:tabLst>
                    <a:tab pos="2970530" algn="l"/>
                  </a:tabLst>
                </a:pPr>
                <a:r>
                  <a:rPr lang="en-US" altLang="zh-CN" sz="2600" b="1">
                    <a:solidFill>
                      <a:srgbClr val="C0000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根据堑堵的定义</a:t>
                </a:r>
                <a:r>
                  <a:rPr lang="en-US" altLang="zh-CN" sz="2600" b="1" smtClean="0">
                    <a:latin typeface="宋体" panose="02010600030101010101" pitchFamily="2" charset="-122"/>
                    <a:cs typeface="Times New Roman" panose="02020603050405020304" pitchFamily="18" charset="0"/>
                  </a:rPr>
                  <a:t>,</a:t>
                </a:r>
              </a:p>
              <a:p>
                <a:pPr marL="355600" indent="-355600">
                  <a:lnSpc>
                    <a:spcPct val="14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可知</a:t>
                </a:r>
                <a:r>
                  <a:rPr lang="zh-CN" altLang="zh-CN" sz="2600" b="1">
                    <a:latin typeface="Times New Roman" panose="02020603050405020304" pitchFamily="18" charset="0"/>
                    <a:cs typeface="Times New Roman" panose="02020603050405020304" pitchFamily="18" charset="0"/>
                  </a:rPr>
                  <a:t>三棱柱</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是底面为直角三角形的直三棱柱</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4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建立</a:t>
                </a:r>
                <a:r>
                  <a:rPr lang="zh-CN" altLang="zh-CN" sz="2600" b="1">
                    <a:latin typeface="Times New Roman" panose="02020603050405020304" pitchFamily="18" charset="0"/>
                    <a:cs typeface="Times New Roman" panose="02020603050405020304" pitchFamily="18" charset="0"/>
                  </a:rPr>
                  <a:t>以</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为原点的空间直角坐标系</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494443"/>
                <a:ext cx="11589417" cy="4294381"/>
              </a:xfrm>
              <a:prstGeom prst="rect">
                <a:avLst/>
              </a:prstGeom>
              <a:blipFill rotWithShape="0">
                <a:blip r:embed="rId4"/>
                <a:stretch>
                  <a:fillRect l="-947" b="-2553"/>
                </a:stretch>
              </a:blipFill>
            </p:spPr>
            <p:txBody>
              <a:bodyPr/>
              <a:lstStyle/>
              <a:p>
                <a:r>
                  <a:rPr lang="zh-CN" altLang="en-US">
                    <a:noFill/>
                  </a:rPr>
                  <a:t> </a:t>
                </a:r>
              </a:p>
            </p:txBody>
          </p:sp>
        </mc:Fallback>
      </mc:AlternateContent>
      <p:sp>
        <p:nvSpPr>
          <p:cNvPr id="10" name="矩形 9"/>
          <p:cNvSpPr/>
          <p:nvPr>
            <p:custDataLst>
              <p:tags r:id="rId2"/>
            </p:custDataLst>
          </p:nvPr>
        </p:nvSpPr>
        <p:spPr>
          <a:xfrm>
            <a:off x="5819287" y="1694061"/>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pic>
        <p:nvPicPr>
          <p:cNvPr id="5" name="image73.jpeg"/>
          <p:cNvPicPr/>
          <p:nvPr/>
        </p:nvPicPr>
        <p:blipFill>
          <a:blip r:embed="rId5">
            <a:clrChange>
              <a:clrFrom>
                <a:srgbClr val="FFFFFF"/>
              </a:clrFrom>
              <a:clrTo>
                <a:srgbClr val="FFFFFF">
                  <a:alpha val="0"/>
                </a:srgbClr>
              </a:clrTo>
            </a:clrChange>
          </a:blip>
          <a:stretch>
            <a:fillRect/>
          </a:stretch>
        </p:blipFill>
        <p:spPr>
          <a:xfrm>
            <a:off x="9301428" y="3290094"/>
            <a:ext cx="2430018" cy="2700020"/>
          </a:xfrm>
          <a:prstGeom prst="rect">
            <a:avLst/>
          </a:prstGeom>
        </p:spPr>
      </p:pic>
      <p:sp>
        <p:nvSpPr>
          <p:cNvPr id="6" name="矩形 5"/>
          <p:cNvSpPr/>
          <p:nvPr/>
        </p:nvSpPr>
        <p:spPr>
          <a:xfrm>
            <a:off x="668845" y="4725956"/>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P</a:t>
            </a:r>
            <a:r>
              <a:rPr lang="en-US" altLang="zh-CN" sz="2600" b="1"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0</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矩形 1"/>
              <p:cNvSpPr/>
              <p:nvPr/>
            </p:nvSpPr>
            <p:spPr>
              <a:xfrm>
                <a:off x="652881" y="5316368"/>
                <a:ext cx="4845044" cy="769250"/>
              </a:xfrm>
              <a:prstGeom prst="rect">
                <a:avLst/>
              </a:prstGeom>
            </p:spPr>
            <p:txBody>
              <a:bodyPr wrap="non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𝑪</m:t>
                        </m:r>
                      </m:e>
                    </m:acc>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𝑷</m:t>
                        </m:r>
                      </m:e>
                    </m:acc>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652881" y="5316368"/>
                <a:ext cx="4845044" cy="769250"/>
              </a:xfrm>
              <a:prstGeom prst="rect">
                <a:avLst/>
              </a:prstGeom>
              <a:blipFill rotWithShape="0">
                <a:blip r:embed="rId6"/>
                <a:stretch>
                  <a:fillRect l="-2264" r="-1635" b="-793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957135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linds(horizont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linds(horizontal)">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linds(horizont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49512"/>
            <a:ext cx="12190413" cy="626901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9" name="矩形 8"/>
              <p:cNvSpPr/>
              <p:nvPr/>
            </p:nvSpPr>
            <p:spPr>
              <a:xfrm>
                <a:off x="269382" y="683129"/>
                <a:ext cx="11589417" cy="4466287"/>
              </a:xfrm>
              <a:prstGeom prst="rect">
                <a:avLst/>
              </a:prstGeom>
            </p:spPr>
            <p:txBody>
              <a:bodyPr wrap="square">
                <a:spAutoFit/>
              </a:bodyPr>
              <a:lstStyle/>
              <a:p>
                <a:pPr>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法一</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cos&lt;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𝑷</m:t>
                        </m:r>
                      </m:e>
                    </m:acc>
                  </m:oMath>
                </a14:m>
                <a:r>
                  <a:rPr lang="en-US" altLang="zh-CN" sz="2600" b="1">
                    <a:latin typeface="Times New Roman" panose="02020603050405020304" pitchFamily="18" charset="0"/>
                    <a:cs typeface="Times New Roman" panose="02020603050405020304" pitchFamily="18" charset="0"/>
                  </a:rPr>
                  <a:t>&gt;=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𝑪</m:t>
                            </m:r>
                          </m:e>
                        </m:acc>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𝑷</m:t>
                            </m:r>
                          </m:e>
                        </m:acc>
                      </m:num>
                      <m:den>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𝑪</m:t>
                            </m:r>
                          </m:e>
                        </m:acc>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𝑷</m:t>
                            </m:r>
                          </m:e>
                        </m:acc>
                        <m:r>
                          <a:rPr lang="en-US" altLang="zh-CN" sz="2600" b="1" i="1">
                            <a:latin typeface="Cambria Math" panose="02040503050406030204" pitchFamily="18" charset="0"/>
                            <a:cs typeface="Times New Roman" panose="02020603050405020304" pitchFamily="18" charset="0"/>
                          </a:rPr>
                          <m:t>|</m:t>
                        </m:r>
                      </m:den>
                    </m:f>
                  </m:oMath>
                </a14:m>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sin&lt;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𝑷</m:t>
                        </m:r>
                      </m:e>
                    </m:acc>
                  </m:oMath>
                </a14:m>
                <a:r>
                  <a:rPr lang="en-US" altLang="zh-CN" sz="2600" b="1">
                    <a:latin typeface="Times New Roman" panose="02020603050405020304" pitchFamily="18" charset="0"/>
                    <a:cs typeface="Times New Roman" panose="02020603050405020304" pitchFamily="18" charset="0"/>
                  </a:rPr>
                  <a:t>&gt;=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的距离为</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𝑷</m:t>
                        </m:r>
                      </m:e>
                    </m:acc>
                  </m:oMath>
                </a14:m>
                <a:r>
                  <a:rPr lang="en-US" altLang="zh-CN" sz="2600" b="1">
                    <a:latin typeface="Times New Roman" panose="02020603050405020304" pitchFamily="18" charset="0"/>
                    <a:cs typeface="Times New Roman" panose="02020603050405020304" pitchFamily="18" charset="0"/>
                  </a:rPr>
                  <a:t>|sin&lt;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𝑷</m:t>
                        </m:r>
                      </m:e>
                    </m:acc>
                  </m:oMath>
                </a14:m>
                <a:r>
                  <a:rPr lang="en-US" altLang="zh-CN" sz="2600" b="1">
                    <a:latin typeface="Times New Roman" panose="02020603050405020304" pitchFamily="18" charset="0"/>
                    <a:cs typeface="Times New Roman" panose="02020603050405020304" pitchFamily="18" charset="0"/>
                  </a:rPr>
                  <a:t>&gt;=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法二</a:t>
                </a:r>
                <a:r>
                  <a:rPr lang="zh-CN" altLang="zh-CN" sz="2600" b="1">
                    <a:latin typeface="Times New Roman" panose="02020603050405020304" pitchFamily="18" charset="0"/>
                    <a:cs typeface="Times New Roman" panose="02020603050405020304" pitchFamily="18" charset="0"/>
                  </a:rPr>
                  <a:t>　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的距离为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𝑷</m:t>
                                </m:r>
                              </m:e>
                            </m:acc>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𝑷</m:t>
                                        </m:r>
                                      </m:e>
                                    </m:acc>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𝑪</m:t>
                                        </m:r>
                                      </m:e>
                                    </m:acc>
                                  </m:num>
                                  <m:den>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𝑪</m:t>
                                        </m:r>
                                      </m:e>
                                    </m:acc>
                                    <m:r>
                                      <a:rPr lang="en-US" altLang="zh-CN" sz="2600" b="1" i="1">
                                        <a:latin typeface="Cambria Math" panose="02040503050406030204" pitchFamily="18" charset="0"/>
                                        <a:cs typeface="Times New Roman" panose="02020603050405020304" pitchFamily="18" charset="0"/>
                                      </a:rPr>
                                      <m:t>|</m:t>
                                    </m:r>
                                  </m:den>
                                </m:f>
                              </m:e>
                            </m:d>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den>
                                </m:f>
                              </m:e>
                            </m:d>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683129"/>
                <a:ext cx="11589417" cy="4466287"/>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208421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linds(horizont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linds(horizontal)">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blinds(horizontal)">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blinds(horizontal)">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blinds(horizontal)">
                                      <p:cBhvr>
                                        <p:cTn id="27"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3944771"/>
            <a:ext cx="12190413" cy="234953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custDataLst>
              <p:tags r:id="rId2"/>
            </p:custDataLst>
          </p:nvPr>
        </p:nvSpPr>
        <p:spPr bwMode="auto">
          <a:xfrm>
            <a:off x="251427" y="146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考点二</a:t>
            </a:r>
            <a:r>
              <a:rPr lang="zh-CN" altLang="zh-CN" sz="2800" b="1">
                <a:latin typeface="Times New Roman" panose="02020603050405020304" pitchFamily="18" charset="0"/>
                <a:cs typeface="Times New Roman" panose="02020603050405020304" pitchFamily="18" charset="0"/>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向量法求点到平面的距离</a:t>
            </a:r>
            <a:endParaRPr lang="zh-CN" altLang="zh-CN" sz="1200">
              <a:latin typeface="Calibri" panose="020F0502020204030204" pitchFamily="34" charset="0"/>
              <a:cs typeface="Times New Roman" panose="02020603050405020304" pitchFamily="18" charset="0"/>
            </a:endParaRPr>
          </a:p>
        </p:txBody>
      </p:sp>
      <p:sp>
        <p:nvSpPr>
          <p:cNvPr id="12" name="矩形 11"/>
          <p:cNvSpPr/>
          <p:nvPr/>
        </p:nvSpPr>
        <p:spPr>
          <a:xfrm>
            <a:off x="269382" y="781100"/>
            <a:ext cx="8202121" cy="1892826"/>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2</a:t>
            </a:r>
            <a:r>
              <a:rPr lang="en-US" altLang="zh-CN" sz="2600" b="1">
                <a:solidFill>
                  <a:srgbClr val="0000FF"/>
                </a:solidFill>
                <a:latin typeface="宋体" panose="02010600030101010101" pitchFamily="2" charset="-122"/>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在正方体</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过</a:t>
            </a:r>
            <a:r>
              <a:rPr lang="en-US" altLang="zh-CN" sz="2600" b="1" i="1">
                <a:latin typeface="Times New Roman" panose="02020603050405020304" pitchFamily="18" charset="0"/>
                <a:cs typeface="Times New Roman" panose="02020603050405020304" pitchFamily="18" charset="0"/>
              </a:rPr>
              <a:t>AB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的平面截正方体</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得到如图所示的多面体</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为棱</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上的动点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4097" name="image74.jpe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80521" y="1074001"/>
            <a:ext cx="2100875" cy="2327439"/>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533525"/>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9" name="矩形 8"/>
              <p:cNvSpPr/>
              <p:nvPr/>
            </p:nvSpPr>
            <p:spPr>
              <a:xfrm>
                <a:off x="612536" y="2523456"/>
                <a:ext cx="8202121" cy="2156744"/>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在棱</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CH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CB</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FH</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AEB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试确定动点</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在棱</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上的位置</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并说明理由</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取</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的中点</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612536" y="2523456"/>
                <a:ext cx="8202121" cy="2156744"/>
              </a:xfrm>
              <a:prstGeom prst="rect">
                <a:avLst/>
              </a:prstGeom>
              <a:blipFill rotWithShape="0">
                <a:blip r:embed="rId5"/>
                <a:stretch>
                  <a:fillRect l="-1337" b="-2825"/>
                </a:stretch>
              </a:blipFill>
            </p:spPr>
            <p:txBody>
              <a:bodyPr/>
              <a:lstStyle/>
              <a:p>
                <a:r>
                  <a:rPr lang="zh-CN" altLang="en-US">
                    <a:noFill/>
                  </a:rPr>
                  <a:t> </a:t>
                </a:r>
              </a:p>
            </p:txBody>
          </p:sp>
        </mc:Fallback>
      </mc:AlternateContent>
      <p:sp>
        <p:nvSpPr>
          <p:cNvPr id="4" name="Rectangle 5"/>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4100" name="image75.jpe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11525" y="3885788"/>
            <a:ext cx="2284356" cy="2446080"/>
          </a:xfrm>
          <a:prstGeom prst="rect">
            <a:avLst/>
          </a:prstGeom>
          <a:extLst>
            <a:ext uri="{909E8E84-426E-40DD-AFC4-6F175D3DCCD1}">
              <a14:hiddenFill xmlns:a14="http://schemas.microsoft.com/office/drawing/2010/main">
                <a:solidFill>
                  <a:srgbClr val="FFFFFF"/>
                </a:solidFill>
              </a14:hiddenFill>
            </a:ext>
          </a:extLst>
        </p:spPr>
      </p:pic>
      <p:sp>
        <p:nvSpPr>
          <p:cNvPr id="5" name="Rectangle 6"/>
          <p:cNvSpPr>
            <a:spLocks noChangeArrowheads="1"/>
          </p:cNvSpPr>
          <p:nvPr/>
        </p:nvSpPr>
        <p:spPr bwMode="auto">
          <a:xfrm>
            <a:off x="0" y="1609725"/>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3" name="矩形 12"/>
          <p:cNvSpPr/>
          <p:nvPr/>
        </p:nvSpPr>
        <p:spPr>
          <a:xfrm>
            <a:off x="694531" y="4611529"/>
            <a:ext cx="8202121" cy="1292662"/>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CG</a:t>
            </a:r>
            <a:r>
              <a:rPr lang="zh-CN" altLang="zh-CN" sz="2600" b="1">
                <a:latin typeface="Times New Roman" panose="02020603050405020304" pitchFamily="18" charset="0"/>
                <a:cs typeface="Times New Roman" panose="02020603050405020304" pitchFamily="18" charset="0"/>
              </a:rPr>
              <a:t>的中点为</a:t>
            </a:r>
            <a:r>
              <a:rPr lang="en-US" altLang="zh-CN" sz="2600" b="1" i="1">
                <a:latin typeface="Times New Roman" panose="02020603050405020304" pitchFamily="18" charset="0"/>
                <a:cs typeface="Times New Roman" panose="02020603050405020304" pitchFamily="18" charset="0"/>
              </a:rPr>
              <a:t>H</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过点</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做</a:t>
            </a:r>
            <a:r>
              <a:rPr lang="en-US" altLang="zh-CN" sz="2600" b="1" i="1">
                <a:latin typeface="Times New Roman" panose="02020603050405020304" pitchFamily="18" charset="0"/>
                <a:cs typeface="Times New Roman" panose="02020603050405020304" pitchFamily="18" charset="0"/>
              </a:rPr>
              <a:t>HF</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交</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zh-CN" altLang="zh-CN" sz="2600" b="1">
                <a:latin typeface="Times New Roman" panose="02020603050405020304" pitchFamily="18" charset="0"/>
                <a:cs typeface="Times New Roman" panose="02020603050405020304" pitchFamily="18" charset="0"/>
              </a:rPr>
              <a:t>于点</a:t>
            </a:r>
            <a:r>
              <a:rPr lang="en-US" altLang="zh-CN" sz="2600" b="1" i="1">
                <a:latin typeface="Times New Roman" panose="02020603050405020304" pitchFamily="18" charset="0"/>
                <a:cs typeface="Times New Roman" panose="02020603050405020304" pitchFamily="18" charset="0"/>
              </a:rPr>
              <a:t>F</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zh-CN" altLang="zh-CN" sz="2600" b="1">
                <a:latin typeface="Times New Roman" panose="02020603050405020304" pitchFamily="18" charset="0"/>
                <a:cs typeface="Times New Roman" panose="02020603050405020304" pitchFamily="18" charset="0"/>
              </a:rPr>
              <a:t>中点</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满足条件</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188067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linds(horizont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blinds(horizontal)">
                                      <p:cBhvr>
                                        <p:cTn id="12" dur="5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linds(horizont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blinds(horizontal)">
                                      <p:cBhvr>
                                        <p:cTn id="2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26064"/>
            <a:ext cx="12190413" cy="620694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4" name="矩形 13"/>
          <p:cNvSpPr/>
          <p:nvPr/>
        </p:nvSpPr>
        <p:spPr>
          <a:xfrm>
            <a:off x="269382" y="621443"/>
            <a:ext cx="11589417" cy="4893647"/>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证明如下</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由题意可得</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ED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GBA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EC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同理</a:t>
            </a:r>
            <a:r>
              <a:rPr lang="en-US" altLang="zh-CN" sz="2600" b="1" i="1">
                <a:latin typeface="Times New Roman" panose="02020603050405020304" pitchFamily="18" charset="0"/>
                <a:cs typeface="Times New Roman" panose="02020603050405020304" pitchFamily="18" charset="0"/>
              </a:rPr>
              <a:t>EA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所以四边形</a:t>
            </a:r>
            <a:r>
              <a:rPr lang="en-US" altLang="zh-CN" sz="2600" b="1" i="1">
                <a:latin typeface="Times New Roman" panose="02020603050405020304" pitchFamily="18" charset="0"/>
                <a:cs typeface="Times New Roman" panose="02020603050405020304" pitchFamily="18" charset="0"/>
              </a:rPr>
              <a:t>EC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a:t>
            </a:r>
            <a:r>
              <a:rPr lang="zh-CN" altLang="zh-CN" sz="2600" b="1">
                <a:latin typeface="Times New Roman" panose="02020603050405020304" pitchFamily="18" charset="0"/>
                <a:cs typeface="Times New Roman" panose="02020603050405020304" pitchFamily="18" charset="0"/>
              </a:rPr>
              <a:t>为平行四边形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AE</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FH</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FH</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AE</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FH</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AEB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AE</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AEB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FH</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AEB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又因为</a:t>
            </a:r>
            <a:r>
              <a:rPr lang="en-US" altLang="zh-CN" sz="2600" b="1" i="1">
                <a:latin typeface="Times New Roman" panose="02020603050405020304" pitchFamily="18" charset="0"/>
                <a:cs typeface="Times New Roman" panose="02020603050405020304" pitchFamily="18" charset="0"/>
              </a:rPr>
              <a:t>FH</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CG</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的中点</a:t>
            </a:r>
            <a:r>
              <a:rPr lang="en-US" altLang="zh-CN" sz="2600" b="1" smtClean="0">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03668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linds(horizontal)">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linds(horizont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linds(horizontal)">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blinds(horizontal)">
                                      <p:cBhvr>
                                        <p:cTn id="22" dur="500"/>
                                        <p:tgtEl>
                                          <p:spTgt spid="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blinds(horizontal)">
                                      <p:cBhvr>
                                        <p:cTn id="27" dur="500"/>
                                        <p:tgtEl>
                                          <p:spTgt spid="1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xEl>
                                              <p:pRg st="6" end="6"/>
                                            </p:txEl>
                                          </p:spTgt>
                                        </p:tgtEl>
                                        <p:attrNameLst>
                                          <p:attrName>style.visibility</p:attrName>
                                        </p:attrNameLst>
                                      </p:cBhvr>
                                      <p:to>
                                        <p:strVal val="visible"/>
                                      </p:to>
                                    </p:set>
                                    <p:animEffect transition="in" filter="blinds(horizontal)">
                                      <p:cBhvr>
                                        <p:cTn id="32" dur="500"/>
                                        <p:tgtEl>
                                          <p:spTgt spid="1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4">
                                            <p:txEl>
                                              <p:pRg st="7" end="7"/>
                                            </p:txEl>
                                          </p:spTgt>
                                        </p:tgtEl>
                                        <p:attrNameLst>
                                          <p:attrName>style.visibility</p:attrName>
                                        </p:attrNameLst>
                                      </p:cBhvr>
                                      <p:to>
                                        <p:strVal val="visible"/>
                                      </p:to>
                                    </p:set>
                                    <p:animEffect transition="in" filter="blinds(horizontal)">
                                      <p:cBhvr>
                                        <p:cTn id="37" dur="500"/>
                                        <p:tgtEl>
                                          <p:spTgt spid="1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77883" y="1974037"/>
            <a:ext cx="10879599" cy="3277994"/>
          </a:xfrm>
          <a:prstGeom prst="rect">
            <a:avLst/>
          </a:prstGeom>
          <a:noFill/>
        </p:spPr>
        <p:txBody>
          <a:bodyPr wrap="square" lIns="121898" tIns="60948" rIns="121898" bIns="60948">
            <a:no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能用向量法、几何法解决点到直线、点到平面、相互平行的直线、相互平行的平面的距离问题</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7340938"/>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157742"/>
            <a:ext cx="12190413" cy="512970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269382" y="583343"/>
                <a:ext cx="11589417" cy="5608395"/>
              </a:xfrm>
              <a:prstGeom prst="rect">
                <a:avLst/>
              </a:prstGeom>
            </p:spPr>
            <p:txBody>
              <a:bodyPr wrap="square">
                <a:spAutoFit/>
              </a:bodyPr>
              <a:lstStyle/>
              <a:p>
                <a:pPr>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求点</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AEF</a:t>
                </a:r>
                <a:r>
                  <a:rPr lang="zh-CN" altLang="zh-CN" sz="2600" b="1">
                    <a:latin typeface="Times New Roman" panose="02020603050405020304" pitchFamily="18" charset="0"/>
                    <a:cs typeface="Times New Roman" panose="02020603050405020304" pitchFamily="18" charset="0"/>
                  </a:rPr>
                  <a:t>的最大距离</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以点</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为坐标原点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建立空间直角坐标系</a:t>
                </a:r>
                <a:r>
                  <a:rPr lang="en-US" altLang="zh-CN" sz="2600" b="1" i="1">
                    <a:latin typeface="Times New Roman" panose="02020603050405020304" pitchFamily="18" charset="0"/>
                    <a:cs typeface="Times New Roman" panose="02020603050405020304" pitchFamily="18" charset="0"/>
                  </a:rPr>
                  <a:t>Dxyz</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则有</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𝑨𝑬</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𝑨𝑭</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𝑫𝑨</m:t>
                        </m:r>
                      </m:e>
                    </m:acc>
                  </m:oMath>
                </a14:m>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设平面</a:t>
                </a:r>
                <a:r>
                  <a:rPr lang="en-US" altLang="zh-CN" sz="2600" b="1" i="1">
                    <a:latin typeface="Times New Roman" panose="02020603050405020304" pitchFamily="18" charset="0"/>
                    <a:cs typeface="Times New Roman" panose="02020603050405020304" pitchFamily="18" charset="0"/>
                  </a:rPr>
                  <a:t>AEF</a:t>
                </a:r>
                <a:r>
                  <a:rPr lang="zh-CN" altLang="zh-CN" sz="2600" b="1">
                    <a:latin typeface="Times New Roman" panose="02020603050405020304" pitchFamily="18" charset="0"/>
                    <a:cs typeface="Times New Roman" panose="02020603050405020304" pitchFamily="18" charset="0"/>
                  </a:rPr>
                  <a:t>的法向量为</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则有</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𝑨𝑬</m:t>
                                  </m:r>
                                </m:e>
                              </m:acc>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𝑨𝑭</m:t>
                                  </m:r>
                                </m:e>
                              </m:acc>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r>
                      <a:rPr lang="zh-CN" altLang="zh-CN" sz="2600" b="1">
                        <a:latin typeface="Cambria Math" panose="02040503050406030204" pitchFamily="18" charset="0"/>
                        <a:cs typeface="Times New Roman" panose="02020603050405020304" pitchFamily="18" charset="0"/>
                      </a:rPr>
                      <m:t>即</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𝒛</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𝒕𝒛</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𝒕</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e>
                    </m:d>
                  </m:oMath>
                </a14:m>
                <a:r>
                  <a:rPr lang="en-US" altLang="zh-CN" sz="2600" b="1" smtClean="0">
                    <a:latin typeface="宋体" panose="02010600030101010101" pitchFamily="2" charset="-122"/>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所以点</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AEF</a:t>
                </a:r>
                <a:r>
                  <a:rPr lang="zh-CN" altLang="zh-CN" sz="2600" b="1">
                    <a:latin typeface="Times New Roman" panose="02020603050405020304" pitchFamily="18" charset="0"/>
                    <a:cs typeface="Times New Roman" panose="02020603050405020304" pitchFamily="18" charset="0"/>
                  </a:rPr>
                  <a:t>的距离</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𝑫𝑨</m:t>
                                </m:r>
                              </m:e>
                            </m:acc>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𝒏</m:t>
                            </m:r>
                          </m:num>
                          <m:den>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𝒏</m:t>
                                </m:r>
                              </m:e>
                            </m:d>
                          </m:den>
                        </m:f>
                      </m:e>
                    </m: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𝟖</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𝟐𝟎</m:t>
                            </m:r>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𝒕</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e>
                        </m:rad>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t</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即点</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与点</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重合时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取得最大值</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所以点</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AEF</a:t>
                </a:r>
                <a:r>
                  <a:rPr lang="zh-CN" altLang="zh-CN" sz="2600" b="1">
                    <a:latin typeface="Times New Roman" panose="02020603050405020304" pitchFamily="18" charset="0"/>
                    <a:cs typeface="Times New Roman" panose="02020603050405020304" pitchFamily="18" charset="0"/>
                  </a:rPr>
                  <a:t>的最大距离为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583343"/>
                <a:ext cx="11589417" cy="5608395"/>
              </a:xfrm>
              <a:prstGeom prst="rect">
                <a:avLst/>
              </a:prstGeom>
              <a:blipFill rotWithShape="0">
                <a:blip r:embed="rId3"/>
                <a:stretch>
                  <a:fillRect l="-947" t="-652" b="-21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0169111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blinds(horizontal)">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blinds(horizontal)">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blinds(horizontal)">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blinds(horizontal)">
                                      <p:cBhvr>
                                        <p:cTn id="37" dur="500"/>
                                        <p:tgtEl>
                                          <p:spTgt spid="7">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7">
                                            <p:txEl>
                                              <p:pRg st="8" end="8"/>
                                            </p:txEl>
                                          </p:spTgt>
                                        </p:tgtEl>
                                        <p:attrNameLst>
                                          <p:attrName>style.visibility</p:attrName>
                                        </p:attrNameLst>
                                      </p:cBhvr>
                                      <p:to>
                                        <p:strVal val="visible"/>
                                      </p:to>
                                    </p:set>
                                    <p:animEffect transition="in" filter="blinds(horizontal)">
                                      <p:cBhvr>
                                        <p:cTn id="42" dur="500"/>
                                        <p:tgtEl>
                                          <p:spTgt spid="7">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7">
                                            <p:txEl>
                                              <p:pRg st="9" end="9"/>
                                            </p:txEl>
                                          </p:spTgt>
                                        </p:tgtEl>
                                        <p:attrNameLst>
                                          <p:attrName>style.visibility</p:attrName>
                                        </p:attrNameLst>
                                      </p:cBhvr>
                                      <p:to>
                                        <p:strVal val="visible"/>
                                      </p:to>
                                    </p:set>
                                    <p:animEffect transition="in" filter="blinds(horizontal)">
                                      <p:cBhvr>
                                        <p:cTn id="47"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312448" y="2194429"/>
            <a:ext cx="11411052" cy="3024611"/>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利用向量求点面距的步骤</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求出该平面的一个法向量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找出从该点出发到平面的任一条斜线段对应的向量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求出法向量与斜线段对应向量的数量积的绝对值</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再除以法向量的模</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即可求出点到平面的距离</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6603333"/>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矩形 6"/>
              <p:cNvSpPr/>
              <p:nvPr/>
            </p:nvSpPr>
            <p:spPr>
              <a:xfrm>
                <a:off x="269383" y="621443"/>
                <a:ext cx="8202120" cy="2690352"/>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2</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(2025·</a:t>
                </a:r>
                <a:r>
                  <a:rPr lang="zh-CN" altLang="zh-CN" sz="2600" b="1">
                    <a:latin typeface="Times New Roman" panose="02020603050405020304" pitchFamily="18" charset="0"/>
                    <a:cs typeface="Times New Roman" panose="02020603050405020304" pitchFamily="18" charset="0"/>
                  </a:rPr>
                  <a:t>郑州调研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在如图所示的四棱锥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底面四边形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为直角梯形</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i="1">
                    <a:latin typeface="宋体" panose="02010600030101010101" pitchFamily="2" charset="-122"/>
                    <a:cs typeface="Times New Roman" panose="02020603050405020304" pitchFamily="18" charset="0"/>
                  </a:rPr>
                  <a:t>	</a:t>
                </a:r>
                <a:r>
                  <a:rPr lang="en-US" altLang="zh-CN" sz="2600" b="1" i="1" smtClean="0">
                    <a:latin typeface="Times New Roman" panose="02020603050405020304" pitchFamily="18" charset="0"/>
                    <a:cs typeface="Times New Roman" panose="02020603050405020304" pitchFamily="18" charset="0"/>
                  </a:rPr>
                  <a:t>DC</a:t>
                </a:r>
                <a:r>
                  <a:rPr lang="en-US" altLang="zh-CN" sz="2600" b="1" smtClean="0">
                    <a:latin typeface="Times New Roman" panose="02020603050405020304" pitchFamily="18" charset="0"/>
                    <a:cs typeface="Times New Roman" panose="02020603050405020304" pitchFamily="18" charset="0"/>
                  </a:rPr>
                  <a:t>=2</a:t>
                </a:r>
                <a:r>
                  <a:rPr lang="en-US" altLang="zh-CN" sz="2600" b="1" i="1" smtClean="0">
                    <a:latin typeface="Times New Roman" panose="02020603050405020304" pitchFamily="18" charset="0"/>
                    <a:cs typeface="Times New Roman" panose="02020603050405020304" pitchFamily="18" charset="0"/>
                  </a:rPr>
                  <a:t>AD</a:t>
                </a:r>
                <a:r>
                  <a:rPr lang="en-US" altLang="zh-CN" sz="2600" b="1" smtClean="0">
                    <a:latin typeface="Times New Roman" panose="02020603050405020304" pitchFamily="18" charset="0"/>
                    <a:cs typeface="Times New Roman" panose="02020603050405020304" pitchFamily="18" charset="0"/>
                  </a:rPr>
                  <a:t>=2</a:t>
                </a:r>
                <a:r>
                  <a:rPr lang="en-US" altLang="zh-CN" sz="2600" b="1" i="1" smtClean="0">
                    <a:latin typeface="Times New Roman" panose="02020603050405020304" pitchFamily="18" charset="0"/>
                    <a:cs typeface="Times New Roman" panose="02020603050405020304" pitchFamily="18" charset="0"/>
                  </a:rPr>
                  <a:t>AB</a:t>
                </a:r>
                <a:r>
                  <a:rPr lang="en-US" altLang="zh-CN" sz="2600" b="1" smtClean="0">
                    <a:latin typeface="Times New Roman" panose="02020603050405020304" pitchFamily="18" charset="0"/>
                    <a:cs typeface="Times New Roman" panose="02020603050405020304" pitchFamily="18" charset="0"/>
                  </a:rPr>
                  <a:t>=2</a:t>
                </a:r>
                <a:r>
                  <a:rPr lang="en-US" altLang="zh-CN" sz="2600" b="1" i="1" smtClean="0">
                    <a:latin typeface="Times New Roman" panose="02020603050405020304" pitchFamily="18" charset="0"/>
                    <a:cs typeface="Times New Roman" panose="02020603050405020304" pitchFamily="18" charset="0"/>
                  </a:rPr>
                  <a:t>a</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PA</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PD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二面角</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a:t>
                </a:r>
                <a:r>
                  <a:rPr lang="zh-CN" altLang="zh-CN" sz="2600" b="1" smtClean="0">
                    <a:latin typeface="Times New Roman" panose="02020603050405020304" pitchFamily="18" charset="0"/>
                    <a:cs typeface="Times New Roman" panose="02020603050405020304" pitchFamily="18" charset="0"/>
                  </a:rPr>
                  <a:t>大小</a:t>
                </a:r>
                <a:endParaRPr lang="en-US" altLang="zh-CN" sz="2600" b="1" smtClean="0">
                  <a:latin typeface="Times New Roman" panose="02020603050405020304" pitchFamily="18"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为</a:t>
                </a:r>
                <a:r>
                  <a:rPr lang="en-US" altLang="zh-CN" sz="2600" b="1" smtClean="0">
                    <a:latin typeface="Times New Roman" panose="02020603050405020304" pitchFamily="18" charset="0"/>
                    <a:cs typeface="Times New Roman" panose="02020603050405020304" pitchFamily="18" charset="0"/>
                  </a:rPr>
                  <a:t>135</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到底面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的距离为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3" y="621443"/>
                <a:ext cx="8202120" cy="2690352"/>
              </a:xfrm>
              <a:prstGeom prst="rect">
                <a:avLst/>
              </a:prstGeom>
              <a:blipFill rotWithShape="0">
                <a:blip r:embed="rId2"/>
                <a:stretch>
                  <a:fillRect l="-1337" r="-1486"/>
                </a:stretch>
              </a:blipFill>
            </p:spPr>
            <p:txBody>
              <a:bodyPr/>
              <a:lstStyle/>
              <a:p>
                <a:r>
                  <a:rPr lang="zh-CN" altLang="en-US">
                    <a:noFill/>
                  </a:rPr>
                  <a:t> </a:t>
                </a:r>
              </a:p>
            </p:txBody>
          </p:sp>
        </mc:Fallback>
      </mc:AlternateContent>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5121" name="image76.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11787" y="913190"/>
            <a:ext cx="3192791" cy="2084550"/>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209675"/>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p:cNvSpPr/>
          <p:nvPr/>
        </p:nvSpPr>
        <p:spPr>
          <a:xfrm>
            <a:off x="694531" y="3226467"/>
            <a:ext cx="8641080" cy="1292662"/>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过点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是否存在直线</a:t>
            </a:r>
            <a:r>
              <a:rPr lang="en-US" altLang="zh-CN" sz="2600" b="1" i="1">
                <a:latin typeface="Times New Roman" panose="02020603050405020304" pitchFamily="18" charset="0"/>
                <a:cs typeface="Times New Roman" panose="02020603050405020304" pitchFamily="18" charset="0"/>
              </a:rPr>
              <a:t>l</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使直线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若存在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作出该直线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并写出作法与理由</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若不存在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请说明理由</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3892569"/>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78355"/>
            <a:ext cx="12190413" cy="614548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5" name="矩形 4"/>
          <p:cNvSpPr/>
          <p:nvPr/>
        </p:nvSpPr>
        <p:spPr>
          <a:xfrm>
            <a:off x="249777" y="621443"/>
            <a:ext cx="12008724" cy="1892826"/>
          </a:xfrm>
          <a:prstGeom prst="rect">
            <a:avLst/>
          </a:prstGeom>
        </p:spPr>
        <p:txBody>
          <a:bodyPr wrap="square">
            <a:spAutoFit/>
          </a:bodyPr>
          <a:lstStyle/>
          <a:p>
            <a:pPr>
              <a:lnSpc>
                <a:spcPct val="150000"/>
              </a:lnSpc>
              <a:spcAft>
                <a:spcPts val="0"/>
              </a:spcAft>
              <a:tabLst>
                <a:tab pos="2970530" algn="l"/>
              </a:tabLst>
            </a:pPr>
            <a:r>
              <a:rPr lang="zh-CN" altLang="zh-CN" sz="2600" b="1"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过</a:t>
            </a:r>
            <a:r>
              <a:rPr lang="zh-CN" altLang="zh-CN" sz="2600" b="1" dirty="0">
                <a:latin typeface="Times New Roman" panose="02020603050405020304" pitchFamily="18" charset="0"/>
                <a:cs typeface="Times New Roman" panose="02020603050405020304" pitchFamily="18" charset="0"/>
              </a:rPr>
              <a:t>点</a:t>
            </a:r>
            <a:r>
              <a:rPr lang="en-US" altLang="zh-CN" sz="2600" b="1" i="1" dirty="0">
                <a:latin typeface="Times New Roman" panose="02020603050405020304" pitchFamily="18" charset="0"/>
                <a:cs typeface="Times New Roman" panose="02020603050405020304" pitchFamily="18" charset="0"/>
              </a:rPr>
              <a:t>P</a:t>
            </a:r>
            <a:r>
              <a:rPr lang="zh-CN" altLang="zh-CN" sz="2600" b="1" dirty="0">
                <a:latin typeface="Times New Roman" panose="02020603050405020304" pitchFamily="18" charset="0"/>
                <a:cs typeface="Times New Roman" panose="02020603050405020304" pitchFamily="18" charset="0"/>
              </a:rPr>
              <a:t>存在直线</a:t>
            </a:r>
            <a:r>
              <a:rPr lang="en-US" altLang="zh-CN" sz="2600" b="1" i="1" dirty="0">
                <a:latin typeface="Times New Roman" panose="02020603050405020304" pitchFamily="18" charset="0"/>
                <a:cs typeface="Times New Roman" panose="02020603050405020304" pitchFamily="18" charset="0"/>
              </a:rPr>
              <a:t>l</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满足直线</a:t>
            </a:r>
            <a:r>
              <a:rPr lang="en-US" altLang="zh-CN" sz="2600" b="1" i="1" dirty="0">
                <a:latin typeface="Times New Roman" panose="02020603050405020304" pitchFamily="18" charset="0"/>
                <a:cs typeface="Times New Roman" panose="02020603050405020304" pitchFamily="18" charset="0"/>
              </a:rPr>
              <a:t>l</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ABCD</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理由和作法如下</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作法</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过点</a:t>
            </a:r>
            <a:r>
              <a:rPr lang="en-US" altLang="zh-CN" sz="2600" b="1" i="1" dirty="0">
                <a:latin typeface="Times New Roman" panose="02020603050405020304" pitchFamily="18" charset="0"/>
                <a:cs typeface="Times New Roman" panose="02020603050405020304" pitchFamily="18" charset="0"/>
              </a:rPr>
              <a:t>P</a:t>
            </a:r>
            <a:r>
              <a:rPr lang="zh-CN" altLang="zh-CN" sz="2600" b="1" dirty="0">
                <a:latin typeface="Times New Roman" panose="02020603050405020304" pitchFamily="18" charset="0"/>
                <a:cs typeface="Times New Roman" panose="02020603050405020304" pitchFamily="18" charset="0"/>
              </a:rPr>
              <a:t>在平面</a:t>
            </a:r>
            <a:r>
              <a:rPr lang="en-US" altLang="zh-CN" sz="2600" b="1" i="1" dirty="0">
                <a:latin typeface="Times New Roman" panose="02020603050405020304" pitchFamily="18" charset="0"/>
                <a:cs typeface="Times New Roman" panose="02020603050405020304" pitchFamily="18" charset="0"/>
              </a:rPr>
              <a:t>PAD</a:t>
            </a:r>
            <a:r>
              <a:rPr lang="zh-CN" altLang="zh-CN" sz="2600" b="1" dirty="0">
                <a:latin typeface="Times New Roman" panose="02020603050405020304" pitchFamily="18" charset="0"/>
                <a:cs typeface="Times New Roman" panose="02020603050405020304" pitchFamily="18" charset="0"/>
              </a:rPr>
              <a:t>内作直线</a:t>
            </a:r>
            <a:r>
              <a:rPr lang="en-US" altLang="zh-CN" sz="2600" b="1" i="1" dirty="0">
                <a:latin typeface="Times New Roman" panose="02020603050405020304" pitchFamily="18" charset="0"/>
                <a:cs typeface="Times New Roman" panose="02020603050405020304" pitchFamily="18" charset="0"/>
              </a:rPr>
              <a:t>l</a:t>
            </a:r>
            <a:r>
              <a:rPr lang="zh-CN" altLang="zh-CN" sz="2600" b="1" dirty="0">
                <a:latin typeface="Times New Roman" panose="02020603050405020304" pitchFamily="18" charset="0"/>
                <a:cs typeface="Times New Roman" panose="02020603050405020304" pitchFamily="18" charset="0"/>
              </a:rPr>
              <a:t>平行于直线</a:t>
            </a:r>
            <a:r>
              <a:rPr lang="en-US" altLang="zh-CN" sz="2600" b="1" i="1" dirty="0">
                <a:latin typeface="Times New Roman" panose="02020603050405020304" pitchFamily="18" charset="0"/>
                <a:cs typeface="Times New Roman" panose="02020603050405020304" pitchFamily="18" charset="0"/>
              </a:rPr>
              <a:t>AD</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如图</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满足题意</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理由</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因为</a:t>
            </a:r>
            <a:r>
              <a:rPr lang="en-US" altLang="zh-CN" sz="2600" b="1" i="1" dirty="0">
                <a:latin typeface="Times New Roman" panose="02020603050405020304" pitchFamily="18" charset="0"/>
                <a:cs typeface="Times New Roman" panose="02020603050405020304" pitchFamily="18" charset="0"/>
              </a:rPr>
              <a:t>l</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AD</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l</a:t>
            </a:r>
            <a:r>
              <a:rPr lang="en-US" altLang="zh-CN" sz="2600" b="1" dirty="0">
                <a:latin typeface="Cambria Math" panose="02040503050406030204" pitchFamily="18" charset="0"/>
                <a:ea typeface="MS Gothic" panose="020B0609070205080204" pitchFamily="49" charset="-128"/>
                <a:cs typeface="MS Gothic" panose="020B0609070205080204" pitchFamily="49" charset="-128"/>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ABCD</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AD</a:t>
            </a:r>
            <a:r>
              <a:rPr lang="en-US" altLang="zh-CN" sz="2600" b="1" dirty="0">
                <a:latin typeface="Cambria Math" panose="02040503050406030204" pitchFamily="18" charset="0"/>
                <a:cs typeface="Cambria Math" panose="020405030504060302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ABCD</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l</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ABCD</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6145" name="image77.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26440" y="2570527"/>
            <a:ext cx="6273424" cy="2587483"/>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46685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Tree>
    <p:extLst>
      <p:ext uri="{BB962C8B-B14F-4D97-AF65-F5344CB8AC3E}">
        <p14:creationId xmlns:p14="http://schemas.microsoft.com/office/powerpoint/2010/main" val="10634767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145"/>
                                        </p:tgtEl>
                                        <p:attrNameLst>
                                          <p:attrName>style.visibility</p:attrName>
                                        </p:attrNameLst>
                                      </p:cBhvr>
                                      <p:to>
                                        <p:strVal val="visible"/>
                                      </p:to>
                                    </p:set>
                                    <p:animEffect transition="in" filter="blinds(horizontal)">
                                      <p:cBhvr>
                                        <p:cTn id="17" dur="500"/>
                                        <p:tgtEl>
                                          <p:spTgt spid="6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0" y="1157736"/>
            <a:ext cx="12190413" cy="507891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405416"/>
                <a:ext cx="11589417" cy="5647315"/>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𝑷𝑴</m:t>
                        </m:r>
                      </m:e>
                    </m:acc>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𝑴𝑪</m:t>
                        </m:r>
                      </m:e>
                    </m:acc>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求点</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PAD</a:t>
                </a:r>
                <a:r>
                  <a:rPr lang="zh-CN" altLang="zh-CN" sz="2600" b="1">
                    <a:latin typeface="Times New Roman" panose="02020603050405020304" pitchFamily="18" charset="0"/>
                    <a:cs typeface="Times New Roman" panose="02020603050405020304" pitchFamily="18" charset="0"/>
                  </a:rPr>
                  <a:t>的距离</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取线段</a:t>
                </a:r>
                <a:r>
                  <a:rPr lang="en-US" altLang="zh-CN" sz="2600" b="1" i="1">
                    <a:latin typeface="Times New Roman" panose="02020603050405020304" pitchFamily="18" charset="0"/>
                    <a:cs typeface="Times New Roman" panose="02020603050405020304" pitchFamily="18" charset="0"/>
                  </a:rPr>
                  <a:t>AD</a:t>
                </a:r>
                <a:r>
                  <a:rPr lang="zh-CN" altLang="zh-CN" sz="2600" b="1">
                    <a:latin typeface="Times New Roman" panose="02020603050405020304" pitchFamily="18" charset="0"/>
                    <a:cs typeface="Times New Roman" panose="02020603050405020304" pitchFamily="18" charset="0"/>
                  </a:rPr>
                  <a:t>的中点</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线段</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的中点</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OE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OP</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因为四边形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为直角梯形</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OE</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AD</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AD</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OE</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PO</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PO</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OE</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PO</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OE</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POE</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AD</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POE</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过点</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在平面</a:t>
                </a:r>
                <a:r>
                  <a:rPr lang="en-US" altLang="zh-CN" sz="2600" b="1" i="1">
                    <a:latin typeface="Times New Roman" panose="02020603050405020304" pitchFamily="18" charset="0"/>
                    <a:cs typeface="Times New Roman" panose="02020603050405020304" pitchFamily="18" charset="0"/>
                  </a:rPr>
                  <a:t>POE</a:t>
                </a:r>
                <a:r>
                  <a:rPr lang="zh-CN" altLang="zh-CN" sz="2600" b="1">
                    <a:latin typeface="Times New Roman" panose="02020603050405020304" pitchFamily="18" charset="0"/>
                    <a:cs typeface="Times New Roman" panose="02020603050405020304" pitchFamily="18" charset="0"/>
                  </a:rPr>
                  <a:t>内作直线</a:t>
                </a:r>
                <a:r>
                  <a:rPr lang="en-US" altLang="zh-CN" sz="2600" b="1" i="1">
                    <a:latin typeface="Times New Roman" panose="02020603050405020304" pitchFamily="18" charset="0"/>
                    <a:cs typeface="Times New Roman" panose="02020603050405020304" pitchFamily="18" charset="0"/>
                  </a:rPr>
                  <a:t>ON</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OE</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OA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ON</a:t>
                </a:r>
                <a:r>
                  <a:rPr lang="zh-CN" altLang="zh-CN" sz="2600" b="1">
                    <a:latin typeface="Times New Roman" panose="02020603050405020304" pitchFamily="18" charset="0"/>
                    <a:cs typeface="Times New Roman" panose="02020603050405020304" pitchFamily="18" charset="0"/>
                  </a:rPr>
                  <a:t>两两垂直</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以</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为原点</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𝑶𝑬</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𝑶𝑵</m:t>
                        </m:r>
                      </m:e>
                    </m:acc>
                  </m:oMath>
                </a14:m>
                <a:r>
                  <a:rPr lang="zh-CN" altLang="zh-CN" sz="2600" b="1">
                    <a:latin typeface="Times New Roman" panose="02020603050405020304" pitchFamily="18" charset="0"/>
                    <a:cs typeface="Times New Roman" panose="02020603050405020304" pitchFamily="18" charset="0"/>
                  </a:rPr>
                  <a:t>的方向分别为</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轴、</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轴、</a:t>
                </a:r>
                <a:r>
                  <a:rPr lang="en-US" altLang="zh-CN" sz="2600" b="1" i="1">
                    <a:latin typeface="Times New Roman" panose="02020603050405020304" pitchFamily="18" charset="0"/>
                    <a:cs typeface="Times New Roman" panose="02020603050405020304" pitchFamily="18" charset="0"/>
                  </a:rPr>
                  <a:t>z</a:t>
                </a:r>
                <a:r>
                  <a:rPr lang="zh-CN" altLang="zh-CN" sz="2600" b="1">
                    <a:latin typeface="Times New Roman" panose="02020603050405020304" pitchFamily="18" charset="0"/>
                    <a:cs typeface="Times New Roman" panose="02020603050405020304" pitchFamily="18" charset="0"/>
                  </a:rPr>
                  <a:t>轴的正方向建立如图</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所示的空间直角坐标系</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405416"/>
                <a:ext cx="11589417" cy="5647315"/>
              </a:xfrm>
              <a:prstGeom prst="rect">
                <a:avLst/>
              </a:prstGeom>
              <a:blipFill rotWithShape="0">
                <a:blip r:embed="rId3"/>
                <a:stretch>
                  <a:fillRect l="-947" r="-894" b="-54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3409743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linds(horizontal)">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blinds(horizontal)">
                                      <p:cBhvr>
                                        <p:cTn id="32" dur="500"/>
                                        <p:tgtEl>
                                          <p:spTgt spid="1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blinds(horizontal)">
                                      <p:cBhvr>
                                        <p:cTn id="37"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0" y="-31789"/>
            <a:ext cx="12190413" cy="617131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520413"/>
                <a:ext cx="11589417" cy="5285678"/>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过</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作</a:t>
                </a:r>
                <a:r>
                  <a:rPr lang="en-US" altLang="zh-CN" sz="2600" b="1" i="1">
                    <a:latin typeface="Times New Roman" panose="02020603050405020304" pitchFamily="18" charset="0"/>
                    <a:cs typeface="Times New Roman" panose="02020603050405020304" pitchFamily="18" charset="0"/>
                  </a:rPr>
                  <a:t>PF</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NO</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交直线</a:t>
                </a:r>
                <a:r>
                  <a:rPr lang="en-US" altLang="zh-CN" sz="2600" b="1" i="1">
                    <a:latin typeface="Times New Roman" panose="02020603050405020304" pitchFamily="18" charset="0"/>
                    <a:cs typeface="Times New Roman" panose="02020603050405020304" pitchFamily="18" charset="0"/>
                  </a:rPr>
                  <a:t>OE</a:t>
                </a:r>
                <a:r>
                  <a:rPr lang="zh-CN" altLang="zh-CN" sz="2600" b="1">
                    <a:latin typeface="Times New Roman" panose="02020603050405020304" pitchFamily="18" charset="0"/>
                    <a:cs typeface="Times New Roman" panose="02020603050405020304" pitchFamily="18" charset="0"/>
                  </a:rPr>
                  <a:t>于点</a:t>
                </a:r>
                <a:r>
                  <a:rPr lang="en-US" altLang="zh-CN" sz="2600" b="1" i="1">
                    <a:latin typeface="Times New Roman" panose="02020603050405020304" pitchFamily="18" charset="0"/>
                    <a:cs typeface="Times New Roman" panose="02020603050405020304" pitchFamily="18" charset="0"/>
                  </a:rPr>
                  <a:t>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ON</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ON</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OE</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OE</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ON</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PF</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到底面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的距离为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OE</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OP</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POE</a:t>
                </a:r>
                <a:r>
                  <a:rPr lang="zh-CN" altLang="zh-CN" sz="2600" b="1">
                    <a:latin typeface="Times New Roman" panose="02020603050405020304" pitchFamily="18" charset="0"/>
                    <a:cs typeface="Times New Roman" panose="02020603050405020304" pitchFamily="18" charset="0"/>
                  </a:rPr>
                  <a:t>为二面角</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的平面角</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由已知可得</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POE</a:t>
                </a:r>
                <a:r>
                  <a:rPr lang="en-US" altLang="zh-CN" sz="2600" b="1">
                    <a:latin typeface="Times New Roman" panose="02020603050405020304" pitchFamily="18" charset="0"/>
                    <a:cs typeface="Times New Roman" panose="02020603050405020304" pitchFamily="18" charset="0"/>
                  </a:rPr>
                  <a:t>=135°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POF</a:t>
                </a:r>
                <a:r>
                  <a:rPr lang="en-US" altLang="zh-CN" sz="2600" b="1">
                    <a:latin typeface="Times New Roman" panose="02020603050405020304" pitchFamily="18" charset="0"/>
                    <a:cs typeface="Times New Roman" panose="02020603050405020304" pitchFamily="18" charset="0"/>
                  </a:rPr>
                  <a:t>=45</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e>
                    </m: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e>
                    </m: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e>
                    </m: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𝑷𝑨</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𝑷𝑪</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520413"/>
                <a:ext cx="11589417" cy="5285678"/>
              </a:xfrm>
              <a:prstGeom prst="rect">
                <a:avLst/>
              </a:prstGeom>
              <a:blipFill rotWithShape="0">
                <a:blip r:embed="rId3"/>
                <a:stretch>
                  <a:fillRect l="-947" b="-11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044534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linds(horizontal)">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blinds(horizontal)">
                                      <p:cBhvr>
                                        <p:cTn id="32" dur="500"/>
                                        <p:tgtEl>
                                          <p:spTgt spid="1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blinds(horizontal)">
                                      <p:cBhvr>
                                        <p:cTn id="37"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0" y="-61843"/>
            <a:ext cx="12190413" cy="633170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618707"/>
                <a:ext cx="11589417" cy="4984057"/>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因为</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𝑷𝑴</m:t>
                        </m:r>
                      </m:e>
                    </m:acc>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𝑴𝑪</m:t>
                        </m:r>
                      </m:e>
                    </m:acc>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𝑷𝑴</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𝑷𝑪</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𝟑</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𝟑</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𝟑</m:t>
                            </m:r>
                          </m:den>
                        </m:f>
                      </m:e>
                    </m: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𝑴𝑷</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𝟑</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𝟑</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𝟑</m:t>
                            </m:r>
                          </m:den>
                        </m:f>
                      </m:e>
                    </m: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设平面</a:t>
                </a:r>
                <a:r>
                  <a:rPr lang="en-US" altLang="zh-CN" sz="2600" b="1" i="1">
                    <a:latin typeface="Times New Roman" panose="02020603050405020304" pitchFamily="18" charset="0"/>
                    <a:cs typeface="Times New Roman" panose="02020603050405020304" pitchFamily="18" charset="0"/>
                  </a:rPr>
                  <a:t>PAD</a:t>
                </a:r>
                <a:r>
                  <a:rPr lang="zh-CN" altLang="zh-CN" sz="2600" b="1">
                    <a:latin typeface="Times New Roman" panose="02020603050405020304" pitchFamily="18" charset="0"/>
                    <a:cs typeface="Times New Roman" panose="02020603050405020304" pitchFamily="18" charset="0"/>
                  </a:rPr>
                  <a:t>的法向量为</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𝑷𝑨</m:t>
                                  </m:r>
                                </m:e>
                              </m:acc>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r>
                      <a:rPr lang="zh-CN" altLang="zh-CN" sz="2600" b="1">
                        <a:latin typeface="Cambria Math" panose="02040503050406030204" pitchFamily="18" charset="0"/>
                        <a:cs typeface="Times New Roman" panose="02020603050405020304" pitchFamily="18" charset="0"/>
                      </a:rPr>
                      <m:t>所以</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𝒂𝒙</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𝒂𝒚</m:t>
                                  </m:r>
                                </m:num>
                                <m:den>
                                  <m:r>
                                    <a:rPr lang="en-US" altLang="zh-CN" sz="2600" b="1" i="1">
                                      <a:latin typeface="Cambria Math" panose="02040503050406030204" pitchFamily="18" charset="0"/>
                                      <a:cs typeface="Times New Roman" panose="02020603050405020304" pitchFamily="18" charset="0"/>
                                    </a:rPr>
                                    <m:t>𝟐</m:t>
                                  </m:r>
                                </m:den>
                              </m:f>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𝒂𝒛</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为平面</a:t>
                </a:r>
                <a:r>
                  <a:rPr lang="en-US" altLang="zh-CN" sz="2600" b="1" i="1">
                    <a:latin typeface="Times New Roman" panose="02020603050405020304" pitchFamily="18" charset="0"/>
                    <a:cs typeface="Times New Roman" panose="02020603050405020304" pitchFamily="18" charset="0"/>
                  </a:rPr>
                  <a:t>PAD</a:t>
                </a:r>
                <a:r>
                  <a:rPr lang="zh-CN" altLang="zh-CN" sz="2600" b="1">
                    <a:latin typeface="Times New Roman" panose="02020603050405020304" pitchFamily="18" charset="0"/>
                    <a:cs typeface="Times New Roman" panose="02020603050405020304" pitchFamily="18" charset="0"/>
                  </a:rPr>
                  <a:t>的一个法向量</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所以点</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PAD</a:t>
                </a:r>
                <a:r>
                  <a:rPr lang="zh-CN" altLang="zh-CN" sz="2600" b="1">
                    <a:latin typeface="Times New Roman" panose="02020603050405020304" pitchFamily="18" charset="0"/>
                    <a:cs typeface="Times New Roman" panose="02020603050405020304" pitchFamily="18" charset="0"/>
                  </a:rPr>
                  <a:t>的</a:t>
                </a:r>
                <a:r>
                  <a:rPr lang="zh-CN" altLang="zh-CN" sz="2600" b="1" smtClean="0">
                    <a:latin typeface="Times New Roman" panose="02020603050405020304" pitchFamily="18" charset="0"/>
                    <a:cs typeface="Times New Roman" panose="02020603050405020304" pitchFamily="18" charset="0"/>
                  </a:rPr>
                  <a:t>距离</a:t>
                </a:r>
                <a:r>
                  <a:rPr lang="en-US" altLang="zh-CN" sz="2600" b="1" i="1" smtClean="0">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𝑴𝑷</m:t>
                            </m:r>
                          </m:e>
                        </m:acc>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num>
                      <m:den>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𝒏</m:t>
                            </m:r>
                          </m:e>
                        </m: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𝟑</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𝟑</m:t>
                                </m:r>
                              </m:den>
                            </m:f>
                          </m:e>
                        </m:d>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18707"/>
                <a:ext cx="11589417" cy="4984057"/>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837712437"/>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custDataLst>
              <p:tags r:id="rId1"/>
            </p:custDataLst>
          </p:nvPr>
        </p:nvSpPr>
        <p:spPr>
          <a:xfrm>
            <a:off x="0" y="3209682"/>
            <a:ext cx="12190413" cy="308462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custDataLst>
              <p:tags r:id="rId2"/>
            </p:custDataLst>
          </p:nvPr>
        </p:nvSpPr>
        <p:spPr bwMode="auto">
          <a:xfrm>
            <a:off x="251427" y="1938"/>
            <a:ext cx="11653111" cy="664862"/>
          </a:xfrm>
          <a:prstGeom prst="rect">
            <a:avLst/>
          </a:prstGeom>
        </p:spPr>
        <p:txBody>
          <a:bodyPr wrap="square">
            <a:spAutoFit/>
          </a:bodyPr>
          <a:lstStyle/>
          <a:p>
            <a:pPr>
              <a:lnSpc>
                <a:spcPct val="150000"/>
              </a:lnSpc>
              <a:spcAft>
                <a:spcPts val="0"/>
              </a:spcAft>
            </a:pPr>
            <a:r>
              <a:rPr lang="zh-CN" altLang="en-US" sz="2800" b="1">
                <a:latin typeface="微软雅黑" panose="020B0503020204020204" pitchFamily="34" charset="-122"/>
                <a:ea typeface="微软雅黑" panose="020B0503020204020204" pitchFamily="34" charset="-122"/>
                <a:cs typeface="Times New Roman" panose="02020603050405020304" pitchFamily="18" charset="0"/>
              </a:rPr>
              <a:t>考点三　</a:t>
            </a:r>
            <a:r>
              <a:rPr lang="zh-CN" altLang="en-US" sz="2800" b="1" smtClean="0">
                <a:latin typeface="微软雅黑" panose="020B0503020204020204" pitchFamily="34" charset="-122"/>
                <a:ea typeface="微软雅黑" panose="020B0503020204020204" pitchFamily="34" charset="-122"/>
                <a:cs typeface="Times New Roman" panose="02020603050405020304" pitchFamily="18" charset="0"/>
              </a:rPr>
              <a:t> 几何</a:t>
            </a:r>
            <a:r>
              <a:rPr lang="zh-CN" altLang="en-US" sz="2800" b="1">
                <a:latin typeface="微软雅黑" panose="020B0503020204020204" pitchFamily="34" charset="-122"/>
                <a:ea typeface="微软雅黑" panose="020B0503020204020204" pitchFamily="34" charset="-122"/>
                <a:cs typeface="Times New Roman" panose="02020603050405020304" pitchFamily="18" charset="0"/>
              </a:rPr>
              <a:t>法求空间距离</a:t>
            </a:r>
            <a:endParaRPr lang="zh-CN" altLang="zh-CN" sz="1200" dirty="0">
              <a:latin typeface="微软雅黑" panose="020B0503020204020204" pitchFamily="34" charset="-122"/>
              <a:ea typeface="微软雅黑" panose="020B0503020204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矩形 13"/>
              <p:cNvSpPr/>
              <p:nvPr/>
            </p:nvSpPr>
            <p:spPr>
              <a:xfrm>
                <a:off x="269383" y="723170"/>
                <a:ext cx="8850202" cy="3214278"/>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dirty="0">
                    <a:solidFill>
                      <a:srgbClr val="0000FF"/>
                    </a:solidFill>
                    <a:latin typeface="Times New Roman" panose="02020603050405020304" pitchFamily="18" charset="0"/>
                    <a:cs typeface="Times New Roman" panose="02020603050405020304" pitchFamily="18" charset="0"/>
                  </a:rPr>
                  <a:t>3</a:t>
                </a:r>
                <a:r>
                  <a:rPr lang="en-US" altLang="zh-CN" sz="2600" b="1" dirty="0">
                    <a:solidFill>
                      <a:srgbClr val="0000FF"/>
                    </a:solidFill>
                    <a:latin typeface="宋体" panose="02010600030101010101" pitchFamily="2" charset="-122"/>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如图</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在四棱锥</a:t>
                </a:r>
                <a:r>
                  <a:rPr lang="en-US" altLang="zh-CN" sz="2600" b="1" i="1" dirty="0">
                    <a:latin typeface="Times New Roman" panose="02020603050405020304" pitchFamily="18" charset="0"/>
                    <a:cs typeface="Times New Roman" panose="02020603050405020304" pitchFamily="18" charset="0"/>
                  </a:rPr>
                  <a:t>P</a:t>
                </a:r>
                <a:r>
                  <a:rPr lang="en-US" altLang="zh-CN" sz="2600" b="1" dirty="0">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ABCD</a:t>
                </a:r>
                <a:r>
                  <a:rPr lang="zh-CN" altLang="zh-CN" sz="2600" b="1" dirty="0">
                    <a:latin typeface="Times New Roman" panose="02020603050405020304" pitchFamily="18" charset="0"/>
                    <a:cs typeface="Times New Roman" panose="02020603050405020304" pitchFamily="18" charset="0"/>
                  </a:rPr>
                  <a:t>中</a:t>
                </a:r>
                <a:r>
                  <a:rPr lang="en-US" altLang="zh-CN" sz="2600" b="1" dirty="0">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PB</a:t>
                </a:r>
                <a:r>
                  <a:rPr lang="zh-CN" altLang="zh-CN" sz="2600" b="1" dirty="0">
                    <a:latin typeface="Calibri" panose="020F0502020204030204" pitchFamily="34" charset="0"/>
                    <a:cs typeface="宋体" panose="02010600030101010101" pitchFamily="2" charset="-122"/>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smtClean="0">
                    <a:latin typeface="Times New Roman" panose="02020603050405020304" pitchFamily="18" charset="0"/>
                    <a:cs typeface="Times New Roman" panose="02020603050405020304" pitchFamily="18" charset="0"/>
                  </a:rPr>
                  <a:t>ABCD</a:t>
                </a:r>
                <a:r>
                  <a:rPr lang="en-US" altLang="zh-CN" sz="2600" b="1" dirty="0" err="1" smtClean="0">
                    <a:latin typeface="宋体" panose="02010600030101010101" pitchFamily="2" charset="-122"/>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PB</a:t>
                </a:r>
                <a:r>
                  <a:rPr lang="en-US" altLang="zh-CN" sz="2600" b="1" dirty="0" smtClean="0">
                    <a:latin typeface="Times New Roman" panose="02020603050405020304" pitchFamily="18" charset="0"/>
                    <a:cs typeface="Times New Roman" panose="02020603050405020304" pitchFamily="18" charset="0"/>
                  </a:rPr>
                  <a:t>=</a:t>
                </a:r>
                <a:r>
                  <a:rPr lang="en-US" altLang="zh-CN" sz="2600" b="1" i="1" dirty="0" smtClean="0">
                    <a:latin typeface="Times New Roman" panose="02020603050405020304" pitchFamily="18" charset="0"/>
                    <a:cs typeface="Times New Roman" panose="02020603050405020304" pitchFamily="18" charset="0"/>
                  </a:rPr>
                  <a:t>AB</a:t>
                </a:r>
              </a:p>
              <a:p>
                <a:pPr marL="355600" indent="-355600">
                  <a:lnSpc>
                    <a:spcPct val="150000"/>
                  </a:lnSpc>
                  <a:spcAft>
                    <a:spcPts val="0"/>
                  </a:spcAft>
                  <a:tabLst>
                    <a:tab pos="2970530" algn="l"/>
                  </a:tabLst>
                </a:pPr>
                <a:r>
                  <a:rPr lang="en-US" altLang="zh-CN" sz="2600" b="1" i="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2</a:t>
                </a:r>
                <a:r>
                  <a:rPr lang="en-US" altLang="zh-CN" sz="2600" b="1" i="1" dirty="0" err="1">
                    <a:latin typeface="Times New Roman" panose="02020603050405020304" pitchFamily="18" charset="0"/>
                    <a:cs typeface="Times New Roman" panose="02020603050405020304" pitchFamily="18" charset="0"/>
                  </a:rPr>
                  <a:t>BC</a:t>
                </a:r>
                <a:r>
                  <a:rPr lang="en-US" altLang="zh-CN" sz="2600" b="1" dirty="0">
                    <a:latin typeface="Times New Roman" panose="02020603050405020304" pitchFamily="18" charset="0"/>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4</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AB</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BC</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则点</a:t>
                </a:r>
                <a:r>
                  <a:rPr lang="en-US" altLang="zh-CN" sz="2600" b="1" i="1" dirty="0">
                    <a:latin typeface="Times New Roman" panose="02020603050405020304" pitchFamily="18" charset="0"/>
                    <a:cs typeface="Times New Roman" panose="02020603050405020304" pitchFamily="18" charset="0"/>
                  </a:rPr>
                  <a:t>C</a:t>
                </a:r>
                <a:r>
                  <a:rPr lang="zh-CN" altLang="zh-CN" sz="2600" b="1" dirty="0">
                    <a:latin typeface="Times New Roman" panose="02020603050405020304" pitchFamily="18" charset="0"/>
                    <a:cs typeface="Times New Roman" panose="02020603050405020304" pitchFamily="18" charset="0"/>
                  </a:rPr>
                  <a:t>到直线</a:t>
                </a:r>
                <a:r>
                  <a:rPr lang="en-US" altLang="zh-CN" sz="2600" b="1" i="1" dirty="0">
                    <a:latin typeface="Times New Roman" panose="02020603050405020304" pitchFamily="18" charset="0"/>
                    <a:cs typeface="Times New Roman" panose="02020603050405020304" pitchFamily="18" charset="0"/>
                  </a:rPr>
                  <a:t>PA</a:t>
                </a:r>
                <a:r>
                  <a:rPr lang="zh-CN" altLang="zh-CN" sz="2600" b="1" dirty="0">
                    <a:latin typeface="Times New Roman" panose="02020603050405020304" pitchFamily="18" charset="0"/>
                    <a:cs typeface="Times New Roman" panose="02020603050405020304" pitchFamily="18" charset="0"/>
                  </a:rPr>
                  <a:t>的距离为</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en-US" altLang="zh-CN" sz="2600" b="1" dirty="0" err="1" smtClean="0">
                    <a:latin typeface="Times New Roman" panose="02020603050405020304" pitchFamily="18" charset="0"/>
                    <a:cs typeface="Times New Roman" panose="02020603050405020304" pitchFamily="18" charset="0"/>
                  </a:rPr>
                  <a:t>A.2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a:t>
                </a:r>
                <a:r>
                  <a:rPr lang="en-US" altLang="zh-CN" sz="2600" b="1" dirty="0" err="1" smtClean="0">
                    <a:latin typeface="Times New Roman" panose="02020603050405020304" pitchFamily="18" charset="0"/>
                    <a:cs typeface="Times New Roman" panose="02020603050405020304" pitchFamily="18" charset="0"/>
                  </a:rPr>
                  <a:t>B.2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dirty="0" smtClean="0">
                    <a:latin typeface="Times New Roman" panose="02020603050405020304" pitchFamily="18" charset="0"/>
                    <a:cs typeface="Times New Roman" panose="02020603050405020304" pitchFamily="18" charset="0"/>
                  </a:rPr>
                  <a:t>		</a:t>
                </a:r>
              </a:p>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C</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dirty="0" smtClean="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	</a:t>
                </a:r>
                <a:r>
                  <a:rPr lang="en-US" altLang="zh-CN" sz="2600" b="1" dirty="0" err="1">
                    <a:latin typeface="Times New Roman" panose="02020603050405020304" pitchFamily="18" charset="0"/>
                    <a:cs typeface="Times New Roman" panose="02020603050405020304" pitchFamily="18" charset="0"/>
                  </a:rPr>
                  <a:t>D.4</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如图</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取</a:t>
                </a:r>
                <a:r>
                  <a:rPr lang="en-US" altLang="zh-CN" sz="2600" b="1" i="1" dirty="0">
                    <a:latin typeface="Times New Roman" panose="02020603050405020304" pitchFamily="18" charset="0"/>
                    <a:cs typeface="Times New Roman" panose="02020603050405020304" pitchFamily="18" charset="0"/>
                  </a:rPr>
                  <a:t>PA</a:t>
                </a:r>
                <a:r>
                  <a:rPr lang="zh-CN" altLang="zh-CN" sz="2600" b="1" dirty="0">
                    <a:latin typeface="Times New Roman" panose="02020603050405020304" pitchFamily="18" charset="0"/>
                    <a:cs typeface="Times New Roman" panose="02020603050405020304" pitchFamily="18" charset="0"/>
                  </a:rPr>
                  <a:t>的中点</a:t>
                </a:r>
                <a:r>
                  <a:rPr lang="en-US" altLang="zh-CN" sz="2600" b="1" i="1" dirty="0">
                    <a:latin typeface="Times New Roman" panose="02020603050405020304" pitchFamily="18" charset="0"/>
                    <a:cs typeface="Times New Roman" panose="02020603050405020304" pitchFamily="18" charset="0"/>
                  </a:rPr>
                  <a:t>M</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连接</a:t>
                </a:r>
                <a:r>
                  <a:rPr lang="en-US" altLang="zh-CN" sz="2600" b="1" i="1" dirty="0" err="1">
                    <a:latin typeface="Times New Roman" panose="02020603050405020304" pitchFamily="18" charset="0"/>
                    <a:cs typeface="Times New Roman" panose="02020603050405020304" pitchFamily="18" charset="0"/>
                  </a:rPr>
                  <a:t>BM</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CM</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3" y="723170"/>
                <a:ext cx="8850202" cy="3214278"/>
              </a:xfrm>
              <a:prstGeom prst="rect">
                <a:avLst/>
              </a:prstGeom>
              <a:blipFill rotWithShape="0">
                <a:blip r:embed="rId5"/>
                <a:stretch>
                  <a:fillRect l="-1240" b="-1708"/>
                </a:stretch>
              </a:blipFill>
            </p:spPr>
            <p:txBody>
              <a:bodyPr/>
              <a:lstStyle/>
              <a:p>
                <a:r>
                  <a:rPr lang="zh-CN" altLang="en-US">
                    <a:noFill/>
                  </a:rPr>
                  <a:t> </a:t>
                </a:r>
              </a:p>
            </p:txBody>
          </p:sp>
        </mc:Fallback>
      </mc:AlternateContent>
      <p:sp>
        <p:nvSpPr>
          <p:cNvPr id="15" name="矩形 14"/>
          <p:cNvSpPr/>
          <p:nvPr>
            <p:custDataLst>
              <p:tags r:id="rId3"/>
            </p:custDataLst>
          </p:nvPr>
        </p:nvSpPr>
        <p:spPr>
          <a:xfrm>
            <a:off x="7200741" y="1436507"/>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7169" name="image78.jpe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41844" y="826415"/>
            <a:ext cx="2415479" cy="2233179"/>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39065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9" name="image79.jpeg"/>
          <p:cNvPicPr/>
          <p:nvPr/>
        </p:nvPicPr>
        <p:blipFill>
          <a:blip r:embed="rId7">
            <a:clrChange>
              <a:clrFrom>
                <a:srgbClr val="FFFFFF"/>
              </a:clrFrom>
              <a:clrTo>
                <a:srgbClr val="FFFFFF">
                  <a:alpha val="0"/>
                </a:srgbClr>
              </a:clrTo>
            </a:clrChange>
          </a:blip>
          <a:stretch>
            <a:fillRect/>
          </a:stretch>
        </p:blipFill>
        <p:spPr>
          <a:xfrm>
            <a:off x="9538958" y="3720059"/>
            <a:ext cx="2388977" cy="2123535"/>
          </a:xfrm>
          <a:prstGeom prst="rect">
            <a:avLst/>
          </a:prstGeom>
        </p:spPr>
      </p:pic>
      <p:sp>
        <p:nvSpPr>
          <p:cNvPr id="10" name="矩形 9"/>
          <p:cNvSpPr/>
          <p:nvPr/>
        </p:nvSpPr>
        <p:spPr>
          <a:xfrm>
            <a:off x="701436" y="3823621"/>
            <a:ext cx="8850202" cy="2492990"/>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PB</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BC</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ABCD</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PB</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又因为</a:t>
            </a:r>
            <a:r>
              <a:rPr lang="en-US" altLang="zh-CN" sz="2600" b="1" i="1">
                <a:latin typeface="Times New Roman" panose="02020603050405020304" pitchFamily="18" charset="0"/>
                <a:cs typeface="Times New Roman" panose="02020603050405020304" pitchFamily="18" charset="0"/>
              </a:rPr>
              <a:t>AB</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PAB</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BC</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437758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4" end="4"/>
                                            </p:txEl>
                                          </p:spTgt>
                                        </p:tgtEl>
                                        <p:attrNameLst>
                                          <p:attrName>style.visibility</p:attrName>
                                        </p:attrNameLst>
                                      </p:cBhvr>
                                      <p:to>
                                        <p:strVal val="visible"/>
                                      </p:to>
                                    </p:set>
                                    <p:animEffect transition="in" filter="blinds(horizontal)">
                                      <p:cBhvr>
                                        <p:cTn id="12" dur="500"/>
                                        <p:tgtEl>
                                          <p:spTgt spid="1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blinds(horizontal)">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blinds(horizontal)">
                                      <p:cBhvr>
                                        <p:cTn id="27" dur="500"/>
                                        <p:tgtEl>
                                          <p:spTgt spid="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2" end="2"/>
                                            </p:txEl>
                                          </p:spTgt>
                                        </p:tgtEl>
                                        <p:attrNameLst>
                                          <p:attrName>style.visibility</p:attrName>
                                        </p:attrNameLst>
                                      </p:cBhvr>
                                      <p:to>
                                        <p:strVal val="visible"/>
                                      </p:to>
                                    </p:set>
                                    <p:animEffect transition="in" filter="blinds(horizontal)">
                                      <p:cBhvr>
                                        <p:cTn id="32" dur="500"/>
                                        <p:tgtEl>
                                          <p:spTgt spid="10">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xEl>
                                              <p:pRg st="3" end="3"/>
                                            </p:txEl>
                                          </p:spTgt>
                                        </p:tgtEl>
                                        <p:attrNameLst>
                                          <p:attrName>style.visibility</p:attrName>
                                        </p:attrNameLst>
                                      </p:cBhvr>
                                      <p:to>
                                        <p:strVal val="visible"/>
                                      </p:to>
                                    </p:set>
                                    <p:animEffect transition="in" filter="blinds(horizontal)">
                                      <p:cBhvr>
                                        <p:cTn id="3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0"/>
            <a:ext cx="12190413" cy="615026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621443"/>
                <a:ext cx="11589417" cy="5143588"/>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PA</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BC</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是</a:t>
                </a:r>
                <a:r>
                  <a:rPr lang="en-US" altLang="zh-CN" sz="2600" b="1" i="1">
                    <a:latin typeface="Times New Roman" panose="02020603050405020304" pitchFamily="18" charset="0"/>
                    <a:cs typeface="Times New Roman" panose="02020603050405020304" pitchFamily="18" charset="0"/>
                  </a:rPr>
                  <a:t>PA</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BM</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BC</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PA</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CM</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CM</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PA</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CM</a:t>
                </a:r>
                <a:r>
                  <a:rPr lang="zh-CN" altLang="zh-CN" sz="2600" b="1">
                    <a:latin typeface="Times New Roman" panose="02020603050405020304" pitchFamily="18" charset="0"/>
                    <a:cs typeface="Times New Roman" panose="02020603050405020304" pitchFamily="18" charset="0"/>
                  </a:rPr>
                  <a:t>为点</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PA</a:t>
                </a:r>
                <a:r>
                  <a:rPr lang="zh-CN" altLang="zh-CN" sz="2600" b="1">
                    <a:latin typeface="Times New Roman" panose="02020603050405020304" pitchFamily="18" charset="0"/>
                    <a:cs typeface="Times New Roman" panose="02020603050405020304" pitchFamily="18" charset="0"/>
                  </a:rPr>
                  <a:t>的距离</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在等腰</a:t>
                </a:r>
                <a:r>
                  <a:rPr lang="en-US" altLang="zh-CN" sz="2600" b="1">
                    <a:latin typeface="Times New Roman" panose="02020603050405020304" pitchFamily="18" charset="0"/>
                    <a:cs typeface="Times New Roman" panose="02020603050405020304" pitchFamily="18" charset="0"/>
                  </a:rPr>
                  <a:t>Rt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PAB</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BM</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PB</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Rt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BCM</a:t>
                </a:r>
                <a:r>
                  <a:rPr lang="zh-CN" altLang="zh-CN" sz="2600" b="1">
                    <a:latin typeface="Times New Roman" panose="02020603050405020304" pitchFamily="18" charset="0"/>
                    <a:cs typeface="Times New Roman" panose="02020603050405020304" pitchFamily="18" charset="0"/>
                  </a:rPr>
                  <a:t>中</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CM</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𝑩</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𝑴</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𝑩</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𝑪</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𝟖</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e>
                    </m:rad>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故点</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PA</a:t>
                </a:r>
                <a:r>
                  <a:rPr lang="zh-CN" altLang="zh-CN" sz="2600" b="1">
                    <a:latin typeface="Times New Roman" panose="02020603050405020304" pitchFamily="18" charset="0"/>
                    <a:cs typeface="Times New Roman" panose="02020603050405020304" pitchFamily="18" charset="0"/>
                  </a:rPr>
                  <a:t>的距离为</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621443"/>
                <a:ext cx="11589417" cy="5143588"/>
              </a:xfrm>
              <a:prstGeom prst="rect">
                <a:avLst/>
              </a:prstGeom>
              <a:blipFill rotWithShape="0">
                <a:blip r:embed="rId3"/>
                <a:stretch>
                  <a:fillRect l="-947" b="-35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704311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linds(horizont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linds(horizontal)">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blinds(horizontal)">
                                      <p:cBhvr>
                                        <p:cTn id="32" dur="500"/>
                                        <p:tgtEl>
                                          <p:spTgt spid="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Effect transition="in" filter="blinds(horizontal)">
                                      <p:cBhvr>
                                        <p:cTn id="37"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2444219"/>
            <a:ext cx="12190413" cy="385008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69382" y="621443"/>
            <a:ext cx="11589417" cy="1824282"/>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(2)(2025·</a:t>
            </a:r>
            <a:r>
              <a:rPr lang="zh-CN" altLang="zh-CN" sz="2600" b="1">
                <a:latin typeface="Times New Roman" panose="02020603050405020304" pitchFamily="18" charset="0"/>
                <a:cs typeface="Times New Roman" panose="02020603050405020304" pitchFamily="18" charset="0"/>
              </a:rPr>
              <a:t>青岛调研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已知圆柱的高和底面半径均为</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为上底面圆周的直径</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是上底面圆周上的一点且</a:t>
            </a:r>
            <a:r>
              <a:rPr lang="en-US" altLang="zh-CN" sz="2600" b="1" i="1">
                <a:latin typeface="Times New Roman" panose="02020603050405020304" pitchFamily="18" charset="0"/>
                <a:cs typeface="Times New Roman" panose="02020603050405020304" pitchFamily="18" charset="0"/>
              </a:rPr>
              <a:t>AP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zh-CN" altLang="zh-CN" sz="2600" b="1">
                <a:latin typeface="Times New Roman" panose="02020603050405020304" pitchFamily="18" charset="0"/>
                <a:cs typeface="Times New Roman" panose="02020603050405020304" pitchFamily="18" charset="0"/>
              </a:rPr>
              <a:t>是圆柱的一条母线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的距离为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矩形 11"/>
              <p:cNvSpPr/>
              <p:nvPr>
                <p:custDataLst>
                  <p:tags r:id="rId2"/>
                </p:custDataLst>
              </p:nvPr>
            </p:nvSpPr>
            <p:spPr>
              <a:xfrm>
                <a:off x="1533239" y="1696773"/>
                <a:ext cx="828047" cy="649409"/>
              </a:xfrm>
              <a:prstGeom prst="rect">
                <a:avLst/>
              </a:prstGeom>
            </p:spPr>
            <p:txBody>
              <a:bodyPr wrap="none">
                <a:spAutoFit/>
              </a:bodyPr>
              <a:lstStyle/>
              <a:p>
                <a:pPr>
                  <a:lnSpc>
                    <a:spcPct val="150000"/>
                  </a:lnSpc>
                  <a:spcAft>
                    <a:spcPts val="0"/>
                  </a:spcAft>
                  <a:tabLst>
                    <a:tab pos="2970530" algn="l"/>
                  </a:tabLst>
                </a:pPr>
                <a:r>
                  <a:rPr lang="en-US" altLang="zh-CN" sz="2500" b="1" smtClean="0">
                    <a:solidFill>
                      <a:srgbClr val="C00000"/>
                    </a:solidFill>
                    <a:latin typeface="Times New Roman" panose="02020603050405020304" pitchFamily="18" charset="0"/>
                    <a:cs typeface="Times New Roman" panose="02020603050405020304" pitchFamily="18" charset="0"/>
                  </a:rPr>
                  <a:t> 2</a:t>
                </a:r>
                <a14:m>
                  <m:oMath xmlns:m="http://schemas.openxmlformats.org/officeDocument/2006/math">
                    <m:rad>
                      <m:radPr>
                        <m:degHide m:val="on"/>
                        <m:ctrlPr>
                          <a:rPr lang="zh-CN" altLang="zh-CN" sz="25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500" b="1" i="1">
                            <a:solidFill>
                              <a:srgbClr val="C00000"/>
                            </a:solidFill>
                            <a:latin typeface="Cambria Math" panose="02040503050406030204" pitchFamily="18" charset="0"/>
                            <a:cs typeface="Times New Roman" panose="02020603050405020304" pitchFamily="18" charset="0"/>
                          </a:rPr>
                          <m:t>𝟐</m:t>
                        </m:r>
                      </m:e>
                    </m:rad>
                  </m:oMath>
                </a14:m>
                <a:endParaRPr lang="zh-CN" altLang="zh-CN" sz="250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custDataLst>
                  <p:tags r:id="rId4"/>
                </p:custDataLst>
              </p:nvPr>
            </p:nvSpPr>
            <p:spPr>
              <a:xfrm>
                <a:off x="1533239" y="1696773"/>
                <a:ext cx="828047" cy="649409"/>
              </a:xfrm>
              <a:prstGeom prst="rect">
                <a:avLst/>
              </a:prstGeom>
              <a:blipFill rotWithShape="0">
                <a:blip r:embed="rId5"/>
                <a:stretch>
                  <a:fillRect l="-2963" b="-19626"/>
                </a:stretch>
              </a:blipFill>
            </p:spPr>
            <p:txBody>
              <a:bodyPr/>
              <a:lstStyle/>
              <a:p>
                <a:r>
                  <a:rPr lang="zh-CN" altLang="en-US">
                    <a:noFill/>
                  </a:rPr>
                  <a:t> </a:t>
                </a:r>
              </a:p>
            </p:txBody>
          </p:sp>
        </mc:Fallback>
      </mc:AlternateContent>
      <p:sp>
        <p:nvSpPr>
          <p:cNvPr id="5" name="矩形 4"/>
          <p:cNvSpPr/>
          <p:nvPr/>
        </p:nvSpPr>
        <p:spPr>
          <a:xfrm>
            <a:off x="409082" y="2444220"/>
            <a:ext cx="11589417" cy="1224118"/>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由题可得</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AP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BP</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8193" name="image80.jpe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18329" y="2563285"/>
            <a:ext cx="2613927" cy="2368174"/>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46685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9" name="矩形 8"/>
              <p:cNvSpPr/>
              <p:nvPr/>
            </p:nvSpPr>
            <p:spPr>
              <a:xfrm>
                <a:off x="415004" y="3684145"/>
                <a:ext cx="11589417" cy="2400272"/>
              </a:xfrm>
              <a:prstGeom prst="rect">
                <a:avLst/>
              </a:prstGeom>
            </p:spPr>
            <p:txBody>
              <a:bodyPr wrap="square">
                <a:spAutoFit/>
              </a:bodyPr>
              <a:lstStyle/>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ABP</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4=16</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PC</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ABP</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PC</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C</a:t>
                </a:r>
                <a:r>
                  <a:rPr lang="en-US" altLang="zh-CN" sz="2600" b="1" baseline="-25000">
                    <a:latin typeface="宋体" panose="02010600030101010101" pitchFamily="2" charset="-122"/>
                    <a:cs typeface="Times New Roman" panose="02020603050405020304" pitchFamily="18" charset="0"/>
                  </a:rPr>
                  <a:t>-</a:t>
                </a:r>
                <a:r>
                  <a:rPr lang="en-US" altLang="zh-CN" sz="2600" b="1" i="1" baseline="-25000">
                    <a:latin typeface="Times New Roman" panose="02020603050405020304" pitchFamily="18" charset="0"/>
                    <a:cs typeface="Times New Roman" panose="02020603050405020304" pitchFamily="18" charset="0"/>
                  </a:rPr>
                  <a:t>ABP</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AP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BP</a:t>
                </a:r>
                <a:r>
                  <a:rPr lang="en-US" altLang="zh-CN" sz="2600" b="1">
                    <a:latin typeface="Times New Roman" panose="02020603050405020304" pitchFamily="18" charset="0"/>
                    <a:cs typeface="Times New Roman" panose="02020603050405020304" pitchFamily="18" charset="0"/>
                  </a:rPr>
                  <a:t>=4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𝟒𝟖</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𝟏𝟔</m:t>
                        </m:r>
                      </m:e>
                    </m:rad>
                  </m:oMath>
                </a14:m>
                <a:r>
                  <a:rPr lang="en-US" altLang="zh-CN" sz="2600" b="1">
                    <a:latin typeface="Times New Roman" panose="02020603050405020304" pitchFamily="18" charset="0"/>
                    <a:cs typeface="Times New Roman" panose="02020603050405020304" pitchFamily="18" charset="0"/>
                  </a:rPr>
                  <a:t>=16</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smtClean="0">
                    <a:latin typeface="宋体" panose="02010600030101010101" pitchFamily="2" charset="-122"/>
                    <a:cs typeface="Times New Roman" panose="02020603050405020304" pitchFamily="18" charset="0"/>
                  </a:rPr>
                  <a:t>,</a:t>
                </a:r>
              </a:p>
              <a:p>
                <a:pPr>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设点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的距离为</a:t>
                </a:r>
                <a:r>
                  <a:rPr lang="en-US" altLang="zh-CN" sz="2600" b="1" i="1">
                    <a:latin typeface="Times New Roman" panose="02020603050405020304" pitchFamily="18" charset="0"/>
                    <a:cs typeface="Times New Roman" panose="02020603050405020304" pitchFamily="18" charset="0"/>
                  </a:rPr>
                  <a:t>d</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P</a:t>
                </a:r>
                <a:r>
                  <a:rPr lang="en-US" altLang="zh-CN" sz="2600" b="1" baseline="-25000">
                    <a:latin typeface="宋体" panose="02010600030101010101" pitchFamily="2" charset="-122"/>
                    <a:cs typeface="Times New Roman" panose="02020603050405020304" pitchFamily="18" charset="0"/>
                  </a:rPr>
                  <a:t>-</a:t>
                </a:r>
                <a:r>
                  <a:rPr lang="en-US" altLang="zh-CN" sz="2600" b="1" i="1" baseline="-25000">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16</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415004" y="3684145"/>
                <a:ext cx="11589417" cy="2400272"/>
              </a:xfrm>
              <a:prstGeom prst="rect">
                <a:avLst/>
              </a:prstGeom>
              <a:blipFill rotWithShape="0">
                <a:blip r:embed="rId7"/>
                <a:stretch>
                  <a:fillRect l="-947" b="-177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629211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193"/>
                                        </p:tgtEl>
                                        <p:attrNameLst>
                                          <p:attrName>style.visibility</p:attrName>
                                        </p:attrNameLst>
                                      </p:cBhvr>
                                      <p:to>
                                        <p:strVal val="visible"/>
                                      </p:to>
                                    </p:set>
                                    <p:animEffect transition="in" filter="blinds(horizontal)">
                                      <p:cBhvr>
                                        <p:cTn id="17" dur="500"/>
                                        <p:tgtEl>
                                          <p:spTgt spid="819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blinds(horizontal)">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blinds(horizontal)">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blinds(horizontal)">
                                      <p:cBhvr>
                                        <p:cTn id="32" dur="500"/>
                                        <p:tgtEl>
                                          <p:spTgt spid="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animEffect transition="in" filter="blinds(horizontal)">
                                      <p:cBhvr>
                                        <p:cTn id="37" dur="500"/>
                                        <p:tgtEl>
                                          <p:spTgt spid="9">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
                                            <p:txEl>
                                              <p:pRg st="3" end="3"/>
                                            </p:txEl>
                                          </p:spTgt>
                                        </p:tgtEl>
                                        <p:attrNameLst>
                                          <p:attrName>style.visibility</p:attrName>
                                        </p:attrNameLst>
                                      </p:cBhvr>
                                      <p:to>
                                        <p:strVal val="visible"/>
                                      </p:to>
                                    </p:set>
                                    <p:animEffect transition="in" filter="blinds(horizontal)">
                                      <p:cBhvr>
                                        <p:cTn id="4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8"/>
          <p:cNvSpPr/>
          <p:nvPr/>
        </p:nvSpPr>
        <p:spPr bwMode="auto">
          <a:xfrm>
            <a:off x="-2" y="2611947"/>
            <a:ext cx="4837438" cy="1712353"/>
          </a:xfrm>
          <a:custGeom>
            <a:avLst/>
            <a:gdLst/>
            <a:ahLst/>
            <a:cxnLst/>
            <a:rect l="l" t="t" r="r" b="b"/>
            <a:pathLst>
              <a:path w="4310745" h="1283968">
                <a:moveTo>
                  <a:pt x="1089668" y="0"/>
                </a:moveTo>
                <a:lnTo>
                  <a:pt x="3526973" y="0"/>
                </a:lnTo>
                <a:lnTo>
                  <a:pt x="4310745" y="1269454"/>
                </a:lnTo>
                <a:lnTo>
                  <a:pt x="1089668" y="1283968"/>
                </a:lnTo>
                <a:close/>
                <a:moveTo>
                  <a:pt x="0" y="0"/>
                </a:moveTo>
                <a:lnTo>
                  <a:pt x="1089667" y="0"/>
                </a:lnTo>
                <a:lnTo>
                  <a:pt x="1089667" y="1283968"/>
                </a:lnTo>
                <a:lnTo>
                  <a:pt x="0" y="1283968"/>
                </a:lnTo>
                <a:close/>
              </a:path>
            </a:pathLst>
          </a:custGeom>
          <a:solidFill>
            <a:srgbClr val="548235"/>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
        <p:nvSpPr>
          <p:cNvPr id="5" name="TextBox 4"/>
          <p:cNvSpPr txBox="1"/>
          <p:nvPr/>
        </p:nvSpPr>
        <p:spPr bwMode="auto">
          <a:xfrm>
            <a:off x="1015234" y="2688154"/>
            <a:ext cx="2902842" cy="1199158"/>
          </a:xfrm>
          <a:prstGeom prst="rect">
            <a:avLst/>
          </a:prstGeom>
          <a:noFill/>
        </p:spPr>
        <p:txBody>
          <a:bodyPr wrap="square">
            <a:spAutoFit/>
          </a:bodyPr>
          <a:lstStyle/>
          <a:p>
            <a:pPr>
              <a:defRPr/>
            </a:pP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目</a:t>
            </a:r>
            <a:r>
              <a:rPr lang="en-US" altLang="zh-CN" sz="7200" kern="0" spc="-200" dirty="0">
                <a:ln w="1905">
                  <a:noFill/>
                </a:ln>
                <a:solidFill>
                  <a:prstClr val="white"/>
                </a:solidFill>
                <a:latin typeface="微软雅黑" panose="020B0503020204020204" pitchFamily="34" charset="-122"/>
                <a:ea typeface="微软雅黑" panose="020B0503020204020204" pitchFamily="34" charset="-122"/>
              </a:rPr>
              <a:t> </a:t>
            </a: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录</a:t>
            </a:r>
          </a:p>
        </p:txBody>
      </p:sp>
      <p:sp>
        <p:nvSpPr>
          <p:cNvPr id="6" name="TextBox 5"/>
          <p:cNvSpPr txBox="1"/>
          <p:nvPr/>
        </p:nvSpPr>
        <p:spPr bwMode="auto">
          <a:xfrm>
            <a:off x="1108062" y="3679592"/>
            <a:ext cx="2098700" cy="502882"/>
          </a:xfrm>
          <a:prstGeom prst="rect">
            <a:avLst/>
          </a:prstGeom>
          <a:noFill/>
        </p:spPr>
        <p:txBody>
          <a:bodyPr wrap="none">
            <a:spAutoFit/>
          </a:bodyPr>
          <a:lstStyle/>
          <a:p>
            <a:pPr algn="ctr"/>
            <a:r>
              <a:rPr lang="en-US" altLang="zh-CN" sz="2665" b="1" dirty="0">
                <a:solidFill>
                  <a:prstClr val="white"/>
                </a:solidFill>
                <a:latin typeface="微软雅黑" panose="020B0503020204020204" pitchFamily="34" charset="-122"/>
                <a:ea typeface="微软雅黑" panose="020B0503020204020204" pitchFamily="34" charset="-122"/>
              </a:rPr>
              <a:t>CONTENTS</a:t>
            </a:r>
            <a:endParaRPr lang="zh-CN" altLang="en-US" sz="2665" b="1" dirty="0">
              <a:solidFill>
                <a:prstClr val="white"/>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4307938" y="1710102"/>
            <a:ext cx="3110318" cy="913218"/>
            <a:chOff x="4307938" y="1710102"/>
            <a:chExt cx="3110318" cy="913218"/>
          </a:xfrm>
        </p:grpSpPr>
        <p:sp>
          <p:nvSpPr>
            <p:cNvPr id="8" name="TextBox 7">
              <a:hlinkClick r:id="rId3" action="ppaction://hlinksldjump"/>
            </p:cNvPr>
            <p:cNvSpPr txBox="1"/>
            <p:nvPr/>
          </p:nvSpPr>
          <p:spPr bwMode="auto">
            <a:xfrm>
              <a:off x="5201125" y="1752776"/>
              <a:ext cx="2217131" cy="501766"/>
            </a:xfrm>
            <a:prstGeom prst="rect">
              <a:avLst/>
            </a:prstGeom>
            <a:noFill/>
          </p:spPr>
          <p:txBody>
            <a:bodyPr wrap="none">
              <a:spAutoFit/>
            </a:bodyPr>
            <a:lstStyle/>
            <a:p>
              <a:pPr algn="l">
                <a:defRPr/>
              </a:pPr>
              <a:r>
                <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rPr>
                <a:t>知识诊断自测</a:t>
              </a:r>
            </a:p>
          </p:txBody>
        </p:sp>
        <p:sp>
          <p:nvSpPr>
            <p:cNvPr id="16" name="TextBox 15">
              <a:hlinkClick r:id="rId3" action="ppaction://hlinksldjump"/>
            </p:cNvPr>
            <p:cNvSpPr txBox="1"/>
            <p:nvPr/>
          </p:nvSpPr>
          <p:spPr>
            <a:xfrm>
              <a:off x="4307938" y="1710102"/>
              <a:ext cx="811335"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01</a:t>
              </a:r>
            </a:p>
          </p:txBody>
        </p:sp>
      </p:grpSp>
      <p:grpSp>
        <p:nvGrpSpPr>
          <p:cNvPr id="11" name="组合 10"/>
          <p:cNvGrpSpPr/>
          <p:nvPr/>
        </p:nvGrpSpPr>
        <p:grpSpPr>
          <a:xfrm>
            <a:off x="4999339" y="2962903"/>
            <a:ext cx="3104980" cy="913218"/>
            <a:chOff x="4999339" y="2962903"/>
            <a:chExt cx="3104980" cy="913218"/>
          </a:xfrm>
        </p:grpSpPr>
        <p:sp>
          <p:nvSpPr>
            <p:cNvPr id="12" name="TextBox 11">
              <a:hlinkClick r:id="rId4" action="ppaction://hlinksldjump"/>
            </p:cNvPr>
            <p:cNvSpPr txBox="1"/>
            <p:nvPr/>
          </p:nvSpPr>
          <p:spPr bwMode="auto">
            <a:xfrm>
              <a:off x="5887187" y="3012193"/>
              <a:ext cx="2217132" cy="501766"/>
            </a:xfrm>
            <a:prstGeom prst="rect">
              <a:avLst/>
            </a:prstGeom>
            <a:noFill/>
          </p:spPr>
          <p:txBody>
            <a:bodyPr wrap="none">
              <a:spAutoFit/>
            </a:bodyPr>
            <a:lstStyle/>
            <a:p>
              <a:pPr>
                <a:defRPr/>
              </a:pPr>
              <a:r>
                <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rPr>
                <a:t>考点聚焦突破</a:t>
              </a:r>
            </a:p>
          </p:txBody>
        </p:sp>
        <p:sp>
          <p:nvSpPr>
            <p:cNvPr id="17" name="TextBox 16">
              <a:hlinkClick r:id="rId4" action="ppaction://hlinksldjump"/>
            </p:cNvPr>
            <p:cNvSpPr txBox="1"/>
            <p:nvPr/>
          </p:nvSpPr>
          <p:spPr>
            <a:xfrm>
              <a:off x="4999339" y="2962903"/>
              <a:ext cx="894681"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02</a:t>
              </a:r>
            </a:p>
          </p:txBody>
        </p:sp>
      </p:grpSp>
      <p:grpSp>
        <p:nvGrpSpPr>
          <p:cNvPr id="13" name="组合 12"/>
          <p:cNvGrpSpPr/>
          <p:nvPr/>
        </p:nvGrpSpPr>
        <p:grpSpPr>
          <a:xfrm>
            <a:off x="5712912" y="4110924"/>
            <a:ext cx="3040374" cy="913218"/>
            <a:chOff x="5712912" y="4110924"/>
            <a:chExt cx="3040374" cy="913218"/>
          </a:xfrm>
        </p:grpSpPr>
        <p:sp>
          <p:nvSpPr>
            <p:cNvPr id="10" name="TextBox 9">
              <a:hlinkClick r:id="rId5" action="ppaction://hlinksldjump"/>
            </p:cNvPr>
            <p:cNvSpPr txBox="1"/>
            <p:nvPr/>
          </p:nvSpPr>
          <p:spPr bwMode="auto">
            <a:xfrm>
              <a:off x="6519982" y="4207367"/>
              <a:ext cx="2233304" cy="502445"/>
            </a:xfrm>
            <a:prstGeom prst="rect">
              <a:avLst/>
            </a:prstGeom>
            <a:noFill/>
          </p:spPr>
          <p:txBody>
            <a:bodyPr wrap="none">
              <a:spAutoFit/>
            </a:bodyPr>
            <a:lstStyle/>
            <a:p>
              <a:pPr>
                <a:defRPr/>
              </a:pPr>
              <a:r>
                <a:rPr lang="zh-CN" altLang="en-US" sz="2665" b="1" kern="0" dirty="0" smtClean="0">
                  <a:solidFill>
                    <a:prstClr val="black">
                      <a:lumMod val="75000"/>
                      <a:lumOff val="25000"/>
                    </a:prstClr>
                  </a:solidFill>
                  <a:latin typeface="微软雅黑" panose="020B0503020204020204" pitchFamily="34" charset="-122"/>
                  <a:ea typeface="微软雅黑" panose="020B0503020204020204" pitchFamily="34" charset="-122"/>
                </a:rPr>
                <a:t>课时对点精练</a:t>
              </a:r>
              <a:endPar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8" name="TextBox 17">
              <a:hlinkClick r:id="rId5" action="ppaction://hlinksldjump"/>
            </p:cNvPr>
            <p:cNvSpPr txBox="1"/>
            <p:nvPr/>
          </p:nvSpPr>
          <p:spPr>
            <a:xfrm>
              <a:off x="5712912" y="4110924"/>
              <a:ext cx="913914"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03</a:t>
              </a:r>
            </a:p>
          </p:txBody>
        </p:sp>
      </p:grpSp>
      <p:sp>
        <p:nvSpPr>
          <p:cNvPr id="20" name="矩形 34"/>
          <p:cNvSpPr/>
          <p:nvPr/>
        </p:nvSpPr>
        <p:spPr bwMode="auto">
          <a:xfrm>
            <a:off x="9315242" y="2607161"/>
            <a:ext cx="2893192" cy="1717138"/>
          </a:xfrm>
          <a:custGeom>
            <a:avLst/>
            <a:gdLst>
              <a:gd name="connsiteX0" fmla="*/ 0 w 1055077"/>
              <a:gd name="connsiteY0" fmla="*/ 0 h 1283968"/>
              <a:gd name="connsiteX1" fmla="*/ 1055077 w 1055077"/>
              <a:gd name="connsiteY1" fmla="*/ 0 h 1283968"/>
              <a:gd name="connsiteX2" fmla="*/ 1055077 w 1055077"/>
              <a:gd name="connsiteY2" fmla="*/ 1283968 h 1283968"/>
              <a:gd name="connsiteX3" fmla="*/ 0 w 1055077"/>
              <a:gd name="connsiteY3" fmla="*/ 1283968 h 1283968"/>
              <a:gd name="connsiteX4" fmla="*/ 0 w 1055077"/>
              <a:gd name="connsiteY4" fmla="*/ 0 h 1283968"/>
              <a:gd name="connsiteX0-1" fmla="*/ 0 w 1606620"/>
              <a:gd name="connsiteY0-2" fmla="*/ 0 h 1283968"/>
              <a:gd name="connsiteX1-3" fmla="*/ 1606620 w 1606620"/>
              <a:gd name="connsiteY1-4" fmla="*/ 0 h 1283968"/>
              <a:gd name="connsiteX2-5" fmla="*/ 1606620 w 1606620"/>
              <a:gd name="connsiteY2-6" fmla="*/ 1283968 h 1283968"/>
              <a:gd name="connsiteX3-7" fmla="*/ 551543 w 1606620"/>
              <a:gd name="connsiteY3-8" fmla="*/ 1283968 h 1283968"/>
              <a:gd name="connsiteX4-9" fmla="*/ 0 w 1606620"/>
              <a:gd name="connsiteY4-10" fmla="*/ 0 h 1283968"/>
              <a:gd name="connsiteX0-11" fmla="*/ 0 w 1833140"/>
              <a:gd name="connsiteY0-12" fmla="*/ 9525 h 1293493"/>
              <a:gd name="connsiteX1-13" fmla="*/ 1833140 w 1833140"/>
              <a:gd name="connsiteY1-14" fmla="*/ 0 h 1293493"/>
              <a:gd name="connsiteX2-15" fmla="*/ 1606620 w 1833140"/>
              <a:gd name="connsiteY2-16" fmla="*/ 1293493 h 1293493"/>
              <a:gd name="connsiteX3-17" fmla="*/ 551543 w 1833140"/>
              <a:gd name="connsiteY3-18" fmla="*/ 1293493 h 1293493"/>
              <a:gd name="connsiteX4-19" fmla="*/ 0 w 1833140"/>
              <a:gd name="connsiteY4-20" fmla="*/ 9525 h 1293493"/>
              <a:gd name="connsiteX0-21" fmla="*/ 0 w 1833140"/>
              <a:gd name="connsiteY0-22" fmla="*/ 9525 h 1293493"/>
              <a:gd name="connsiteX1-23" fmla="*/ 1833140 w 1833140"/>
              <a:gd name="connsiteY1-24" fmla="*/ 0 h 1293493"/>
              <a:gd name="connsiteX2-25" fmla="*/ 1833140 w 1833140"/>
              <a:gd name="connsiteY2-26" fmla="*/ 1293493 h 1293493"/>
              <a:gd name="connsiteX3-27" fmla="*/ 551543 w 1833140"/>
              <a:gd name="connsiteY3-28" fmla="*/ 1293493 h 1293493"/>
              <a:gd name="connsiteX4-29" fmla="*/ 0 w 1833140"/>
              <a:gd name="connsiteY4-30" fmla="*/ 9525 h 1293493"/>
              <a:gd name="connsiteX0-31" fmla="*/ 0 w 1833140"/>
              <a:gd name="connsiteY0-32" fmla="*/ 0 h 1283968"/>
              <a:gd name="connsiteX1-33" fmla="*/ 1833140 w 1833140"/>
              <a:gd name="connsiteY1-34" fmla="*/ 8288 h 1283968"/>
              <a:gd name="connsiteX2-35" fmla="*/ 1833140 w 1833140"/>
              <a:gd name="connsiteY2-36" fmla="*/ 1283968 h 1283968"/>
              <a:gd name="connsiteX3-37" fmla="*/ 551543 w 1833140"/>
              <a:gd name="connsiteY3-38" fmla="*/ 1283968 h 1283968"/>
              <a:gd name="connsiteX4-39" fmla="*/ 0 w 1833140"/>
              <a:gd name="connsiteY4-40" fmla="*/ 0 h 1283968"/>
              <a:gd name="connsiteX0-41" fmla="*/ 0 w 1843227"/>
              <a:gd name="connsiteY0-42" fmla="*/ 3587 h 1287555"/>
              <a:gd name="connsiteX1-43" fmla="*/ 1843227 w 1843227"/>
              <a:gd name="connsiteY1-44" fmla="*/ 0 h 1287555"/>
              <a:gd name="connsiteX2-45" fmla="*/ 1833140 w 1843227"/>
              <a:gd name="connsiteY2-46" fmla="*/ 1287555 h 1287555"/>
              <a:gd name="connsiteX3-47" fmla="*/ 551543 w 1843227"/>
              <a:gd name="connsiteY3-48" fmla="*/ 1287555 h 1287555"/>
              <a:gd name="connsiteX4-49" fmla="*/ 0 w 1843227"/>
              <a:gd name="connsiteY4-50" fmla="*/ 3587 h 128755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43227" h="1287555">
                <a:moveTo>
                  <a:pt x="0" y="3587"/>
                </a:moveTo>
                <a:lnTo>
                  <a:pt x="1843227" y="0"/>
                </a:lnTo>
                <a:cubicBezTo>
                  <a:pt x="1839865" y="429185"/>
                  <a:pt x="1836502" y="858370"/>
                  <a:pt x="1833140" y="1287555"/>
                </a:cubicBezTo>
                <a:lnTo>
                  <a:pt x="551543" y="1287555"/>
                </a:lnTo>
                <a:lnTo>
                  <a:pt x="0" y="3587"/>
                </a:lnTo>
                <a:close/>
              </a:path>
            </a:pathLst>
          </a:custGeom>
          <a:solidFill>
            <a:srgbClr val="70AD47"/>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Tree>
    <p:extLst>
      <p:ext uri="{BB962C8B-B14F-4D97-AF65-F5344CB8AC3E}">
        <p14:creationId xmlns:p14="http://schemas.microsoft.com/office/powerpoint/2010/main" val="4158660134"/>
      </p:ext>
    </p:extLst>
  </p:cSld>
  <p:clrMapOvr>
    <a:masterClrMapping/>
  </p:clrMapOvr>
  <mc:AlternateContent xmlns:mc="http://schemas.openxmlformats.org/markup-compatibility/2006" xmlns:p14="http://schemas.microsoft.com/office/powerpoint/2010/main">
    <mc:Choice Requires="p14">
      <p:transition spd="med" p14:dur="700" advClick="0"/>
    </mc:Choice>
    <mc:Fallback xmlns="">
      <p:transition spd="med"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462863" y="2181729"/>
            <a:ext cx="11162254" cy="3024611"/>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求点线距一般要作出这个距离</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然后利用直角三角形求解</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或利用等面积法求解</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求点面距时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若能够确定过点与平面垂直的直线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即作出这个距离</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可根据条件求解</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若不易作出点面距</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可借助于等体积法求解</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求线面距时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可转化为点面距</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8943557"/>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1413571"/>
            <a:ext cx="12190413" cy="488073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558070"/>
                <a:ext cx="11589417" cy="5758564"/>
              </a:xfrm>
              <a:prstGeom prst="rect">
                <a:avLst/>
              </a:prstGeom>
            </p:spPr>
            <p:txBody>
              <a:bodyPr wrap="square">
                <a:spAutoFit/>
              </a:bodyPr>
              <a:lstStyle/>
              <a:p>
                <a:pPr marL="355600" indent="-355600">
                  <a:lnSpc>
                    <a:spcPct val="110000"/>
                  </a:lnSpc>
                  <a:spcAft>
                    <a:spcPts val="0"/>
                  </a:spcAft>
                  <a:tabLst>
                    <a:tab pos="2970530" algn="l"/>
                  </a:tabLst>
                </a:pPr>
                <a:r>
                  <a:rPr lang="zh-CN" altLang="zh-CN" sz="255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550" b="1">
                    <a:solidFill>
                      <a:srgbClr val="0000FF"/>
                    </a:solidFill>
                    <a:latin typeface="Times New Roman" panose="02020603050405020304" pitchFamily="18" charset="0"/>
                    <a:cs typeface="Times New Roman" panose="02020603050405020304" pitchFamily="18" charset="0"/>
                  </a:rPr>
                  <a:t>3</a:t>
                </a:r>
                <a:r>
                  <a:rPr lang="en-US" altLang="zh-CN" sz="2550" b="1">
                    <a:solidFill>
                      <a:srgbClr val="0000FF"/>
                    </a:solidFill>
                    <a:latin typeface="宋体" panose="02010600030101010101" pitchFamily="2" charset="-122"/>
                    <a:cs typeface="Times New Roman" panose="02020603050405020304" pitchFamily="18" charset="0"/>
                  </a:rPr>
                  <a:t> </a:t>
                </a:r>
                <a:r>
                  <a:rPr lang="en-US" altLang="zh-CN" sz="2550" b="1">
                    <a:latin typeface="Times New Roman" panose="02020603050405020304" pitchFamily="18" charset="0"/>
                    <a:cs typeface="Times New Roman" panose="02020603050405020304" pitchFamily="18" charset="0"/>
                  </a:rPr>
                  <a:t>(2025·</a:t>
                </a:r>
                <a:r>
                  <a:rPr lang="zh-CN" altLang="zh-CN" sz="2550" b="1">
                    <a:latin typeface="Times New Roman" panose="02020603050405020304" pitchFamily="18" charset="0"/>
                    <a:cs typeface="Times New Roman" panose="02020603050405020304" pitchFamily="18" charset="0"/>
                  </a:rPr>
                  <a:t>泉州模拟</a:t>
                </a:r>
                <a:r>
                  <a:rPr lang="en-US" altLang="zh-CN" sz="2550" b="1">
                    <a:latin typeface="Times New Roman" panose="02020603050405020304" pitchFamily="18" charset="0"/>
                    <a:cs typeface="Times New Roman" panose="02020603050405020304" pitchFamily="18" charset="0"/>
                  </a:rPr>
                  <a:t>)</a:t>
                </a:r>
                <a:r>
                  <a:rPr lang="zh-CN" altLang="zh-CN" sz="2550" b="1">
                    <a:latin typeface="Times New Roman" panose="02020603050405020304" pitchFamily="18" charset="0"/>
                    <a:cs typeface="Times New Roman" panose="02020603050405020304" pitchFamily="18" charset="0"/>
                  </a:rPr>
                  <a:t>如图</a:t>
                </a:r>
                <a:r>
                  <a:rPr lang="en-US" altLang="zh-CN" sz="2550" b="1">
                    <a:latin typeface="宋体" panose="02010600030101010101" pitchFamily="2" charset="-122"/>
                    <a:cs typeface="Times New Roman" panose="02020603050405020304" pitchFamily="18" charset="0"/>
                  </a:rPr>
                  <a:t>,</a:t>
                </a:r>
                <a:r>
                  <a:rPr lang="zh-CN" altLang="zh-CN" sz="2550" b="1">
                    <a:latin typeface="Times New Roman" panose="02020603050405020304" pitchFamily="18" charset="0"/>
                    <a:cs typeface="Times New Roman" panose="02020603050405020304" pitchFamily="18" charset="0"/>
                  </a:rPr>
                  <a:t>在四棱锥</a:t>
                </a:r>
                <a:r>
                  <a:rPr lang="en-US" altLang="zh-CN" sz="2550" b="1" i="1">
                    <a:latin typeface="Times New Roman" panose="02020603050405020304" pitchFamily="18" charset="0"/>
                    <a:cs typeface="Times New Roman" panose="02020603050405020304" pitchFamily="18" charset="0"/>
                  </a:rPr>
                  <a:t>P</a:t>
                </a:r>
                <a:r>
                  <a:rPr lang="en-US" altLang="zh-CN" sz="2550" b="1">
                    <a:latin typeface="宋体" panose="02010600030101010101" pitchFamily="2" charset="-122"/>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ABCD</a:t>
                </a:r>
                <a:r>
                  <a:rPr lang="zh-CN" altLang="zh-CN" sz="2550" b="1">
                    <a:latin typeface="Times New Roman" panose="02020603050405020304" pitchFamily="18" charset="0"/>
                    <a:cs typeface="Times New Roman" panose="02020603050405020304" pitchFamily="18" charset="0"/>
                  </a:rPr>
                  <a:t>中</a:t>
                </a:r>
                <a:r>
                  <a:rPr lang="en-US" altLang="zh-CN" sz="2550" b="1" smtClean="0">
                    <a:latin typeface="宋体" panose="02010600030101010101" pitchFamily="2" charset="-122"/>
                    <a:cs typeface="Times New Roman" panose="02020603050405020304" pitchFamily="18" charset="0"/>
                  </a:rPr>
                  <a:t>,</a:t>
                </a:r>
              </a:p>
              <a:p>
                <a:pPr marL="355600" indent="-355600">
                  <a:lnSpc>
                    <a:spcPct val="110000"/>
                  </a:lnSpc>
                  <a:spcAft>
                    <a:spcPts val="0"/>
                  </a:spcAft>
                  <a:tabLst>
                    <a:tab pos="2970530" algn="l"/>
                  </a:tabLst>
                </a:pPr>
                <a:r>
                  <a:rPr lang="en-US" altLang="zh-CN" sz="2550" b="1" i="1">
                    <a:latin typeface="宋体" panose="02010600030101010101" pitchFamily="2" charset="-122"/>
                    <a:cs typeface="Times New Roman" panose="02020603050405020304" pitchFamily="18" charset="0"/>
                  </a:rPr>
                  <a:t>	</a:t>
                </a:r>
                <a:r>
                  <a:rPr lang="en-US" altLang="zh-CN" sz="2550" b="1" i="1" smtClean="0">
                    <a:latin typeface="Times New Roman" panose="02020603050405020304" pitchFamily="18" charset="0"/>
                    <a:cs typeface="Times New Roman" panose="02020603050405020304" pitchFamily="18" charset="0"/>
                  </a:rPr>
                  <a:t>PA</a:t>
                </a:r>
                <a:r>
                  <a:rPr lang="zh-CN" altLang="zh-CN" sz="2550" b="1">
                    <a:latin typeface="Calibri" panose="020F0502020204030204" pitchFamily="34" charset="0"/>
                    <a:cs typeface="宋体" panose="02010600030101010101" pitchFamily="2" charset="-122"/>
                  </a:rPr>
                  <a:t>⊥</a:t>
                </a:r>
                <a:r>
                  <a:rPr lang="zh-CN" altLang="zh-CN" sz="2550" b="1">
                    <a:latin typeface="Times New Roman" panose="02020603050405020304" pitchFamily="18" charset="0"/>
                    <a:cs typeface="Times New Roman" panose="02020603050405020304" pitchFamily="18" charset="0"/>
                  </a:rPr>
                  <a:t>平面</a:t>
                </a:r>
                <a:r>
                  <a:rPr lang="en-US" altLang="zh-CN" sz="2550" b="1" i="1">
                    <a:latin typeface="Times New Roman" panose="02020603050405020304" pitchFamily="18" charset="0"/>
                    <a:cs typeface="Times New Roman" panose="02020603050405020304" pitchFamily="18" charset="0"/>
                  </a:rPr>
                  <a:t>ABCD</a:t>
                </a:r>
                <a:r>
                  <a:rPr lang="en-US" altLang="zh-CN" sz="2550" b="1">
                    <a:latin typeface="宋体" panose="02010600030101010101" pitchFamily="2" charset="-122"/>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PB</a:t>
                </a:r>
                <a:r>
                  <a:rPr lang="en-US" altLang="zh-CN" sz="2550" b="1">
                    <a:latin typeface="Times New Roman" panose="02020603050405020304" pitchFamily="18" charset="0"/>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PC</a:t>
                </a:r>
                <a:r>
                  <a:rPr lang="en-US" altLang="zh-CN" sz="255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55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550" b="1" i="1">
                            <a:latin typeface="Cambria Math" panose="02040503050406030204" pitchFamily="18" charset="0"/>
                            <a:cs typeface="Times New Roman" panose="02020603050405020304" pitchFamily="18" charset="0"/>
                          </a:rPr>
                          <m:t>𝟔</m:t>
                        </m:r>
                      </m:e>
                    </m:rad>
                  </m:oMath>
                </a14:m>
                <a:r>
                  <a:rPr lang="en-US" altLang="zh-CN" sz="2550" b="1">
                    <a:latin typeface="宋体" panose="02010600030101010101" pitchFamily="2" charset="-122"/>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 PA</a:t>
                </a:r>
                <a:r>
                  <a:rPr lang="en-US" altLang="zh-CN" sz="2550" b="1">
                    <a:latin typeface="Times New Roman" panose="02020603050405020304" pitchFamily="18" charset="0"/>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BC</a:t>
                </a:r>
                <a:r>
                  <a:rPr lang="en-US" altLang="zh-CN" sz="2550" b="1">
                    <a:latin typeface="Times New Roman" panose="02020603050405020304" pitchFamily="18" charset="0"/>
                    <a:cs typeface="Times New Roman" panose="02020603050405020304" pitchFamily="18" charset="0"/>
                  </a:rPr>
                  <a:t>=2</a:t>
                </a:r>
                <a:r>
                  <a:rPr lang="en-US" altLang="zh-CN" sz="2550" b="1" i="1">
                    <a:latin typeface="Times New Roman" panose="02020603050405020304" pitchFamily="18" charset="0"/>
                    <a:cs typeface="Times New Roman" panose="02020603050405020304" pitchFamily="18" charset="0"/>
                  </a:rPr>
                  <a:t>AD</a:t>
                </a:r>
                <a:endParaRPr lang="zh-CN" altLang="zh-CN" sz="25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550" b="1" smtClean="0">
                    <a:latin typeface="Times New Roman" panose="02020603050405020304" pitchFamily="18" charset="0"/>
                    <a:cs typeface="Times New Roman" panose="02020603050405020304" pitchFamily="18" charset="0"/>
                  </a:rPr>
                  <a:t>	=</a:t>
                </a:r>
                <a:r>
                  <a:rPr lang="en-US" altLang="zh-CN" sz="2550" b="1">
                    <a:latin typeface="Times New Roman" panose="02020603050405020304" pitchFamily="18" charset="0"/>
                    <a:cs typeface="Times New Roman" panose="02020603050405020304" pitchFamily="18" charset="0"/>
                  </a:rPr>
                  <a:t>2</a:t>
                </a:r>
                <a:r>
                  <a:rPr lang="en-US" altLang="zh-CN" sz="2550" b="1" i="1">
                    <a:latin typeface="Times New Roman" panose="02020603050405020304" pitchFamily="18" charset="0"/>
                    <a:cs typeface="Times New Roman" panose="02020603050405020304" pitchFamily="18" charset="0"/>
                  </a:rPr>
                  <a:t>CD</a:t>
                </a:r>
                <a:r>
                  <a:rPr lang="en-US" altLang="zh-CN" sz="2550" b="1">
                    <a:latin typeface="Times New Roman" panose="02020603050405020304" pitchFamily="18" charset="0"/>
                    <a:cs typeface="Times New Roman" panose="02020603050405020304" pitchFamily="18" charset="0"/>
                  </a:rPr>
                  <a:t>=4</a:t>
                </a:r>
                <a:r>
                  <a:rPr lang="en-US" altLang="zh-CN" sz="2550" b="1">
                    <a:latin typeface="宋体" panose="02010600030101010101" pitchFamily="2" charset="-122"/>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E</a:t>
                </a:r>
                <a:r>
                  <a:rPr lang="zh-CN" altLang="zh-CN" sz="2550" b="1">
                    <a:latin typeface="Times New Roman" panose="02020603050405020304" pitchFamily="18" charset="0"/>
                    <a:cs typeface="Times New Roman" panose="02020603050405020304" pitchFamily="18" charset="0"/>
                  </a:rPr>
                  <a:t>为</a:t>
                </a:r>
                <a:r>
                  <a:rPr lang="en-US" altLang="zh-CN" sz="2550" b="1" i="1">
                    <a:latin typeface="Times New Roman" panose="02020603050405020304" pitchFamily="18" charset="0"/>
                    <a:cs typeface="Times New Roman" panose="02020603050405020304" pitchFamily="18" charset="0"/>
                  </a:rPr>
                  <a:t>BC</a:t>
                </a:r>
                <a:r>
                  <a:rPr lang="zh-CN" altLang="zh-CN" sz="2550" b="1">
                    <a:latin typeface="Times New Roman" panose="02020603050405020304" pitchFamily="18" charset="0"/>
                    <a:cs typeface="Times New Roman" panose="02020603050405020304" pitchFamily="18" charset="0"/>
                  </a:rPr>
                  <a:t>中点</a:t>
                </a:r>
                <a:r>
                  <a:rPr lang="en-US" altLang="zh-CN" sz="2550" b="1">
                    <a:latin typeface="宋体" panose="02010600030101010101" pitchFamily="2" charset="-122"/>
                    <a:cs typeface="Times New Roman" panose="02020603050405020304" pitchFamily="18" charset="0"/>
                  </a:rPr>
                  <a:t>,</a:t>
                </a:r>
                <a:r>
                  <a:rPr lang="zh-CN" altLang="zh-CN" sz="2550" b="1">
                    <a:latin typeface="Times New Roman" panose="02020603050405020304" pitchFamily="18" charset="0"/>
                    <a:cs typeface="Times New Roman" panose="02020603050405020304" pitchFamily="18" charset="0"/>
                  </a:rPr>
                  <a:t>点</a:t>
                </a:r>
                <a:r>
                  <a:rPr lang="en-US" altLang="zh-CN" sz="2550" b="1" i="1">
                    <a:latin typeface="Times New Roman" panose="02020603050405020304" pitchFamily="18" charset="0"/>
                    <a:cs typeface="Times New Roman" panose="02020603050405020304" pitchFamily="18" charset="0"/>
                  </a:rPr>
                  <a:t>F</a:t>
                </a:r>
                <a:r>
                  <a:rPr lang="zh-CN" altLang="zh-CN" sz="2550" b="1">
                    <a:latin typeface="Times New Roman" panose="02020603050405020304" pitchFamily="18" charset="0"/>
                    <a:cs typeface="Times New Roman" panose="02020603050405020304" pitchFamily="18" charset="0"/>
                  </a:rPr>
                  <a:t>在棱</a:t>
                </a:r>
                <a:r>
                  <a:rPr lang="en-US" altLang="zh-CN" sz="2550" b="1" i="1">
                    <a:latin typeface="Times New Roman" panose="02020603050405020304" pitchFamily="18" charset="0"/>
                    <a:cs typeface="Times New Roman" panose="02020603050405020304" pitchFamily="18" charset="0"/>
                  </a:rPr>
                  <a:t>PB</a:t>
                </a:r>
                <a:r>
                  <a:rPr lang="zh-CN" altLang="zh-CN" sz="2550" b="1">
                    <a:latin typeface="Times New Roman" panose="02020603050405020304" pitchFamily="18" charset="0"/>
                    <a:cs typeface="Times New Roman" panose="02020603050405020304" pitchFamily="18" charset="0"/>
                  </a:rPr>
                  <a:t>上</a:t>
                </a:r>
                <a:r>
                  <a:rPr lang="en-US" altLang="zh-CN" sz="2550" b="1">
                    <a:latin typeface="Times New Roman" panose="02020603050405020304" pitchFamily="18" charset="0"/>
                    <a:cs typeface="Times New Roman" panose="02020603050405020304" pitchFamily="18" charset="0"/>
                  </a:rPr>
                  <a:t>(</a:t>
                </a:r>
                <a:r>
                  <a:rPr lang="zh-CN" altLang="zh-CN" sz="2550" b="1">
                    <a:latin typeface="Times New Roman" panose="02020603050405020304" pitchFamily="18" charset="0"/>
                    <a:cs typeface="Times New Roman" panose="02020603050405020304" pitchFamily="18" charset="0"/>
                  </a:rPr>
                  <a:t>不包括端点</a:t>
                </a:r>
                <a:r>
                  <a:rPr lang="en-US" altLang="zh-CN" sz="2550" b="1">
                    <a:latin typeface="Times New Roman" panose="02020603050405020304" pitchFamily="18" charset="0"/>
                    <a:cs typeface="Times New Roman" panose="02020603050405020304" pitchFamily="18" charset="0"/>
                  </a:rPr>
                  <a:t>).</a:t>
                </a:r>
                <a:endParaRPr lang="zh-CN" altLang="zh-CN" sz="25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550" b="1" smtClean="0">
                    <a:latin typeface="Times New Roman" panose="02020603050405020304" pitchFamily="18" charset="0"/>
                    <a:cs typeface="Times New Roman" panose="02020603050405020304" pitchFamily="18" charset="0"/>
                  </a:rPr>
                  <a:t>	(</a:t>
                </a:r>
                <a:r>
                  <a:rPr lang="en-US" altLang="zh-CN" sz="2550" b="1">
                    <a:latin typeface="Times New Roman" panose="02020603050405020304" pitchFamily="18" charset="0"/>
                    <a:cs typeface="Times New Roman" panose="02020603050405020304" pitchFamily="18" charset="0"/>
                  </a:rPr>
                  <a:t>1)</a:t>
                </a:r>
                <a:r>
                  <a:rPr lang="zh-CN" altLang="zh-CN" sz="2550" b="1">
                    <a:latin typeface="Times New Roman" panose="02020603050405020304" pitchFamily="18" charset="0"/>
                    <a:cs typeface="Times New Roman" panose="02020603050405020304" pitchFamily="18" charset="0"/>
                  </a:rPr>
                  <a:t>证明</a:t>
                </a:r>
                <a:r>
                  <a:rPr lang="en-US" altLang="zh-CN" sz="2550" b="1">
                    <a:latin typeface="Times New Roman" panose="02020603050405020304" pitchFamily="18" charset="0"/>
                    <a:cs typeface="Times New Roman" panose="02020603050405020304" pitchFamily="18" charset="0"/>
                  </a:rPr>
                  <a:t>:</a:t>
                </a:r>
                <a:r>
                  <a:rPr lang="zh-CN" altLang="zh-CN" sz="2550" b="1">
                    <a:latin typeface="Times New Roman" panose="02020603050405020304" pitchFamily="18" charset="0"/>
                    <a:cs typeface="Times New Roman" panose="02020603050405020304" pitchFamily="18" charset="0"/>
                  </a:rPr>
                  <a:t>平面</a:t>
                </a:r>
                <a:r>
                  <a:rPr lang="en-US" altLang="zh-CN" sz="2550" b="1" i="1">
                    <a:latin typeface="Times New Roman" panose="02020603050405020304" pitchFamily="18" charset="0"/>
                    <a:cs typeface="Times New Roman" panose="02020603050405020304" pitchFamily="18" charset="0"/>
                  </a:rPr>
                  <a:t>AEF</a:t>
                </a:r>
                <a:r>
                  <a:rPr lang="zh-CN" altLang="zh-CN" sz="2550" b="1">
                    <a:latin typeface="Calibri" panose="020F0502020204030204" pitchFamily="34" charset="0"/>
                    <a:cs typeface="宋体" panose="02010600030101010101" pitchFamily="2" charset="-122"/>
                  </a:rPr>
                  <a:t>⊥</a:t>
                </a:r>
                <a:r>
                  <a:rPr lang="zh-CN" altLang="zh-CN" sz="2550" b="1">
                    <a:latin typeface="Times New Roman" panose="02020603050405020304" pitchFamily="18" charset="0"/>
                    <a:cs typeface="Times New Roman" panose="02020603050405020304" pitchFamily="18" charset="0"/>
                  </a:rPr>
                  <a:t>平面</a:t>
                </a:r>
                <a:r>
                  <a:rPr lang="en-US" altLang="zh-CN" sz="2550" b="1" i="1">
                    <a:latin typeface="Times New Roman" panose="02020603050405020304" pitchFamily="18" charset="0"/>
                    <a:cs typeface="Times New Roman" panose="02020603050405020304" pitchFamily="18" charset="0"/>
                  </a:rPr>
                  <a:t>PAD</a:t>
                </a:r>
                <a:r>
                  <a:rPr lang="en-US" altLang="zh-CN" sz="2550" b="1">
                    <a:latin typeface="Times New Roman" panose="02020603050405020304" pitchFamily="18" charset="0"/>
                    <a:cs typeface="Times New Roman" panose="02020603050405020304" pitchFamily="18" charset="0"/>
                  </a:rPr>
                  <a:t>;</a:t>
                </a:r>
                <a:endParaRPr lang="zh-CN" altLang="zh-CN" sz="25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55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55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550" b="1">
                    <a:solidFill>
                      <a:srgbClr val="0000FF"/>
                    </a:solidFill>
                    <a:latin typeface="Times New Roman" panose="02020603050405020304" pitchFamily="18" charset="0"/>
                    <a:cs typeface="Times New Roman" panose="02020603050405020304" pitchFamily="18" charset="0"/>
                  </a:rPr>
                  <a:t>　</a:t>
                </a:r>
                <a:r>
                  <a:rPr lang="zh-CN" altLang="zh-CN" sz="2550" b="1">
                    <a:latin typeface="Times New Roman" panose="02020603050405020304" pitchFamily="18" charset="0"/>
                    <a:cs typeface="Times New Roman" panose="02020603050405020304" pitchFamily="18" charset="0"/>
                  </a:rPr>
                  <a:t>连接</a:t>
                </a:r>
                <a:r>
                  <a:rPr lang="en-US" altLang="zh-CN" sz="2550" b="1" i="1">
                    <a:latin typeface="Times New Roman" panose="02020603050405020304" pitchFamily="18" charset="0"/>
                    <a:cs typeface="Times New Roman" panose="02020603050405020304" pitchFamily="18" charset="0"/>
                  </a:rPr>
                  <a:t>AC</a:t>
                </a:r>
                <a:r>
                  <a:rPr lang="en-US" altLang="zh-CN" sz="2550" b="1">
                    <a:latin typeface="Times New Roman" panose="02020603050405020304" pitchFamily="18" charset="0"/>
                    <a:cs typeface="Times New Roman" panose="02020603050405020304" pitchFamily="18" charset="0"/>
                  </a:rPr>
                  <a:t>(</a:t>
                </a:r>
                <a:r>
                  <a:rPr lang="zh-CN" altLang="zh-CN" sz="2550" b="1">
                    <a:latin typeface="Times New Roman" panose="02020603050405020304" pitchFamily="18" charset="0"/>
                    <a:cs typeface="Times New Roman" panose="02020603050405020304" pitchFamily="18" charset="0"/>
                  </a:rPr>
                  <a:t>图略</a:t>
                </a:r>
                <a:r>
                  <a:rPr lang="en-US" altLang="zh-CN" sz="2550" b="1">
                    <a:latin typeface="Times New Roman" panose="02020603050405020304" pitchFamily="18" charset="0"/>
                    <a:cs typeface="Times New Roman" panose="02020603050405020304" pitchFamily="18" charset="0"/>
                  </a:rPr>
                  <a:t>)</a:t>
                </a:r>
                <a:r>
                  <a:rPr lang="en-US" altLang="zh-CN" sz="2550" b="1">
                    <a:latin typeface="宋体" panose="02010600030101010101" pitchFamily="2" charset="-122"/>
                    <a:cs typeface="Times New Roman" panose="02020603050405020304" pitchFamily="18" charset="0"/>
                  </a:rPr>
                  <a:t>,</a:t>
                </a:r>
                <a:endParaRPr lang="zh-CN" altLang="zh-CN" sz="25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550" b="1" smtClean="0">
                    <a:latin typeface="Calibri" panose="020F0502020204030204" pitchFamily="34" charset="0"/>
                    <a:cs typeface="宋体" panose="02010600030101010101" pitchFamily="2" charset="-122"/>
                  </a:rPr>
                  <a:t>	</a:t>
                </a:r>
                <a:r>
                  <a:rPr lang="zh-CN" altLang="zh-CN" sz="2550" b="1" smtClean="0">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PA</a:t>
                </a:r>
                <a:r>
                  <a:rPr lang="zh-CN" altLang="zh-CN" sz="2550" b="1">
                    <a:latin typeface="Calibri" panose="020F0502020204030204" pitchFamily="34" charset="0"/>
                    <a:cs typeface="宋体" panose="02010600030101010101" pitchFamily="2" charset="-122"/>
                  </a:rPr>
                  <a:t>⊥</a:t>
                </a:r>
                <a:r>
                  <a:rPr lang="zh-CN" altLang="zh-CN" sz="2550" b="1">
                    <a:latin typeface="Times New Roman" panose="02020603050405020304" pitchFamily="18" charset="0"/>
                    <a:cs typeface="Times New Roman" panose="02020603050405020304" pitchFamily="18" charset="0"/>
                  </a:rPr>
                  <a:t>平面</a:t>
                </a:r>
                <a:r>
                  <a:rPr lang="en-US" altLang="zh-CN" sz="2550" b="1" i="1">
                    <a:latin typeface="Times New Roman" panose="02020603050405020304" pitchFamily="18" charset="0"/>
                    <a:cs typeface="Times New Roman" panose="02020603050405020304" pitchFamily="18" charset="0"/>
                  </a:rPr>
                  <a:t>ABCD</a:t>
                </a:r>
                <a:r>
                  <a:rPr lang="en-US" altLang="zh-CN" sz="2550" b="1">
                    <a:latin typeface="宋体" panose="02010600030101010101" pitchFamily="2" charset="-122"/>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AB</a:t>
                </a:r>
                <a:r>
                  <a:rPr lang="en-US" altLang="zh-CN" sz="2550" b="1">
                    <a:latin typeface="宋体" panose="02010600030101010101" pitchFamily="2" charset="-122"/>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AC</a:t>
                </a:r>
                <a:r>
                  <a:rPr lang="en-US" altLang="zh-CN" sz="2550" b="1">
                    <a:latin typeface="Cambria Math" panose="02040503050406030204" pitchFamily="18" charset="0"/>
                    <a:cs typeface="Cambria Math" panose="02040503050406030204" pitchFamily="18" charset="0"/>
                  </a:rPr>
                  <a:t>⊂</a:t>
                </a:r>
                <a:r>
                  <a:rPr lang="zh-CN" altLang="zh-CN" sz="2550" b="1">
                    <a:latin typeface="Times New Roman" panose="02020603050405020304" pitchFamily="18" charset="0"/>
                    <a:cs typeface="Times New Roman" panose="02020603050405020304" pitchFamily="18" charset="0"/>
                  </a:rPr>
                  <a:t>平面</a:t>
                </a:r>
                <a:r>
                  <a:rPr lang="en-US" altLang="zh-CN" sz="2550" b="1" i="1">
                    <a:latin typeface="Times New Roman" panose="02020603050405020304" pitchFamily="18" charset="0"/>
                    <a:cs typeface="Times New Roman" panose="02020603050405020304" pitchFamily="18" charset="0"/>
                  </a:rPr>
                  <a:t>ABCD</a:t>
                </a:r>
                <a:r>
                  <a:rPr lang="en-US" altLang="zh-CN" sz="2550" b="1" smtClean="0">
                    <a:latin typeface="宋体" panose="02010600030101010101" pitchFamily="2" charset="-122"/>
                    <a:cs typeface="Times New Roman" panose="02020603050405020304" pitchFamily="18" charset="0"/>
                  </a:rPr>
                  <a:t>,</a:t>
                </a:r>
                <a:r>
                  <a:rPr lang="zh-CN" altLang="zh-CN" sz="2550" b="1" smtClean="0">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PA</a:t>
                </a:r>
                <a:r>
                  <a:rPr lang="zh-CN" altLang="zh-CN" sz="2550" b="1">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AB</a:t>
                </a:r>
                <a:r>
                  <a:rPr lang="en-US" altLang="zh-CN" sz="2550" b="1">
                    <a:latin typeface="宋体" panose="02010600030101010101" pitchFamily="2" charset="-122"/>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PA</a:t>
                </a:r>
                <a:r>
                  <a:rPr lang="zh-CN" altLang="zh-CN" sz="2550" b="1">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AC</a:t>
                </a:r>
                <a:r>
                  <a:rPr lang="en-US" altLang="zh-CN" sz="2550" b="1">
                    <a:latin typeface="Times New Roman" panose="02020603050405020304" pitchFamily="18" charset="0"/>
                    <a:cs typeface="Times New Roman" panose="02020603050405020304" pitchFamily="18" charset="0"/>
                  </a:rPr>
                  <a:t>.</a:t>
                </a:r>
                <a:endParaRPr lang="zh-CN" altLang="zh-CN" sz="25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550" b="1" smtClean="0">
                    <a:latin typeface="Calibri" panose="020F0502020204030204" pitchFamily="34" charset="0"/>
                    <a:cs typeface="宋体" panose="02010600030101010101" pitchFamily="2" charset="-122"/>
                  </a:rPr>
                  <a:t>	</a:t>
                </a:r>
                <a:r>
                  <a:rPr lang="zh-CN" altLang="zh-CN" sz="2550" b="1" smtClean="0">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PB</a:t>
                </a:r>
                <a:r>
                  <a:rPr lang="en-US" altLang="zh-CN" sz="2550" b="1">
                    <a:latin typeface="Times New Roman" panose="02020603050405020304" pitchFamily="18" charset="0"/>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PC</a:t>
                </a:r>
                <a:r>
                  <a:rPr lang="en-US" altLang="zh-CN" sz="255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55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550" b="1" i="1">
                            <a:latin typeface="Cambria Math" panose="02040503050406030204" pitchFamily="18" charset="0"/>
                            <a:cs typeface="Times New Roman" panose="02020603050405020304" pitchFamily="18" charset="0"/>
                          </a:rPr>
                          <m:t>𝟔</m:t>
                        </m:r>
                      </m:e>
                    </m:rad>
                  </m:oMath>
                </a14:m>
                <a:r>
                  <a:rPr lang="en-US" altLang="zh-CN" sz="2550" b="1">
                    <a:latin typeface="宋体" panose="02010600030101010101" pitchFamily="2" charset="-122"/>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PA</a:t>
                </a:r>
                <a:r>
                  <a:rPr lang="en-US" altLang="zh-CN" sz="2550" b="1">
                    <a:latin typeface="Times New Roman" panose="02020603050405020304" pitchFamily="18" charset="0"/>
                    <a:cs typeface="Times New Roman" panose="02020603050405020304" pitchFamily="18" charset="0"/>
                  </a:rPr>
                  <a:t>=4</a:t>
                </a:r>
                <a:r>
                  <a:rPr lang="en-US" altLang="zh-CN" sz="2550" b="1" smtClean="0">
                    <a:latin typeface="宋体" panose="02010600030101010101" pitchFamily="2" charset="-122"/>
                    <a:cs typeface="Times New Roman" panose="02020603050405020304" pitchFamily="18" charset="0"/>
                  </a:rPr>
                  <a:t>,</a:t>
                </a:r>
                <a:r>
                  <a:rPr lang="zh-CN" altLang="zh-CN" sz="2550" b="1" smtClean="0">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AB</a:t>
                </a:r>
                <a:r>
                  <a:rPr lang="en-US" altLang="zh-CN" sz="2550" b="1">
                    <a:latin typeface="Times New Roman" panose="02020603050405020304" pitchFamily="18" charset="0"/>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AC</a:t>
                </a:r>
                <a:r>
                  <a:rPr lang="en-US" altLang="zh-CN" sz="255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55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550" b="1" i="1">
                            <a:latin typeface="Cambria Math" panose="02040503050406030204" pitchFamily="18" charset="0"/>
                            <a:cs typeface="Times New Roman" panose="02020603050405020304" pitchFamily="18" charset="0"/>
                          </a:rPr>
                          <m:t>𝟐</m:t>
                        </m:r>
                      </m:e>
                    </m:rad>
                  </m:oMath>
                </a14:m>
                <a:r>
                  <a:rPr lang="en-US" altLang="zh-CN" sz="2550" b="1">
                    <a:latin typeface="Times New Roman" panose="02020603050405020304" pitchFamily="18" charset="0"/>
                    <a:cs typeface="Times New Roman" panose="02020603050405020304" pitchFamily="18" charset="0"/>
                  </a:rPr>
                  <a:t>.</a:t>
                </a:r>
                <a:endParaRPr lang="zh-CN" altLang="zh-CN" sz="25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550" b="1" smtClean="0">
                    <a:latin typeface="Calibri" panose="020F0502020204030204" pitchFamily="34" charset="0"/>
                    <a:cs typeface="宋体" panose="02010600030101010101" pitchFamily="2" charset="-122"/>
                  </a:rPr>
                  <a:t>	</a:t>
                </a:r>
                <a:r>
                  <a:rPr lang="zh-CN" altLang="zh-CN" sz="2550" b="1" smtClean="0">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BC</a:t>
                </a:r>
                <a:r>
                  <a:rPr lang="en-US" altLang="zh-CN" sz="2550" b="1">
                    <a:latin typeface="Times New Roman" panose="02020603050405020304" pitchFamily="18" charset="0"/>
                    <a:cs typeface="Times New Roman" panose="02020603050405020304" pitchFamily="18" charset="0"/>
                  </a:rPr>
                  <a:t>=4</a:t>
                </a:r>
                <a:r>
                  <a:rPr lang="en-US" altLang="zh-CN" sz="2550" b="1">
                    <a:latin typeface="宋体" panose="02010600030101010101" pitchFamily="2" charset="-122"/>
                    <a:cs typeface="Times New Roman" panose="02020603050405020304" pitchFamily="18" charset="0"/>
                  </a:rPr>
                  <a:t>,</a:t>
                </a:r>
                <a:r>
                  <a:rPr lang="zh-CN" altLang="zh-CN" sz="2550" b="1">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AB</a:t>
                </a:r>
                <a:r>
                  <a:rPr lang="en-US" altLang="zh-CN" sz="2550" b="1" baseline="30000">
                    <a:latin typeface="Times New Roman" panose="02020603050405020304" pitchFamily="18" charset="0"/>
                    <a:cs typeface="Times New Roman" panose="02020603050405020304" pitchFamily="18" charset="0"/>
                  </a:rPr>
                  <a:t>2</a:t>
                </a:r>
                <a:r>
                  <a:rPr lang="en-US" altLang="zh-CN" sz="2550" b="1">
                    <a:latin typeface="宋体" panose="02010600030101010101" pitchFamily="2" charset="-122"/>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AC</a:t>
                </a:r>
                <a:r>
                  <a:rPr lang="en-US" altLang="zh-CN" sz="2550" b="1" baseline="30000">
                    <a:latin typeface="Times New Roman" panose="02020603050405020304" pitchFamily="18" charset="0"/>
                    <a:cs typeface="Times New Roman" panose="02020603050405020304" pitchFamily="18" charset="0"/>
                  </a:rPr>
                  <a:t>2</a:t>
                </a:r>
                <a:r>
                  <a:rPr lang="en-US" altLang="zh-CN" sz="2550" b="1">
                    <a:latin typeface="Times New Roman" panose="02020603050405020304" pitchFamily="18" charset="0"/>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BC</a:t>
                </a:r>
                <a:r>
                  <a:rPr lang="en-US" altLang="zh-CN" sz="2550" b="1" baseline="30000">
                    <a:latin typeface="Times New Roman" panose="02020603050405020304" pitchFamily="18" charset="0"/>
                    <a:cs typeface="Times New Roman" panose="02020603050405020304" pitchFamily="18" charset="0"/>
                  </a:rPr>
                  <a:t>2</a:t>
                </a:r>
                <a:r>
                  <a:rPr lang="en-US" altLang="zh-CN" sz="2550" b="1">
                    <a:latin typeface="宋体" panose="02010600030101010101" pitchFamily="2" charset="-122"/>
                    <a:cs typeface="Times New Roman" panose="02020603050405020304" pitchFamily="18" charset="0"/>
                  </a:rPr>
                  <a:t>,</a:t>
                </a:r>
                <a:r>
                  <a:rPr lang="zh-CN" altLang="zh-CN" sz="2550" b="1">
                    <a:latin typeface="Times New Roman" panose="02020603050405020304" pitchFamily="18" charset="0"/>
                    <a:cs typeface="Times New Roman" panose="02020603050405020304" pitchFamily="18" charset="0"/>
                  </a:rPr>
                  <a:t>即</a:t>
                </a:r>
                <a:r>
                  <a:rPr lang="en-US" altLang="zh-CN" sz="2550" b="1" i="1">
                    <a:latin typeface="Times New Roman" panose="02020603050405020304" pitchFamily="18" charset="0"/>
                    <a:cs typeface="Times New Roman" panose="02020603050405020304" pitchFamily="18" charset="0"/>
                  </a:rPr>
                  <a:t>AB</a:t>
                </a:r>
                <a:r>
                  <a:rPr lang="zh-CN" altLang="zh-CN" sz="2550" b="1">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AC</a:t>
                </a:r>
                <a:r>
                  <a:rPr lang="en-US" altLang="zh-CN" sz="2550" b="1" smtClean="0">
                    <a:latin typeface="宋体" panose="02010600030101010101" pitchFamily="2" charset="-122"/>
                    <a:cs typeface="Times New Roman" panose="02020603050405020304" pitchFamily="18" charset="0"/>
                  </a:rPr>
                  <a:t>,</a:t>
                </a:r>
                <a:r>
                  <a:rPr lang="en-US" altLang="zh-CN" sz="2550" b="1" smtClean="0">
                    <a:latin typeface="Times New Roman" panose="02020603050405020304" pitchFamily="18" charset="0"/>
                    <a:cs typeface="Times New Roman" panose="02020603050405020304" pitchFamily="18" charset="0"/>
                  </a:rPr>
                  <a:t> </a:t>
                </a:r>
              </a:p>
              <a:p>
                <a:pPr marL="355600" indent="-355600">
                  <a:lnSpc>
                    <a:spcPct val="110000"/>
                  </a:lnSpc>
                  <a:spcAft>
                    <a:spcPts val="0"/>
                  </a:spcAft>
                  <a:tabLst>
                    <a:tab pos="2970530" algn="l"/>
                  </a:tabLst>
                </a:pPr>
                <a:r>
                  <a:rPr lang="en-US" altLang="zh-CN" sz="2550" b="1">
                    <a:latin typeface="Times New Roman" panose="02020603050405020304" pitchFamily="18" charset="0"/>
                    <a:cs typeface="Times New Roman" panose="02020603050405020304" pitchFamily="18" charset="0"/>
                  </a:rPr>
                  <a:t>	</a:t>
                </a:r>
                <a:r>
                  <a:rPr lang="zh-CN" altLang="zh-CN" sz="2550" b="1" smtClean="0">
                    <a:latin typeface="Times New Roman" panose="02020603050405020304" pitchFamily="18" charset="0"/>
                    <a:cs typeface="Times New Roman" panose="02020603050405020304" pitchFamily="18" charset="0"/>
                  </a:rPr>
                  <a:t>又</a:t>
                </a:r>
                <a:r>
                  <a:rPr lang="zh-CN" altLang="zh-CN" sz="2550" b="1">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E</a:t>
                </a:r>
                <a:r>
                  <a:rPr lang="zh-CN" altLang="zh-CN" sz="2550" b="1">
                    <a:latin typeface="Times New Roman" panose="02020603050405020304" pitchFamily="18" charset="0"/>
                    <a:cs typeface="Times New Roman" panose="02020603050405020304" pitchFamily="18" charset="0"/>
                  </a:rPr>
                  <a:t>为</a:t>
                </a:r>
                <a:r>
                  <a:rPr lang="en-US" altLang="zh-CN" sz="2550" b="1" i="1">
                    <a:latin typeface="Times New Roman" panose="02020603050405020304" pitchFamily="18" charset="0"/>
                    <a:cs typeface="Times New Roman" panose="02020603050405020304" pitchFamily="18" charset="0"/>
                  </a:rPr>
                  <a:t>BC</a:t>
                </a:r>
                <a:r>
                  <a:rPr lang="zh-CN" altLang="zh-CN" sz="2550" b="1">
                    <a:latin typeface="Times New Roman" panose="02020603050405020304" pitchFamily="18" charset="0"/>
                    <a:cs typeface="Times New Roman" panose="02020603050405020304" pitchFamily="18" charset="0"/>
                  </a:rPr>
                  <a:t>中点</a:t>
                </a:r>
                <a:r>
                  <a:rPr lang="en-US" altLang="zh-CN" sz="2550" b="1" smtClean="0">
                    <a:latin typeface="宋体" panose="02010600030101010101" pitchFamily="2" charset="-122"/>
                    <a:cs typeface="Times New Roman" panose="02020603050405020304" pitchFamily="18" charset="0"/>
                  </a:rPr>
                  <a:t>,</a:t>
                </a:r>
                <a:r>
                  <a:rPr lang="zh-CN" altLang="zh-CN" sz="2550" b="1" smtClean="0">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AE</a:t>
                </a:r>
                <a:r>
                  <a:rPr lang="zh-CN" altLang="zh-CN" sz="2550" b="1">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BC</a:t>
                </a:r>
                <a:r>
                  <a:rPr lang="en-US" altLang="zh-CN" sz="2550" b="1">
                    <a:latin typeface="宋体" panose="02010600030101010101" pitchFamily="2" charset="-122"/>
                    <a:cs typeface="Times New Roman" panose="02020603050405020304" pitchFamily="18" charset="0"/>
                  </a:rPr>
                  <a:t>,</a:t>
                </a:r>
                <a:r>
                  <a:rPr lang="zh-CN" altLang="zh-CN" sz="2550" b="1">
                    <a:latin typeface="Times New Roman" panose="02020603050405020304" pitchFamily="18" charset="0"/>
                    <a:cs typeface="Times New Roman" panose="02020603050405020304" pitchFamily="18" charset="0"/>
                  </a:rPr>
                  <a:t>且</a:t>
                </a:r>
                <a:r>
                  <a:rPr lang="en-US" altLang="zh-CN" sz="2550" b="1" i="1">
                    <a:latin typeface="Times New Roman" panose="02020603050405020304" pitchFamily="18" charset="0"/>
                    <a:cs typeface="Times New Roman" panose="02020603050405020304" pitchFamily="18" charset="0"/>
                  </a:rPr>
                  <a:t>AE</a:t>
                </a:r>
                <a:r>
                  <a:rPr lang="en-US" altLang="zh-CN" sz="2550" b="1">
                    <a:latin typeface="Times New Roman" panose="02020603050405020304" pitchFamily="18" charset="0"/>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EC</a:t>
                </a:r>
                <a:r>
                  <a:rPr lang="en-US" altLang="zh-CN" sz="2550" b="1">
                    <a:latin typeface="Times New Roman" panose="02020603050405020304" pitchFamily="18" charset="0"/>
                    <a:cs typeface="Times New Roman" panose="02020603050405020304" pitchFamily="18" charset="0"/>
                  </a:rPr>
                  <a:t>=2.</a:t>
                </a:r>
                <a:endParaRPr lang="zh-CN" altLang="zh-CN" sz="25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550" b="1" smtClean="0">
                    <a:latin typeface="Calibri" panose="020F0502020204030204" pitchFamily="34" charset="0"/>
                    <a:cs typeface="宋体" panose="02010600030101010101" pitchFamily="2" charset="-122"/>
                  </a:rPr>
                  <a:t>	</a:t>
                </a:r>
                <a:r>
                  <a:rPr lang="zh-CN" altLang="zh-CN" sz="2550" b="1" smtClean="0">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AD</a:t>
                </a:r>
                <a:r>
                  <a:rPr lang="en-US" altLang="zh-CN" sz="2550" b="1">
                    <a:latin typeface="Times New Roman" panose="02020603050405020304" pitchFamily="18" charset="0"/>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CD</a:t>
                </a:r>
                <a:r>
                  <a:rPr lang="en-US" altLang="zh-CN" sz="2550" b="1">
                    <a:latin typeface="Times New Roman" panose="02020603050405020304" pitchFamily="18" charset="0"/>
                    <a:cs typeface="Times New Roman" panose="02020603050405020304" pitchFamily="18" charset="0"/>
                  </a:rPr>
                  <a:t>=2</a:t>
                </a:r>
                <a:r>
                  <a:rPr lang="en-US" altLang="zh-CN" sz="2550" b="1">
                    <a:latin typeface="宋体" panose="02010600030101010101" pitchFamily="2" charset="-122"/>
                    <a:cs typeface="Times New Roman" panose="02020603050405020304" pitchFamily="18" charset="0"/>
                  </a:rPr>
                  <a:t>,</a:t>
                </a:r>
                <a:r>
                  <a:rPr lang="zh-CN" altLang="zh-CN" sz="2550" b="1">
                    <a:latin typeface="Calibri" panose="020F0502020204030204" pitchFamily="34" charset="0"/>
                    <a:cs typeface="宋体" panose="02010600030101010101" pitchFamily="2" charset="-122"/>
                  </a:rPr>
                  <a:t>∴</a:t>
                </a:r>
                <a:r>
                  <a:rPr lang="zh-CN" altLang="zh-CN" sz="2550" b="1">
                    <a:latin typeface="Times New Roman" panose="02020603050405020304" pitchFamily="18" charset="0"/>
                    <a:cs typeface="Times New Roman" panose="02020603050405020304" pitchFamily="18" charset="0"/>
                  </a:rPr>
                  <a:t>四边形</a:t>
                </a:r>
                <a:r>
                  <a:rPr lang="en-US" altLang="zh-CN" sz="2550" b="1" i="1">
                    <a:latin typeface="Times New Roman" panose="02020603050405020304" pitchFamily="18" charset="0"/>
                    <a:cs typeface="Times New Roman" panose="02020603050405020304" pitchFamily="18" charset="0"/>
                  </a:rPr>
                  <a:t>AECD</a:t>
                </a:r>
                <a:r>
                  <a:rPr lang="zh-CN" altLang="zh-CN" sz="2550" b="1">
                    <a:latin typeface="Times New Roman" panose="02020603050405020304" pitchFamily="18" charset="0"/>
                    <a:cs typeface="Times New Roman" panose="02020603050405020304" pitchFamily="18" charset="0"/>
                  </a:rPr>
                  <a:t>为正方形</a:t>
                </a:r>
                <a:r>
                  <a:rPr lang="en-US" altLang="zh-CN" sz="2550" b="1" smtClean="0">
                    <a:latin typeface="宋体" panose="02010600030101010101" pitchFamily="2" charset="-122"/>
                    <a:cs typeface="Times New Roman" panose="02020603050405020304" pitchFamily="18" charset="0"/>
                  </a:rPr>
                  <a:t>,</a:t>
                </a:r>
                <a:r>
                  <a:rPr lang="zh-CN" altLang="zh-CN" sz="2550" b="1" smtClean="0">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AE</a:t>
                </a:r>
                <a:r>
                  <a:rPr lang="zh-CN" altLang="zh-CN" sz="2550" b="1">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AD</a:t>
                </a:r>
                <a:r>
                  <a:rPr lang="en-US" altLang="zh-CN" sz="2550" b="1">
                    <a:latin typeface="Times New Roman" panose="02020603050405020304" pitchFamily="18" charset="0"/>
                    <a:cs typeface="Times New Roman" panose="02020603050405020304" pitchFamily="18" charset="0"/>
                  </a:rPr>
                  <a:t>.</a:t>
                </a:r>
                <a:endParaRPr lang="zh-CN" altLang="zh-CN" sz="25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550" b="1" smtClean="0">
                    <a:latin typeface="Calibri" panose="020F0502020204030204" pitchFamily="34" charset="0"/>
                    <a:cs typeface="宋体" panose="02010600030101010101" pitchFamily="2" charset="-122"/>
                  </a:rPr>
                  <a:t>	</a:t>
                </a:r>
                <a:r>
                  <a:rPr lang="zh-CN" altLang="zh-CN" sz="2550" b="1" smtClean="0">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PA</a:t>
                </a:r>
                <a:r>
                  <a:rPr lang="zh-CN" altLang="zh-CN" sz="2550" b="1">
                    <a:latin typeface="Calibri" panose="020F0502020204030204" pitchFamily="34" charset="0"/>
                    <a:cs typeface="宋体" panose="02010600030101010101" pitchFamily="2" charset="-122"/>
                  </a:rPr>
                  <a:t>⊥</a:t>
                </a:r>
                <a:r>
                  <a:rPr lang="zh-CN" altLang="zh-CN" sz="2550" b="1">
                    <a:latin typeface="Times New Roman" panose="02020603050405020304" pitchFamily="18" charset="0"/>
                    <a:cs typeface="Times New Roman" panose="02020603050405020304" pitchFamily="18" charset="0"/>
                  </a:rPr>
                  <a:t>平面</a:t>
                </a:r>
                <a:r>
                  <a:rPr lang="en-US" altLang="zh-CN" sz="2550" b="1" i="1">
                    <a:latin typeface="Times New Roman" panose="02020603050405020304" pitchFamily="18" charset="0"/>
                    <a:cs typeface="Times New Roman" panose="02020603050405020304" pitchFamily="18" charset="0"/>
                  </a:rPr>
                  <a:t>ABCD</a:t>
                </a:r>
                <a:r>
                  <a:rPr lang="en-US" altLang="zh-CN" sz="2550" b="1">
                    <a:latin typeface="宋体" panose="02010600030101010101" pitchFamily="2" charset="-122"/>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AE</a:t>
                </a:r>
                <a:r>
                  <a:rPr lang="en-US" altLang="zh-CN" sz="2550" b="1">
                    <a:latin typeface="Cambria Math" panose="02040503050406030204" pitchFamily="18" charset="0"/>
                    <a:cs typeface="Cambria Math" panose="02040503050406030204" pitchFamily="18" charset="0"/>
                  </a:rPr>
                  <a:t>⊂</a:t>
                </a:r>
                <a:r>
                  <a:rPr lang="zh-CN" altLang="zh-CN" sz="2550" b="1">
                    <a:latin typeface="Times New Roman" panose="02020603050405020304" pitchFamily="18" charset="0"/>
                    <a:cs typeface="Times New Roman" panose="02020603050405020304" pitchFamily="18" charset="0"/>
                  </a:rPr>
                  <a:t>平面</a:t>
                </a:r>
                <a:r>
                  <a:rPr lang="en-US" altLang="zh-CN" sz="2550" b="1" i="1">
                    <a:latin typeface="Times New Roman" panose="02020603050405020304" pitchFamily="18" charset="0"/>
                    <a:cs typeface="Times New Roman" panose="02020603050405020304" pitchFamily="18" charset="0"/>
                  </a:rPr>
                  <a:t>ABCD</a:t>
                </a:r>
                <a:r>
                  <a:rPr lang="en-US" altLang="zh-CN" sz="2550" b="1" smtClean="0">
                    <a:latin typeface="宋体" panose="02010600030101010101" pitchFamily="2" charset="-122"/>
                    <a:cs typeface="Times New Roman" panose="02020603050405020304" pitchFamily="18" charset="0"/>
                  </a:rPr>
                  <a:t>,</a:t>
                </a:r>
                <a:r>
                  <a:rPr lang="zh-CN" altLang="zh-CN" sz="2550" b="1" smtClean="0">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PA</a:t>
                </a:r>
                <a:r>
                  <a:rPr lang="zh-CN" altLang="zh-CN" sz="2550" b="1">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AE</a:t>
                </a:r>
                <a:r>
                  <a:rPr lang="en-US" altLang="zh-CN" sz="2550" b="1">
                    <a:latin typeface="Times New Roman" panose="02020603050405020304" pitchFamily="18" charset="0"/>
                    <a:cs typeface="Times New Roman" panose="02020603050405020304" pitchFamily="18" charset="0"/>
                  </a:rPr>
                  <a:t>.</a:t>
                </a:r>
                <a:endParaRPr lang="zh-CN" altLang="zh-CN" sz="25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550" b="1" smtClean="0">
                    <a:latin typeface="Times New Roman" panose="02020603050405020304" pitchFamily="18" charset="0"/>
                    <a:cs typeface="Times New Roman" panose="02020603050405020304" pitchFamily="18" charset="0"/>
                  </a:rPr>
                  <a:t>	</a:t>
                </a:r>
                <a:r>
                  <a:rPr lang="zh-CN" altLang="zh-CN" sz="2550" b="1" smtClean="0">
                    <a:latin typeface="Times New Roman" panose="02020603050405020304" pitchFamily="18" charset="0"/>
                    <a:cs typeface="Times New Roman" panose="02020603050405020304" pitchFamily="18" charset="0"/>
                  </a:rPr>
                  <a:t>又</a:t>
                </a:r>
                <a:r>
                  <a:rPr lang="zh-CN" altLang="zh-CN" sz="2550" b="1">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AD</a:t>
                </a:r>
                <a:r>
                  <a:rPr lang="en-US" altLang="zh-CN" sz="2550" b="1">
                    <a:latin typeface="Times New Roman" panose="02020603050405020304" pitchFamily="18" charset="0"/>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PA</a:t>
                </a:r>
                <a:r>
                  <a:rPr lang="en-US" altLang="zh-CN" sz="2550" b="1">
                    <a:latin typeface="Times New Roman" panose="02020603050405020304" pitchFamily="18" charset="0"/>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A</a:t>
                </a:r>
                <a:r>
                  <a:rPr lang="en-US" altLang="zh-CN" sz="2550" b="1">
                    <a:latin typeface="宋体" panose="02010600030101010101" pitchFamily="2" charset="-122"/>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AD</a:t>
                </a:r>
                <a:r>
                  <a:rPr lang="en-US" altLang="zh-CN" sz="2550" b="1">
                    <a:latin typeface="宋体" panose="02010600030101010101" pitchFamily="2" charset="-122"/>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PA</a:t>
                </a:r>
                <a:r>
                  <a:rPr lang="en-US" altLang="zh-CN" sz="2550" b="1">
                    <a:latin typeface="Cambria Math" panose="02040503050406030204" pitchFamily="18" charset="0"/>
                    <a:cs typeface="Cambria Math" panose="02040503050406030204" pitchFamily="18" charset="0"/>
                  </a:rPr>
                  <a:t>⊂</a:t>
                </a:r>
                <a:r>
                  <a:rPr lang="zh-CN" altLang="zh-CN" sz="2550" b="1">
                    <a:latin typeface="Times New Roman" panose="02020603050405020304" pitchFamily="18" charset="0"/>
                    <a:cs typeface="Times New Roman" panose="02020603050405020304" pitchFamily="18" charset="0"/>
                  </a:rPr>
                  <a:t>平面</a:t>
                </a:r>
                <a:r>
                  <a:rPr lang="en-US" altLang="zh-CN" sz="2550" b="1" i="1">
                    <a:latin typeface="Times New Roman" panose="02020603050405020304" pitchFamily="18" charset="0"/>
                    <a:cs typeface="Times New Roman" panose="02020603050405020304" pitchFamily="18" charset="0"/>
                  </a:rPr>
                  <a:t>PAD</a:t>
                </a:r>
                <a:r>
                  <a:rPr lang="en-US" altLang="zh-CN" sz="2550" b="1" smtClean="0">
                    <a:latin typeface="宋体" panose="02010600030101010101" pitchFamily="2" charset="-122"/>
                    <a:cs typeface="Times New Roman" panose="02020603050405020304" pitchFamily="18" charset="0"/>
                  </a:rPr>
                  <a:t>,</a:t>
                </a:r>
                <a:r>
                  <a:rPr lang="zh-CN" altLang="zh-CN" sz="2550" b="1" smtClean="0">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AE</a:t>
                </a:r>
                <a:r>
                  <a:rPr lang="zh-CN" altLang="zh-CN" sz="2550" b="1">
                    <a:latin typeface="Calibri" panose="020F0502020204030204" pitchFamily="34" charset="0"/>
                    <a:cs typeface="宋体" panose="02010600030101010101" pitchFamily="2" charset="-122"/>
                  </a:rPr>
                  <a:t>⊥</a:t>
                </a:r>
                <a:r>
                  <a:rPr lang="zh-CN" altLang="zh-CN" sz="2550" b="1">
                    <a:latin typeface="Times New Roman" panose="02020603050405020304" pitchFamily="18" charset="0"/>
                    <a:cs typeface="Times New Roman" panose="02020603050405020304" pitchFamily="18" charset="0"/>
                  </a:rPr>
                  <a:t>平面</a:t>
                </a:r>
                <a:r>
                  <a:rPr lang="en-US" altLang="zh-CN" sz="2550" b="1" i="1">
                    <a:latin typeface="Times New Roman" panose="02020603050405020304" pitchFamily="18" charset="0"/>
                    <a:cs typeface="Times New Roman" panose="02020603050405020304" pitchFamily="18" charset="0"/>
                  </a:rPr>
                  <a:t>PAD</a:t>
                </a:r>
                <a:r>
                  <a:rPr lang="en-US" altLang="zh-CN" sz="2550" b="1">
                    <a:latin typeface="宋体" panose="02010600030101010101" pitchFamily="2" charset="-122"/>
                    <a:cs typeface="Times New Roman" panose="02020603050405020304" pitchFamily="18" charset="0"/>
                  </a:rPr>
                  <a:t>,</a:t>
                </a:r>
                <a:endParaRPr lang="zh-CN" altLang="zh-CN" sz="25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550" b="1" smtClean="0">
                    <a:latin typeface="Times New Roman" panose="02020603050405020304" pitchFamily="18" charset="0"/>
                    <a:cs typeface="Times New Roman" panose="02020603050405020304" pitchFamily="18" charset="0"/>
                  </a:rPr>
                  <a:t>	</a:t>
                </a:r>
                <a:r>
                  <a:rPr lang="zh-CN" altLang="zh-CN" sz="2550" b="1" smtClean="0">
                    <a:latin typeface="Times New Roman" panose="02020603050405020304" pitchFamily="18" charset="0"/>
                    <a:cs typeface="Times New Roman" panose="02020603050405020304" pitchFamily="18" charset="0"/>
                  </a:rPr>
                  <a:t>又</a:t>
                </a:r>
                <a:r>
                  <a:rPr lang="zh-CN" altLang="zh-CN" sz="2550" b="1">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AE</a:t>
                </a:r>
                <a:r>
                  <a:rPr lang="en-US" altLang="zh-CN" sz="2550" b="1">
                    <a:latin typeface="Cambria Math" panose="02040503050406030204" pitchFamily="18" charset="0"/>
                    <a:cs typeface="Cambria Math" panose="02040503050406030204" pitchFamily="18" charset="0"/>
                  </a:rPr>
                  <a:t>⊂</a:t>
                </a:r>
                <a:r>
                  <a:rPr lang="zh-CN" altLang="zh-CN" sz="2550" b="1">
                    <a:latin typeface="Times New Roman" panose="02020603050405020304" pitchFamily="18" charset="0"/>
                    <a:cs typeface="Times New Roman" panose="02020603050405020304" pitchFamily="18" charset="0"/>
                  </a:rPr>
                  <a:t>平面</a:t>
                </a:r>
                <a:r>
                  <a:rPr lang="en-US" altLang="zh-CN" sz="2550" b="1" i="1">
                    <a:latin typeface="Times New Roman" panose="02020603050405020304" pitchFamily="18" charset="0"/>
                    <a:cs typeface="Times New Roman" panose="02020603050405020304" pitchFamily="18" charset="0"/>
                  </a:rPr>
                  <a:t>AEF</a:t>
                </a:r>
                <a:r>
                  <a:rPr lang="en-US" altLang="zh-CN" sz="2550" b="1">
                    <a:latin typeface="宋体" panose="02010600030101010101" pitchFamily="2" charset="-122"/>
                    <a:cs typeface="Times New Roman" panose="02020603050405020304" pitchFamily="18" charset="0"/>
                  </a:rPr>
                  <a:t>,</a:t>
                </a:r>
                <a:r>
                  <a:rPr lang="zh-CN" altLang="zh-CN" sz="2550" b="1">
                    <a:latin typeface="Calibri" panose="020F0502020204030204" pitchFamily="34" charset="0"/>
                    <a:cs typeface="宋体" panose="02010600030101010101" pitchFamily="2" charset="-122"/>
                  </a:rPr>
                  <a:t>∴</a:t>
                </a:r>
                <a:r>
                  <a:rPr lang="zh-CN" altLang="zh-CN" sz="2550" b="1">
                    <a:latin typeface="Times New Roman" panose="02020603050405020304" pitchFamily="18" charset="0"/>
                    <a:cs typeface="Times New Roman" panose="02020603050405020304" pitchFamily="18" charset="0"/>
                  </a:rPr>
                  <a:t>平面</a:t>
                </a:r>
                <a:r>
                  <a:rPr lang="en-US" altLang="zh-CN" sz="2550" b="1" i="1">
                    <a:latin typeface="Times New Roman" panose="02020603050405020304" pitchFamily="18" charset="0"/>
                    <a:cs typeface="Times New Roman" panose="02020603050405020304" pitchFamily="18" charset="0"/>
                  </a:rPr>
                  <a:t>AEF</a:t>
                </a:r>
                <a:r>
                  <a:rPr lang="zh-CN" altLang="zh-CN" sz="2550" b="1">
                    <a:latin typeface="Calibri" panose="020F0502020204030204" pitchFamily="34" charset="0"/>
                    <a:cs typeface="宋体" panose="02010600030101010101" pitchFamily="2" charset="-122"/>
                  </a:rPr>
                  <a:t>⊥</a:t>
                </a:r>
                <a:r>
                  <a:rPr lang="zh-CN" altLang="zh-CN" sz="2550" b="1">
                    <a:latin typeface="Times New Roman" panose="02020603050405020304" pitchFamily="18" charset="0"/>
                    <a:cs typeface="Times New Roman" panose="02020603050405020304" pitchFamily="18" charset="0"/>
                  </a:rPr>
                  <a:t>平面</a:t>
                </a:r>
                <a:r>
                  <a:rPr lang="en-US" altLang="zh-CN" sz="2550" b="1" i="1">
                    <a:latin typeface="Times New Roman" panose="02020603050405020304" pitchFamily="18" charset="0"/>
                    <a:cs typeface="Times New Roman" panose="02020603050405020304" pitchFamily="18" charset="0"/>
                  </a:rPr>
                  <a:t>PAD</a:t>
                </a:r>
                <a:r>
                  <a:rPr lang="en-US" altLang="zh-CN" sz="2550" b="1">
                    <a:latin typeface="Times New Roman" panose="02020603050405020304" pitchFamily="18" charset="0"/>
                    <a:cs typeface="Times New Roman" panose="02020603050405020304" pitchFamily="18" charset="0"/>
                  </a:rPr>
                  <a:t>.</a:t>
                </a:r>
                <a:endParaRPr lang="zh-CN" altLang="zh-CN" sz="25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558070"/>
                <a:ext cx="11589417" cy="5758564"/>
              </a:xfrm>
              <a:prstGeom prst="rect">
                <a:avLst/>
              </a:prstGeom>
              <a:blipFill rotWithShape="0">
                <a:blip r:embed="rId3"/>
                <a:stretch>
                  <a:fillRect l="-894" t="-1271" b="-1801"/>
                </a:stretch>
              </a:blipFill>
            </p:spPr>
            <p:txBody>
              <a:bodyPr/>
              <a:lstStyle/>
              <a:p>
                <a:r>
                  <a:rPr lang="zh-CN" altLang="en-US">
                    <a:noFill/>
                  </a:rPr>
                  <a:t> </a:t>
                </a:r>
              </a:p>
            </p:txBody>
          </p:sp>
        </mc:Fallback>
      </mc:AlternateContent>
      <p:sp>
        <p:nvSpPr>
          <p:cNvPr id="2" name="Rectangle 2"/>
          <p:cNvSpPr>
            <a:spLocks noChangeArrowheads="1"/>
          </p:cNvSpPr>
          <p:nvPr/>
        </p:nvSpPr>
        <p:spPr bwMode="auto">
          <a:xfrm>
            <a:off x="-1279993" y="0"/>
            <a:ext cx="147503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9217" name="image81.jpe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70924" y="500326"/>
            <a:ext cx="2476662" cy="2670909"/>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279993" y="1504950"/>
            <a:ext cx="147503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Tree>
    <p:extLst>
      <p:ext uri="{BB962C8B-B14F-4D97-AF65-F5344CB8AC3E}">
        <p14:creationId xmlns:p14="http://schemas.microsoft.com/office/powerpoint/2010/main" val="109288416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Effect transition="in" filter="blinds(horizontal)">
                                      <p:cBhvr>
                                        <p:cTn id="7" dur="500"/>
                                        <p:tgtEl>
                                          <p:spTgt spid="10">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5" end="5"/>
                                            </p:txEl>
                                          </p:spTgt>
                                        </p:tgtEl>
                                        <p:attrNameLst>
                                          <p:attrName>style.visibility</p:attrName>
                                        </p:attrNameLst>
                                      </p:cBhvr>
                                      <p:to>
                                        <p:strVal val="visible"/>
                                      </p:to>
                                    </p:set>
                                    <p:animEffect transition="in" filter="blinds(horizontal)">
                                      <p:cBhvr>
                                        <p:cTn id="12" dur="500"/>
                                        <p:tgtEl>
                                          <p:spTgt spid="10">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6" end="6"/>
                                            </p:txEl>
                                          </p:spTgt>
                                        </p:tgtEl>
                                        <p:attrNameLst>
                                          <p:attrName>style.visibility</p:attrName>
                                        </p:attrNameLst>
                                      </p:cBhvr>
                                      <p:to>
                                        <p:strVal val="visible"/>
                                      </p:to>
                                    </p:set>
                                    <p:animEffect transition="in" filter="blinds(horizontal)">
                                      <p:cBhvr>
                                        <p:cTn id="17" dur="500"/>
                                        <p:tgtEl>
                                          <p:spTgt spid="10">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7" end="7"/>
                                            </p:txEl>
                                          </p:spTgt>
                                        </p:tgtEl>
                                        <p:attrNameLst>
                                          <p:attrName>style.visibility</p:attrName>
                                        </p:attrNameLst>
                                      </p:cBhvr>
                                      <p:to>
                                        <p:strVal val="visible"/>
                                      </p:to>
                                    </p:set>
                                    <p:animEffect transition="in" filter="blinds(horizontal)">
                                      <p:cBhvr>
                                        <p:cTn id="22" dur="500"/>
                                        <p:tgtEl>
                                          <p:spTgt spid="10">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8" end="8"/>
                                            </p:txEl>
                                          </p:spTgt>
                                        </p:tgtEl>
                                        <p:attrNameLst>
                                          <p:attrName>style.visibility</p:attrName>
                                        </p:attrNameLst>
                                      </p:cBhvr>
                                      <p:to>
                                        <p:strVal val="visible"/>
                                      </p:to>
                                    </p:set>
                                    <p:animEffect transition="in" filter="blinds(horizontal)">
                                      <p:cBhvr>
                                        <p:cTn id="27" dur="500"/>
                                        <p:tgtEl>
                                          <p:spTgt spid="10">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9" end="9"/>
                                            </p:txEl>
                                          </p:spTgt>
                                        </p:tgtEl>
                                        <p:attrNameLst>
                                          <p:attrName>style.visibility</p:attrName>
                                        </p:attrNameLst>
                                      </p:cBhvr>
                                      <p:to>
                                        <p:strVal val="visible"/>
                                      </p:to>
                                    </p:set>
                                    <p:animEffect transition="in" filter="blinds(horizontal)">
                                      <p:cBhvr>
                                        <p:cTn id="32" dur="500"/>
                                        <p:tgtEl>
                                          <p:spTgt spid="10">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xEl>
                                              <p:pRg st="10" end="10"/>
                                            </p:txEl>
                                          </p:spTgt>
                                        </p:tgtEl>
                                        <p:attrNameLst>
                                          <p:attrName>style.visibility</p:attrName>
                                        </p:attrNameLst>
                                      </p:cBhvr>
                                      <p:to>
                                        <p:strVal val="visible"/>
                                      </p:to>
                                    </p:set>
                                    <p:animEffect transition="in" filter="blinds(horizontal)">
                                      <p:cBhvr>
                                        <p:cTn id="37" dur="500"/>
                                        <p:tgtEl>
                                          <p:spTgt spid="10">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0">
                                            <p:txEl>
                                              <p:pRg st="11" end="11"/>
                                            </p:txEl>
                                          </p:spTgt>
                                        </p:tgtEl>
                                        <p:attrNameLst>
                                          <p:attrName>style.visibility</p:attrName>
                                        </p:attrNameLst>
                                      </p:cBhvr>
                                      <p:to>
                                        <p:strVal val="visible"/>
                                      </p:to>
                                    </p:set>
                                    <p:animEffect transition="in" filter="blinds(horizontal)">
                                      <p:cBhvr>
                                        <p:cTn id="42" dur="500"/>
                                        <p:tgtEl>
                                          <p:spTgt spid="10">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0">
                                            <p:txEl>
                                              <p:pRg st="12" end="12"/>
                                            </p:txEl>
                                          </p:spTgt>
                                        </p:tgtEl>
                                        <p:attrNameLst>
                                          <p:attrName>style.visibility</p:attrName>
                                        </p:attrNameLst>
                                      </p:cBhvr>
                                      <p:to>
                                        <p:strVal val="visible"/>
                                      </p:to>
                                    </p:set>
                                    <p:animEffect transition="in" filter="blinds(horizontal)">
                                      <p:cBhvr>
                                        <p:cTn id="47" dur="500"/>
                                        <p:tgtEl>
                                          <p:spTgt spid="1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1335981"/>
            <a:ext cx="12190413" cy="490891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351218" y="619367"/>
            <a:ext cx="11589417" cy="5493812"/>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若点</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PB</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求直线</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PCD</a:t>
            </a:r>
            <a:r>
              <a:rPr lang="zh-CN" altLang="zh-CN" sz="2600" b="1">
                <a:latin typeface="Times New Roman" panose="02020603050405020304" pitchFamily="18" charset="0"/>
                <a:cs typeface="Times New Roman" panose="02020603050405020304" pitchFamily="18" charset="0"/>
              </a:rPr>
              <a:t>的距离</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PB</a:t>
            </a:r>
            <a:r>
              <a:rPr lang="zh-CN" altLang="zh-CN" sz="2600" b="1">
                <a:latin typeface="Times New Roman" panose="02020603050405020304" pitchFamily="18" charset="0"/>
                <a:cs typeface="Times New Roman" panose="02020603050405020304" pitchFamily="18" charset="0"/>
              </a:rPr>
              <a:t>中点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中点</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EF</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PCD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PCD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同理</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AE</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PCD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AE</a:t>
            </a:r>
            <a:r>
              <a:rPr lang="zh-CN" altLang="zh-CN" sz="2600" b="1">
                <a:latin typeface="Times New Roman" panose="02020603050405020304" pitchFamily="18" charset="0"/>
                <a:cs typeface="Times New Roman" panose="02020603050405020304" pitchFamily="18" charset="0"/>
              </a:rPr>
              <a:t>为平面</a:t>
            </a:r>
            <a:r>
              <a:rPr lang="en-US" altLang="zh-CN" sz="2600" b="1" i="1">
                <a:latin typeface="Times New Roman" panose="02020603050405020304" pitchFamily="18" charset="0"/>
                <a:cs typeface="Times New Roman" panose="02020603050405020304" pitchFamily="18" charset="0"/>
              </a:rPr>
              <a:t>AEF</a:t>
            </a:r>
            <a:r>
              <a:rPr lang="zh-CN" altLang="zh-CN" sz="2600" b="1">
                <a:latin typeface="Times New Roman" panose="02020603050405020304" pitchFamily="18" charset="0"/>
                <a:cs typeface="Times New Roman" panose="02020603050405020304" pitchFamily="18" charset="0"/>
              </a:rPr>
              <a:t>内的两条相交直线</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所以平面</a:t>
            </a:r>
            <a:r>
              <a:rPr lang="en-US" altLang="zh-CN" sz="2600" b="1" i="1">
                <a:latin typeface="Times New Roman" panose="02020603050405020304" pitchFamily="18" charset="0"/>
                <a:cs typeface="Times New Roman" panose="02020603050405020304" pitchFamily="18" charset="0"/>
              </a:rPr>
              <a:t>AEF</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PCD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所以点</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PCD</a:t>
            </a:r>
            <a:r>
              <a:rPr lang="zh-CN" altLang="zh-CN" sz="2600" b="1">
                <a:latin typeface="Times New Roman" panose="02020603050405020304" pitchFamily="18" charset="0"/>
                <a:cs typeface="Times New Roman" panose="02020603050405020304" pitchFamily="18" charset="0"/>
              </a:rPr>
              <a:t>的距离即为</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PCD</a:t>
            </a:r>
            <a:r>
              <a:rPr lang="zh-CN" altLang="zh-CN" sz="2600" b="1">
                <a:latin typeface="Times New Roman" panose="02020603050405020304" pitchFamily="18" charset="0"/>
                <a:cs typeface="Times New Roman" panose="02020603050405020304" pitchFamily="18" charset="0"/>
              </a:rPr>
              <a:t>的距离</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作</a:t>
            </a:r>
            <a:r>
              <a:rPr lang="en-US" altLang="zh-CN" sz="2600" b="1" i="1">
                <a:latin typeface="Times New Roman" panose="02020603050405020304" pitchFamily="18" charset="0"/>
                <a:cs typeface="Times New Roman" panose="02020603050405020304" pitchFamily="18" charset="0"/>
              </a:rPr>
              <a:t>AH</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1025" name="image82.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00200" y="3511235"/>
            <a:ext cx="2519953" cy="271759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6694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linds(horizontal)">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blinds(horizontal)">
                                      <p:cBhvr>
                                        <p:cTn id="32" dur="500"/>
                                        <p:tgtEl>
                                          <p:spTgt spid="1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blinds(horizontal)">
                                      <p:cBhvr>
                                        <p:cTn id="37" dur="500"/>
                                        <p:tgtEl>
                                          <p:spTgt spid="10">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0">
                                            <p:txEl>
                                              <p:pRg st="8" end="8"/>
                                            </p:txEl>
                                          </p:spTgt>
                                        </p:tgtEl>
                                        <p:attrNameLst>
                                          <p:attrName>style.visibility</p:attrName>
                                        </p:attrNameLst>
                                      </p:cBhvr>
                                      <p:to>
                                        <p:strVal val="visible"/>
                                      </p:to>
                                    </p:set>
                                    <p:animEffect transition="in" filter="blinds(horizontal)">
                                      <p:cBhvr>
                                        <p:cTn id="42" dur="500"/>
                                        <p:tgtEl>
                                          <p:spTgt spid="10">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025"/>
                                        </p:tgtEl>
                                        <p:attrNameLst>
                                          <p:attrName>style.visibility</p:attrName>
                                        </p:attrNameLst>
                                      </p:cBhvr>
                                      <p:to>
                                        <p:strVal val="visible"/>
                                      </p:to>
                                    </p:set>
                                    <p:animEffect transition="in" filter="blinds(horizontal)">
                                      <p:cBhvr>
                                        <p:cTn id="47" dur="5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13364"/>
            <a:ext cx="12190413" cy="620694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621443"/>
                <a:ext cx="11589417" cy="4886979"/>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CD</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知</a:t>
                </a:r>
                <a:r>
                  <a:rPr lang="en-US" altLang="zh-CN" sz="2600" b="1" i="1">
                    <a:latin typeface="Times New Roman" panose="02020603050405020304" pitchFamily="18" charset="0"/>
                    <a:cs typeface="Times New Roman" panose="02020603050405020304" pitchFamily="18" charset="0"/>
                  </a:rPr>
                  <a:t>CD</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PAD</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CD</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CD</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PCD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所以平面</a:t>
                </a:r>
                <a:r>
                  <a:rPr lang="en-US" altLang="zh-CN" sz="2600" b="1" i="1">
                    <a:latin typeface="Times New Roman" panose="02020603050405020304" pitchFamily="18" charset="0"/>
                    <a:cs typeface="Times New Roman" panose="02020603050405020304" pitchFamily="18" charset="0"/>
                  </a:rPr>
                  <a:t>PCD</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且平面</a:t>
                </a:r>
                <a:r>
                  <a:rPr lang="en-US" altLang="zh-CN" sz="2600" b="1" i="1">
                    <a:latin typeface="Times New Roman" panose="02020603050405020304" pitchFamily="18" charset="0"/>
                    <a:cs typeface="Times New Roman" panose="02020603050405020304" pitchFamily="18" charset="0"/>
                  </a:rPr>
                  <a:t>PCD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AH</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PCD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AH</a:t>
                </a:r>
                <a:r>
                  <a:rPr lang="zh-CN" altLang="zh-CN" sz="2600" b="1">
                    <a:latin typeface="Times New Roman" panose="02020603050405020304" pitchFamily="18" charset="0"/>
                    <a:cs typeface="Times New Roman" panose="02020603050405020304" pitchFamily="18" charset="0"/>
                  </a:rPr>
                  <a:t>就为</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PCD</a:t>
                </a:r>
                <a:r>
                  <a:rPr lang="zh-CN" altLang="zh-CN" sz="2600" b="1">
                    <a:latin typeface="Times New Roman" panose="02020603050405020304" pitchFamily="18" charset="0"/>
                    <a:cs typeface="Times New Roman" panose="02020603050405020304" pitchFamily="18" charset="0"/>
                  </a:rPr>
                  <a:t>的距离</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Rt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PAD</a:t>
                </a:r>
                <a:r>
                  <a:rPr lang="zh-CN" altLang="zh-CN" sz="2600" b="1">
                    <a:latin typeface="Times New Roman" panose="02020603050405020304" pitchFamily="18" charset="0"/>
                    <a:cs typeface="Times New Roman" panose="02020603050405020304" pitchFamily="18" charset="0"/>
                  </a:rPr>
                  <a:t>中</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PD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𝑷</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𝑨</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𝑫</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𝑷𝑨</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𝑨𝑫</m:t>
                        </m:r>
                      </m:num>
                      <m:den>
                        <m:r>
                          <a:rPr lang="en-US" altLang="zh-CN" sz="2600" b="1" i="1">
                            <a:latin typeface="Cambria Math" panose="02040503050406030204" pitchFamily="18" charset="0"/>
                            <a:cs typeface="Times New Roman" panose="02020603050405020304" pitchFamily="18" charset="0"/>
                          </a:rPr>
                          <m:t>𝑷𝑫</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PCD</a:t>
                </a:r>
                <a:r>
                  <a:rPr lang="zh-CN" altLang="zh-CN" sz="2600" b="1">
                    <a:latin typeface="Times New Roman" panose="02020603050405020304" pitchFamily="18" charset="0"/>
                    <a:cs typeface="Times New Roman" panose="02020603050405020304" pitchFamily="18" charset="0"/>
                  </a:rPr>
                  <a:t>的距离为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4886979"/>
              </a:xfrm>
              <a:prstGeom prst="rect">
                <a:avLst/>
              </a:prstGeom>
              <a:blipFill rotWithShape="0">
                <a:blip r:embed="rId3"/>
                <a:stretch>
                  <a:fillRect l="-947" b="-24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3610920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linds(horizontal)">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blinds(horizontal)">
                                      <p:cBhvr>
                                        <p:cTn id="32" dur="500"/>
                                        <p:tgtEl>
                                          <p:spTgt spid="1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blinds(horizontal)">
                                      <p:cBhvr>
                                        <p:cTn id="37"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bwMode="auto">
          <a:xfrm>
            <a:off x="263490" y="128300"/>
            <a:ext cx="11641048" cy="522091"/>
          </a:xfrm>
          <a:prstGeom prst="rect">
            <a:avLst/>
          </a:prstGeom>
        </p:spPr>
        <p:txBody>
          <a:bodyPr wrap="square">
            <a:spAutoFit/>
          </a:bodyPr>
          <a:lstStyle/>
          <a:p>
            <a:pPr defTabSz="1219200" fontAlgn="auto">
              <a:spcBef>
                <a:spcPts val="0"/>
              </a:spcBef>
              <a:spcAft>
                <a:spcPts val="0"/>
              </a:spcAft>
              <a:defRPr/>
            </a:pPr>
            <a:r>
              <a:rPr lang="zh-CN" altLang="en-US" sz="2800" b="1" kern="0" smtClean="0">
                <a:latin typeface="微软雅黑" panose="020B0503020204020204" pitchFamily="34" charset="-122"/>
                <a:ea typeface="微软雅黑" panose="020B0503020204020204" pitchFamily="34" charset="-122"/>
              </a:rPr>
              <a:t>拓展视野</a:t>
            </a:r>
            <a:r>
              <a:rPr lang="zh-CN" altLang="en-US" sz="2800" b="1" kern="0">
                <a:latin typeface="微软雅黑" panose="020B0503020204020204" pitchFamily="34" charset="-122"/>
                <a:ea typeface="微软雅黑" panose="020B0503020204020204" pitchFamily="34" charset="-122"/>
              </a:rPr>
              <a:t>　</a:t>
            </a:r>
            <a:r>
              <a:rPr lang="zh-CN" altLang="en-US" sz="2800" b="1" kern="0" smtClean="0">
                <a:latin typeface="微软雅黑" panose="020B0503020204020204" pitchFamily="34" charset="-122"/>
                <a:ea typeface="微软雅黑" panose="020B0503020204020204" pitchFamily="34" charset="-122"/>
              </a:rPr>
              <a:t>  </a:t>
            </a:r>
            <a:r>
              <a:rPr lang="zh-CN" altLang="zh-CN" sz="2800" b="1" smtClean="0">
                <a:latin typeface="Times New Roman" panose="02020603050405020304" pitchFamily="18" charset="0"/>
                <a:ea typeface="微软雅黑" panose="020B0503020204020204" pitchFamily="34" charset="-122"/>
                <a:cs typeface="Times New Roman" panose="02020603050405020304" pitchFamily="18" charset="0"/>
              </a:rPr>
              <a:t>平面</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方程与其法向量</a:t>
            </a:r>
            <a:endParaRPr lang="en-US" altLang="zh-CN" sz="2800" b="1" kern="0" dirty="0">
              <a:solidFill>
                <a:prstClr val="black"/>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3" name="矩形 2"/>
              <p:cNvSpPr/>
              <p:nvPr/>
            </p:nvSpPr>
            <p:spPr>
              <a:xfrm>
                <a:off x="269382" y="642225"/>
                <a:ext cx="11589417" cy="5039456"/>
              </a:xfrm>
              <a:prstGeom prst="rect">
                <a:avLst/>
              </a:prstGeom>
            </p:spPr>
            <p:txBody>
              <a:bodyPr wrap="square">
                <a:spAutoFit/>
              </a:bodyPr>
              <a:lstStyle/>
              <a:p>
                <a:pPr>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平面的点法式方程</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在人教</a:t>
                </a:r>
                <a:r>
                  <a:rPr lang="en-US" altLang="zh-CN" sz="2600" b="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版选修一第</a:t>
                </a:r>
                <a:r>
                  <a:rPr lang="en-US" altLang="zh-CN" sz="2600" b="1" dirty="0">
                    <a:latin typeface="Times New Roman" panose="02020603050405020304" pitchFamily="18" charset="0"/>
                    <a:cs typeface="Times New Roman" panose="02020603050405020304" pitchFamily="18" charset="0"/>
                  </a:rPr>
                  <a:t>44</a:t>
                </a:r>
                <a:r>
                  <a:rPr lang="zh-CN" altLang="zh-CN" sz="2600" b="1" dirty="0">
                    <a:latin typeface="Times New Roman" panose="02020603050405020304" pitchFamily="18" charset="0"/>
                    <a:cs typeface="Times New Roman" panose="02020603050405020304" pitchFamily="18" charset="0"/>
                  </a:rPr>
                  <a:t>页中出现了这样的问题</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在空间直角坐标系中</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已知向量</a:t>
                </a:r>
                <a:r>
                  <a:rPr lang="en-US" altLang="zh-CN" sz="2600" b="1" i="1" dirty="0">
                    <a:latin typeface="Times New Roman" panose="02020603050405020304" pitchFamily="18" charset="0"/>
                    <a:cs typeface="Times New Roman" panose="02020603050405020304" pitchFamily="18" charset="0"/>
                  </a:rPr>
                  <a:t>u</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c</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abc</a:t>
                </a:r>
                <a:r>
                  <a:rPr lang="en-US" altLang="zh-CN" sz="2600" b="1" dirty="0" err="1">
                    <a:latin typeface="宋体" panose="02010600030101010101" pitchFamily="2" charset="-122"/>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0</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点</a:t>
                </a:r>
                <a:r>
                  <a:rPr lang="en-US" altLang="zh-CN" sz="2600" b="1" i="1" dirty="0" err="1">
                    <a:latin typeface="Times New Roman" panose="02020603050405020304" pitchFamily="18" charset="0"/>
                    <a:cs typeface="Times New Roman" panose="02020603050405020304" pitchFamily="18" charset="0"/>
                  </a:rPr>
                  <a:t>P</a:t>
                </a:r>
                <a:r>
                  <a:rPr lang="en-US" altLang="zh-CN" sz="2600" b="1" baseline="-25000" dirty="0" err="1">
                    <a:latin typeface="Times New Roman" panose="02020603050405020304" pitchFamily="18" charset="0"/>
                    <a:cs typeface="Times New Roman" panose="02020603050405020304" pitchFamily="18" charset="0"/>
                  </a:rPr>
                  <a:t>0</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x</a:t>
                </a:r>
                <a:r>
                  <a:rPr lang="en-US" altLang="zh-CN" sz="2600" b="1" baseline="-25000" dirty="0" err="1">
                    <a:latin typeface="Times New Roman" panose="02020603050405020304" pitchFamily="18" charset="0"/>
                    <a:cs typeface="Times New Roman" panose="02020603050405020304" pitchFamily="18" charset="0"/>
                  </a:rPr>
                  <a:t>0</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y</a:t>
                </a:r>
                <a:r>
                  <a:rPr lang="en-US" altLang="zh-CN" sz="2600" b="1" baseline="-25000" dirty="0" err="1">
                    <a:latin typeface="Times New Roman" panose="02020603050405020304" pitchFamily="18" charset="0"/>
                    <a:cs typeface="Times New Roman" panose="02020603050405020304" pitchFamily="18" charset="0"/>
                  </a:rPr>
                  <a:t>0</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z</a:t>
                </a:r>
                <a:r>
                  <a:rPr lang="en-US" altLang="zh-CN" sz="2600" b="1" baseline="-25000" dirty="0" err="1">
                    <a:latin typeface="Times New Roman" panose="02020603050405020304" pitchFamily="18" charset="0"/>
                    <a:cs typeface="Times New Roman" panose="02020603050405020304" pitchFamily="18" charset="0"/>
                  </a:rPr>
                  <a:t>0</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P</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x</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y</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z</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若平面</a:t>
                </a:r>
                <a:r>
                  <a:rPr lang="en-US" altLang="zh-CN" sz="2600" b="1" i="1" dirty="0">
                    <a:latin typeface="Times New Roman" panose="02020603050405020304" pitchFamily="18" charset="0"/>
                    <a:cs typeface="Times New Roman" panose="02020603050405020304" pitchFamily="18" charset="0"/>
                  </a:rPr>
                  <a:t>α</a:t>
                </a:r>
                <a:r>
                  <a:rPr lang="zh-CN" altLang="zh-CN" sz="2600" b="1" dirty="0">
                    <a:latin typeface="Times New Roman" panose="02020603050405020304" pitchFamily="18" charset="0"/>
                    <a:cs typeface="Times New Roman" panose="02020603050405020304" pitchFamily="18" charset="0"/>
                  </a:rPr>
                  <a:t>经过点</a:t>
                </a:r>
                <a:r>
                  <a:rPr lang="en-US" altLang="zh-CN" sz="2600" b="1" i="1" dirty="0" err="1">
                    <a:latin typeface="Times New Roman" panose="02020603050405020304" pitchFamily="18" charset="0"/>
                    <a:cs typeface="Times New Roman" panose="02020603050405020304" pitchFamily="18" charset="0"/>
                  </a:rPr>
                  <a:t>P</a:t>
                </a:r>
                <a:r>
                  <a:rPr lang="en-US" altLang="zh-CN" sz="2600" b="1" baseline="-25000" dirty="0" err="1">
                    <a:latin typeface="Times New Roman" panose="02020603050405020304" pitchFamily="18" charset="0"/>
                    <a:cs typeface="Times New Roman" panose="02020603050405020304" pitchFamily="18" charset="0"/>
                  </a:rPr>
                  <a:t>0</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且以</a:t>
                </a:r>
                <a:r>
                  <a:rPr lang="en-US" altLang="zh-CN" sz="2600" b="1" i="1" dirty="0">
                    <a:latin typeface="Times New Roman" panose="02020603050405020304" pitchFamily="18" charset="0"/>
                    <a:cs typeface="Times New Roman" panose="02020603050405020304" pitchFamily="18" charset="0"/>
                  </a:rPr>
                  <a:t>u</a:t>
                </a:r>
                <a:r>
                  <a:rPr lang="zh-CN" altLang="zh-CN" sz="2600" b="1" dirty="0">
                    <a:latin typeface="Times New Roman" panose="02020603050405020304" pitchFamily="18" charset="0"/>
                    <a:cs typeface="Times New Roman" panose="02020603050405020304" pitchFamily="18" charset="0"/>
                  </a:rPr>
                  <a:t>为法向量</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P</a:t>
                </a:r>
                <a:r>
                  <a:rPr lang="zh-CN" altLang="zh-CN" sz="2600" b="1" dirty="0">
                    <a:latin typeface="Times New Roman" panose="02020603050405020304" pitchFamily="18" charset="0"/>
                    <a:cs typeface="Times New Roman" panose="02020603050405020304" pitchFamily="18" charset="0"/>
                  </a:rPr>
                  <a:t>是平面</a:t>
                </a:r>
                <a:r>
                  <a:rPr lang="en-US" altLang="zh-CN" sz="2600" b="1" i="1" dirty="0">
                    <a:latin typeface="Times New Roman" panose="02020603050405020304" pitchFamily="18" charset="0"/>
                    <a:cs typeface="Times New Roman" panose="02020603050405020304" pitchFamily="18" charset="0"/>
                  </a:rPr>
                  <a:t>α</a:t>
                </a:r>
                <a:r>
                  <a:rPr lang="zh-CN" altLang="zh-CN" sz="2600" b="1" dirty="0">
                    <a:latin typeface="Times New Roman" panose="02020603050405020304" pitchFamily="18" charset="0"/>
                    <a:cs typeface="Times New Roman" panose="02020603050405020304" pitchFamily="18" charset="0"/>
                  </a:rPr>
                  <a:t>内的任意一点</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𝑷</m:t>
                            </m:r>
                          </m:e>
                          <m:sub>
                            <m:r>
                              <a:rPr lang="en-US" altLang="zh-CN" sz="2600" b="1" i="1">
                                <a:latin typeface="Cambria Math" panose="02040503050406030204" pitchFamily="18" charset="0"/>
                                <a:cs typeface="Times New Roman" panose="02020603050405020304" pitchFamily="18" charset="0"/>
                              </a:rPr>
                              <m:t>𝟎</m:t>
                            </m:r>
                          </m:sub>
                        </m:sSub>
                        <m:r>
                          <a:rPr lang="en-US" altLang="zh-CN" sz="2600" b="1" i="1">
                            <a:latin typeface="Cambria Math" panose="02040503050406030204" pitchFamily="18" charset="0"/>
                            <a:cs typeface="Times New Roman" panose="02020603050405020304" pitchFamily="18" charset="0"/>
                          </a:rPr>
                          <m:t>𝑷</m:t>
                        </m:r>
                      </m:e>
                    </m:acc>
                  </m:oMath>
                </a14:m>
                <a:r>
                  <a:rPr lang="en-US" altLang="zh-CN" sz="2600" b="1" dirty="0">
                    <a:latin typeface="Times New Roman" panose="02020603050405020304" pitchFamily="18" charset="0"/>
                    <a:cs typeface="Times New Roman" panose="02020603050405020304" pitchFamily="18" charset="0"/>
                  </a:rPr>
                  <a:t>=(</a:t>
                </a:r>
                <a:r>
                  <a:rPr lang="en-US" altLang="zh-CN" sz="2600" b="1" i="1" dirty="0" smtClean="0">
                    <a:latin typeface="Times New Roman" panose="02020603050405020304" pitchFamily="18" charset="0"/>
                    <a:cs typeface="Times New Roman" panose="02020603050405020304" pitchFamily="18" charset="0"/>
                  </a:rPr>
                  <a:t>x</a:t>
                </a:r>
                <a:r>
                  <a:rPr lang="en-US" altLang="zh-CN" sz="2600" b="1" dirty="0" smtClean="0">
                    <a:latin typeface="宋体" panose="02010600030101010101" pitchFamily="2" charset="-122"/>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x</a:t>
                </a:r>
                <a:r>
                  <a:rPr lang="en-US" altLang="zh-CN" sz="2600" b="1" baseline="-25000" dirty="0" err="1" smtClean="0">
                    <a:latin typeface="Times New Roman" panose="02020603050405020304" pitchFamily="18" charset="0"/>
                    <a:cs typeface="Times New Roman" panose="02020603050405020304" pitchFamily="18" charset="0"/>
                  </a:rPr>
                  <a:t>0</a:t>
                </a:r>
                <a:r>
                  <a:rPr lang="en-US" altLang="zh-CN" sz="2600" b="1" dirty="0" err="1" smtClean="0">
                    <a:latin typeface="宋体" panose="02010600030101010101" pitchFamily="2" charset="-122"/>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y</a:t>
                </a:r>
                <a:r>
                  <a:rPr lang="en-US" altLang="zh-CN" sz="2600" b="1" dirty="0" smtClean="0">
                    <a:latin typeface="宋体" panose="02010600030101010101" pitchFamily="2" charset="-122"/>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y</a:t>
                </a:r>
                <a:r>
                  <a:rPr lang="en-US" altLang="zh-CN" sz="2600" b="1" baseline="-25000" dirty="0" err="1" smtClean="0">
                    <a:latin typeface="Times New Roman" panose="02020603050405020304" pitchFamily="18" charset="0"/>
                    <a:cs typeface="Times New Roman" panose="02020603050405020304" pitchFamily="18" charset="0"/>
                  </a:rPr>
                  <a:t>0</a:t>
                </a:r>
                <a:r>
                  <a:rPr lang="en-US" altLang="zh-CN" sz="2600" b="1" dirty="0" err="1" smtClean="0">
                    <a:latin typeface="宋体" panose="02010600030101010101" pitchFamily="2" charset="-122"/>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z</a:t>
                </a:r>
                <a:r>
                  <a:rPr lang="en-US" altLang="zh-CN" sz="2600" b="1" dirty="0" err="1" smtClean="0">
                    <a:latin typeface="宋体" panose="02010600030101010101" pitchFamily="2" charset="-122"/>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z</a:t>
                </a:r>
                <a:r>
                  <a:rPr lang="en-US" altLang="zh-CN" sz="2600" b="1" baseline="-25000" dirty="0" err="1" smtClean="0">
                    <a:latin typeface="Times New Roman" panose="02020603050405020304" pitchFamily="18" charset="0"/>
                    <a:cs typeface="Times New Roman" panose="02020603050405020304" pitchFamily="18" charset="0"/>
                  </a:rPr>
                  <a:t>0</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a:t>
                </a:r>
                <a:r>
                  <a:rPr lang="zh-CN" altLang="zh-CN" sz="2600" b="1" dirty="0" smtClean="0">
                    <a:latin typeface="Times New Roman" panose="02020603050405020304" pitchFamily="18" charset="0"/>
                    <a:cs typeface="Times New Roman" panose="02020603050405020304" pitchFamily="18" charset="0"/>
                  </a:rPr>
                  <a:t>满足</a:t>
                </a:r>
                <a:r>
                  <a:rPr lang="en-US" altLang="zh-CN" sz="2600" b="1" i="1" dirty="0" smtClean="0">
                    <a:latin typeface="Times New Roman" panose="02020603050405020304" pitchFamily="18" charset="0"/>
                    <a:cs typeface="Times New Roman" panose="02020603050405020304" pitchFamily="18" charset="0"/>
                  </a:rPr>
                  <a:t>u</a:t>
                </a:r>
                <a:r>
                  <a:rPr lang="zh-CN" altLang="zh-CN" sz="2600" b="1" dirty="0">
                    <a:latin typeface="Calibri" panose="020F0502020204030204" pitchFamily="34" charset="0"/>
                    <a:cs typeface="宋体" panose="02010600030101010101" pitchFamily="2" charset="-122"/>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𝑷</m:t>
                            </m:r>
                          </m:e>
                          <m:sub>
                            <m:r>
                              <a:rPr lang="en-US" altLang="zh-CN" sz="2600" b="1" i="1">
                                <a:latin typeface="Cambria Math" panose="02040503050406030204" pitchFamily="18" charset="0"/>
                                <a:cs typeface="Times New Roman" panose="02020603050405020304" pitchFamily="18" charset="0"/>
                              </a:rPr>
                              <m:t>𝟎</m:t>
                            </m:r>
                          </m:sub>
                        </m:sSub>
                        <m:r>
                          <a:rPr lang="en-US" altLang="zh-CN" sz="2600" b="1" i="1">
                            <a:latin typeface="Cambria Math" panose="02040503050406030204" pitchFamily="18" charset="0"/>
                            <a:cs typeface="Times New Roman" panose="02020603050405020304" pitchFamily="18" charset="0"/>
                          </a:rPr>
                          <m:t>𝑷</m:t>
                        </m:r>
                      </m:e>
                    </m:acc>
                  </m:oMath>
                </a14:m>
                <a:r>
                  <a:rPr lang="en-US" altLang="zh-CN" sz="2600" b="1" dirty="0">
                    <a:latin typeface="Cambria Math" panose="02040503050406030204" pitchFamily="18" charset="0"/>
                    <a:cs typeface="Cambria Math" panose="020405030504060302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𝑷</m:t>
                            </m:r>
                          </m:e>
                          <m:sub>
                            <m:r>
                              <a:rPr lang="en-US" altLang="zh-CN" sz="2600" b="1" i="1">
                                <a:latin typeface="Cambria Math" panose="02040503050406030204" pitchFamily="18" charset="0"/>
                                <a:cs typeface="Times New Roman" panose="02020603050405020304" pitchFamily="18" charset="0"/>
                              </a:rPr>
                              <m:t>𝟎</m:t>
                            </m:r>
                          </m:sub>
                        </m:sSub>
                        <m:r>
                          <a:rPr lang="en-US" altLang="zh-CN" sz="2600" b="1" i="1">
                            <a:latin typeface="Cambria Math" panose="02040503050406030204" pitchFamily="18" charset="0"/>
                            <a:cs typeface="Times New Roman" panose="02020603050405020304" pitchFamily="18" charset="0"/>
                          </a:rPr>
                          <m:t>𝑷</m:t>
                        </m:r>
                      </m:e>
                    </m:acc>
                  </m:oMath>
                </a14:m>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u</a:t>
                </a:r>
                <a:r>
                  <a:rPr lang="en-US" altLang="zh-CN" sz="2600" b="1" dirty="0">
                    <a:latin typeface="Times New Roman" panose="02020603050405020304" pitchFamily="18" charset="0"/>
                    <a:cs typeface="Times New Roman" panose="02020603050405020304" pitchFamily="18" charset="0"/>
                  </a:rPr>
                  <a:t>=0</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即</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x</a:t>
                </a:r>
                <a:r>
                  <a:rPr lang="en-US" altLang="zh-CN" sz="2600" b="1" baseline="-25000" dirty="0" err="1">
                    <a:latin typeface="Times New Roman" panose="02020603050405020304" pitchFamily="18" charset="0"/>
                    <a:cs typeface="Times New Roman" panose="02020603050405020304" pitchFamily="18" charset="0"/>
                  </a:rPr>
                  <a:t>0</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y</a:t>
                </a:r>
                <a:r>
                  <a:rPr lang="en-US" altLang="zh-CN" sz="2600" b="1" dirty="0">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y</a:t>
                </a:r>
                <a:r>
                  <a:rPr lang="en-US" altLang="zh-CN" sz="2600" b="1" baseline="-25000" dirty="0" err="1">
                    <a:latin typeface="Times New Roman" panose="02020603050405020304" pitchFamily="18" charset="0"/>
                    <a:cs typeface="Times New Roman" panose="02020603050405020304" pitchFamily="18" charset="0"/>
                  </a:rPr>
                  <a:t>0</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z</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z</a:t>
                </a:r>
                <a:r>
                  <a:rPr lang="en-US" altLang="zh-CN" sz="2600" b="1" baseline="-25000" dirty="0" err="1">
                    <a:latin typeface="Times New Roman" panose="02020603050405020304" pitchFamily="18" charset="0"/>
                    <a:cs typeface="Times New Roman" panose="02020603050405020304" pitchFamily="18" charset="0"/>
                  </a:rPr>
                  <a:t>0</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c</a:t>
                </a:r>
                <a:r>
                  <a:rPr lang="en-US" altLang="zh-CN" sz="2600" b="1" dirty="0">
                    <a:latin typeface="Times New Roman" panose="02020603050405020304" pitchFamily="18" charset="0"/>
                    <a:cs typeface="Times New Roman" panose="02020603050405020304" pitchFamily="18" charset="0"/>
                  </a:rPr>
                  <a:t>)=0</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则我们可以得到平面</a:t>
                </a:r>
                <a:r>
                  <a:rPr lang="en-US" altLang="zh-CN" sz="2600" b="1" i="1" dirty="0">
                    <a:latin typeface="Times New Roman" panose="02020603050405020304" pitchFamily="18" charset="0"/>
                    <a:cs typeface="Times New Roman" panose="02020603050405020304" pitchFamily="18" charset="0"/>
                  </a:rPr>
                  <a:t>α</a:t>
                </a:r>
                <a:r>
                  <a:rPr lang="zh-CN" altLang="zh-CN" sz="2600" b="1" dirty="0">
                    <a:latin typeface="Times New Roman" panose="02020603050405020304" pitchFamily="18" charset="0"/>
                    <a:cs typeface="Times New Roman" panose="02020603050405020304" pitchFamily="18" charset="0"/>
                  </a:rPr>
                  <a:t>的点法式方程</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x</a:t>
                </a:r>
                <a:r>
                  <a:rPr lang="en-US" altLang="zh-CN" sz="2600" b="1" baseline="-25000" dirty="0" err="1">
                    <a:latin typeface="Times New Roman" panose="02020603050405020304" pitchFamily="18" charset="0"/>
                    <a:cs typeface="Times New Roman" panose="02020603050405020304" pitchFamily="18" charset="0"/>
                  </a:rPr>
                  <a:t>0</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b</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y</a:t>
                </a:r>
                <a:r>
                  <a:rPr lang="en-US" altLang="zh-CN" sz="2600" b="1" dirty="0">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y</a:t>
                </a:r>
                <a:r>
                  <a:rPr lang="en-US" altLang="zh-CN" sz="2600" b="1" baseline="-25000" dirty="0" err="1">
                    <a:latin typeface="Times New Roman" panose="02020603050405020304" pitchFamily="18" charset="0"/>
                    <a:cs typeface="Times New Roman" panose="02020603050405020304" pitchFamily="18" charset="0"/>
                  </a:rPr>
                  <a:t>0</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c</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z</a:t>
                </a:r>
                <a:r>
                  <a:rPr lang="en-US" altLang="zh-CN" sz="2600" b="1" dirty="0">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z</a:t>
                </a:r>
                <a:r>
                  <a:rPr lang="en-US" altLang="zh-CN" sz="2600" b="1" baseline="-25000" dirty="0" err="1">
                    <a:latin typeface="Times New Roman" panose="02020603050405020304" pitchFamily="18" charset="0"/>
                    <a:cs typeface="Times New Roman" panose="02020603050405020304" pitchFamily="18" charset="0"/>
                  </a:rPr>
                  <a:t>0</a:t>
                </a:r>
                <a:r>
                  <a:rPr lang="en-US" altLang="zh-CN" sz="2600" b="1" dirty="0">
                    <a:latin typeface="Times New Roman" panose="02020603050405020304" pitchFamily="18" charset="0"/>
                    <a:cs typeface="Times New Roman" panose="02020603050405020304" pitchFamily="18" charset="0"/>
                  </a:rPr>
                  <a:t>)=0</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此方程称为平面方程</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显然</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若我们将上述点法式方程加以整理即可得到平面</a:t>
                </a:r>
                <a:r>
                  <a:rPr lang="en-US" altLang="zh-CN" sz="2600" b="1" i="1" dirty="0">
                    <a:latin typeface="Times New Roman" panose="02020603050405020304" pitchFamily="18" charset="0"/>
                    <a:cs typeface="Times New Roman" panose="02020603050405020304" pitchFamily="18" charset="0"/>
                  </a:rPr>
                  <a:t>α</a:t>
                </a:r>
                <a:r>
                  <a:rPr lang="zh-CN" altLang="zh-CN" sz="2600" b="1" dirty="0">
                    <a:latin typeface="Times New Roman" panose="02020603050405020304" pitchFamily="18" charset="0"/>
                    <a:cs typeface="Times New Roman" panose="02020603050405020304" pitchFamily="18" charset="0"/>
                  </a:rPr>
                  <a:t>的一般式方程</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即</a:t>
                </a:r>
                <a:r>
                  <a:rPr lang="en-US" altLang="zh-CN" sz="2600" b="1" i="1" dirty="0" err="1">
                    <a:latin typeface="Times New Roman" panose="02020603050405020304" pitchFamily="18" charset="0"/>
                    <a:cs typeface="Times New Roman" panose="02020603050405020304" pitchFamily="18" charset="0"/>
                  </a:rPr>
                  <a:t>ax</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by</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cz</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d</a:t>
                </a:r>
                <a:r>
                  <a:rPr lang="en-US" altLang="zh-CN" sz="2600" b="1" dirty="0">
                    <a:latin typeface="Times New Roman" panose="02020603050405020304" pitchFamily="18" charset="0"/>
                    <a:cs typeface="Times New Roman" panose="02020603050405020304" pitchFamily="18" charset="0"/>
                  </a:rPr>
                  <a:t>=0</a:t>
                </a:r>
                <a:r>
                  <a:rPr lang="zh-CN" altLang="zh-CN" sz="2600" b="1" dirty="0">
                    <a:latin typeface="Times New Roman" panose="02020603050405020304" pitchFamily="18" charset="0"/>
                    <a:cs typeface="Times New Roman" panose="02020603050405020304" pitchFamily="18" charset="0"/>
                  </a:rPr>
                  <a:t>的三元一次方程</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642225"/>
                <a:ext cx="11589417" cy="5039456"/>
              </a:xfrm>
              <a:prstGeom prst="rect">
                <a:avLst/>
              </a:prstGeom>
              <a:blipFill rotWithShape="0">
                <a:blip r:embed="rId2"/>
                <a:stretch>
                  <a:fillRect l="-947" r="-631" b="-72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4329635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矩形 6"/>
              <p:cNvSpPr/>
              <p:nvPr/>
            </p:nvSpPr>
            <p:spPr>
              <a:xfrm>
                <a:off x="269382" y="621443"/>
                <a:ext cx="11589417" cy="4782463"/>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点到平面的距离</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若已知空间中的点</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则点</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的距离为</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𝒂𝒓</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𝒃𝒔</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𝒄𝒕</m:t>
                        </m:r>
                        <m:r>
                          <a:rPr lang="en-US" altLang="zh-CN" sz="2600" b="1">
                            <a:latin typeface="Cambria Math" panose="02040503050406030204" pitchFamily="18" charset="0"/>
                            <a:cs typeface="Times New Roman" panose="02020603050405020304" pitchFamily="18" charset="0"/>
                          </a:rPr>
                          <m:t>+</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𝒅</m:t>
                            </m:r>
                          </m:e>
                        </m:d>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𝒄</m:t>
                                </m:r>
                              </m:e>
                              <m:sup>
                                <m:r>
                                  <a:rPr lang="en-US" altLang="zh-CN" sz="2600" b="1" i="1">
                                    <a:latin typeface="Cambria Math" panose="02040503050406030204" pitchFamily="18" charset="0"/>
                                    <a:cs typeface="Times New Roman" panose="02020603050405020304" pitchFamily="18" charset="0"/>
                                  </a:rPr>
                                  <m:t>𝟐</m:t>
                                </m:r>
                              </m:sup>
                            </m:sSup>
                          </m:e>
                        </m:rad>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直线的交线式方程</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若两个平面</a:t>
                </a:r>
                <a:r>
                  <a:rPr lang="en-US" altLang="zh-CN" sz="2600" b="1" i="1">
                    <a:latin typeface="Times New Roman" panose="02020603050405020304" pitchFamily="18" charset="0"/>
                    <a:cs typeface="Times New Roman" panose="02020603050405020304" pitchFamily="18" charset="0"/>
                  </a:rPr>
                  <a:t>α</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β</a:t>
                </a:r>
                <a:r>
                  <a:rPr lang="zh-CN" altLang="zh-CN" sz="2600" b="1">
                    <a:latin typeface="Times New Roman" panose="02020603050405020304" pitchFamily="18" charset="0"/>
                    <a:cs typeface="Times New Roman" panose="02020603050405020304" pitchFamily="18" charset="0"/>
                  </a:rPr>
                  <a:t>的交线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的方程为</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𝒂</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𝒃</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𝒄</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𝒛</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𝒅</m:t>
                                  </m:r>
                                </m:e>
                                <m:sub>
                                  <m:r>
                                    <a:rPr lang="en-US" altLang="zh-CN" sz="2600" b="1" i="1">
                                      <a:latin typeface="Cambria Math" panose="02040503050406030204" pitchFamily="18" charset="0"/>
                                      <a:cs typeface="Times New Roman" panose="02020603050405020304" pitchFamily="18" charset="0"/>
                                    </a:rPr>
                                    <m:t>𝟏</m:t>
                                  </m:r>
                                </m:sub>
                              </m:s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𝒂</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𝒃</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𝒄</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𝒛</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𝒅</m:t>
                                  </m:r>
                                </m:e>
                                <m:sub>
                                  <m:r>
                                    <a:rPr lang="en-US" altLang="zh-CN" sz="2600" b="1" i="1">
                                      <a:latin typeface="Cambria Math" panose="02040503050406030204" pitchFamily="18" charset="0"/>
                                      <a:cs typeface="Times New Roman" panose="02020603050405020304" pitchFamily="18" charset="0"/>
                                    </a:rPr>
                                    <m:t>𝟐</m:t>
                                  </m:r>
                                </m:sub>
                              </m:s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oMath>
                </a14:m>
                <a:r>
                  <a:rPr lang="zh-CN" altLang="zh-CN" sz="2600" b="1">
                    <a:latin typeface="Times New Roman" panose="02020603050405020304" pitchFamily="18" charset="0"/>
                    <a:cs typeface="Times New Roman" panose="02020603050405020304" pitchFamily="18" charset="0"/>
                  </a:rPr>
                  <a:t>该三元一次方程组称为直线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由平面</a:t>
                </a:r>
                <a:r>
                  <a:rPr lang="en-US" altLang="zh-CN" sz="2600" b="1" i="1">
                    <a:latin typeface="Times New Roman" panose="02020603050405020304" pitchFamily="18" charset="0"/>
                    <a:cs typeface="Times New Roman" panose="02020603050405020304" pitchFamily="18" charset="0"/>
                  </a:rPr>
                  <a:t>α</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β</a:t>
                </a:r>
                <a:r>
                  <a:rPr lang="zh-CN" altLang="zh-CN" sz="2600" b="1">
                    <a:latin typeface="Times New Roman" panose="02020603050405020304" pitchFamily="18" charset="0"/>
                    <a:cs typeface="Times New Roman" panose="02020603050405020304" pitchFamily="18" charset="0"/>
                  </a:rPr>
                  <a:t>的相交的交线式方程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此时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的方向向量为</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即平面</a:t>
                </a:r>
                <a:r>
                  <a:rPr lang="en-US" altLang="zh-CN" sz="2600" b="1" i="1">
                    <a:latin typeface="Times New Roman" panose="02020603050405020304" pitchFamily="18" charset="0"/>
                    <a:cs typeface="Times New Roman" panose="02020603050405020304" pitchFamily="18" charset="0"/>
                  </a:rPr>
                  <a:t>α</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β</a:t>
                </a:r>
                <a:r>
                  <a:rPr lang="zh-CN" altLang="zh-CN" sz="2600" b="1">
                    <a:latin typeface="Times New Roman" panose="02020603050405020304" pitchFamily="18" charset="0"/>
                    <a:cs typeface="Times New Roman" panose="02020603050405020304" pitchFamily="18" charset="0"/>
                  </a:rPr>
                  <a:t>法向量的向量积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621443"/>
                <a:ext cx="11589417" cy="4782463"/>
              </a:xfrm>
              <a:prstGeom prst="rect">
                <a:avLst/>
              </a:prstGeom>
              <a:blipFill rotWithShape="0">
                <a:blip r:embed="rId2"/>
                <a:stretch>
                  <a:fillRect l="-947" r="-789" b="-229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50588548"/>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69382" y="621443"/>
            <a:ext cx="11589417" cy="4293483"/>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典例</a:t>
            </a:r>
            <a:r>
              <a:rPr lang="zh-CN" altLang="zh-CN" sz="2600" b="1">
                <a:solidFill>
                  <a:srgbClr val="0000FF"/>
                </a:solidFill>
                <a:latin typeface="Calibri" panose="020F0502020204030204" pitchFamily="34"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(2025·</a:t>
            </a:r>
            <a:r>
              <a:rPr lang="zh-CN" altLang="zh-CN" sz="2600" b="1">
                <a:latin typeface="Times New Roman" panose="02020603050405020304" pitchFamily="18" charset="0"/>
                <a:cs typeface="Times New Roman" panose="02020603050405020304" pitchFamily="18" charset="0"/>
              </a:rPr>
              <a:t>济南模拟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在空间直角坐标系</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xyz</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任何一个平面的方程都能表示成</a:t>
            </a:r>
            <a:r>
              <a:rPr lang="en-US" altLang="zh-CN" sz="2600" b="1" i="1">
                <a:latin typeface="Times New Roman" panose="02020603050405020304" pitchFamily="18" charset="0"/>
                <a:cs typeface="Times New Roman" panose="02020603050405020304" pitchFamily="18" charset="0"/>
              </a:rPr>
              <a:t>Ax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Cz</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其中</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为该平面的法向量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已知</a:t>
            </a:r>
            <a:r>
              <a:rPr lang="zh-CN" altLang="zh-CN" sz="2600" b="1">
                <a:latin typeface="Times New Roman" panose="02020603050405020304" pitchFamily="18" charset="0"/>
                <a:cs typeface="Times New Roman" panose="02020603050405020304" pitchFamily="18" charset="0"/>
              </a:rPr>
              <a:t>集合</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	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设集合</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记</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中所有点构成的图形的面积为</a:t>
            </a:r>
            <a:r>
              <a:rPr lang="en-US" altLang="zh-CN" sz="2600" b="1" i="1">
                <a:latin typeface="Times New Roman" panose="02020603050405020304" pitchFamily="18" charset="0"/>
                <a:cs typeface="Times New Roman" panose="02020603050405020304" pitchFamily="18" charset="0"/>
              </a:rPr>
              <a:t>S</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中的所有点构成的图形的面积为</a:t>
            </a:r>
            <a:r>
              <a:rPr lang="en-US" altLang="zh-CN" sz="2600" b="1" i="1">
                <a:latin typeface="Times New Roman" panose="02020603050405020304" pitchFamily="18" charset="0"/>
                <a:cs typeface="Times New Roman" panose="02020603050405020304" pitchFamily="18" charset="0"/>
              </a:rPr>
              <a:t>S</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S</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和</a:t>
            </a:r>
            <a:r>
              <a:rPr lang="en-US" altLang="zh-CN" sz="2600" b="1" i="1">
                <a:latin typeface="Times New Roman" panose="02020603050405020304" pitchFamily="18" charset="0"/>
                <a:cs typeface="Times New Roman" panose="02020603050405020304" pitchFamily="18" charset="0"/>
              </a:rPr>
              <a:t>S</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的值</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5840803"/>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65392"/>
            <a:ext cx="12190413" cy="630520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269382" y="634143"/>
                <a:ext cx="11589417" cy="5374164"/>
              </a:xfrm>
              <a:prstGeom prst="rect">
                <a:avLst/>
              </a:prstGeom>
            </p:spPr>
            <p:txBody>
              <a:bodyPr wrap="square">
                <a:spAutoFit/>
              </a:bodyPr>
              <a:lstStyle/>
              <a:p>
                <a:pPr marL="355600" indent="-355600">
                  <a:lnSpc>
                    <a:spcPct val="12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集合</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表示</a:t>
                </a:r>
                <a:r>
                  <a:rPr lang="en-US" altLang="zh-CN" sz="2600" b="1" i="1">
                    <a:latin typeface="Times New Roman" panose="02020603050405020304" pitchFamily="18" charset="0"/>
                    <a:cs typeface="Times New Roman" panose="02020603050405020304" pitchFamily="18" charset="0"/>
                  </a:rPr>
                  <a:t>xOy</a:t>
                </a:r>
                <a:r>
                  <a:rPr lang="zh-CN" altLang="zh-CN" sz="2600" b="1">
                    <a:latin typeface="Times New Roman" panose="02020603050405020304" pitchFamily="18" charset="0"/>
                    <a:cs typeface="Times New Roman" panose="02020603050405020304" pitchFamily="18" charset="0"/>
                  </a:rPr>
                  <a:t>平面上所有的点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	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表示</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这八个顶点形成的正方体内所有的点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	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可以看成正方体在</a:t>
                </a:r>
                <a:r>
                  <a:rPr lang="en-US" altLang="zh-CN" sz="2600" b="1" i="1">
                    <a:latin typeface="Times New Roman" panose="02020603050405020304" pitchFamily="18" charset="0"/>
                    <a:cs typeface="Times New Roman" panose="02020603050405020304" pitchFamily="18" charset="0"/>
                  </a:rPr>
                  <a:t>xOy</a:t>
                </a:r>
                <a:r>
                  <a:rPr lang="zh-CN" altLang="zh-CN" sz="2600" b="1">
                    <a:latin typeface="Times New Roman" panose="02020603050405020304" pitchFamily="18" charset="0"/>
                    <a:cs typeface="Times New Roman" panose="02020603050405020304" pitchFamily="18" charset="0"/>
                  </a:rPr>
                  <a:t>平面上的截面内所有的点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发现</a:t>
                </a:r>
                <a:r>
                  <a:rPr lang="zh-CN" altLang="zh-CN" sz="2600" b="1">
                    <a:latin typeface="Times New Roman" panose="02020603050405020304" pitchFamily="18" charset="0"/>
                    <a:cs typeface="Times New Roman" panose="02020603050405020304" pitchFamily="18" charset="0"/>
                  </a:rPr>
                  <a:t>它是边长为</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的正方形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因此</a:t>
                </a:r>
                <a:r>
                  <a:rPr lang="en-US" altLang="zh-CN" sz="2600" b="1" i="1">
                    <a:latin typeface="Times New Roman" panose="02020603050405020304" pitchFamily="18" charset="0"/>
                    <a:cs typeface="Times New Roman" panose="02020603050405020304" pitchFamily="18" charset="0"/>
                  </a:rPr>
                  <a:t>S</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=4.</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对于</a:t>
                </a:r>
                <a:r>
                  <a:rPr lang="en-US" altLang="zh-CN" sz="2600" b="1" i="1">
                    <a:latin typeface="Times New Roman" panose="02020603050405020304" pitchFamily="18" charset="0"/>
                    <a:cs typeface="Times New Roman" panose="02020603050405020304" pitchFamily="18" charset="0"/>
                  </a:rPr>
                  <a:t>Q</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表示经过</a:t>
                </a:r>
                <a:r>
                  <a:rPr lang="en-US" altLang="zh-CN" sz="2600" b="1" smtClean="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0</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p>
              <a:p>
                <a:pPr marL="355600" indent="-355600">
                  <a:lnSpc>
                    <a:spcPct val="120000"/>
                  </a:lnSpc>
                  <a:spcAft>
                    <a:spcPts val="0"/>
                  </a:spcAft>
                  <a:tabLst>
                    <a:tab pos="2970530" algn="l"/>
                  </a:tabLst>
                </a:pPr>
                <a:r>
                  <a:rPr lang="en-US" altLang="zh-CN" sz="2600" b="1">
                    <a:latin typeface="宋体" panose="02010600030101010101" pitchFamily="2" charset="-122"/>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的平面在第一象限的部分</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由</a:t>
                </a:r>
                <a:r>
                  <a:rPr lang="zh-CN" altLang="zh-CN" sz="2600" b="1">
                    <a:latin typeface="Times New Roman" panose="02020603050405020304" pitchFamily="18" charset="0"/>
                    <a:cs typeface="Times New Roman" panose="02020603050405020304" pitchFamily="18" charset="0"/>
                  </a:rPr>
                  <a:t>对称性可知</a:t>
                </a:r>
                <a:r>
                  <a:rPr lang="en-US" altLang="zh-CN" sz="2600" b="1" i="1">
                    <a:latin typeface="Times New Roman" panose="02020603050405020304" pitchFamily="18" charset="0"/>
                    <a:cs typeface="Times New Roman" panose="02020603050405020304" pitchFamily="18" charset="0"/>
                  </a:rPr>
                  <a:t>Q</a:t>
                </a:r>
                <a:r>
                  <a:rPr lang="zh-CN" altLang="zh-CN" sz="2600" b="1">
                    <a:latin typeface="Times New Roman" panose="02020603050405020304" pitchFamily="18" charset="0"/>
                    <a:cs typeface="Times New Roman" panose="02020603050405020304" pitchFamily="18" charset="0"/>
                  </a:rPr>
                  <a:t>表示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这六个顶点形成的正八面体内所有的点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而</a:t>
                </a:r>
                <a:r>
                  <a:rPr lang="en-US" altLang="zh-CN" sz="2600" b="1" i="1">
                    <a:latin typeface="Times New Roman" panose="02020603050405020304" pitchFamily="18" charset="0"/>
                    <a:cs typeface="Times New Roman" panose="02020603050405020304" pitchFamily="18" charset="0"/>
                  </a:rPr>
                  <a:t>Q</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可以看成正八面体在</a:t>
                </a:r>
                <a:r>
                  <a:rPr lang="en-US" altLang="zh-CN" sz="2600" b="1" i="1">
                    <a:latin typeface="Times New Roman" panose="02020603050405020304" pitchFamily="18" charset="0"/>
                    <a:cs typeface="Times New Roman" panose="02020603050405020304" pitchFamily="18" charset="0"/>
                  </a:rPr>
                  <a:t>xOy</a:t>
                </a:r>
                <a:r>
                  <a:rPr lang="zh-CN" altLang="zh-CN" sz="2600" b="1">
                    <a:latin typeface="Times New Roman" panose="02020603050405020304" pitchFamily="18" charset="0"/>
                    <a:cs typeface="Times New Roman" panose="02020603050405020304" pitchFamily="18" charset="0"/>
                  </a:rPr>
                  <a:t>平面上的截面内所有的点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它</a:t>
                </a:r>
                <a:r>
                  <a:rPr lang="zh-CN" altLang="zh-CN" sz="2600" b="1">
                    <a:latin typeface="Times New Roman" panose="02020603050405020304" pitchFamily="18" charset="0"/>
                    <a:cs typeface="Times New Roman" panose="02020603050405020304" pitchFamily="18" charset="0"/>
                  </a:rPr>
                  <a:t>是边长为</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zh-CN" altLang="zh-CN" sz="2600" b="1">
                    <a:latin typeface="Times New Roman" panose="02020603050405020304" pitchFamily="18" charset="0"/>
                    <a:cs typeface="Times New Roman" panose="02020603050405020304" pitchFamily="18" charset="0"/>
                  </a:rPr>
                  <a:t>的正方形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因此</a:t>
                </a:r>
                <a:r>
                  <a:rPr lang="en-US" altLang="zh-CN" sz="2600" b="1" i="1">
                    <a:latin typeface="Times New Roman" panose="02020603050405020304" pitchFamily="18" charset="0"/>
                    <a:cs typeface="Times New Roman" panose="02020603050405020304" pitchFamily="18" charset="0"/>
                  </a:rPr>
                  <a:t>S</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=8.</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269382" y="634143"/>
                <a:ext cx="11589417" cy="5374164"/>
              </a:xfrm>
              <a:prstGeom prst="rect">
                <a:avLst/>
              </a:prstGeom>
              <a:blipFill rotWithShape="0">
                <a:blip r:embed="rId3"/>
                <a:stretch>
                  <a:fillRect t="-567" r="-947" b="-181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02197985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linds(horizontal)">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blinds(horizontal)">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blinds(horizontal)">
                                      <p:cBhvr>
                                        <p:cTn id="4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966494"/>
            <a:ext cx="12190413" cy="415589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621443"/>
                <a:ext cx="11589417" cy="5386283"/>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记集合</a:t>
                </a:r>
                <a:r>
                  <a:rPr lang="en-US" altLang="zh-CN" sz="2600" b="1" i="1">
                    <a:latin typeface="Times New Roman" panose="02020603050405020304" pitchFamily="18" charset="0"/>
                    <a:cs typeface="Times New Roman" panose="02020603050405020304" pitchFamily="18" charset="0"/>
                  </a:rPr>
                  <a:t>Q</a:t>
                </a:r>
                <a:r>
                  <a:rPr lang="zh-CN" altLang="zh-CN" sz="2600" b="1">
                    <a:latin typeface="Times New Roman" panose="02020603050405020304" pitchFamily="18" charset="0"/>
                    <a:cs typeface="Times New Roman" panose="02020603050405020304" pitchFamily="18" charset="0"/>
                  </a:rPr>
                  <a:t>中所有点构成的几何体的体积为</a:t>
                </a:r>
                <a:r>
                  <a:rPr lang="en-US" altLang="zh-CN" sz="2600" b="1" i="1">
                    <a:latin typeface="Times New Roman" panose="02020603050405020304" pitchFamily="18" charset="0"/>
                    <a:cs typeface="Times New Roman" panose="02020603050405020304" pitchFamily="18" charset="0"/>
                  </a:rPr>
                  <a:t>V</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a:t>
                </a:r>
                <a:r>
                  <a:rPr lang="zh-CN" altLang="zh-CN" sz="2600" b="1">
                    <a:latin typeface="Times New Roman" panose="02020603050405020304" pitchFamily="18" charset="0"/>
                    <a:cs typeface="Times New Roman" panose="02020603050405020304" pitchFamily="18" charset="0"/>
                  </a:rPr>
                  <a:t>中所有点构成的几何体的体积为</a:t>
                </a:r>
                <a:r>
                  <a:rPr lang="en-US" altLang="zh-CN" sz="2600" b="1" i="1">
                    <a:latin typeface="Times New Roman" panose="02020603050405020304" pitchFamily="18" charset="0"/>
                    <a:cs typeface="Times New Roman" panose="02020603050405020304" pitchFamily="18" charset="0"/>
                  </a:rPr>
                  <a:t>V</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V</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和</a:t>
                </a:r>
                <a:r>
                  <a:rPr lang="en-US" altLang="zh-CN" sz="2600" b="1" i="1">
                    <a:latin typeface="Times New Roman" panose="02020603050405020304" pitchFamily="18" charset="0"/>
                    <a:cs typeface="Times New Roman" panose="02020603050405020304" pitchFamily="18" charset="0"/>
                  </a:rPr>
                  <a:t>V</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的值</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记集合</a:t>
                </a:r>
                <a:r>
                  <a:rPr lang="en-US" altLang="zh-CN" sz="2600" b="1" i="1">
                    <a:latin typeface="Times New Roman" panose="02020603050405020304" pitchFamily="18" charset="0"/>
                    <a:cs typeface="Times New Roman" panose="02020603050405020304" pitchFamily="18" charset="0"/>
                  </a:rPr>
                  <a:t>Q</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a:t>
                </a:r>
                <a:r>
                  <a:rPr lang="zh-CN" altLang="zh-CN" sz="2600" b="1">
                    <a:latin typeface="Times New Roman" panose="02020603050405020304" pitchFamily="18" charset="0"/>
                    <a:cs typeface="Times New Roman" panose="02020603050405020304" pitchFamily="18" charset="0"/>
                  </a:rPr>
                  <a:t>中所有点构成的几何体的体积分别为</a:t>
                </a:r>
                <a:r>
                  <a:rPr lang="en-US" altLang="zh-CN" sz="2600" b="1" i="1">
                    <a:latin typeface="Times New Roman" panose="02020603050405020304" pitchFamily="18" charset="0"/>
                    <a:cs typeface="Times New Roman" panose="02020603050405020304" pitchFamily="18" charset="0"/>
                  </a:rPr>
                  <a:t>V</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V</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考虑集合</a:t>
                </a:r>
                <a:r>
                  <a:rPr lang="en-US" altLang="zh-CN" sz="2600" b="1" i="1">
                    <a:latin typeface="Times New Roman" panose="02020603050405020304" pitchFamily="18" charset="0"/>
                    <a:cs typeface="Times New Roman" panose="02020603050405020304" pitchFamily="18" charset="0"/>
                  </a:rPr>
                  <a:t>Q</a:t>
                </a:r>
                <a:r>
                  <a:rPr lang="zh-CN" altLang="zh-CN" sz="2600" b="1">
                    <a:latin typeface="Times New Roman" panose="02020603050405020304" pitchFamily="18" charset="0"/>
                    <a:cs typeface="Times New Roman" panose="02020603050405020304" pitchFamily="18" charset="0"/>
                  </a:rPr>
                  <a:t>的子集</a:t>
                </a:r>
                <a:r>
                  <a:rPr lang="en-US" altLang="zh-CN" sz="2600" b="1" i="1">
                    <a:latin typeface="Times New Roman" panose="02020603050405020304" pitchFamily="18" charset="0"/>
                    <a:cs typeface="Times New Roman" panose="02020603050405020304" pitchFamily="18" charset="0"/>
                  </a:rPr>
                  <a:t>Q′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即为三个坐标平面与</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围成的四面体</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四面体四个顶点分别为</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此四面体的体积为</a:t>
                </a: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Q′ </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e>
                    </m: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由对称性知</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V</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=8</a:t>
                </a: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Q′ </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𝟑𝟐</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621443"/>
                <a:ext cx="11589417" cy="5386283"/>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4986586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linds(horizont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linds(horizontal)">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blinds(horizontal)">
                                      <p:cBhvr>
                                        <p:cTn id="3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19283"/>
            <a:ext cx="12190413" cy="621051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269382" y="291116"/>
                <a:ext cx="11589417" cy="5993115"/>
              </a:xfrm>
              <a:prstGeom prst="rect">
                <a:avLst/>
              </a:prstGeom>
            </p:spPr>
            <p:txBody>
              <a:bodyPr wrap="square">
                <a:spAutoFit/>
              </a:bodyPr>
              <a:lstStyle/>
              <a:p>
                <a:pPr>
                  <a:lnSpc>
                    <a:spcPct val="13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考虑</a:t>
                </a:r>
                <a:r>
                  <a:rPr lang="zh-CN" altLang="zh-CN" sz="2600" b="1">
                    <a:latin typeface="Times New Roman" panose="02020603050405020304" pitchFamily="18" charset="0"/>
                    <a:cs typeface="Times New Roman" panose="02020603050405020304" pitchFamily="18" charset="0"/>
                  </a:rPr>
                  <a:t>到</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的子集</a:t>
                </a:r>
                <a:r>
                  <a:rPr lang="en-US" altLang="zh-CN" sz="2600" b="1" i="1">
                    <a:latin typeface="Times New Roman" panose="02020603050405020304" pitchFamily="18" charset="0"/>
                    <a:cs typeface="Times New Roman" panose="02020603050405020304" pitchFamily="18" charset="0"/>
                  </a:rPr>
                  <a:t>P′ </a:t>
                </a:r>
                <a:r>
                  <a:rPr lang="zh-CN" altLang="zh-CN" sz="2600" b="1">
                    <a:latin typeface="Times New Roman" panose="02020603050405020304" pitchFamily="18" charset="0"/>
                    <a:cs typeface="Times New Roman" panose="02020603050405020304" pitchFamily="18" charset="0"/>
                  </a:rPr>
                  <a:t>构成的几何体为棱长为</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的正方体</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P′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Q′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显然</a:t>
                </a:r>
                <a:r>
                  <a:rPr lang="en-US" altLang="zh-CN" sz="2600" b="1" i="1">
                    <a:latin typeface="Times New Roman" panose="02020603050405020304" pitchFamily="18" charset="0"/>
                    <a:cs typeface="Times New Roman" panose="02020603050405020304" pitchFamily="18" charset="0"/>
                  </a:rPr>
                  <a:t>P′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 </a:t>
                </a:r>
                <a:r>
                  <a:rPr lang="zh-CN" altLang="zh-CN" sz="2600" b="1">
                    <a:latin typeface="Times New Roman" panose="02020603050405020304" pitchFamily="18" charset="0"/>
                    <a:cs typeface="Times New Roman" panose="02020603050405020304" pitchFamily="18" charset="0"/>
                  </a:rPr>
                  <a:t>为两个几何体公共部分</a:t>
                </a:r>
                <a:r>
                  <a:rPr lang="en-US" altLang="zh-CN" sz="2600" b="1" smtClean="0">
                    <a:latin typeface="宋体" panose="02010600030101010101" pitchFamily="2" charset="-122"/>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记</a:t>
                </a:r>
                <a:r>
                  <a:rPr lang="en-US" altLang="zh-CN" sz="2600" b="1" i="1" smtClean="0">
                    <a:latin typeface="Times New Roman" panose="02020603050405020304" pitchFamily="18" charset="0"/>
                    <a:cs typeface="Times New Roman" panose="02020603050405020304" pitchFamily="18" charset="0"/>
                  </a:rPr>
                  <a:t>Q</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0)</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Q</a:t>
                </a:r>
                <a:r>
                  <a:rPr lang="en-US" altLang="zh-CN" sz="2600" b="1" baseline="-25000" smtClean="0">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0</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Q</a:t>
                </a:r>
                <a:r>
                  <a:rPr lang="en-US" altLang="zh-CN" sz="2600" b="1" baseline="-25000" smtClean="0">
                    <a:latin typeface="Times New Roman" panose="02020603050405020304" pitchFamily="18" charset="0"/>
                    <a:cs typeface="Times New Roman" panose="02020603050405020304" pitchFamily="18" charset="0"/>
                  </a:rPr>
                  <a:t>3</a:t>
                </a:r>
                <a:r>
                  <a:rPr lang="en-US" altLang="zh-CN" sz="2600" b="1" smtClean="0">
                    <a:latin typeface="Times New Roman" panose="02020603050405020304" pitchFamily="18" charset="0"/>
                    <a:cs typeface="Times New Roman" panose="02020603050405020304" pitchFamily="18" charset="0"/>
                  </a:rPr>
                  <a:t>(0</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Q</a:t>
                </a:r>
                <a:r>
                  <a:rPr lang="en-US" altLang="zh-CN" sz="2600" b="1" baseline="-25000" smtClean="0">
                    <a:latin typeface="Times New Roman" panose="02020603050405020304" pitchFamily="18" charset="0"/>
                    <a:cs typeface="Times New Roman" panose="02020603050405020304" pitchFamily="18" charset="0"/>
                  </a:rPr>
                  <a:t>4</a:t>
                </a:r>
                <a:r>
                  <a:rPr lang="en-US" altLang="zh-CN" sz="2600" b="1"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a:t>
                </a:r>
                <a:endParaRPr lang="zh-CN" altLang="zh-CN" sz="1150" smtClean="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容易</a:t>
                </a:r>
                <a:r>
                  <a:rPr lang="zh-CN" altLang="zh-CN" sz="2600" b="1">
                    <a:latin typeface="Times New Roman" panose="02020603050405020304" pitchFamily="18" charset="0"/>
                    <a:cs typeface="Times New Roman" panose="02020603050405020304" pitchFamily="18" charset="0"/>
                  </a:rPr>
                  <a:t>验证</a:t>
                </a:r>
                <a:r>
                  <a:rPr lang="en-US" altLang="zh-CN" sz="2600" b="1" i="1">
                    <a:latin typeface="Times New Roman" panose="02020603050405020304" pitchFamily="18" charset="0"/>
                    <a:cs typeface="Times New Roman" panose="02020603050405020304" pitchFamily="18" charset="0"/>
                  </a:rPr>
                  <a:t>Q</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a:t>
                </a:r>
                <a:r>
                  <a:rPr lang="en-US" altLang="zh-CN" sz="2600" b="1" baseline="-25000">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在平面</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同时也在</a:t>
                </a:r>
                <a:r>
                  <a:rPr lang="en-US" altLang="zh-CN" sz="2600" b="1" i="1">
                    <a:latin typeface="Times New Roman" panose="02020603050405020304" pitchFamily="18" charset="0"/>
                    <a:cs typeface="Times New Roman" panose="02020603050405020304" pitchFamily="18" charset="0"/>
                  </a:rPr>
                  <a:t>P′ </a:t>
                </a:r>
                <a:r>
                  <a:rPr lang="zh-CN" altLang="zh-CN" sz="2600" b="1">
                    <a:latin typeface="Times New Roman" panose="02020603050405020304" pitchFamily="18" charset="0"/>
                    <a:cs typeface="Times New Roman" panose="02020603050405020304" pitchFamily="18" charset="0"/>
                  </a:rPr>
                  <a:t>的底面上</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P′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 </a:t>
                </a:r>
                <a:r>
                  <a:rPr lang="zh-CN" altLang="zh-CN" sz="2600" b="1">
                    <a:latin typeface="Times New Roman" panose="02020603050405020304" pitchFamily="18" charset="0"/>
                    <a:cs typeface="Times New Roman" panose="02020603050405020304" pitchFamily="18" charset="0"/>
                  </a:rPr>
                  <a:t>为截去三棱锥</a:t>
                </a:r>
                <a:r>
                  <a:rPr lang="en-US" altLang="zh-CN" sz="2600" b="1" i="1">
                    <a:latin typeface="Times New Roman" panose="02020603050405020304" pitchFamily="18" charset="0"/>
                    <a:cs typeface="Times New Roman" panose="02020603050405020304" pitchFamily="18" charset="0"/>
                  </a:rPr>
                  <a:t>Q</a:t>
                </a:r>
                <a:r>
                  <a:rPr lang="en-US" altLang="zh-CN" sz="2600" b="1" baseline="-25000">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Q</a:t>
                </a:r>
                <a:r>
                  <a:rPr lang="en-US" altLang="zh-CN" sz="2600" b="1" baseline="-25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Q</a:t>
                </a:r>
                <a:r>
                  <a:rPr lang="en-US" altLang="zh-CN" sz="2600" b="1" baseline="-25000">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所剩下的部分</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P′ </a:t>
                </a:r>
                <a:r>
                  <a:rPr lang="zh-CN" altLang="zh-CN" sz="2600" b="1">
                    <a:latin typeface="Times New Roman" panose="02020603050405020304" pitchFamily="18" charset="0"/>
                    <a:cs typeface="Times New Roman" panose="02020603050405020304" pitchFamily="18" charset="0"/>
                  </a:rPr>
                  <a:t>的体积</a:t>
                </a: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P′ </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1=1</a:t>
                </a:r>
                <a:r>
                  <a:rPr lang="en-US" altLang="zh-CN" sz="2600" b="1" smtClean="0">
                    <a:latin typeface="宋体" panose="02010600030101010101" pitchFamily="2" charset="-122"/>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三棱锥</a:t>
                </a:r>
                <a:r>
                  <a:rPr lang="en-US" altLang="zh-CN" sz="2600" b="1" i="1">
                    <a:latin typeface="Times New Roman" panose="02020603050405020304" pitchFamily="18" charset="0"/>
                    <a:cs typeface="Times New Roman" panose="02020603050405020304" pitchFamily="18" charset="0"/>
                  </a:rPr>
                  <a:t>Q</a:t>
                </a:r>
                <a:r>
                  <a:rPr lang="en-US" altLang="zh-CN" sz="2600" b="1" baseline="-25000">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Q</a:t>
                </a:r>
                <a:r>
                  <a:rPr lang="en-US" altLang="zh-CN" sz="2600" b="1" baseline="-25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Q</a:t>
                </a:r>
                <a:r>
                  <a:rPr lang="en-US" altLang="zh-CN" sz="2600" b="1" baseline="-25000">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的体积为</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𝑸</m:t>
                            </m:r>
                          </m:e>
                          <m:sub>
                            <m:r>
                              <a:rPr lang="en-US" altLang="zh-CN" sz="2600" b="1" i="1">
                                <a:latin typeface="Cambria Math" panose="02040503050406030204" pitchFamily="18" charset="0"/>
                                <a:cs typeface="Times New Roman" panose="02020603050405020304" pitchFamily="18" charset="0"/>
                              </a:rPr>
                              <m:t>𝟒</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𝑸</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𝑸</m:t>
                            </m:r>
                          </m:e>
                          <m:sub>
                            <m:r>
                              <a:rPr lang="en-US" altLang="zh-CN" sz="2600" b="1" i="1">
                                <a:latin typeface="Cambria Math" panose="02040503050406030204" pitchFamily="18" charset="0"/>
                                <a:cs typeface="Times New Roman" panose="02020603050405020304" pitchFamily="18" charset="0"/>
                              </a:rPr>
                              <m:t>𝟐</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𝑸</m:t>
                            </m:r>
                          </m:e>
                          <m:sub>
                            <m:r>
                              <a:rPr lang="en-US" altLang="zh-CN" sz="2600" b="1" i="1">
                                <a:latin typeface="Cambria Math" panose="02040503050406030204" pitchFamily="18" charset="0"/>
                                <a:cs typeface="Times New Roman" panose="02020603050405020304" pitchFamily="18" charset="0"/>
                              </a:rPr>
                              <m:t>𝟑</m:t>
                            </m:r>
                          </m:sub>
                        </m:sSub>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P′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 </a:t>
                </a:r>
                <a:r>
                  <a:rPr lang="zh-CN" altLang="zh-CN" sz="2600" b="1">
                    <a:latin typeface="Times New Roman" panose="02020603050405020304" pitchFamily="18" charset="0"/>
                    <a:cs typeface="Times New Roman" panose="02020603050405020304" pitchFamily="18" charset="0"/>
                  </a:rPr>
                  <a:t>的体积</a:t>
                </a: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P′ </a:t>
                </a:r>
                <a:r>
                  <a:rPr lang="en-US" altLang="zh-CN" sz="2600" b="1" baseline="-25000">
                    <a:latin typeface="Times New Roman" panose="02020603050405020304" pitchFamily="18" charset="0"/>
                    <a:cs typeface="Times New Roman" panose="02020603050405020304" pitchFamily="18" charset="0"/>
                  </a:rPr>
                  <a:t>∩</a:t>
                </a:r>
                <a:r>
                  <a:rPr lang="en-US" altLang="zh-CN" sz="2600" b="1" i="1" baseline="-25000">
                    <a:latin typeface="Times New Roman" panose="02020603050405020304" pitchFamily="18" charset="0"/>
                    <a:cs typeface="Times New Roman" panose="02020603050405020304" pitchFamily="18" charset="0"/>
                  </a:rPr>
                  <a:t>Q′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P′ </a:t>
                </a:r>
                <a:r>
                  <a:rPr lang="en-US" altLang="zh-CN" sz="2600" b="1">
                    <a:latin typeface="宋体" panose="02010600030101010101" pitchFamily="2" charset="-122"/>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𝑸</m:t>
                            </m:r>
                          </m:e>
                          <m:sub>
                            <m:r>
                              <a:rPr lang="en-US" altLang="zh-CN" sz="2600" b="1" i="1">
                                <a:latin typeface="Cambria Math" panose="02040503050406030204" pitchFamily="18" charset="0"/>
                                <a:cs typeface="Times New Roman" panose="02020603050405020304" pitchFamily="18" charset="0"/>
                              </a:rPr>
                              <m:t>𝟒</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𝑸</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𝑸</m:t>
                            </m:r>
                          </m:e>
                          <m:sub>
                            <m:r>
                              <a:rPr lang="en-US" altLang="zh-CN" sz="2600" b="1" i="1">
                                <a:latin typeface="Cambria Math" panose="02040503050406030204" pitchFamily="18" charset="0"/>
                                <a:cs typeface="Times New Roman" panose="02020603050405020304" pitchFamily="18" charset="0"/>
                              </a:rPr>
                              <m:t>𝟐</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𝑸</m:t>
                            </m:r>
                          </m:e>
                          <m:sub>
                            <m:r>
                              <a:rPr lang="en-US" altLang="zh-CN" sz="2600" b="1" i="1">
                                <a:latin typeface="Cambria Math" panose="02040503050406030204" pitchFamily="18" charset="0"/>
                                <a:cs typeface="Times New Roman" panose="02020603050405020304" pitchFamily="18" charset="0"/>
                              </a:rPr>
                              <m:t>𝟑</m:t>
                            </m:r>
                          </m:sub>
                        </m:sSub>
                      </m:sub>
                    </m:sSub>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由对称性知</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V</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=8</a:t>
                </a: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P′ </a:t>
                </a:r>
                <a:r>
                  <a:rPr lang="en-US" altLang="zh-CN" sz="2600" b="1" baseline="-25000">
                    <a:latin typeface="Times New Roman" panose="02020603050405020304" pitchFamily="18" charset="0"/>
                    <a:cs typeface="Times New Roman" panose="02020603050405020304" pitchFamily="18" charset="0"/>
                  </a:rPr>
                  <a:t>∩</a:t>
                </a:r>
                <a:r>
                  <a:rPr lang="en-US" altLang="zh-CN" sz="2600" b="1" i="1" baseline="-25000">
                    <a:latin typeface="Times New Roman" panose="02020603050405020304" pitchFamily="18" charset="0"/>
                    <a:cs typeface="Times New Roman" panose="02020603050405020304" pitchFamily="18" charset="0"/>
                  </a:rPr>
                  <a:t>Q′ </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𝟐𝟎</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269382" y="291116"/>
                <a:ext cx="11589417" cy="5993115"/>
              </a:xfrm>
              <a:prstGeom prst="rect">
                <a:avLst/>
              </a:prstGeom>
              <a:blipFill rotWithShape="0">
                <a:blip r:embed="rId3"/>
                <a:stretch>
                  <a:fillRect l="-947" t="-102" b="-10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351093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linds(horizontal)">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blinds(horizontal)">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blinds(horizontal)">
                                      <p:cBhvr>
                                        <p:cTn id="42" dur="500"/>
                                        <p:tgtEl>
                                          <p:spTgt spid="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blinds(horizontal)">
                                      <p:cBhvr>
                                        <p:cTn id="47" dur="500"/>
                                        <p:tgtEl>
                                          <p:spTgt spid="2">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2">
                                            <p:txEl>
                                              <p:pRg st="10" end="10"/>
                                            </p:txEl>
                                          </p:spTgt>
                                        </p:tgtEl>
                                        <p:attrNameLst>
                                          <p:attrName>style.visibility</p:attrName>
                                        </p:attrNameLst>
                                      </p:cBhvr>
                                      <p:to>
                                        <p:strVal val="visible"/>
                                      </p:to>
                                    </p:set>
                                    <p:animEffect transition="in" filter="blinds(horizontal)">
                                      <p:cBhvr>
                                        <p:cTn id="52"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五边形 8"/>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0" name="燕尾形 9"/>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45" name="文本框 44"/>
          <p:cNvSpPr txBox="1"/>
          <p:nvPr/>
        </p:nvSpPr>
        <p:spPr>
          <a:xfrm>
            <a:off x="4367596" y="2565359"/>
            <a:ext cx="6514252" cy="830137"/>
          </a:xfrm>
          <a:prstGeom prst="rect">
            <a:avLst/>
          </a:prstGeom>
          <a:noFill/>
        </p:spPr>
        <p:txBody>
          <a:bodyPr wrap="square">
            <a:spAutoFit/>
          </a:bodyPr>
          <a:lstStyle/>
          <a:p>
            <a:pPr algn="l" fontAlgn="auto">
              <a:spcBef>
                <a:spcPts val="0"/>
              </a:spcBef>
              <a:spcAft>
                <a:spcPts val="0"/>
              </a:spcAft>
              <a:defRPr/>
            </a:pPr>
            <a:r>
              <a:rPr lang="zh-CN" altLang="en-US" sz="4800" b="1" spc="300" dirty="0">
                <a:solidFill>
                  <a:schemeClr val="bg1"/>
                </a:solidFill>
                <a:effectLst/>
                <a:latin typeface="微软雅黑" panose="020B0503020204020204" pitchFamily="34" charset="-122"/>
                <a:ea typeface="微软雅黑" panose="020B0503020204020204" pitchFamily="34" charset="-122"/>
              </a:rPr>
              <a:t>知识诊断自测</a:t>
            </a:r>
          </a:p>
        </p:txBody>
      </p:sp>
      <p:sp>
        <p:nvSpPr>
          <p:cNvPr id="19" name="文本框 18"/>
          <p:cNvSpPr txBox="1"/>
          <p:nvPr>
            <p:custDataLst>
              <p:tags r:id="rId4"/>
            </p:custDataLst>
          </p:nvPr>
        </p:nvSpPr>
        <p:spPr>
          <a:xfrm>
            <a:off x="1104756" y="2342422"/>
            <a:ext cx="1928879" cy="1727600"/>
          </a:xfrm>
          <a:prstGeom prst="rect">
            <a:avLst/>
          </a:prstGeom>
          <a:noFill/>
        </p:spPr>
        <p:txBody>
          <a:bodyPr wrap="square" rtlCol="0">
            <a:noAutofit/>
          </a:bodyPr>
          <a:lstStyle/>
          <a:p>
            <a:pPr algn="dist"/>
            <a:r>
              <a:rPr kumimoji="1" lang="en-US" altLang="zh-CN" sz="8800" b="1">
                <a:solidFill>
                  <a:prstClr val="white"/>
                </a:solidFill>
                <a:latin typeface="微软雅黑" panose="020B0503020204020204" pitchFamily="34" charset="-122"/>
                <a:ea typeface="微软雅黑" panose="020B0503020204020204" pitchFamily="34" charset="-122"/>
              </a:rPr>
              <a:t>1</a:t>
            </a:r>
          </a:p>
        </p:txBody>
      </p:sp>
      <p:sp>
        <p:nvSpPr>
          <p:cNvPr id="11" name="文本框 10"/>
          <p:cNvSpPr txBox="1"/>
          <p:nvPr/>
        </p:nvSpPr>
        <p:spPr>
          <a:xfrm>
            <a:off x="4375216" y="3429159"/>
            <a:ext cx="4052042" cy="337263"/>
          </a:xfrm>
          <a:prstGeom prst="rect">
            <a:avLst/>
          </a:prstGeom>
          <a:noFill/>
        </p:spPr>
        <p:txBody>
          <a:bodyPr wrap="square">
            <a:spAutoFit/>
          </a:bodyPr>
          <a:lstStyle/>
          <a:p>
            <a:pPr algn="dist" fontAlgn="auto">
              <a:spcBef>
                <a:spcPts val="0"/>
              </a:spcBef>
              <a:spcAft>
                <a:spcPts val="0"/>
              </a:spcAft>
              <a:defRPr/>
            </a:pPr>
            <a:r>
              <a:rPr lang="en-US" altLang="zh-CN" sz="1600" spc="300" dirty="0">
                <a:solidFill>
                  <a:schemeClr val="bg1"/>
                </a:solidFill>
                <a:effectLst/>
                <a:latin typeface="微软雅黑" panose="020B0503020204020204" pitchFamily="34" charset="-122"/>
                <a:ea typeface="微软雅黑" panose="020B0503020204020204" pitchFamily="34" charset="-122"/>
              </a:rPr>
              <a:t>ZHISHIZHENDUANZICE</a:t>
            </a:r>
          </a:p>
        </p:txBody>
      </p:sp>
    </p:spTree>
    <p:extLst>
      <p:ext uri="{BB962C8B-B14F-4D97-AF65-F5344CB8AC3E}">
        <p14:creationId xmlns:p14="http://schemas.microsoft.com/office/powerpoint/2010/main" val="3366840470"/>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2458268"/>
            <a:ext cx="12190413" cy="374067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9" name="矩形 8"/>
          <p:cNvSpPr/>
          <p:nvPr/>
        </p:nvSpPr>
        <p:spPr>
          <a:xfrm>
            <a:off x="269382" y="621443"/>
            <a:ext cx="11589417" cy="2424446"/>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记集合</a:t>
            </a:r>
            <a:r>
              <a:rPr lang="en-US" altLang="zh-CN" sz="2600" b="1" i="1">
                <a:latin typeface="Times New Roman" panose="02020603050405020304" pitchFamily="18" charset="0"/>
                <a:cs typeface="Times New Roman" panose="02020603050405020304" pitchFamily="18" charset="0"/>
              </a:rPr>
              <a:t>T</a:t>
            </a:r>
            <a:r>
              <a:rPr lang="zh-CN" altLang="zh-CN" sz="2600" b="1">
                <a:latin typeface="Times New Roman" panose="02020603050405020304" pitchFamily="18" charset="0"/>
                <a:cs typeface="Times New Roman" panose="02020603050405020304" pitchFamily="18" charset="0"/>
              </a:rPr>
              <a:t>中所有点构成的几何体为</a:t>
            </a:r>
            <a:r>
              <a:rPr lang="en-US" altLang="zh-CN" sz="2600" b="1" i="1">
                <a:latin typeface="Times New Roman" panose="02020603050405020304" pitchFamily="18" charset="0"/>
                <a:cs typeface="Times New Roman" panose="02020603050405020304" pitchFamily="18" charset="0"/>
              </a:rPr>
              <a:t>W</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①</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W</a:t>
            </a:r>
            <a:r>
              <a:rPr lang="zh-CN" altLang="zh-CN" sz="2600" b="1">
                <a:latin typeface="Times New Roman" panose="02020603050405020304" pitchFamily="18" charset="0"/>
                <a:cs typeface="Times New Roman" panose="02020603050405020304" pitchFamily="18" charset="0"/>
              </a:rPr>
              <a:t>的体积</a:t>
            </a:r>
            <a:r>
              <a:rPr lang="en-US" altLang="zh-CN" sz="2600" b="1" i="1">
                <a:latin typeface="Times New Roman" panose="02020603050405020304" pitchFamily="18" charset="0"/>
                <a:cs typeface="Times New Roman" panose="02020603050405020304" pitchFamily="18" charset="0"/>
              </a:rPr>
              <a:t>V</a:t>
            </a:r>
            <a:r>
              <a:rPr lang="en-US" altLang="zh-CN" sz="2600" b="1" baseline="-25000">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的值</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②</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W</a:t>
            </a:r>
            <a:r>
              <a:rPr lang="zh-CN" altLang="zh-CN" sz="2600" b="1">
                <a:latin typeface="Times New Roman" panose="02020603050405020304" pitchFamily="18" charset="0"/>
                <a:cs typeface="Times New Roman" panose="02020603050405020304" pitchFamily="18" charset="0"/>
              </a:rPr>
              <a:t>的相邻</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有公共棱</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两个面所成二面角的大小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并指出</a:t>
            </a:r>
            <a:r>
              <a:rPr lang="en-US" altLang="zh-CN" sz="2600" b="1" i="1">
                <a:latin typeface="Times New Roman" panose="02020603050405020304" pitchFamily="18" charset="0"/>
                <a:cs typeface="Times New Roman" panose="02020603050405020304" pitchFamily="18" charset="0"/>
              </a:rPr>
              <a:t>W</a:t>
            </a:r>
            <a:r>
              <a:rPr lang="zh-CN" altLang="zh-CN" sz="2600" b="1">
                <a:latin typeface="Times New Roman" panose="02020603050405020304" pitchFamily="18" charset="0"/>
                <a:cs typeface="Times New Roman" panose="02020603050405020304" pitchFamily="18" charset="0"/>
              </a:rPr>
              <a:t>的面数和棱数</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①</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即为</a:t>
            </a:r>
            <a:r>
              <a:rPr lang="en-US" altLang="zh-CN" sz="2600" b="1" i="1">
                <a:latin typeface="Times New Roman" panose="02020603050405020304" pitchFamily="18" charset="0"/>
                <a:cs typeface="Times New Roman" panose="02020603050405020304" pitchFamily="18" charset="0"/>
              </a:rPr>
              <a:t>T</a:t>
            </a:r>
            <a:r>
              <a:rPr lang="zh-CN" altLang="zh-CN" sz="2600" b="1">
                <a:latin typeface="Times New Roman" panose="02020603050405020304" pitchFamily="18" charset="0"/>
                <a:cs typeface="Times New Roman" panose="02020603050405020304" pitchFamily="18" charset="0"/>
              </a:rPr>
              <a:t>所构成的图形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2049" name="image84.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59176" y="2560423"/>
            <a:ext cx="3571055" cy="3481216"/>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933575"/>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8" name="矩形 7"/>
              <p:cNvSpPr/>
              <p:nvPr/>
            </p:nvSpPr>
            <p:spPr>
              <a:xfrm>
                <a:off x="409082" y="3079203"/>
                <a:ext cx="11589417" cy="2470741"/>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其中正方体</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LIJM</a:t>
                </a:r>
                <a:r>
                  <a:rPr lang="zh-CN" altLang="zh-CN" sz="2600" b="1">
                    <a:latin typeface="Times New Roman" panose="02020603050405020304" pitchFamily="18" charset="0"/>
                    <a:cs typeface="Times New Roman" panose="02020603050405020304" pitchFamily="18" charset="0"/>
                  </a:rPr>
                  <a:t>即为集合</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所构成的区域</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构成了一个正四棱锥</a:t>
                </a:r>
                <a:r>
                  <a:rPr lang="en-US" altLang="zh-CN" sz="2600" b="1" smtClean="0">
                    <a:latin typeface="宋体" panose="02010600030101010101" pitchFamily="2" charset="-122"/>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其中</a:t>
                </a:r>
                <a:r>
                  <a:rPr lang="en-US" altLang="zh-CN" sz="2600" b="1" i="1" smtClean="0">
                    <a:latin typeface="Times New Roman" panose="02020603050405020304" pitchFamily="18" charset="0"/>
                    <a:cs typeface="Times New Roman" panose="02020603050405020304" pitchFamily="18" charset="0"/>
                  </a:rPr>
                  <a:t>E</a:t>
                </a:r>
                <a:r>
                  <a:rPr lang="zh-CN" altLang="zh-CN" sz="2600" b="1" smtClean="0">
                    <a:latin typeface="Times New Roman" panose="02020603050405020304" pitchFamily="18" charset="0"/>
                    <a:cs typeface="Times New Roman" panose="02020603050405020304" pitchFamily="18" charset="0"/>
                  </a:rPr>
                  <a:t>到平面</a:t>
                </a:r>
                <a:r>
                  <a:rPr lang="en-US" altLang="zh-CN" sz="2600" b="1" i="1" smtClean="0">
                    <a:latin typeface="Times New Roman" panose="02020603050405020304" pitchFamily="18" charset="0"/>
                    <a:cs typeface="Times New Roman" panose="02020603050405020304" pitchFamily="18" charset="0"/>
                  </a:rPr>
                  <a:t>ABCD</a:t>
                </a:r>
                <a:r>
                  <a:rPr lang="zh-CN" altLang="zh-CN" sz="2600" b="1" smtClean="0">
                    <a:latin typeface="Times New Roman" panose="02020603050405020304" pitchFamily="18" charset="0"/>
                    <a:cs typeface="Times New Roman" panose="02020603050405020304" pitchFamily="18" charset="0"/>
                  </a:rPr>
                  <a:t>的距离为</a:t>
                </a:r>
                <a:r>
                  <a:rPr lang="en-US" altLang="zh-CN" sz="2600" b="1" smtClean="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V</a:t>
                </a:r>
                <a:r>
                  <a:rPr lang="en-US" altLang="zh-CN" sz="2600" b="1" i="1" baseline="-25000" smtClean="0">
                    <a:latin typeface="Times New Roman" panose="02020603050405020304" pitchFamily="18" charset="0"/>
                    <a:cs typeface="Times New Roman" panose="02020603050405020304" pitchFamily="18" charset="0"/>
                  </a:rPr>
                  <a:t>E</a:t>
                </a:r>
                <a:r>
                  <a:rPr lang="en-US" altLang="zh-CN" sz="2600" b="1" baseline="-25000" smtClean="0">
                    <a:latin typeface="宋体" panose="02010600030101010101" pitchFamily="2" charset="-122"/>
                    <a:cs typeface="Times New Roman" panose="02020603050405020304" pitchFamily="18" charset="0"/>
                  </a:rPr>
                  <a:t>-</a:t>
                </a:r>
                <a:r>
                  <a:rPr lang="en-US" altLang="zh-CN" sz="2600" b="1" i="1" baseline="-25000" smtClean="0">
                    <a:latin typeface="Times New Roman" panose="02020603050405020304" pitchFamily="18" charset="0"/>
                    <a:cs typeface="Times New Roman" panose="02020603050405020304" pitchFamily="18" charset="0"/>
                  </a:rPr>
                  <a:t>ABCD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V</a:t>
                </a:r>
                <a:r>
                  <a:rPr lang="en-US" altLang="zh-CN" sz="2600" b="1" baseline="-25000" smtClean="0">
                    <a:latin typeface="Times New Roman" panose="02020603050405020304" pitchFamily="18" charset="0"/>
                    <a:cs typeface="Times New Roman" panose="02020603050405020304" pitchFamily="18" charset="0"/>
                  </a:rPr>
                  <a:t>3</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V</a:t>
                </a:r>
                <a:r>
                  <a:rPr lang="en-US" altLang="zh-CN" sz="2600" b="1" i="1" baseline="-25000" smtClean="0">
                    <a:latin typeface="Times New Roman" panose="02020603050405020304" pitchFamily="18" charset="0"/>
                    <a:cs typeface="Times New Roman" panose="02020603050405020304" pitchFamily="18" charset="0"/>
                  </a:rPr>
                  <a:t>P</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6</a:t>
                </a:r>
                <a:r>
                  <a:rPr lang="en-US" altLang="zh-CN" sz="2600" b="1" i="1" smtClean="0">
                    <a:latin typeface="Times New Roman" panose="02020603050405020304" pitchFamily="18" charset="0"/>
                    <a:cs typeface="Times New Roman" panose="02020603050405020304" pitchFamily="18" charset="0"/>
                  </a:rPr>
                  <a:t>V</a:t>
                </a:r>
                <a:r>
                  <a:rPr lang="en-US" altLang="zh-CN" sz="2600" b="1" i="1" baseline="-25000" smtClean="0">
                    <a:latin typeface="Times New Roman" panose="02020603050405020304" pitchFamily="18" charset="0"/>
                    <a:cs typeface="Times New Roman" panose="02020603050405020304" pitchFamily="18" charset="0"/>
                  </a:rPr>
                  <a:t>E</a:t>
                </a:r>
                <a:r>
                  <a:rPr lang="en-US" altLang="zh-CN" sz="2600" b="1" baseline="-25000" smtClean="0">
                    <a:latin typeface="宋体" panose="02010600030101010101" pitchFamily="2" charset="-122"/>
                    <a:cs typeface="Times New Roman" panose="02020603050405020304" pitchFamily="18" charset="0"/>
                  </a:rPr>
                  <a:t>-</a:t>
                </a:r>
                <a:r>
                  <a:rPr lang="en-US" altLang="zh-CN" sz="2600" b="1" i="1" baseline="-25000" smtClean="0">
                    <a:latin typeface="Times New Roman" panose="02020603050405020304" pitchFamily="18" charset="0"/>
                    <a:cs typeface="Times New Roman" panose="02020603050405020304" pitchFamily="18" charset="0"/>
                  </a:rPr>
                  <a:t>ABCD</a:t>
                </a:r>
                <a:r>
                  <a:rPr lang="en-US" altLang="zh-CN" sz="2600" b="1" smtClean="0">
                    <a:latin typeface="Times New Roman" panose="02020603050405020304" pitchFamily="18" charset="0"/>
                    <a:cs typeface="Times New Roman" panose="02020603050405020304" pitchFamily="18" charset="0"/>
                  </a:rPr>
                  <a:t>=8</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=16.</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409082" y="3079203"/>
                <a:ext cx="11589417" cy="2470741"/>
              </a:xfrm>
              <a:prstGeom prst="rect">
                <a:avLst/>
              </a:prstGeom>
              <a:blipFill rotWithShape="0">
                <a:blip r:embed="rId4"/>
                <a:stretch>
                  <a:fillRect l="-947" b="-197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0987079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blinds(horizontal)">
                                      <p:cBhvr>
                                        <p:cTn id="7" dur="500"/>
                                        <p:tgtEl>
                                          <p:spTgt spid="204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linds(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linds(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linds(horizont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blinds(horizontal)">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103224"/>
            <a:ext cx="12190413" cy="624278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4" name="矩形 13"/>
              <p:cNvSpPr/>
              <p:nvPr/>
            </p:nvSpPr>
            <p:spPr>
              <a:xfrm>
                <a:off x="261938" y="621443"/>
                <a:ext cx="11589417" cy="4765728"/>
              </a:xfrm>
              <a:prstGeom prst="rect">
                <a:avLst/>
              </a:prstGeom>
            </p:spPr>
            <p:txBody>
              <a:bodyPr wrap="square">
                <a:spAutoFit/>
              </a:bodyPr>
              <a:lstStyle/>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②</a:t>
                </a:r>
                <a:r>
                  <a:rPr lang="zh-CN" altLang="zh-CN" sz="2600" b="1">
                    <a:latin typeface="Times New Roman" panose="02020603050405020304" pitchFamily="18" charset="0"/>
                    <a:cs typeface="Times New Roman" panose="02020603050405020304" pitchFamily="18" charset="0"/>
                  </a:rPr>
                  <a:t>由题意平面</a:t>
                </a:r>
                <a:r>
                  <a:rPr lang="en-US" altLang="zh-CN" sz="2600" b="1" i="1">
                    <a:latin typeface="Times New Roman" panose="02020603050405020304" pitchFamily="18" charset="0"/>
                    <a:cs typeface="Times New Roman" panose="02020603050405020304" pitchFamily="18" charset="0"/>
                  </a:rPr>
                  <a:t>EBC</a:t>
                </a:r>
                <a:r>
                  <a:rPr lang="zh-CN" altLang="zh-CN" sz="2600" b="1">
                    <a:latin typeface="Times New Roman" panose="02020603050405020304" pitchFamily="18" charset="0"/>
                    <a:cs typeface="Times New Roman" panose="02020603050405020304" pitchFamily="18" charset="0"/>
                  </a:rPr>
                  <a:t>方程为</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由题干定义知其法向量</a:t>
                </a:r>
                <a:r>
                  <a:rPr lang="en-US" altLang="zh-CN" sz="2600" b="1" i="1">
                    <a:latin typeface="Times New Roman" panose="02020603050405020304" pitchFamily="18" charset="0"/>
                    <a:cs typeface="Times New Roman" panose="02020603050405020304" pitchFamily="18" charset="0"/>
                  </a:rPr>
                  <a:t>n</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ECD</a:t>
                </a:r>
                <a:r>
                  <a:rPr lang="zh-CN" altLang="zh-CN" sz="2600" b="1">
                    <a:latin typeface="Times New Roman" panose="02020603050405020304" pitchFamily="18" charset="0"/>
                    <a:cs typeface="Times New Roman" panose="02020603050405020304" pitchFamily="18" charset="0"/>
                  </a:rPr>
                  <a:t>方程为</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由题干定义知其法向量</a:t>
                </a:r>
                <a:r>
                  <a:rPr lang="en-US" altLang="zh-CN" sz="2600" b="1" i="1">
                    <a:latin typeface="Times New Roman" panose="02020603050405020304" pitchFamily="18" charset="0"/>
                    <a:cs typeface="Times New Roman" panose="02020603050405020304" pitchFamily="18" charset="0"/>
                  </a:rPr>
                  <a:t>n</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cos&lt;</a:t>
                </a:r>
                <a:r>
                  <a:rPr lang="en-US" altLang="zh-CN" sz="2600" b="1" i="1">
                    <a:latin typeface="Times New Roman" panose="02020603050405020304" pitchFamily="18" charset="0"/>
                    <a:cs typeface="Times New Roman" panose="02020603050405020304" pitchFamily="18" charset="0"/>
                  </a:rPr>
                  <a:t>n</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&gt;=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𝒏</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𝒏</m:t>
                            </m:r>
                          </m:e>
                          <m:sub>
                            <m:r>
                              <a:rPr lang="en-US" altLang="zh-CN" sz="2600" b="1" i="1">
                                <a:latin typeface="Cambria Math" panose="02040503050406030204" pitchFamily="18" charset="0"/>
                                <a:cs typeface="Times New Roman" panose="02020603050405020304" pitchFamily="18" charset="0"/>
                              </a:rPr>
                              <m:t>𝟐</m:t>
                            </m:r>
                          </m:sub>
                        </m:sSub>
                      </m:num>
                      <m:den>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𝒏</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𝒏</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由图知两个相邻的面所成的角为钝角</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W</a:t>
                </a:r>
                <a:r>
                  <a:rPr lang="zh-CN" altLang="zh-CN" sz="2600" b="1">
                    <a:latin typeface="Times New Roman" panose="02020603050405020304" pitchFamily="18" charset="0"/>
                    <a:cs typeface="Times New Roman" panose="02020603050405020304" pitchFamily="18" charset="0"/>
                  </a:rPr>
                  <a:t>的相邻两个面所成的角为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由图可知共有</a:t>
                </a:r>
                <a:r>
                  <a:rPr lang="en-US" altLang="zh-CN" sz="2600" b="1">
                    <a:latin typeface="Times New Roman" panose="02020603050405020304" pitchFamily="18" charset="0"/>
                    <a:cs typeface="Times New Roman" panose="02020603050405020304" pitchFamily="18" charset="0"/>
                  </a:rPr>
                  <a:t>12</a:t>
                </a:r>
                <a:r>
                  <a:rPr lang="zh-CN" altLang="zh-CN" sz="2600" b="1">
                    <a:latin typeface="Times New Roman" panose="02020603050405020304" pitchFamily="18" charset="0"/>
                    <a:cs typeface="Times New Roman" panose="02020603050405020304" pitchFamily="18" charset="0"/>
                  </a:rPr>
                  <a:t>个面</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24</a:t>
                </a:r>
                <a:r>
                  <a:rPr lang="zh-CN" altLang="zh-CN" sz="2600" b="1">
                    <a:latin typeface="Times New Roman" panose="02020603050405020304" pitchFamily="18" charset="0"/>
                    <a:cs typeface="Times New Roman" panose="02020603050405020304" pitchFamily="18" charset="0"/>
                  </a:rPr>
                  <a:t>条棱</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1938" y="621443"/>
                <a:ext cx="11589417" cy="4765728"/>
              </a:xfrm>
              <a:prstGeom prst="rect">
                <a:avLst/>
              </a:prstGeom>
              <a:blipFill rotWithShape="0">
                <a:blip r:embed="rId3"/>
                <a:stretch>
                  <a:fillRect l="-947" b="-217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8886951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linds(horizontal)">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linds(horizont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linds(horizontal)">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blinds(horizontal)">
                                      <p:cBhvr>
                                        <p:cTn id="22" dur="500"/>
                                        <p:tgtEl>
                                          <p:spTgt spid="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blinds(horizontal)">
                                      <p:cBhvr>
                                        <p:cTn id="27" dur="500"/>
                                        <p:tgtEl>
                                          <p:spTgt spid="1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xEl>
                                              <p:pRg st="6" end="6"/>
                                            </p:txEl>
                                          </p:spTgt>
                                        </p:tgtEl>
                                        <p:attrNameLst>
                                          <p:attrName>style.visibility</p:attrName>
                                        </p:attrNameLst>
                                      </p:cBhvr>
                                      <p:to>
                                        <p:strVal val="visible"/>
                                      </p:to>
                                    </p:set>
                                    <p:animEffect transition="in" filter="blinds(horizontal)">
                                      <p:cBhvr>
                                        <p:cTn id="32"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矩形 13"/>
              <p:cNvSpPr/>
              <p:nvPr/>
            </p:nvSpPr>
            <p:spPr>
              <a:xfrm>
                <a:off x="269382" y="621443"/>
                <a:ext cx="11589417" cy="5016951"/>
              </a:xfrm>
              <a:prstGeom prst="rect">
                <a:avLst/>
              </a:prstGeom>
            </p:spPr>
            <p:txBody>
              <a:bodyPr wrap="square">
                <a:spAutoFit/>
              </a:bodyPr>
              <a:lstStyle/>
              <a:p>
                <a:pPr marL="355600" indent="-355600">
                  <a:lnSpc>
                    <a:spcPct val="13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zh-CN" altLang="zh-CN" sz="2600" b="1">
                    <a:solidFill>
                      <a:srgbClr val="0000FF"/>
                    </a:solidFill>
                    <a:latin typeface="Calibri" panose="020F0502020204030204" pitchFamily="34"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多选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类比平面解析几何中直线的方程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我们可以得到在空间直角坐标系</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xyz</a:t>
                </a:r>
                <a:r>
                  <a:rPr lang="zh-CN" altLang="zh-CN" sz="2600" b="1">
                    <a:latin typeface="Times New Roman" panose="02020603050405020304" pitchFamily="18" charset="0"/>
                    <a:cs typeface="Times New Roman" panose="02020603050405020304" pitchFamily="18" charset="0"/>
                  </a:rPr>
                  <a:t>中的一个平面的方程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如果平面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的一个法向量</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上定点</a:t>
                </a:r>
                <a:r>
                  <a:rPr lang="en-US" altLang="zh-CN" sz="2600" b="1" i="1">
                    <a:latin typeface="Times New Roman" panose="02020603050405020304" pitchFamily="18" charset="0"/>
                    <a:cs typeface="Times New Roman" panose="02020603050405020304" pitchFamily="18" charset="0"/>
                  </a:rPr>
                  <a:t>P</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对于平面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上任意点</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根据</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𝑷</m:t>
                            </m:r>
                          </m:e>
                          <m:sub>
                            <m:r>
                              <a:rPr lang="en-US" altLang="zh-CN" sz="2600" b="1" i="1">
                                <a:latin typeface="Cambria Math" panose="02040503050406030204" pitchFamily="18" charset="0"/>
                                <a:cs typeface="Times New Roman" panose="02020603050405020304" pitchFamily="18" charset="0"/>
                              </a:rPr>
                              <m:t>𝟎</m:t>
                            </m:r>
                          </m:sub>
                        </m:sSub>
                      </m:e>
                    </m:acc>
                  </m:oMath>
                </a14:m>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可得平面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的方程为</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则在空间直角坐标系</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xyz</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下列说法正确的是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过点</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且法向量为</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的方程为</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3=0</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的方程为</a:t>
                </a:r>
                <a:r>
                  <a:rPr lang="en-US" altLang="zh-CN" sz="2600" b="1">
                    <a:latin typeface="Times New Roman" panose="02020603050405020304" pitchFamily="18" charset="0"/>
                    <a:cs typeface="Times New Roman" panose="02020603050405020304" pitchFamily="18" charset="0"/>
                  </a:rPr>
                  <a:t>6</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是平面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的法向量</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方程</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表示经过坐标原点且斜率为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oMath>
                </a14:m>
                <a:r>
                  <a:rPr lang="zh-CN" altLang="zh-CN" sz="2600" b="1">
                    <a:latin typeface="Times New Roman" panose="02020603050405020304" pitchFamily="18" charset="0"/>
                    <a:cs typeface="Times New Roman" panose="02020603050405020304" pitchFamily="18" charset="0"/>
                  </a:rPr>
                  <a:t>的一条直线</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关于</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zh-CN" altLang="zh-CN" sz="2600" b="1">
                    <a:latin typeface="Times New Roman" panose="02020603050405020304" pitchFamily="18" charset="0"/>
                    <a:cs typeface="Times New Roman" panose="02020603050405020304" pitchFamily="18" charset="0"/>
                  </a:rPr>
                  <a:t>的任何一个三元一次方程都表示一个平面</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621443"/>
                <a:ext cx="11589417" cy="5016951"/>
              </a:xfrm>
              <a:prstGeom prst="rect">
                <a:avLst/>
              </a:prstGeom>
              <a:blipFill rotWithShape="0">
                <a:blip r:embed="rId3"/>
                <a:stretch>
                  <a:fillRect l="-947" t="-122" r="-263" b="-2066"/>
                </a:stretch>
              </a:blipFill>
            </p:spPr>
            <p:txBody>
              <a:bodyPr/>
              <a:lstStyle/>
              <a:p>
                <a:r>
                  <a:rPr lang="zh-CN" altLang="en-US">
                    <a:noFill/>
                  </a:rPr>
                  <a:t> </a:t>
                </a:r>
              </a:p>
            </p:txBody>
          </p:sp>
        </mc:Fallback>
      </mc:AlternateContent>
      <p:sp>
        <p:nvSpPr>
          <p:cNvPr id="16" name="矩形 15"/>
          <p:cNvSpPr/>
          <p:nvPr>
            <p:custDataLst>
              <p:tags r:id="rId1"/>
            </p:custDataLst>
          </p:nvPr>
        </p:nvSpPr>
        <p:spPr>
          <a:xfrm>
            <a:off x="859758" y="2824996"/>
            <a:ext cx="99578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ABD</a:t>
            </a:r>
            <a:endParaRPr lang="zh-CN" altLang="en-US" sz="3000" b="1" dirty="0">
              <a:solidFill>
                <a:srgbClr val="C00000"/>
              </a:solidFill>
            </a:endParaRPr>
          </a:p>
        </p:txBody>
      </p:sp>
    </p:spTree>
    <p:extLst>
      <p:ext uri="{BB962C8B-B14F-4D97-AF65-F5344CB8AC3E}">
        <p14:creationId xmlns:p14="http://schemas.microsoft.com/office/powerpoint/2010/main" val="3378753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87214"/>
            <a:ext cx="12190413" cy="608464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4" name="矩形 13"/>
              <p:cNvSpPr/>
              <p:nvPr/>
            </p:nvSpPr>
            <p:spPr>
              <a:xfrm>
                <a:off x="269382" y="608743"/>
                <a:ext cx="11589417" cy="5491119"/>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根据题设可知平面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的方程为</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即为</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因为平面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的方程为</a:t>
                </a:r>
                <a:r>
                  <a:rPr lang="en-US" altLang="zh-CN" sz="2600" b="1">
                    <a:latin typeface="Times New Roman" panose="02020603050405020304" pitchFamily="18" charset="0"/>
                    <a:cs typeface="Times New Roman" panose="02020603050405020304" pitchFamily="18" charset="0"/>
                  </a:rPr>
                  <a:t>6</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z</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由题设可知平面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的一个法向量为</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共线</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是平面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的法向量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=0</a:t>
                </a:r>
                <a:r>
                  <a:rPr lang="en-US" altLang="zh-CN" sz="2600" b="1">
                    <a:latin typeface="Cambria Math" panose="02040503050406030204" pitchFamily="18" charset="0"/>
                    <a:cs typeface="Cambria Math" panose="020405030504060302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该方程可表示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一个法向量为</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且过</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的平面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ax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cz</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其</a:t>
                </a:r>
                <a:r>
                  <a:rPr lang="zh-CN" altLang="zh-CN" sz="2600" b="1">
                    <a:latin typeface="Times New Roman" panose="02020603050405020304" pitchFamily="18" charset="0"/>
                    <a:cs typeface="Times New Roman" panose="02020603050405020304" pitchFamily="18" charset="0"/>
                  </a:rPr>
                  <a:t>等价于</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𝒛</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𝒅</m:t>
                            </m:r>
                          </m:num>
                          <m:den>
                            <m:r>
                              <a:rPr lang="en-US" altLang="zh-CN" sz="2600" b="1" i="1">
                                <a:latin typeface="Cambria Math" panose="02040503050406030204" pitchFamily="18" charset="0"/>
                                <a:cs typeface="Times New Roman" panose="02020603050405020304" pitchFamily="18" charset="0"/>
                              </a:rPr>
                              <m:t>𝒄</m:t>
                            </m:r>
                          </m:den>
                        </m:f>
                      </m:e>
                    </m:d>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该方程可表示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一个法向量为</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且过</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𝒅</m:t>
                            </m:r>
                          </m:num>
                          <m:den>
                            <m:r>
                              <a:rPr lang="en-US" altLang="zh-CN" sz="2600" b="1" i="1">
                                <a:latin typeface="Cambria Math" panose="02040503050406030204" pitchFamily="18" charset="0"/>
                                <a:cs typeface="Times New Roman" panose="02020603050405020304" pitchFamily="18" charset="0"/>
                              </a:rPr>
                              <m:t>𝒄</m:t>
                            </m:r>
                          </m:den>
                        </m:f>
                      </m:e>
                    </m:d>
                  </m:oMath>
                </a14:m>
                <a:r>
                  <a:rPr lang="zh-CN" altLang="zh-CN" sz="2600" b="1">
                    <a:latin typeface="Times New Roman" panose="02020603050405020304" pitchFamily="18" charset="0"/>
                    <a:cs typeface="Times New Roman" panose="02020603050405020304" pitchFamily="18" charset="0"/>
                  </a:rPr>
                  <a:t>的平面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608743"/>
                <a:ext cx="11589417" cy="5491119"/>
              </a:xfrm>
              <a:prstGeom prst="rect">
                <a:avLst/>
              </a:prstGeom>
              <a:blipFill rotWithShape="0">
                <a:blip r:embed="rId3"/>
                <a:stretch>
                  <a:fillRect l="-947" r="-42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03914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linds(horizontal)">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linds(horizont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linds(horizontal)">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blinds(horizontal)">
                                      <p:cBhvr>
                                        <p:cTn id="22" dur="500"/>
                                        <p:tgtEl>
                                          <p:spTgt spid="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blinds(horizontal)">
                                      <p:cBhvr>
                                        <p:cTn id="27" dur="500"/>
                                        <p:tgtEl>
                                          <p:spTgt spid="1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xEl>
                                              <p:pRg st="6" end="6"/>
                                            </p:txEl>
                                          </p:spTgt>
                                        </p:tgtEl>
                                        <p:attrNameLst>
                                          <p:attrName>style.visibility</p:attrName>
                                        </p:attrNameLst>
                                      </p:cBhvr>
                                      <p:to>
                                        <p:strVal val="visible"/>
                                      </p:to>
                                    </p:set>
                                    <p:animEffect transition="in" filter="blinds(horizontal)">
                                      <p:cBhvr>
                                        <p:cTn id="32" dur="500"/>
                                        <p:tgtEl>
                                          <p:spTgt spid="1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4">
                                            <p:txEl>
                                              <p:pRg st="7" end="7"/>
                                            </p:txEl>
                                          </p:spTgt>
                                        </p:tgtEl>
                                        <p:attrNameLst>
                                          <p:attrName>style.visibility</p:attrName>
                                        </p:attrNameLst>
                                      </p:cBhvr>
                                      <p:to>
                                        <p:strVal val="visible"/>
                                      </p:to>
                                    </p:set>
                                    <p:animEffect transition="in" filter="blinds(horizontal)">
                                      <p:cBhvr>
                                        <p:cTn id="37" dur="500"/>
                                        <p:tgtEl>
                                          <p:spTgt spid="1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smtClean="0">
                <a:solidFill>
                  <a:schemeClr val="bg1"/>
                </a:solidFill>
                <a:effectLst/>
                <a:latin typeface="微软雅黑" panose="020B0503020204020204" pitchFamily="34" charset="-122"/>
                <a:ea typeface="微软雅黑" panose="020B0503020204020204" pitchFamily="34" charset="-122"/>
              </a:rPr>
              <a:t>课时对点精练</a:t>
            </a:r>
            <a:endParaRPr lang="zh-CN" altLang="en-US" sz="4800" b="1" spc="300" dirty="0">
              <a:solidFill>
                <a:schemeClr val="bg1"/>
              </a:solidFill>
              <a:effectLst/>
              <a:latin typeface="微软雅黑" panose="020B0503020204020204" pitchFamily="34" charset="-122"/>
              <a:ea typeface="微软雅黑" panose="020B0503020204020204" pitchFamily="34" charset="-122"/>
            </a:endParaRP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r>
              <a:rPr kumimoji="1" lang="en-US" altLang="zh-CN" sz="8800" b="1" dirty="0">
                <a:solidFill>
                  <a:prstClr val="white"/>
                </a:solidFill>
                <a:latin typeface="微软雅黑" panose="020B0503020204020204" pitchFamily="34" charset="-122"/>
                <a:ea typeface="微软雅黑" panose="020B0503020204020204" pitchFamily="34" charset="-122"/>
              </a:rPr>
              <a:t>3</a:t>
            </a:r>
          </a:p>
        </p:txBody>
      </p:sp>
      <p:sp>
        <p:nvSpPr>
          <p:cNvPr id="21" name="文本框 10"/>
          <p:cNvSpPr txBox="1"/>
          <p:nvPr/>
        </p:nvSpPr>
        <p:spPr>
          <a:xfrm>
            <a:off x="4375785" y="3428365"/>
            <a:ext cx="4071620" cy="337185"/>
          </a:xfrm>
          <a:prstGeom prst="rect">
            <a:avLst/>
          </a:prstGeom>
          <a:noFill/>
        </p:spPr>
        <p:txBody>
          <a:bodyPr wrap="square">
            <a:spAutoFit/>
          </a:bodyPr>
          <a:lstStyle/>
          <a:p>
            <a:pPr algn="dist" fontAlgn="auto">
              <a:spcBef>
                <a:spcPts val="0"/>
              </a:spcBef>
              <a:spcAft>
                <a:spcPts val="0"/>
              </a:spcAft>
              <a:defRPr/>
            </a:pPr>
            <a:r>
              <a:rPr lang="en-US" altLang="zh-CN" sz="1600" spc="300" dirty="0" err="1" smtClean="0">
                <a:solidFill>
                  <a:schemeClr val="bg1"/>
                </a:solidFill>
                <a:effectLst/>
                <a:latin typeface="微软雅黑" panose="020B0503020204020204" pitchFamily="34" charset="-122"/>
                <a:ea typeface="微软雅黑" panose="020B0503020204020204" pitchFamily="34" charset="-122"/>
              </a:rPr>
              <a:t>KESHIDUIDIANJINGLIAN</a:t>
            </a:r>
            <a:r>
              <a:rPr lang="en-US" altLang="zh-CN" sz="1600" spc="300" dirty="0" smtClean="0">
                <a:solidFill>
                  <a:schemeClr val="bg1"/>
                </a:solidFill>
                <a:effectLst/>
                <a:latin typeface="微软雅黑" panose="020B0503020204020204" pitchFamily="34" charset="-122"/>
                <a:ea typeface="微软雅黑" panose="020B0503020204020204" pitchFamily="34" charset="-122"/>
              </a:rPr>
              <a:t>   </a:t>
            </a:r>
            <a:endParaRPr lang="en-US" altLang="zh-CN" sz="1600" spc="300" dirty="0">
              <a:solidFill>
                <a:schemeClr val="bg1"/>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61862598"/>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3026589"/>
            <a:ext cx="12190413" cy="326772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9" name="矩形 8"/>
              <p:cNvSpPr/>
              <p:nvPr/>
            </p:nvSpPr>
            <p:spPr>
              <a:xfrm>
                <a:off x="313118" y="492501"/>
                <a:ext cx="11589417" cy="5606791"/>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1.(2024·</a:t>
                </a:r>
                <a:r>
                  <a:rPr lang="zh-CN" altLang="zh-CN" sz="2600" b="1">
                    <a:latin typeface="Times New Roman" panose="02020603050405020304" pitchFamily="18" charset="0"/>
                    <a:cs typeface="Times New Roman" panose="02020603050405020304" pitchFamily="18" charset="0"/>
                  </a:rPr>
                  <a:t>全国甲卷</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i="1">
                    <a:latin typeface="宋体" panose="02010600030101010101" pitchFamily="2" charset="-122"/>
                    <a:cs typeface="Times New Roman" panose="02020603050405020304" pitchFamily="18" charset="0"/>
                  </a:rPr>
                  <a:t>	</a:t>
                </a:r>
                <a:r>
                  <a:rPr lang="en-US" altLang="zh-CN" sz="2600" b="1" i="1" smtClean="0">
                    <a:latin typeface="Times New Roman" panose="02020603050405020304" pitchFamily="18" charset="0"/>
                    <a:cs typeface="Times New Roman" panose="02020603050405020304" pitchFamily="18" charset="0"/>
                  </a:rPr>
                  <a:t>AB</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DE</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EF</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CF</a:t>
                </a:r>
                <a:r>
                  <a:rPr lang="en-US" altLang="zh-CN" sz="2600" b="1" smtClean="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CD</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i="1">
                    <a:latin typeface="宋体" panose="02010600030101010101" pitchFamily="2" charset="-122"/>
                    <a:cs typeface="Times New Roman" panose="02020603050405020304" pitchFamily="18" charset="0"/>
                  </a:rPr>
                  <a:t>	</a:t>
                </a:r>
                <a:r>
                  <a:rPr lang="en-US" altLang="zh-CN" sz="2600" b="1" i="1" smtClean="0">
                    <a:latin typeface="Times New Roman" panose="02020603050405020304" pitchFamily="18" charset="0"/>
                    <a:cs typeface="Times New Roman" panose="02020603050405020304" pitchFamily="18" charset="0"/>
                  </a:rPr>
                  <a:t>AE</a:t>
                </a:r>
                <a:r>
                  <a:rPr lang="en-US" altLang="zh-CN" sz="2600" b="1" smtClean="0">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CD</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证明</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EM</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由题意得</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EF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四边形</a:t>
                </a:r>
                <a:r>
                  <a:rPr lang="en-US" altLang="zh-CN" sz="2600" b="1" i="1">
                    <a:latin typeface="Times New Roman" panose="02020603050405020304" pitchFamily="18" charset="0"/>
                    <a:cs typeface="Times New Roman" panose="02020603050405020304" pitchFamily="18" charset="0"/>
                  </a:rPr>
                  <a:t>EFCM</a:t>
                </a:r>
                <a:r>
                  <a:rPr lang="zh-CN" altLang="zh-CN" sz="2600" b="1">
                    <a:latin typeface="Times New Roman" panose="02020603050405020304" pitchFamily="18" charset="0"/>
                    <a:cs typeface="Times New Roman" panose="02020603050405020304" pitchFamily="18" charset="0"/>
                  </a:rPr>
                  <a:t>是平行四边形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EM</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FC</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CF</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EM</a:t>
                </a:r>
                <a:r>
                  <a:rPr lang="en-US" altLang="zh-CN" sz="2600" b="1">
                    <a:effectLst/>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EM</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313118" y="492501"/>
                <a:ext cx="11589417" cy="5606791"/>
              </a:xfrm>
              <a:prstGeom prst="rect">
                <a:avLst/>
              </a:prstGeom>
              <a:blipFill rotWithShape="0">
                <a:blip r:embed="rId3"/>
                <a:stretch>
                  <a:fillRect l="-946" b="-435"/>
                </a:stretch>
              </a:blipFill>
            </p:spPr>
            <p:txBody>
              <a:bodyPr/>
              <a:lstStyle/>
              <a:p>
                <a:r>
                  <a:rPr lang="zh-CN" altLang="en-US">
                    <a:noFill/>
                  </a:rPr>
                  <a:t> </a:t>
                </a:r>
              </a:p>
            </p:txBody>
          </p:sp>
        </mc:Fallback>
      </mc:AlternateContent>
      <p:sp>
        <p:nvSpPr>
          <p:cNvPr id="2" name="Rectangle 2"/>
          <p:cNvSpPr>
            <a:spLocks noChangeArrowheads="1"/>
          </p:cNvSpPr>
          <p:nvPr/>
        </p:nvSpPr>
        <p:spPr bwMode="auto">
          <a:xfrm>
            <a:off x="169576"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3073" name="image86.jpe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92338" y="472777"/>
            <a:ext cx="2675422" cy="2675422"/>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24282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Effect transition="in" filter="blinds(horizontal)">
                                      <p:cBhvr>
                                        <p:cTn id="7" dur="500"/>
                                        <p:tgtEl>
                                          <p:spTgt spid="9">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5" end="5"/>
                                            </p:txEl>
                                          </p:spTgt>
                                        </p:tgtEl>
                                        <p:attrNameLst>
                                          <p:attrName>style.visibility</p:attrName>
                                        </p:attrNameLst>
                                      </p:cBhvr>
                                      <p:to>
                                        <p:strVal val="visible"/>
                                      </p:to>
                                    </p:set>
                                    <p:animEffect transition="in" filter="blinds(horizontal)">
                                      <p:cBhvr>
                                        <p:cTn id="12" dur="500"/>
                                        <p:tgtEl>
                                          <p:spTgt spid="9">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animEffect transition="in" filter="blinds(horizontal)">
                                      <p:cBhvr>
                                        <p:cTn id="17" dur="500"/>
                                        <p:tgtEl>
                                          <p:spTgt spid="9">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7" end="7"/>
                                            </p:txEl>
                                          </p:spTgt>
                                        </p:tgtEl>
                                        <p:attrNameLst>
                                          <p:attrName>style.visibility</p:attrName>
                                        </p:attrNameLst>
                                      </p:cBhvr>
                                      <p:to>
                                        <p:strVal val="visible"/>
                                      </p:to>
                                    </p:set>
                                    <p:animEffect transition="in" filter="blinds(horizontal)">
                                      <p:cBhvr>
                                        <p:cTn id="22" dur="500"/>
                                        <p:tgtEl>
                                          <p:spTgt spid="9">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animEffect transition="in" filter="blinds(horizontal)">
                                      <p:cBhvr>
                                        <p:cTn id="27"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181208"/>
            <a:ext cx="12190413" cy="500727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313118" y="492501"/>
                <a:ext cx="11589417" cy="5220660"/>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求点</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ADE</a:t>
                </a:r>
                <a:r>
                  <a:rPr lang="zh-CN" altLang="zh-CN" sz="2600" b="1">
                    <a:latin typeface="Times New Roman" panose="02020603050405020304" pitchFamily="18" charset="0"/>
                    <a:cs typeface="Times New Roman" panose="02020603050405020304" pitchFamily="18" charset="0"/>
                  </a:rPr>
                  <a:t>的距离</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取</a:t>
                </a:r>
                <a:r>
                  <a:rPr lang="en-US" altLang="zh-CN" sz="2600" b="1" i="1">
                    <a:latin typeface="Times New Roman" panose="02020603050405020304" pitchFamily="18" charset="0"/>
                    <a:cs typeface="Times New Roman" panose="02020603050405020304" pitchFamily="18" charset="0"/>
                  </a:rPr>
                  <a:t>DM</a:t>
                </a:r>
                <a:r>
                  <a:rPr lang="zh-CN" altLang="zh-CN" sz="2600" b="1">
                    <a:latin typeface="Times New Roman" panose="02020603050405020304" pitchFamily="18" charset="0"/>
                    <a:cs typeface="Times New Roman" panose="02020603050405020304" pitchFamily="18" charset="0"/>
                  </a:rPr>
                  <a:t>的中点</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OA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OE</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图略</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所以四边形</a:t>
                </a:r>
                <a:r>
                  <a:rPr lang="en-US" altLang="zh-CN" sz="2600" b="1" i="1">
                    <a:latin typeface="Times New Roman" panose="02020603050405020304" pitchFamily="18" charset="0"/>
                    <a:cs typeface="Times New Roman" panose="02020603050405020304" pitchFamily="18" charset="0"/>
                  </a:rPr>
                  <a:t>AMCB</a:t>
                </a:r>
                <a:r>
                  <a:rPr lang="zh-CN" altLang="zh-CN" sz="2600" b="1">
                    <a:latin typeface="Times New Roman" panose="02020603050405020304" pitchFamily="18" charset="0"/>
                    <a:cs typeface="Times New Roman" panose="02020603050405020304" pitchFamily="18" charset="0"/>
                  </a:rPr>
                  <a:t>是平行四边形</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ADM</a:t>
                </a:r>
                <a:r>
                  <a:rPr lang="zh-CN" altLang="zh-CN" sz="2600" b="1">
                    <a:latin typeface="Times New Roman" panose="02020603050405020304" pitchFamily="18" charset="0"/>
                    <a:cs typeface="Times New Roman" panose="02020603050405020304" pitchFamily="18" charset="0"/>
                  </a:rPr>
                  <a:t>是等腰三角形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同理</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EDM</a:t>
                </a:r>
                <a:r>
                  <a:rPr lang="zh-CN" altLang="zh-CN" sz="2600" b="1">
                    <a:latin typeface="Times New Roman" panose="02020603050405020304" pitchFamily="18" charset="0"/>
                    <a:cs typeface="Times New Roman" panose="02020603050405020304" pitchFamily="18" charset="0"/>
                  </a:rPr>
                  <a:t>是等腰三角形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可得</a:t>
                </a:r>
                <a:r>
                  <a:rPr lang="en-US" altLang="zh-CN" sz="2600" b="1" i="1">
                    <a:latin typeface="Times New Roman" panose="02020603050405020304" pitchFamily="18" charset="0"/>
                    <a:cs typeface="Times New Roman" panose="02020603050405020304" pitchFamily="18" charset="0"/>
                  </a:rPr>
                  <a:t>OA</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OE</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𝑨</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𝑫</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𝑫𝑴</m:t>
                                    </m:r>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3</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OE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𝑬</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𝑫</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𝑫𝑴</m:t>
                                    </m:r>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313118" y="492501"/>
                <a:ext cx="11589417" cy="5220660"/>
              </a:xfrm>
              <a:prstGeom prst="rect">
                <a:avLst/>
              </a:prstGeom>
              <a:blipFill rotWithShape="0">
                <a:blip r:embed="rId3"/>
                <a:stretch>
                  <a:fillRect l="-94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1536823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62738"/>
            <a:ext cx="12190413" cy="624239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313118" y="505201"/>
                <a:ext cx="11589417" cy="5095947"/>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AE</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OE</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AE</a:t>
                </a:r>
                <a:r>
                  <a:rPr lang="en-US" altLang="zh-CN" sz="2600" b="1" baseline="3000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OA</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OE</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OA</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OE</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DM</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EDM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OA</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EDM</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易知</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EDM</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ADE</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DEA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𝟏𝟐</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𝟏𝟎</m:t>
                        </m:r>
                      </m:num>
                      <m:den>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sin</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DEA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𝟏𝟑</m:t>
                            </m:r>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ADE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𝟏𝟑</m:t>
                            </m:r>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𝟑𝟗</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设点</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ADE</a:t>
                </a:r>
                <a:r>
                  <a:rPr lang="zh-CN" altLang="zh-CN" sz="2600" b="1">
                    <a:latin typeface="Times New Roman" panose="02020603050405020304" pitchFamily="18" charset="0"/>
                    <a:cs typeface="Times New Roman" panose="02020603050405020304" pitchFamily="18" charset="0"/>
                  </a:rPr>
                  <a:t>的距离为</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M</a:t>
                </a:r>
                <a:r>
                  <a:rPr lang="en-US" altLang="zh-CN" sz="2600" b="1" baseline="-25000">
                    <a:latin typeface="宋体" panose="02010600030101010101" pitchFamily="2" charset="-122"/>
                    <a:cs typeface="Times New Roman" panose="02020603050405020304" pitchFamily="18" charset="0"/>
                  </a:rPr>
                  <a:t>-</a:t>
                </a:r>
                <a:r>
                  <a:rPr lang="en-US" altLang="zh-CN" sz="2600" b="1" i="1" baseline="-25000">
                    <a:latin typeface="Times New Roman" panose="02020603050405020304" pitchFamily="18" charset="0"/>
                    <a:cs typeface="Times New Roman" panose="02020603050405020304" pitchFamily="18" charset="0"/>
                  </a:rPr>
                  <a:t>ADE</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A</a:t>
                </a:r>
                <a:r>
                  <a:rPr lang="en-US" altLang="zh-CN" sz="2600" b="1" baseline="-25000">
                    <a:latin typeface="宋体" panose="02010600030101010101" pitchFamily="2" charset="-122"/>
                    <a:cs typeface="Times New Roman" panose="02020603050405020304" pitchFamily="18" charset="0"/>
                  </a:rPr>
                  <a:t>-</a:t>
                </a:r>
                <a:r>
                  <a:rPr lang="en-US" altLang="zh-CN" sz="2600" b="1" i="1" baseline="-25000">
                    <a:latin typeface="Times New Roman" panose="02020603050405020304" pitchFamily="18" charset="0"/>
                    <a:cs typeface="Times New Roman" panose="02020603050405020304" pitchFamily="18" charset="0"/>
                  </a:rPr>
                  <a:t>EDM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ADE</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EDM</a:t>
                </a:r>
                <a:r>
                  <a:rPr lang="en-US" altLang="zh-CN" sz="2600" b="1" i="1">
                    <a:latin typeface="Times New Roman" panose="02020603050405020304" pitchFamily="18" charset="0"/>
                    <a:cs typeface="Times New Roman" panose="02020603050405020304" pitchFamily="18" charset="0"/>
                  </a:rPr>
                  <a:t>·OA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𝟏𝟑</m:t>
                            </m:r>
                          </m:e>
                        </m:rad>
                      </m:num>
                      <m:den>
                        <m:r>
                          <a:rPr lang="en-US" altLang="zh-CN" sz="2600" b="1" i="1">
                            <a:latin typeface="Cambria Math" panose="02040503050406030204" pitchFamily="18" charset="0"/>
                            <a:cs typeface="Times New Roman" panose="02020603050405020304" pitchFamily="18" charset="0"/>
                          </a:rPr>
                          <m:t>𝟏𝟑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故点</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ADE</a:t>
                </a:r>
                <a:r>
                  <a:rPr lang="zh-CN" altLang="zh-CN" sz="2600" b="1">
                    <a:latin typeface="Times New Roman" panose="02020603050405020304" pitchFamily="18" charset="0"/>
                    <a:cs typeface="Times New Roman" panose="02020603050405020304" pitchFamily="18" charset="0"/>
                  </a:rPr>
                  <a:t>的距离为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𝟏𝟑</m:t>
                            </m:r>
                          </m:e>
                        </m:rad>
                      </m:num>
                      <m:den>
                        <m:r>
                          <a:rPr lang="en-US" altLang="zh-CN" sz="2600" b="1" i="1">
                            <a:latin typeface="Cambria Math" panose="02040503050406030204" pitchFamily="18" charset="0"/>
                            <a:cs typeface="Times New Roman" panose="02020603050405020304" pitchFamily="18" charset="0"/>
                          </a:rPr>
                          <m:t>𝟏𝟑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313118" y="505201"/>
                <a:ext cx="11589417" cy="5095947"/>
              </a:xfrm>
              <a:prstGeom prst="rect">
                <a:avLst/>
              </a:prstGeom>
              <a:blipFill rotWithShape="0">
                <a:blip r:embed="rId3"/>
                <a:stretch>
                  <a:fillRect l="-946" b="-23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05451352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linds(horizontal)">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blinds(horizontal)">
                                      <p:cBhvr>
                                        <p:cTn id="3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0" y="2904987"/>
            <a:ext cx="12190413" cy="338932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nvSpPr>
        <p:spPr>
          <a:xfrm>
            <a:off x="269382" y="492501"/>
            <a:ext cx="11589417" cy="4893647"/>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在三棱锥</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ABD</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BCD</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i="1">
                <a:latin typeface="宋体" panose="02010600030101010101" pitchFamily="2" charset="-122"/>
                <a:cs typeface="Times New Roman" panose="02020603050405020304" pitchFamily="18" charset="0"/>
              </a:rPr>
              <a:t>	</a:t>
            </a:r>
            <a:r>
              <a:rPr lang="en-US" altLang="zh-CN" sz="2600" b="1" i="1" smtClean="0">
                <a:latin typeface="Times New Roman" panose="02020603050405020304" pitchFamily="18" charset="0"/>
                <a:cs typeface="Times New Roman" panose="02020603050405020304" pitchFamily="18" charset="0"/>
              </a:rPr>
              <a:t>AB</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AD</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OCD</a:t>
            </a:r>
            <a:r>
              <a:rPr lang="zh-CN" altLang="zh-CN" sz="2600" b="1">
                <a:latin typeface="Times New Roman" panose="02020603050405020304" pitchFamily="18" charset="0"/>
                <a:cs typeface="Times New Roman" panose="02020603050405020304" pitchFamily="18" charset="0"/>
              </a:rPr>
              <a:t>是边长为</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a:t>
            </a:r>
            <a:r>
              <a:rPr lang="zh-CN" altLang="zh-CN" sz="2600" b="1" smtClean="0">
                <a:latin typeface="Times New Roman" panose="02020603050405020304" pitchFamily="18" charset="0"/>
                <a:cs typeface="Times New Roman" panose="02020603050405020304" pitchFamily="18" charset="0"/>
              </a:rPr>
              <a:t>等边</a:t>
            </a:r>
            <a:endParaRPr lang="en-US" altLang="zh-CN" sz="2600" b="1" smtClean="0">
              <a:latin typeface="Times New Roman" panose="02020603050405020304" pitchFamily="18"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三角形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在棱</a:t>
            </a:r>
            <a:r>
              <a:rPr lang="en-US" altLang="zh-CN" sz="2600" b="1" i="1">
                <a:latin typeface="Times New Roman" panose="02020603050405020304" pitchFamily="18" charset="0"/>
                <a:cs typeface="Times New Roman" panose="02020603050405020304" pitchFamily="18" charset="0"/>
              </a:rPr>
              <a:t>AD</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DE</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EA</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证明</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AO</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ABD</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AO</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AO</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BC</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OA</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4097" name="image87.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71503" y="508120"/>
            <a:ext cx="2618774" cy="2248193"/>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323975"/>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Tree>
    <p:extLst>
      <p:ext uri="{BB962C8B-B14F-4D97-AF65-F5344CB8AC3E}">
        <p14:creationId xmlns:p14="http://schemas.microsoft.com/office/powerpoint/2010/main" val="168336991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xEl>
                                              <p:pRg st="4" end="4"/>
                                            </p:txEl>
                                          </p:spTgt>
                                        </p:tgtEl>
                                        <p:attrNameLst>
                                          <p:attrName>style.visibility</p:attrName>
                                        </p:attrNameLst>
                                      </p:cBhvr>
                                      <p:to>
                                        <p:strVal val="visible"/>
                                      </p:to>
                                    </p:set>
                                    <p:animEffect transition="in" filter="blinds(horizontal)">
                                      <p:cBhvr>
                                        <p:cTn id="7" dur="500"/>
                                        <p:tgtEl>
                                          <p:spTgt spid="16">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xEl>
                                              <p:pRg st="5" end="5"/>
                                            </p:txEl>
                                          </p:spTgt>
                                        </p:tgtEl>
                                        <p:attrNameLst>
                                          <p:attrName>style.visibility</p:attrName>
                                        </p:attrNameLst>
                                      </p:cBhvr>
                                      <p:to>
                                        <p:strVal val="visible"/>
                                      </p:to>
                                    </p:set>
                                    <p:animEffect transition="in" filter="blinds(horizontal)">
                                      <p:cBhvr>
                                        <p:cTn id="12" dur="500"/>
                                        <p:tgtEl>
                                          <p:spTgt spid="16">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
                                            <p:txEl>
                                              <p:pRg st="6" end="6"/>
                                            </p:txEl>
                                          </p:spTgt>
                                        </p:tgtEl>
                                        <p:attrNameLst>
                                          <p:attrName>style.visibility</p:attrName>
                                        </p:attrNameLst>
                                      </p:cBhvr>
                                      <p:to>
                                        <p:strVal val="visible"/>
                                      </p:to>
                                    </p:set>
                                    <p:animEffect transition="in" filter="blinds(horizontal)">
                                      <p:cBhvr>
                                        <p:cTn id="17" dur="500"/>
                                        <p:tgtEl>
                                          <p:spTgt spid="16">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6">
                                            <p:txEl>
                                              <p:pRg st="7" end="7"/>
                                            </p:txEl>
                                          </p:spTgt>
                                        </p:tgtEl>
                                        <p:attrNameLst>
                                          <p:attrName>style.visibility</p:attrName>
                                        </p:attrNameLst>
                                      </p:cBhvr>
                                      <p:to>
                                        <p:strVal val="visible"/>
                                      </p:to>
                                    </p:set>
                                    <p:animEffect transition="in" filter="blinds(horizontal)">
                                      <p:cBhvr>
                                        <p:cTn id="22" dur="500"/>
                                        <p:tgtEl>
                                          <p:spTgt spid="1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269524"/>
            <a:ext cx="12190413" cy="502478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269382" y="492501"/>
            <a:ext cx="11589417" cy="3093154"/>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AO</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求点</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的距离</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取</a:t>
            </a:r>
            <a:r>
              <a:rPr lang="en-US" altLang="zh-CN" sz="2600" b="1" i="1">
                <a:latin typeface="Times New Roman" panose="02020603050405020304" pitchFamily="18" charset="0"/>
                <a:cs typeface="Times New Roman" panose="02020603050405020304" pitchFamily="18" charset="0"/>
              </a:rPr>
              <a:t>OD</a:t>
            </a:r>
            <a:r>
              <a:rPr lang="zh-CN" altLang="zh-CN" sz="2600" b="1">
                <a:latin typeface="Times New Roman" panose="02020603050405020304" pitchFamily="18" charset="0"/>
                <a:cs typeface="Times New Roman" panose="02020603050405020304" pitchFamily="18" charset="0"/>
              </a:rPr>
              <a:t>的中点</a:t>
            </a:r>
            <a:r>
              <a:rPr lang="en-US" altLang="zh-CN" sz="2600" b="1" i="1">
                <a:latin typeface="Times New Roman" panose="02020603050405020304" pitchFamily="18" charset="0"/>
                <a:cs typeface="Times New Roman" panose="02020603050405020304" pitchFamily="18" charset="0"/>
              </a:rPr>
              <a:t>F</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CF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OCD</a:t>
            </a:r>
            <a:r>
              <a:rPr lang="zh-CN" altLang="zh-CN" sz="2600" b="1">
                <a:latin typeface="Times New Roman" panose="02020603050405020304" pitchFamily="18" charset="0"/>
                <a:cs typeface="Times New Roman" panose="02020603050405020304" pitchFamily="18" charset="0"/>
              </a:rPr>
              <a:t>为正三角形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CF</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过点</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作</a:t>
            </a:r>
            <a:r>
              <a:rPr lang="en-US" altLang="zh-CN" sz="2600" b="1" i="1">
                <a:latin typeface="Times New Roman" panose="02020603050405020304" pitchFamily="18" charset="0"/>
                <a:cs typeface="Times New Roman" panose="02020603050405020304" pitchFamily="18" charset="0"/>
              </a:rPr>
              <a:t>OM</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CF</a:t>
            </a:r>
            <a:r>
              <a:rPr lang="zh-CN" altLang="zh-CN" sz="2600" b="1">
                <a:latin typeface="Times New Roman" panose="02020603050405020304" pitchFamily="18" charset="0"/>
                <a:cs typeface="Times New Roman" panose="02020603050405020304" pitchFamily="18" charset="0"/>
              </a:rPr>
              <a:t>交</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于点</a:t>
            </a:r>
            <a:r>
              <a:rPr lang="en-US" altLang="zh-CN" sz="2600" b="1" i="1">
                <a:latin typeface="Times New Roman" panose="02020603050405020304" pitchFamily="18" charset="0"/>
                <a:cs typeface="Times New Roman" panose="02020603050405020304" pitchFamily="18" charset="0"/>
              </a:rPr>
              <a:t>M</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OM</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a:t>
            </a:r>
            <a:r>
              <a:rPr lang="zh-CN" altLang="zh-CN" sz="2600" b="1">
                <a:latin typeface="Times New Roman" panose="02020603050405020304" pitchFamily="18" charset="0"/>
                <a:cs typeface="Times New Roman" panose="02020603050405020304" pitchFamily="18" charset="0"/>
              </a:rPr>
              <a:t>两两垂直</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4"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7169" name="image88.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59160" y="2373164"/>
            <a:ext cx="3058572" cy="2571367"/>
          </a:xfrm>
          <a:prstGeom prst="rect">
            <a:avLst/>
          </a:prstGeom>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1362075"/>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7" name="矩形 6"/>
              <p:cNvSpPr/>
              <p:nvPr/>
            </p:nvSpPr>
            <p:spPr>
              <a:xfrm>
                <a:off x="262477" y="3539573"/>
                <a:ext cx="7196116" cy="2000869"/>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以点</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为坐标原点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分别以</a:t>
                </a:r>
                <a:r>
                  <a:rPr lang="en-US" altLang="zh-CN" sz="2600" b="1" i="1">
                    <a:latin typeface="Times New Roman" panose="02020603050405020304" pitchFamily="18" charset="0"/>
                    <a:cs typeface="Times New Roman" panose="02020603050405020304" pitchFamily="18" charset="0"/>
                  </a:rPr>
                  <a:t>OM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a:t>
                </a:r>
                <a:r>
                  <a:rPr lang="zh-CN" altLang="zh-CN" sz="2600" b="1">
                    <a:latin typeface="Times New Roman" panose="02020603050405020304" pitchFamily="18" charset="0"/>
                    <a:cs typeface="Times New Roman" panose="02020603050405020304" pitchFamily="18" charset="0"/>
                  </a:rPr>
                  <a:t>所在直线为</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轴、</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轴、</a:t>
                </a:r>
                <a:r>
                  <a:rPr lang="en-US" altLang="zh-CN" sz="2600" b="1" i="1">
                    <a:latin typeface="Times New Roman" panose="02020603050405020304" pitchFamily="18" charset="0"/>
                    <a:cs typeface="Times New Roman" panose="02020603050405020304" pitchFamily="18" charset="0"/>
                  </a:rPr>
                  <a:t>z</a:t>
                </a:r>
                <a:r>
                  <a:rPr lang="zh-CN" altLang="zh-CN" sz="2600" b="1">
                    <a:latin typeface="Times New Roman" panose="02020603050405020304" pitchFamily="18" charset="0"/>
                    <a:cs typeface="Times New Roman" panose="02020603050405020304" pitchFamily="18" charset="0"/>
                  </a:rPr>
                  <a:t>轴建立空间直角坐标系</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e>
                    </m: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e>
                    </m: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2477" y="3539573"/>
                <a:ext cx="7196116" cy="2000869"/>
              </a:xfrm>
              <a:prstGeom prst="rect">
                <a:avLst/>
              </a:prstGeom>
              <a:blipFill rotWithShape="0">
                <a:blip r:embed="rId4"/>
                <a:stretch>
                  <a:fillRect l="-1524" r="-237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6059956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linds(horizontal)">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169"/>
                                        </p:tgtEl>
                                        <p:attrNameLst>
                                          <p:attrName>style.visibility</p:attrName>
                                        </p:attrNameLst>
                                      </p:cBhvr>
                                      <p:to>
                                        <p:strVal val="visible"/>
                                      </p:to>
                                    </p:set>
                                    <p:animEffect transition="in" filter="blinds(horizontal)">
                                      <p:cBhvr>
                                        <p:cTn id="32" dur="500"/>
                                        <p:tgtEl>
                                          <p:spTgt spid="716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blinds(horizontal)">
                                      <p:cBhvr>
                                        <p:cTn id="3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矩形 8"/>
              <p:cNvSpPr/>
              <p:nvPr/>
            </p:nvSpPr>
            <p:spPr>
              <a:xfrm>
                <a:off x="269382" y="1079557"/>
                <a:ext cx="11589417" cy="2571217"/>
              </a:xfrm>
              <a:prstGeom prst="rect">
                <a:avLst/>
              </a:prstGeom>
            </p:spPr>
            <p:txBody>
              <a:bodyPr wrap="square">
                <a:spAutoFit/>
              </a:bodyPr>
              <a:lstStyle/>
              <a:p>
                <a:pPr marL="355600" indent="-355600">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的距离</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如</a:t>
                </a:r>
                <a:r>
                  <a:rPr lang="zh-CN" altLang="zh-CN" sz="2600" b="1">
                    <a:latin typeface="Times New Roman" panose="02020603050405020304" pitchFamily="18" charset="0"/>
                    <a:cs typeface="Times New Roman" panose="02020603050405020304" pitchFamily="18" charset="0"/>
                  </a:rPr>
                  <a:t>图</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的单位方向向量为</a:t>
                </a:r>
                <a:r>
                  <a:rPr lang="en-US" altLang="zh-CN" sz="2600" b="1" i="1">
                    <a:latin typeface="Times New Roman" panose="02020603050405020304" pitchFamily="18" charset="0"/>
                    <a:cs typeface="Times New Roman" panose="02020603050405020304" pitchFamily="18" charset="0"/>
                  </a:rPr>
                  <a:t>u</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是直线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上的定点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是直线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外一点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𝑨𝑷</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则向量</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𝑨𝑷</m:t>
                        </m:r>
                      </m:e>
                    </m:acc>
                  </m:oMath>
                </a14:m>
                <a:r>
                  <a:rPr lang="zh-CN" altLang="zh-CN" sz="2600" b="1">
                    <a:latin typeface="Times New Roman" panose="02020603050405020304" pitchFamily="18" charset="0"/>
                    <a:cs typeface="Times New Roman" panose="02020603050405020304" pitchFamily="18" charset="0"/>
                  </a:rPr>
                  <a:t>在直线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上的投影向量</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𝑨𝑸</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u</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u</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Rt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APQ</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由勾股定理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PQ</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𝑨𝑷</m:t>
                            </m:r>
                          </m:e>
                        </m:acc>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𝑨𝑸</m:t>
                            </m:r>
                          </m:e>
                        </m:acc>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______________</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1079557"/>
                <a:ext cx="11589417" cy="2571217"/>
              </a:xfrm>
              <a:prstGeom prst="rect">
                <a:avLst/>
              </a:prstGeom>
              <a:blipFill rotWithShape="0">
                <a:blip r:embed="rId3"/>
                <a:stretch>
                  <a:fillRect l="-947" t="-1185" r="-947"/>
                </a:stretch>
              </a:blipFill>
            </p:spPr>
            <p:txBody>
              <a:bodyPr/>
              <a:lstStyle/>
              <a:p>
                <a:r>
                  <a:rPr lang="zh-CN" altLang="en-US">
                    <a:noFill/>
                  </a:rPr>
                  <a:t> </a:t>
                </a:r>
              </a:p>
            </p:txBody>
          </p:sp>
        </mc:Fallback>
      </mc:AlternateContent>
      <p:pic>
        <p:nvPicPr>
          <p:cNvPr id="3" name="image66.jpeg"/>
          <p:cNvPicPr/>
          <p:nvPr/>
        </p:nvPicPr>
        <p:blipFill>
          <a:blip r:embed="rId4"/>
          <a:stretch>
            <a:fillRect/>
          </a:stretch>
        </p:blipFill>
        <p:spPr>
          <a:xfrm>
            <a:off x="1990693" y="3707266"/>
            <a:ext cx="2808351" cy="1965846"/>
          </a:xfrm>
          <a:prstGeom prst="rect">
            <a:avLst/>
          </a:prstGeom>
        </p:spPr>
      </p:pic>
      <p:pic>
        <p:nvPicPr>
          <p:cNvPr id="4" name="image67.jpeg"/>
          <p:cNvPicPr/>
          <p:nvPr/>
        </p:nvPicPr>
        <p:blipFill>
          <a:blip r:embed="rId5"/>
          <a:stretch>
            <a:fillRect/>
          </a:stretch>
        </p:blipFill>
        <p:spPr>
          <a:xfrm>
            <a:off x="6165785" y="3443568"/>
            <a:ext cx="2808351" cy="2340843"/>
          </a:xfrm>
          <a:prstGeom prst="rect">
            <a:avLst/>
          </a:prstGeom>
        </p:spPr>
      </p:pic>
      <p:sp>
        <p:nvSpPr>
          <p:cNvPr id="5" name="矩形 4"/>
          <p:cNvSpPr/>
          <p:nvPr/>
        </p:nvSpPr>
        <p:spPr>
          <a:xfrm>
            <a:off x="2854801" y="5767716"/>
            <a:ext cx="7196116" cy="572464"/>
          </a:xfrm>
          <a:prstGeom prst="rect">
            <a:avLst/>
          </a:prstGeom>
        </p:spPr>
        <p:txBody>
          <a:bodyPr wrap="square">
            <a:spAutoFit/>
          </a:bodyPr>
          <a:lstStyle/>
          <a:p>
            <a:pPr marL="355600" indent="-355600">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图</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图</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矩形 1"/>
              <p:cNvSpPr/>
              <p:nvPr/>
            </p:nvSpPr>
            <p:spPr>
              <a:xfrm>
                <a:off x="4024446" y="2485164"/>
                <a:ext cx="2464714" cy="9065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ad>
                        <m:radPr>
                          <m:degHide m:val="on"/>
                          <m:ctrlPr>
                            <a:rPr lang="zh-CN" altLang="zh-CN" sz="2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radPr>
                        <m:deg/>
                        <m:e>
                          <m:sSup>
                            <m:sSup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p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𝒂</m:t>
                              </m:r>
                            </m:e>
                            <m:sup>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𝟐</m:t>
                              </m:r>
                            </m:sup>
                          </m:sSup>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sSup>
                            <m:sSup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pPr>
                            <m:e>
                              <m:r>
                                <a:rPr lang="en-US" altLang="zh-CN" sz="2600" b="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𝒂</m:t>
                              </m:r>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𝒖</m:t>
                              </m:r>
                              <m:r>
                                <a:rPr lang="en-US" altLang="zh-CN" sz="2600" b="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e>
                            <m:sup>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𝟐</m:t>
                              </m:r>
                            </m:sup>
                          </m:sSup>
                        </m:e>
                      </m:rad>
                    </m:oMath>
                  </m:oMathPara>
                </a14:m>
                <a:endParaRPr lang="zh-CN" altLang="en-US" sz="2600">
                  <a:latin typeface="Times New Roman" panose="02020603050405020304" pitchFamily="18" charset="0"/>
                  <a:ea typeface="宋体" panose="02010600030101010101" pitchFamily="2" charset="-122"/>
                  <a:sym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4024446" y="2485164"/>
                <a:ext cx="2464714" cy="906530"/>
              </a:xfrm>
              <a:prstGeom prst="rect">
                <a:avLst/>
              </a:prstGeom>
              <a:blipFill rotWithShape="0">
                <a:blip r:embed="rId6"/>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1435297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75653"/>
            <a:ext cx="12190413" cy="626422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342560" y="619495"/>
                <a:ext cx="11801402" cy="5237396"/>
              </a:xfrm>
              <a:prstGeom prst="rect">
                <a:avLst/>
              </a:prstGeom>
            </p:spPr>
            <p:txBody>
              <a:bodyPr wrap="square">
                <a:spAutoFit/>
              </a:bodyPr>
              <a:lstStyle/>
              <a:p>
                <a:pPr>
                  <a:lnSpc>
                    <a:spcPct val="11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法一</a:t>
                </a:r>
                <a:r>
                  <a:rPr lang="zh-CN" altLang="zh-CN" sz="2600" b="1">
                    <a:latin typeface="Times New Roman" panose="02020603050405020304" pitchFamily="18" charset="0"/>
                    <a:cs typeface="Times New Roman" panose="02020603050405020304" pitchFamily="18" charset="0"/>
                  </a:rPr>
                  <a:t>　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e>
                    </m: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𝑩𝑬</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e>
                    </m:d>
                  </m:oMath>
                </a14:m>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所以点</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的</a:t>
                </a:r>
                <a:r>
                  <a:rPr lang="zh-CN" altLang="zh-CN" sz="2600" b="1" smtClean="0">
                    <a:latin typeface="Times New Roman" panose="02020603050405020304" pitchFamily="18" charset="0"/>
                    <a:cs typeface="Times New Roman" panose="02020603050405020304" pitchFamily="18" charset="0"/>
                  </a:rPr>
                  <a:t>距离</a:t>
                </a:r>
                <a:r>
                  <a:rPr lang="en-US" altLang="zh-CN" sz="2600" b="1" i="1" smtClean="0">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𝑩𝑬</m:t>
                            </m:r>
                          </m:e>
                        </m:acc>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𝑩𝑬</m:t>
                                        </m:r>
                                      </m:e>
                                    </m:acc>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num>
                                  <m:den>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r>
                                      <a:rPr lang="en-US" altLang="zh-CN" sz="2600" b="1" i="1">
                                        <a:latin typeface="Cambria Math" panose="02040503050406030204" pitchFamily="18" charset="0"/>
                                        <a:cs typeface="Times New Roman" panose="02020603050405020304" pitchFamily="18" charset="0"/>
                                      </a:rPr>
                                      <m:t>|</m:t>
                                    </m:r>
                                  </m:den>
                                </m:f>
                              </m:e>
                            </m:d>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𝟐𝟎</m:t>
                            </m:r>
                          </m:num>
                          <m:den>
                            <m:r>
                              <a:rPr lang="en-US" altLang="zh-CN" sz="2600" b="1" i="1">
                                <a:latin typeface="Cambria Math" panose="02040503050406030204" pitchFamily="18" charset="0"/>
                                <a:cs typeface="Times New Roman" panose="02020603050405020304" pitchFamily="18" charset="0"/>
                              </a:rPr>
                              <m:t>𝟗</m:t>
                            </m:r>
                          </m:den>
                        </m:f>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den>
                                </m:f>
                              </m:e>
                            </m:d>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法二</a:t>
                </a:r>
                <a:r>
                  <a:rPr lang="zh-CN" altLang="zh-CN" sz="2600" b="1">
                    <a:latin typeface="Times New Roman" panose="02020603050405020304" pitchFamily="18" charset="0"/>
                    <a:cs typeface="Times New Roman" panose="02020603050405020304" pitchFamily="18" charset="0"/>
                  </a:rPr>
                  <a:t>　又</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e>
                    </m: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𝑩𝑬</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e>
                    </m:d>
                  </m:oMath>
                </a14:m>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|cos&lt;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𝑩𝑬</m:t>
                        </m:r>
                      </m:e>
                    </m:acc>
                  </m:oMath>
                </a14:m>
                <a:r>
                  <a:rPr lang="en-US" altLang="zh-CN" sz="2600" b="1">
                    <a:latin typeface="Times New Roman" panose="02020603050405020304" pitchFamily="18" charset="0"/>
                    <a:cs typeface="Times New Roman" panose="02020603050405020304" pitchFamily="18" charset="0"/>
                  </a:rPr>
                  <a:t>&gt;|=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𝑩𝑬</m:t>
                            </m:r>
                          </m:e>
                        </m:acc>
                        <m:r>
                          <a:rPr lang="en-US" altLang="zh-CN" sz="2600" b="1" i="1">
                            <a:latin typeface="Cambria Math" panose="02040503050406030204" pitchFamily="18" charset="0"/>
                            <a:cs typeface="Times New Roman" panose="02020603050405020304" pitchFamily="18" charset="0"/>
                          </a:rPr>
                          <m:t>|</m:t>
                        </m:r>
                      </m:num>
                      <m:den>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𝑩𝑬</m:t>
                            </m:r>
                          </m:e>
                        </m:acc>
                        <m:r>
                          <a:rPr lang="en-US" altLang="zh-CN" sz="2600" b="1" i="1">
                            <a:latin typeface="Cambria Math" panose="02040503050406030204" pitchFamily="18" charset="0"/>
                            <a:cs typeface="Times New Roman" panose="02020603050405020304" pitchFamily="18" charset="0"/>
                          </a:rPr>
                          <m:t>|</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num>
                          <m:den>
                            <m:r>
                              <a:rPr lang="en-US" altLang="zh-CN" sz="2600" b="1" i="1">
                                <a:latin typeface="Cambria Math" panose="02040503050406030204" pitchFamily="18" charset="0"/>
                                <a:cs typeface="Times New Roman" panose="02020603050405020304" pitchFamily="18" charset="0"/>
                              </a:rPr>
                              <m:t>𝟑</m:t>
                            </m:r>
                          </m:den>
                        </m:f>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𝟏𝟓</m:t>
                            </m:r>
                          </m:e>
                        </m:rad>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sin&lt;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𝑩𝑬</m:t>
                        </m:r>
                      </m:e>
                    </m:acc>
                  </m:oMath>
                </a14:m>
                <a:r>
                  <a:rPr lang="en-US" altLang="zh-CN" sz="2600" b="1">
                    <a:latin typeface="Times New Roman" panose="02020603050405020304" pitchFamily="18" charset="0"/>
                    <a:cs typeface="Times New Roman" panose="02020603050405020304" pitchFamily="18" charset="0"/>
                  </a:rPr>
                  <a:t>&gt;=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所以点</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的距离为</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𝑩𝑬</m:t>
                        </m:r>
                      </m:e>
                    </m:acc>
                  </m:oMath>
                </a14:m>
                <a:r>
                  <a:rPr lang="en-US" altLang="zh-CN" sz="2600" b="1">
                    <a:latin typeface="Times New Roman" panose="02020603050405020304" pitchFamily="18" charset="0"/>
                    <a:cs typeface="Times New Roman" panose="02020603050405020304" pitchFamily="18" charset="0"/>
                  </a:rPr>
                  <a:t>|sin&lt;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𝑩𝑬</m:t>
                        </m:r>
                      </m:e>
                    </m:acc>
                  </m:oMath>
                </a14:m>
                <a:r>
                  <a:rPr lang="en-US" altLang="zh-CN" sz="2600" b="1">
                    <a:latin typeface="Times New Roman" panose="02020603050405020304" pitchFamily="18" charset="0"/>
                    <a:cs typeface="Times New Roman" panose="02020603050405020304" pitchFamily="18" charset="0"/>
                  </a:rPr>
                  <a:t>&gt;=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342560" y="619495"/>
                <a:ext cx="11801402" cy="5237396"/>
              </a:xfrm>
              <a:prstGeom prst="rect">
                <a:avLst/>
              </a:prstGeom>
              <a:blipFill rotWithShape="0">
                <a:blip r:embed="rId3"/>
                <a:stretch>
                  <a:fillRect l="-930" b="-23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9110704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2725759"/>
            <a:ext cx="12190413" cy="356855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56682" y="568701"/>
            <a:ext cx="11589417" cy="5440272"/>
          </a:xfrm>
          <a:prstGeom prst="rect">
            <a:avLst/>
          </a:prstGeom>
        </p:spPr>
        <p:txBody>
          <a:bodyPr wrap="square">
            <a:spAutoFit/>
          </a:bodyPr>
          <a:lstStyle/>
          <a:p>
            <a:pPr marL="355600" indent="-355600">
              <a:lnSpc>
                <a:spcPct val="135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3.(2025·</a:t>
            </a:r>
            <a:r>
              <a:rPr lang="zh-CN" altLang="zh-CN" sz="2600" b="1">
                <a:latin typeface="Times New Roman" panose="02020603050405020304" pitchFamily="18" charset="0"/>
                <a:cs typeface="Times New Roman" panose="02020603050405020304" pitchFamily="18" charset="0"/>
              </a:rPr>
              <a:t>南京调研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在四棱锥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中</a:t>
            </a:r>
            <a:r>
              <a:rPr lang="en-US" altLang="zh-CN" sz="2600" b="1" smtClean="0">
                <a:latin typeface="宋体" panose="02010600030101010101" pitchFamily="2" charset="-122"/>
                <a:cs typeface="Times New Roman" panose="02020603050405020304" pitchFamily="18" charset="0"/>
              </a:rPr>
              <a:t>,</a:t>
            </a:r>
          </a:p>
          <a:p>
            <a:pPr marL="355600" indent="-355600">
              <a:lnSpc>
                <a:spcPct val="135000"/>
              </a:lnSpc>
              <a:spcAft>
                <a:spcPts val="0"/>
              </a:spcAft>
              <a:tabLst>
                <a:tab pos="2970530" algn="l"/>
              </a:tabLst>
            </a:pPr>
            <a:r>
              <a:rPr lang="en-US" altLang="zh-CN" sz="2600" b="1">
                <a:latin typeface="宋体" panose="02010600030101010101" pitchFamily="2" charset="-122"/>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底面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是正方形</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底面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smtClean="0">
                <a:latin typeface="Times New Roman" panose="02020603050405020304" pitchFamily="18" charset="0"/>
                <a:cs typeface="Times New Roman" panose="02020603050405020304" pitchFamily="18" charset="0"/>
              </a:rPr>
              <a:t>=</a:t>
            </a:r>
          </a:p>
          <a:p>
            <a:pPr marL="355600" indent="-355600">
              <a:lnSpc>
                <a:spcPct val="135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	</a:t>
            </a:r>
            <a:r>
              <a:rPr lang="en-US" altLang="zh-CN" sz="2600" b="1" i="1" smtClean="0">
                <a:latin typeface="Times New Roman" panose="02020603050405020304" pitchFamily="18" charset="0"/>
                <a:cs typeface="Times New Roman" panose="02020603050405020304" pitchFamily="18" charset="0"/>
              </a:rPr>
              <a:t>AD</a:t>
            </a:r>
            <a:r>
              <a:rPr lang="en-US" altLang="zh-CN" sz="2600" b="1" smtClean="0">
                <a:latin typeface="Times New Roman" panose="02020603050405020304" pitchFamily="18" charset="0"/>
                <a:cs typeface="Times New Roman" panose="02020603050405020304" pitchFamily="18" charset="0"/>
              </a:rPr>
              <a:t>=3</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是棱</a:t>
            </a:r>
            <a:r>
              <a:rPr lang="en-US" altLang="zh-CN" sz="2600" b="1" i="1">
                <a:latin typeface="Times New Roman" panose="02020603050405020304" pitchFamily="18" charset="0"/>
                <a:cs typeface="Times New Roman" panose="02020603050405020304" pitchFamily="18" charset="0"/>
              </a:rPr>
              <a:t>PD</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是棱</a:t>
            </a:r>
            <a:r>
              <a:rPr lang="en-US" altLang="zh-CN" sz="2600" b="1" i="1">
                <a:latin typeface="Times New Roman" panose="02020603050405020304" pitchFamily="18" charset="0"/>
                <a:cs typeface="Times New Roman" panose="02020603050405020304" pitchFamily="18" charset="0"/>
              </a:rPr>
              <a:t>DC</a:t>
            </a:r>
            <a:r>
              <a:rPr lang="zh-CN" altLang="zh-CN" sz="2600" b="1">
                <a:latin typeface="Times New Roman" panose="02020603050405020304" pitchFamily="18" charset="0"/>
                <a:cs typeface="Times New Roman" panose="02020603050405020304" pitchFamily="18" charset="0"/>
              </a:rPr>
              <a:t>上一点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证明</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AF</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EF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在正方形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有</a:t>
            </a:r>
            <a:r>
              <a:rPr lang="en-US" altLang="zh-CN" sz="2600" b="1" i="1">
                <a:latin typeface="Times New Roman" panose="02020603050405020304" pitchFamily="18" charset="0"/>
                <a:cs typeface="Times New Roman" panose="02020603050405020304" pitchFamily="18" charset="0"/>
              </a:rPr>
              <a:t>AD</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PA</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底面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PA</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AP</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CD</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CD</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PCD</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PCD</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是棱</a:t>
            </a:r>
            <a:r>
              <a:rPr lang="en-US" altLang="zh-CN" sz="2600" b="1" i="1">
                <a:latin typeface="Times New Roman" panose="02020603050405020304" pitchFamily="18" charset="0"/>
                <a:cs typeface="Times New Roman" panose="02020603050405020304" pitchFamily="18" charset="0"/>
              </a:rPr>
              <a:t>PD</a:t>
            </a:r>
            <a:r>
              <a:rPr lang="zh-CN" altLang="zh-CN" sz="2600" b="1">
                <a:latin typeface="Times New Roman" panose="02020603050405020304" pitchFamily="18" charset="0"/>
                <a:cs typeface="Times New Roman" panose="02020603050405020304" pitchFamily="18" charset="0"/>
              </a:rPr>
              <a:t>的中点</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AF</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PCD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PD</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AF</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PDC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EF</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PDC</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AF</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EF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8193" name="image89.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1330" y="478265"/>
            <a:ext cx="2111188" cy="2201029"/>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609521" y="1390650"/>
            <a:ext cx="1340945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Tree>
    <p:extLst>
      <p:ext uri="{BB962C8B-B14F-4D97-AF65-F5344CB8AC3E}">
        <p14:creationId xmlns:p14="http://schemas.microsoft.com/office/powerpoint/2010/main" val="33072881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Effect transition="in" filter="blinds(horizontal)">
                                      <p:cBhvr>
                                        <p:cTn id="7" dur="500"/>
                                        <p:tgtEl>
                                          <p:spTgt spid="10">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5" end="5"/>
                                            </p:txEl>
                                          </p:spTgt>
                                        </p:tgtEl>
                                        <p:attrNameLst>
                                          <p:attrName>style.visibility</p:attrName>
                                        </p:attrNameLst>
                                      </p:cBhvr>
                                      <p:to>
                                        <p:strVal val="visible"/>
                                      </p:to>
                                    </p:set>
                                    <p:animEffect transition="in" filter="blinds(horizontal)">
                                      <p:cBhvr>
                                        <p:cTn id="12" dur="500"/>
                                        <p:tgtEl>
                                          <p:spTgt spid="10">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6" end="6"/>
                                            </p:txEl>
                                          </p:spTgt>
                                        </p:tgtEl>
                                        <p:attrNameLst>
                                          <p:attrName>style.visibility</p:attrName>
                                        </p:attrNameLst>
                                      </p:cBhvr>
                                      <p:to>
                                        <p:strVal val="visible"/>
                                      </p:to>
                                    </p:set>
                                    <p:animEffect transition="in" filter="blinds(horizontal)">
                                      <p:cBhvr>
                                        <p:cTn id="17" dur="500"/>
                                        <p:tgtEl>
                                          <p:spTgt spid="10">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7" end="7"/>
                                            </p:txEl>
                                          </p:spTgt>
                                        </p:tgtEl>
                                        <p:attrNameLst>
                                          <p:attrName>style.visibility</p:attrName>
                                        </p:attrNameLst>
                                      </p:cBhvr>
                                      <p:to>
                                        <p:strVal val="visible"/>
                                      </p:to>
                                    </p:set>
                                    <p:animEffect transition="in" filter="blinds(horizontal)">
                                      <p:cBhvr>
                                        <p:cTn id="22" dur="500"/>
                                        <p:tgtEl>
                                          <p:spTgt spid="10">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8" end="8"/>
                                            </p:txEl>
                                          </p:spTgt>
                                        </p:tgtEl>
                                        <p:attrNameLst>
                                          <p:attrName>style.visibility</p:attrName>
                                        </p:attrNameLst>
                                      </p:cBhvr>
                                      <p:to>
                                        <p:strVal val="visible"/>
                                      </p:to>
                                    </p:set>
                                    <p:animEffect transition="in" filter="blinds(horizontal)">
                                      <p:cBhvr>
                                        <p:cTn id="27" dur="500"/>
                                        <p:tgtEl>
                                          <p:spTgt spid="10">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9" end="9"/>
                                            </p:txEl>
                                          </p:spTgt>
                                        </p:tgtEl>
                                        <p:attrNameLst>
                                          <p:attrName>style.visibility</p:attrName>
                                        </p:attrNameLst>
                                      </p:cBhvr>
                                      <p:to>
                                        <p:strVal val="visible"/>
                                      </p:to>
                                    </p:set>
                                    <p:animEffect transition="in" filter="blinds(horizontal)">
                                      <p:cBhvr>
                                        <p:cTn id="32"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356113"/>
            <a:ext cx="12190413" cy="487700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2477" y="329216"/>
                <a:ext cx="10793813" cy="1587871"/>
              </a:xfrm>
              <a:prstGeom prst="rect">
                <a:avLst/>
              </a:prstGeom>
            </p:spPr>
            <p:txBody>
              <a:bodyPr>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若直线</a:t>
                </a:r>
                <a:r>
                  <a:rPr lang="en-US" altLang="zh-CN" sz="2600" b="1" i="1">
                    <a:latin typeface="Times New Roman" panose="02020603050405020304" pitchFamily="18" charset="0"/>
                    <a:cs typeface="Times New Roman" panose="02020603050405020304" pitchFamily="18" charset="0"/>
                  </a:rPr>
                  <a:t>BP</a:t>
                </a:r>
                <a:r>
                  <a:rPr lang="zh-CN" altLang="zh-CN" sz="2600" b="1">
                    <a:latin typeface="Times New Roman" panose="02020603050405020304" pitchFamily="18" charset="0"/>
                    <a:cs typeface="Times New Roman" panose="02020603050405020304" pitchFamily="18" charset="0"/>
                  </a:rPr>
                  <a:t>与平面</a:t>
                </a:r>
                <a:r>
                  <a:rPr lang="en-US" altLang="zh-CN" sz="2600" b="1" i="1">
                    <a:latin typeface="Times New Roman" panose="02020603050405020304" pitchFamily="18" charset="0"/>
                    <a:cs typeface="Times New Roman" panose="02020603050405020304" pitchFamily="18" charset="0"/>
                  </a:rPr>
                  <a:t>AEF</a:t>
                </a:r>
                <a:r>
                  <a:rPr lang="zh-CN" altLang="zh-CN" sz="2600" b="1">
                    <a:latin typeface="Times New Roman" panose="02020603050405020304" pitchFamily="18" charset="0"/>
                    <a:cs typeface="Times New Roman" panose="02020603050405020304" pitchFamily="18" charset="0"/>
                  </a:rPr>
                  <a:t>所成角的正弦值为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𝟐𝟐</m:t>
                            </m:r>
                          </m:e>
                        </m:rad>
                      </m:num>
                      <m:den>
                        <m:r>
                          <a:rPr lang="en-US" altLang="zh-CN" sz="2600" b="1" i="1">
                            <a:latin typeface="Cambria Math" panose="02040503050406030204" pitchFamily="18" charset="0"/>
                            <a:cs typeface="Times New Roman" panose="02020603050405020304" pitchFamily="18" charset="0"/>
                          </a:rPr>
                          <m:t>𝟏𝟏</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求点</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AEF</a:t>
                </a:r>
                <a:r>
                  <a:rPr lang="zh-CN" altLang="zh-CN" sz="2600" b="1">
                    <a:latin typeface="Times New Roman" panose="02020603050405020304" pitchFamily="18" charset="0"/>
                    <a:cs typeface="Times New Roman" panose="02020603050405020304" pitchFamily="18" charset="0"/>
                  </a:rPr>
                  <a:t>的距离</a:t>
                </a:r>
                <a:r>
                  <a:rPr lang="en-US" altLang="zh-CN" sz="2600" b="1">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以</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为原点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以</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AP</a:t>
                </a:r>
                <a:r>
                  <a:rPr lang="zh-CN" altLang="zh-CN" sz="2600" b="1">
                    <a:latin typeface="Times New Roman" panose="02020603050405020304" pitchFamily="18" charset="0"/>
                    <a:cs typeface="Times New Roman" panose="02020603050405020304" pitchFamily="18" charset="0"/>
                  </a:rPr>
                  <a:t>所在直线分别为</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zh-CN" altLang="zh-CN" sz="2600" b="1">
                    <a:latin typeface="Times New Roman" panose="02020603050405020304" pitchFamily="18" charset="0"/>
                    <a:cs typeface="Times New Roman" panose="02020603050405020304" pitchFamily="18" charset="0"/>
                  </a:rPr>
                  <a:t>轴建立空间直角坐标系</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2477" y="329216"/>
                <a:ext cx="10793813" cy="1587871"/>
              </a:xfrm>
              <a:prstGeom prst="rect">
                <a:avLst/>
              </a:prstGeom>
              <a:blipFill rotWithShape="0">
                <a:blip r:embed="rId3"/>
                <a:stretch>
                  <a:fillRect l="-1016" b="-45385"/>
                </a:stretch>
              </a:blipFill>
            </p:spPr>
            <p:txBody>
              <a:bodyPr/>
              <a:lstStyle/>
              <a:p>
                <a:r>
                  <a:rPr lang="zh-CN" altLang="en-US">
                    <a:noFill/>
                  </a:rPr>
                  <a:t> </a:t>
                </a:r>
              </a:p>
            </p:txBody>
          </p:sp>
        </mc:Fallback>
      </mc:AlternateContent>
      <p:sp>
        <p:nvSpPr>
          <p:cNvPr id="4"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0241" name="image90.jpe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3286" y="2402666"/>
            <a:ext cx="2470541" cy="2380704"/>
          </a:xfrm>
          <a:prstGeom prst="rect">
            <a:avLst/>
          </a:prstGeom>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146685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7" name="矩形 6"/>
              <p:cNvSpPr/>
              <p:nvPr/>
            </p:nvSpPr>
            <p:spPr>
              <a:xfrm>
                <a:off x="325977" y="2479776"/>
                <a:ext cx="10793813" cy="3478837"/>
              </a:xfrm>
              <a:prstGeom prst="rect">
                <a:avLst/>
              </a:prstGeom>
            </p:spPr>
            <p:txBody>
              <a:bodyPr>
                <a:spAutoFit/>
              </a:bodyPr>
              <a:lstStyle/>
              <a:p>
                <a:pPr>
                  <a:lnSpc>
                    <a:spcPct val="135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设点</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𝑨𝑬</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𝑨𝑭</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设平面</a:t>
                </a:r>
                <a:r>
                  <a:rPr lang="en-US" altLang="zh-CN" sz="2600" b="1" i="1">
                    <a:latin typeface="Times New Roman" panose="02020603050405020304" pitchFamily="18" charset="0"/>
                    <a:cs typeface="Times New Roman" panose="02020603050405020304" pitchFamily="18" charset="0"/>
                  </a:rPr>
                  <a:t>AEF</a:t>
                </a:r>
                <a:r>
                  <a:rPr lang="zh-CN" altLang="zh-CN" sz="2600" b="1">
                    <a:latin typeface="Times New Roman" panose="02020603050405020304" pitchFamily="18" charset="0"/>
                    <a:cs typeface="Times New Roman" panose="02020603050405020304" pitchFamily="18" charset="0"/>
                  </a:rPr>
                  <a:t>的法向量</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𝑨𝑬</m:t>
                                  </m:r>
                                </m:e>
                              </m:acc>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𝑨𝑭</m:t>
                                  </m:r>
                                </m:e>
                              </m:acc>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r>
                      <a:rPr lang="zh-CN" altLang="zh-CN" sz="2600" b="1">
                        <a:latin typeface="Cambria Math" panose="02040503050406030204" pitchFamily="18" charset="0"/>
                        <a:cs typeface="Times New Roman" panose="02020603050405020304" pitchFamily="18" charset="0"/>
                      </a:rPr>
                      <m:t>即</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𝒎𝒙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𝒛</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325977" y="2479776"/>
                <a:ext cx="10793813" cy="3478837"/>
              </a:xfrm>
              <a:prstGeom prst="rect">
                <a:avLst/>
              </a:prstGeom>
              <a:blipFill rotWithShape="0">
                <a:blip r:embed="rId5"/>
                <a:stretch>
                  <a:fillRect l="-101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2407956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41"/>
                                        </p:tgtEl>
                                        <p:attrNameLst>
                                          <p:attrName>style.visibility</p:attrName>
                                        </p:attrNameLst>
                                      </p:cBhvr>
                                      <p:to>
                                        <p:strVal val="visible"/>
                                      </p:to>
                                    </p:set>
                                    <p:animEffect transition="in" filter="blinds(horizontal)">
                                      <p:cBhvr>
                                        <p:cTn id="12" dur="500"/>
                                        <p:tgtEl>
                                          <p:spTgt spid="1024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linds(horizont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linds(horizont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linds(horizontal)">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blinds(horizontal)">
                                      <p:cBhvr>
                                        <p:cTn id="32" dur="5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blinds(horizontal)">
                                      <p:cBhvr>
                                        <p:cTn id="3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21942"/>
            <a:ext cx="12190413" cy="618377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486795" y="655128"/>
                <a:ext cx="11873194" cy="4641271"/>
              </a:xfrm>
              <a:prstGeom prst="rect">
                <a:avLst/>
              </a:prstGeom>
            </p:spPr>
            <p:txBody>
              <a:bodyPr>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可得</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𝑩𝑷</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所以直线</a:t>
                </a:r>
                <a:r>
                  <a:rPr lang="en-US" altLang="zh-CN" sz="2600" b="1" i="1">
                    <a:latin typeface="Times New Roman" panose="02020603050405020304" pitchFamily="18" charset="0"/>
                    <a:cs typeface="Times New Roman" panose="02020603050405020304" pitchFamily="18" charset="0"/>
                  </a:rPr>
                  <a:t>BP</a:t>
                </a:r>
                <a:r>
                  <a:rPr lang="zh-CN" altLang="zh-CN" sz="2600" b="1">
                    <a:latin typeface="Times New Roman" panose="02020603050405020304" pitchFamily="18" charset="0"/>
                    <a:cs typeface="Times New Roman" panose="02020603050405020304" pitchFamily="18" charset="0"/>
                  </a:rPr>
                  <a:t>与平面</a:t>
                </a:r>
                <a:r>
                  <a:rPr lang="en-US" altLang="zh-CN" sz="2600" b="1" i="1">
                    <a:latin typeface="Times New Roman" panose="02020603050405020304" pitchFamily="18" charset="0"/>
                    <a:cs typeface="Times New Roman" panose="02020603050405020304" pitchFamily="18" charset="0"/>
                  </a:rPr>
                  <a:t>AEF</a:t>
                </a:r>
                <a:r>
                  <a:rPr lang="zh-CN" altLang="zh-CN" sz="2600" b="1">
                    <a:latin typeface="Times New Roman" panose="02020603050405020304" pitchFamily="18" charset="0"/>
                    <a:cs typeface="Times New Roman" panose="02020603050405020304" pitchFamily="18" charset="0"/>
                  </a:rPr>
                  <a:t>所成角的正弦值</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θ</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𝑩𝑷</m:t>
                            </m:r>
                          </m:e>
                        </m:acc>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num>
                      <m:den>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𝑩𝑷</m:t>
                            </m:r>
                          </m:e>
                        </m:acc>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𝟐𝟐</m:t>
                            </m:r>
                          </m:e>
                        </m:rad>
                      </m:num>
                      <m:den>
                        <m:r>
                          <a:rPr lang="en-US" altLang="zh-CN" sz="2600" b="1" i="1">
                            <a:latin typeface="Cambria Math" panose="02040503050406030204" pitchFamily="18" charset="0"/>
                            <a:cs typeface="Times New Roman" panose="02020603050405020304" pitchFamily="18" charset="0"/>
                          </a:rPr>
                          <m:t>𝟏𝟏</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化简可得</a:t>
                </a:r>
                <a:r>
                  <a:rPr lang="en-US" altLang="zh-CN" sz="2600" b="1" i="1">
                    <a:latin typeface="Times New Roman" panose="02020603050405020304" pitchFamily="18" charset="0"/>
                    <a:cs typeface="Times New Roman" panose="02020603050405020304" pitchFamily="18" charset="0"/>
                  </a:rPr>
                  <a:t>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22</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21=0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21)=0</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或</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=21(</a:t>
                </a:r>
                <a:r>
                  <a:rPr lang="zh-CN" altLang="zh-CN" sz="2600" b="1">
                    <a:latin typeface="Times New Roman" panose="02020603050405020304" pitchFamily="18" charset="0"/>
                    <a:cs typeface="Times New Roman" panose="02020603050405020304" pitchFamily="18" charset="0"/>
                  </a:rPr>
                  <a:t>舍</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即点</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可得</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所以点</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AEF</a:t>
                </a:r>
                <a:r>
                  <a:rPr lang="zh-CN" altLang="zh-CN" sz="2600" b="1">
                    <a:latin typeface="Times New Roman" panose="02020603050405020304" pitchFamily="18" charset="0"/>
                    <a:cs typeface="Times New Roman" panose="02020603050405020304" pitchFamily="18" charset="0"/>
                  </a:rPr>
                  <a:t>的距离</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r>
                          <a:rPr lang="en-US" altLang="zh-CN" sz="2600" b="1" i="1">
                            <a:latin typeface="Cambria Math" panose="02040503050406030204" pitchFamily="18" charset="0"/>
                            <a:cs typeface="Times New Roman" panose="02020603050405020304" pitchFamily="18" charset="0"/>
                          </a:rPr>
                          <m:t>|</m:t>
                        </m:r>
                      </m:num>
                      <m:den>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𝒏</m:t>
                            </m:r>
                          </m:e>
                        </m: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𝟏𝟏</m:t>
                            </m:r>
                          </m:e>
                        </m:rad>
                      </m:num>
                      <m:den>
                        <m:r>
                          <a:rPr lang="en-US" altLang="zh-CN" sz="2600" b="1" i="1">
                            <a:latin typeface="Cambria Math" panose="02040503050406030204" pitchFamily="18" charset="0"/>
                            <a:cs typeface="Times New Roman" panose="02020603050405020304" pitchFamily="18" charset="0"/>
                          </a:rPr>
                          <m:t>𝟏𝟏</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486795" y="655128"/>
                <a:ext cx="11873194" cy="4641271"/>
              </a:xfrm>
              <a:prstGeom prst="rect">
                <a:avLst/>
              </a:prstGeom>
              <a:blipFill rotWithShape="0">
                <a:blip r:embed="rId3"/>
                <a:stretch>
                  <a:fillRect l="-92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21699740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0" y="2565685"/>
            <a:ext cx="12190413" cy="372862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2" name="矩形 11"/>
              <p:cNvSpPr/>
              <p:nvPr/>
            </p:nvSpPr>
            <p:spPr>
              <a:xfrm>
                <a:off x="269382" y="492501"/>
                <a:ext cx="11589417" cy="5339090"/>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在四棱台</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底面为矩形</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a:latin typeface="宋体" panose="02010600030101010101" pitchFamily="2" charset="-122"/>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证明</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在梯形</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中</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作</a:t>
                </a:r>
                <a:r>
                  <a:rPr lang="en-US" altLang="zh-CN" sz="2600" b="1" i="1">
                    <a:latin typeface="Times New Roman" panose="02020603050405020304" pitchFamily="18" charset="0"/>
                    <a:cs typeface="Times New Roman" panose="02020603050405020304" pitchFamily="18" charset="0"/>
                  </a:rPr>
                  <a:t>DH</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于</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图略</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如</a:t>
                </a:r>
                <a:r>
                  <a:rPr lang="zh-CN" altLang="zh-CN" sz="2600" b="1">
                    <a:latin typeface="Times New Roman" panose="02020603050405020304" pitchFamily="18" charset="0"/>
                    <a:cs typeface="Times New Roman" panose="02020603050405020304" pitchFamily="18" charset="0"/>
                  </a:rPr>
                  <a:t>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DC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由余弦定理可得</a:t>
                </a:r>
                <a:r>
                  <a:rPr lang="en-US" altLang="zh-CN" sz="2600" b="1" i="1">
                    <a:latin typeface="Times New Roman" panose="02020603050405020304" pitchFamily="18" charset="0"/>
                    <a:cs typeface="Times New Roman" panose="02020603050405020304" pitchFamily="18" charset="0"/>
                  </a:rPr>
                  <a:t>DC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269382" y="492501"/>
                <a:ext cx="11589417" cy="5339090"/>
              </a:xfrm>
              <a:prstGeom prst="rect">
                <a:avLst/>
              </a:prstGeom>
              <a:blipFill rotWithShape="0">
                <a:blip r:embed="rId3"/>
                <a:stretch>
                  <a:fillRect l="-947" b="-342"/>
                </a:stretch>
              </a:blipFill>
            </p:spPr>
            <p:txBody>
              <a:bodyPr/>
              <a:lstStyle/>
              <a:p>
                <a:r>
                  <a:rPr lang="zh-CN" altLang="en-US">
                    <a:noFill/>
                  </a:rPr>
                  <a:t> </a:t>
                </a:r>
              </a:p>
            </p:txBody>
          </p:sp>
        </mc:Fallback>
      </mc:AlternateContent>
      <p:pic>
        <p:nvPicPr>
          <p:cNvPr id="11265" name="image91.jpe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41389" y="412840"/>
            <a:ext cx="2599207" cy="1824610"/>
          </a:xfrm>
          <a:prstGeom prst="rect">
            <a:avLst/>
          </a:prstGeom>
          <a:extLst>
            <a:ext uri="{909E8E84-426E-40DD-AFC4-6F175D3DCCD1}">
              <a14:hiddenFill xmlns:a14="http://schemas.microsoft.com/office/drawing/2010/main">
                <a:solidFill>
                  <a:srgbClr val="FFFFFF"/>
                </a:solidFill>
              </a14:hiddenFill>
            </a:ext>
          </a:extLst>
        </p:spPr>
      </p:pic>
      <p:pic>
        <p:nvPicPr>
          <p:cNvPr id="8" name="image92.jpeg"/>
          <p:cNvPicPr/>
          <p:nvPr/>
        </p:nvPicPr>
        <p:blipFill>
          <a:blip r:embed="rId5">
            <a:clrChange>
              <a:clrFrom>
                <a:srgbClr val="FFFFFF"/>
              </a:clrFrom>
              <a:clrTo>
                <a:srgbClr val="FFFFFF">
                  <a:alpha val="0"/>
                </a:srgbClr>
              </a:clrTo>
            </a:clrChange>
          </a:blip>
          <a:stretch>
            <a:fillRect/>
          </a:stretch>
        </p:blipFill>
        <p:spPr>
          <a:xfrm>
            <a:off x="8741389" y="3410879"/>
            <a:ext cx="3117410" cy="2182324"/>
          </a:xfrm>
          <a:prstGeom prst="rect">
            <a:avLst/>
          </a:prstGeom>
        </p:spPr>
      </p:pic>
    </p:spTree>
    <p:extLst>
      <p:ext uri="{BB962C8B-B14F-4D97-AF65-F5344CB8AC3E}">
        <p14:creationId xmlns:p14="http://schemas.microsoft.com/office/powerpoint/2010/main" val="124657760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blinds(horizontal)">
                                      <p:cBhvr>
                                        <p:cTn id="7" dur="500"/>
                                        <p:tgtEl>
                                          <p:spTgt spid="1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4" end="4"/>
                                            </p:txEl>
                                          </p:spTgt>
                                        </p:tgtEl>
                                        <p:attrNameLst>
                                          <p:attrName>style.visibility</p:attrName>
                                        </p:attrNameLst>
                                      </p:cBhvr>
                                      <p:to>
                                        <p:strVal val="visible"/>
                                      </p:to>
                                    </p:set>
                                    <p:animEffect transition="in" filter="blinds(horizontal)">
                                      <p:cBhvr>
                                        <p:cTn id="12" dur="500"/>
                                        <p:tgtEl>
                                          <p:spTgt spid="1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animEffect transition="in" filter="blinds(horizontal)">
                                      <p:cBhvr>
                                        <p:cTn id="17" dur="500"/>
                                        <p:tgtEl>
                                          <p:spTgt spid="1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6" end="6"/>
                                            </p:txEl>
                                          </p:spTgt>
                                        </p:tgtEl>
                                        <p:attrNameLst>
                                          <p:attrName>style.visibility</p:attrName>
                                        </p:attrNameLst>
                                      </p:cBhvr>
                                      <p:to>
                                        <p:strVal val="visible"/>
                                      </p:to>
                                    </p:set>
                                    <p:animEffect transition="in" filter="blinds(horizontal)">
                                      <p:cBhvr>
                                        <p:cTn id="22" dur="500"/>
                                        <p:tgtEl>
                                          <p:spTgt spid="1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
            <a:ext cx="12190413" cy="629430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440404" y="405289"/>
                <a:ext cx="9812557" cy="4932504"/>
              </a:xfrm>
              <a:prstGeom prst="rect">
                <a:avLst/>
              </a:prstGeom>
            </p:spPr>
            <p:txBody>
              <a:bodyPr>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D</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DC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因为平面</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DC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又因为</a:t>
                </a:r>
                <a:r>
                  <a:rPr lang="en-US" altLang="zh-CN" sz="2600" b="1" i="1">
                    <a:latin typeface="Times New Roman" panose="02020603050405020304" pitchFamily="18" charset="0"/>
                    <a:cs typeface="Times New Roman" panose="02020603050405020304" pitchFamily="18" charset="0"/>
                  </a:rPr>
                  <a:t>AD</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AD</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又因为</a:t>
                </a:r>
                <a:r>
                  <a:rPr lang="en-US" altLang="zh-CN" sz="2600" b="1" i="1">
                    <a:latin typeface="Times New Roman" panose="02020603050405020304" pitchFamily="18" charset="0"/>
                    <a:cs typeface="Times New Roman" panose="02020603050405020304" pitchFamily="18" charset="0"/>
                  </a:rPr>
                  <a:t>AD</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AD</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440404" y="405289"/>
                <a:ext cx="9812557" cy="4932504"/>
              </a:xfrm>
              <a:prstGeom prst="rect">
                <a:avLst/>
              </a:prstGeom>
              <a:blipFill rotWithShape="0">
                <a:blip r:embed="rId3"/>
                <a:stretch>
                  <a:fillRect l="-1118" b="-741"/>
                </a:stretch>
              </a:blipFill>
            </p:spPr>
            <p:txBody>
              <a:bodyPr/>
              <a:lstStyle/>
              <a:p>
                <a:r>
                  <a:rPr lang="zh-CN" altLang="en-US">
                    <a:noFill/>
                  </a:rPr>
                  <a:t> </a:t>
                </a:r>
              </a:p>
            </p:txBody>
          </p:sp>
        </mc:Fallback>
      </mc:AlternateContent>
      <p:pic>
        <p:nvPicPr>
          <p:cNvPr id="4" name="image93.jpeg"/>
          <p:cNvPicPr/>
          <p:nvPr/>
        </p:nvPicPr>
        <p:blipFill>
          <a:blip r:embed="rId4">
            <a:clrChange>
              <a:clrFrom>
                <a:srgbClr val="FFFFFF"/>
              </a:clrFrom>
              <a:clrTo>
                <a:srgbClr val="FFFFFF">
                  <a:alpha val="0"/>
                </a:srgbClr>
              </a:clrTo>
            </a:clrChange>
          </a:blip>
          <a:stretch>
            <a:fillRect/>
          </a:stretch>
        </p:blipFill>
        <p:spPr>
          <a:xfrm>
            <a:off x="8471503" y="2565685"/>
            <a:ext cx="3171238" cy="2256705"/>
          </a:xfrm>
          <a:prstGeom prst="rect">
            <a:avLst/>
          </a:prstGeom>
        </p:spPr>
      </p:pic>
    </p:spTree>
    <p:extLst>
      <p:ext uri="{BB962C8B-B14F-4D97-AF65-F5344CB8AC3E}">
        <p14:creationId xmlns:p14="http://schemas.microsoft.com/office/powerpoint/2010/main" val="137494867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linds(horizont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1053497"/>
            <a:ext cx="12190413" cy="524081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269382" y="405416"/>
                <a:ext cx="11589417" cy="5771452"/>
              </a:xfrm>
              <a:prstGeom prst="rect">
                <a:avLst/>
              </a:prstGeom>
            </p:spPr>
            <p:txBody>
              <a:bodyPr wrap="square">
                <a:spAutoFit/>
              </a:bodyPr>
              <a:lstStyle/>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与平面</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所成角为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求点</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的距离</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可知</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以</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为坐标原点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与平面</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所成的角为</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4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Rt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CD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4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所以平面</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与平面</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是同一个平面</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4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建立空间直角坐标系</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𝑪</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𝑫𝑪</m:t>
                        </m:r>
                      </m:e>
                    </m:acc>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设平面</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的一个法向量为</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269382" y="405416"/>
                <a:ext cx="11589417" cy="5771452"/>
              </a:xfrm>
              <a:prstGeom prst="rect">
                <a:avLst/>
              </a:prstGeom>
              <a:blipFill rotWithShape="0">
                <a:blip r:embed="rId3"/>
                <a:stretch>
                  <a:fillRect l="-947" t="-634" b="-52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9060059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linds(horizontal)">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blinds(horizontal)">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blinds(horizontal)">
                                      <p:cBhvr>
                                        <p:cTn id="4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1"/>
            <a:ext cx="12190413" cy="629430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269382" y="505201"/>
                <a:ext cx="11589417" cy="4528740"/>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则</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e>
                              </m:acc>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𝑪</m:t>
                                  </m:r>
                                </m:e>
                              </m:acc>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r>
                      <a:rPr lang="zh-CN" altLang="zh-CN" sz="2600" b="1">
                        <a:latin typeface="Cambria Math" panose="02040503050406030204" pitchFamily="18" charset="0"/>
                        <a:cs typeface="Times New Roman" panose="02020603050405020304" pitchFamily="18" charset="0"/>
                      </a:rPr>
                      <m:t>即</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r>
                                <a:rPr lang="en-US" altLang="zh-CN" sz="2600" b="1" i="1">
                                  <a:latin typeface="Cambria Math" panose="02040503050406030204" pitchFamily="18" charset="0"/>
                                  <a:cs typeface="Times New Roman" panose="02020603050405020304" pitchFamily="18" charset="0"/>
                                </a:rPr>
                                <m:t>𝒛</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故点</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a:t>
                </a:r>
                <a:r>
                  <a:rPr lang="zh-CN" altLang="zh-CN" sz="2600" b="1" smtClean="0">
                    <a:latin typeface="Times New Roman" panose="02020603050405020304" pitchFamily="18" charset="0"/>
                    <a:cs typeface="Times New Roman" panose="02020603050405020304" pitchFamily="18" charset="0"/>
                  </a:rPr>
                  <a:t>距离</a:t>
                </a:r>
                <a:r>
                  <a:rPr lang="en-US" altLang="zh-CN" sz="2600" b="1" i="1" smtClean="0">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𝑫𝑪</m:t>
                            </m:r>
                          </m:e>
                        </m:acc>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num>
                      <m:den>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𝒏</m:t>
                            </m:r>
                          </m:e>
                        </m: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𝟗</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e>
                        </m:ra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所以点</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的距离为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269382" y="505201"/>
                <a:ext cx="11589417" cy="4528740"/>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51061585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2084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矩形 4"/>
              <p:cNvSpPr/>
              <p:nvPr/>
            </p:nvSpPr>
            <p:spPr>
              <a:xfrm>
                <a:off x="269382" y="621443"/>
                <a:ext cx="10362391" cy="4370235"/>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的距离</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如</a:t>
                </a:r>
                <a:r>
                  <a:rPr lang="zh-CN" altLang="zh-CN" sz="2600" b="1">
                    <a:latin typeface="Times New Roman" panose="02020603050405020304" pitchFamily="18" charset="0"/>
                    <a:cs typeface="Times New Roman" panose="02020603050405020304" pitchFamily="18" charset="0"/>
                  </a:rPr>
                  <a:t>图</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的法向量为</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是平面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内的定点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是平面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外一点</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过点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作平面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的垂线</a:t>
                </a:r>
                <a:r>
                  <a:rPr lang="en-US" altLang="zh-CN" sz="2600" b="1" i="1">
                    <a:latin typeface="Times New Roman" panose="02020603050405020304" pitchFamily="18" charset="0"/>
                    <a:cs typeface="Times New Roman" panose="02020603050405020304" pitchFamily="18" charset="0"/>
                  </a:rPr>
                  <a:t>l</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交平面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于点</a:t>
                </a:r>
                <a:r>
                  <a:rPr lang="en-US" altLang="zh-CN" sz="2600" b="1" i="1">
                    <a:latin typeface="Times New Roman" panose="02020603050405020304" pitchFamily="18" charset="0"/>
                    <a:cs typeface="Times New Roman" panose="02020603050405020304" pitchFamily="18" charset="0"/>
                  </a:rPr>
                  <a:t>Q</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是直线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的方向向量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的距离就是</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𝑨𝑷</m:t>
                        </m:r>
                      </m:e>
                    </m:acc>
                  </m:oMath>
                </a14:m>
                <a:r>
                  <a:rPr lang="zh-CN" altLang="zh-CN" sz="2600" b="1">
                    <a:latin typeface="Times New Roman" panose="02020603050405020304" pitchFamily="18" charset="0"/>
                    <a:cs typeface="Times New Roman" panose="02020603050405020304" pitchFamily="18" charset="0"/>
                  </a:rPr>
                  <a:t>在直线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上的投影向量</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𝑸𝑷</m:t>
                        </m:r>
                      </m:e>
                    </m:acc>
                  </m:oMath>
                </a14:m>
                <a:r>
                  <a:rPr lang="zh-CN" altLang="zh-CN" sz="2600" b="1">
                    <a:latin typeface="Times New Roman" panose="02020603050405020304" pitchFamily="18" charset="0"/>
                    <a:cs typeface="Times New Roman" panose="02020603050405020304" pitchFamily="18" charset="0"/>
                  </a:rPr>
                  <a:t>的长度</a:t>
                </a:r>
                <a:r>
                  <a:rPr lang="en-US" altLang="zh-CN" sz="2600" b="1">
                    <a:latin typeface="Times New Roman" panose="02020603050405020304" pitchFamily="18" charset="0"/>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因此</a:t>
                </a:r>
                <a:endParaRPr lang="en-US" altLang="zh-CN" sz="2600" b="1" smtClean="0">
                  <a:latin typeface="Times New Roman" panose="02020603050405020304" pitchFamily="18" charset="0"/>
                  <a:cs typeface="Times New Roman" panose="02020603050405020304" pitchFamily="18" charset="0"/>
                </a:endParaRPr>
              </a:p>
              <a:p>
                <a:pPr marL="355600" indent="-355600">
                  <a:lnSpc>
                    <a:spcPct val="150000"/>
                  </a:lnSpc>
                  <a:spcAft>
                    <a:spcPts val="0"/>
                  </a:spcAft>
                  <a:tabLst>
                    <a:tab pos="2970530" algn="l"/>
                  </a:tabLst>
                </a:pPr>
                <a:endParaRPr lang="en-US" altLang="zh-CN" sz="2600" b="1" i="1">
                  <a:latin typeface="Times New Roman" panose="02020603050405020304" pitchFamily="18" charset="0"/>
                  <a:cs typeface="Times New Roman" panose="02020603050405020304" pitchFamily="18" charset="0"/>
                </a:endParaRPr>
              </a:p>
              <a:p>
                <a:pPr marL="355600" indent="-355600">
                  <a:lnSpc>
                    <a:spcPct val="15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	PQ</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说明</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线面距和面面距可转化成点面距求解</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69382" y="621443"/>
                <a:ext cx="10362391" cy="4370235"/>
              </a:xfrm>
              <a:prstGeom prst="rect">
                <a:avLst/>
              </a:prstGeom>
              <a:blipFill rotWithShape="0">
                <a:blip r:embed="rId3"/>
                <a:stretch>
                  <a:fillRect l="-1059" r="-1059" b="-97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a:off x="1289065" y="3378994"/>
                <a:ext cx="1603836" cy="8474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zh-CN" altLang="zh-CN" sz="2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dPr>
                        <m:e>
                          <m:acc>
                            <m:accPr>
                              <m:chr m:val="⃗"/>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acc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𝑨𝑷</m:t>
                              </m:r>
                            </m:e>
                          </m:acc>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f>
                            <m:f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𝒏</m:t>
                              </m:r>
                            </m:num>
                            <m:den>
                              <m:d>
                                <m:dPr>
                                  <m:begChr m:val="|"/>
                                  <m:endChr m:val="|"/>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d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𝒏</m:t>
                                  </m:r>
                                </m:e>
                              </m:d>
                            </m:den>
                          </m:f>
                        </m:e>
                      </m:d>
                    </m:oMath>
                  </m:oMathPara>
                </a14:m>
                <a:endParaRPr lang="zh-CN" altLang="en-US" sz="2600">
                  <a:latin typeface="Times New Roman" panose="02020603050405020304" pitchFamily="18" charset="0"/>
                  <a:ea typeface="宋体" panose="02010600030101010101" pitchFamily="2" charset="-122"/>
                  <a:sym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1289065" y="3378994"/>
                <a:ext cx="1603836" cy="847411"/>
              </a:xfrm>
              <a:prstGeom prst="rect">
                <a:avLst/>
              </a:prstGeom>
              <a:blipFill rotWithShape="0">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3371653" y="3251994"/>
                <a:ext cx="1389291" cy="9998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zh-CN" altLang="zh-CN" sz="2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acc>
                            <m:accPr>
                              <m:chr m:val="⃗"/>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acc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𝑨𝑷</m:t>
                              </m:r>
                            </m:e>
                          </m:acc>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𝒏</m:t>
                          </m:r>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num>
                        <m:den>
                          <m:d>
                            <m:dPr>
                              <m:begChr m:val="|"/>
                              <m:endChr m:val="|"/>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d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𝒏</m:t>
                              </m:r>
                            </m:e>
                          </m:d>
                        </m:den>
                      </m:f>
                    </m:oMath>
                  </m:oMathPara>
                </a14:m>
                <a:endParaRPr lang="zh-CN" altLang="en-US" sz="2600">
                  <a:latin typeface="Times New Roman" panose="02020603050405020304" pitchFamily="18" charset="0"/>
                  <a:ea typeface="宋体" panose="02010600030101010101" pitchFamily="2" charset="-122"/>
                  <a:sym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3371653" y="3251994"/>
                <a:ext cx="1389291" cy="999889"/>
              </a:xfrm>
              <a:prstGeom prst="rect">
                <a:avLst/>
              </a:prstGeom>
              <a:blipFill rotWithShape="0">
                <a:blip r:embed="rId5"/>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8355342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4"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0" y="3959171"/>
            <a:ext cx="12190413" cy="2249716"/>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3" name="矩形 2"/>
          <p:cNvSpPr/>
          <p:nvPr/>
        </p:nvSpPr>
        <p:spPr>
          <a:xfrm>
            <a:off x="8420703" y="1618519"/>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6" name="矩形 5"/>
          <p:cNvSpPr/>
          <p:nvPr/>
        </p:nvSpPr>
        <p:spPr>
          <a:xfrm>
            <a:off x="227818" y="931318"/>
            <a:ext cx="11589417" cy="4893647"/>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思考辨析</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在括号内打</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或</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上不共线的三点到平面</a:t>
            </a:r>
            <a:r>
              <a:rPr lang="en-US" altLang="zh-CN" sz="2600" b="1" i="1">
                <a:latin typeface="Times New Roman" panose="02020603050405020304" pitchFamily="18" charset="0"/>
                <a:cs typeface="Times New Roman" panose="02020603050405020304" pitchFamily="18" charset="0"/>
              </a:rPr>
              <a:t>β</a:t>
            </a:r>
            <a:r>
              <a:rPr lang="zh-CN" altLang="zh-CN" sz="2600" b="1">
                <a:latin typeface="Times New Roman" panose="02020603050405020304" pitchFamily="18" charset="0"/>
                <a:cs typeface="Times New Roman" panose="02020603050405020304" pitchFamily="18" charset="0"/>
              </a:rPr>
              <a:t>的距离相等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β</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点到直线的距离也就是该点到直线上任一点连线的长度</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平行于平面</a:t>
            </a:r>
            <a:r>
              <a:rPr lang="en-US" altLang="zh-CN" sz="2600" b="1" i="1">
                <a:latin typeface="Times New Roman" panose="02020603050405020304" pitchFamily="18" charset="0"/>
                <a:cs typeface="Times New Roman" panose="02020603050405020304" pitchFamily="18" charset="0"/>
              </a:rPr>
              <a:t>α</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上各点到平面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的距离相等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上两点到平面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的距离相等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平行于平面</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smtClean="0">
                <a:solidFill>
                  <a:srgbClr val="0000FF"/>
                </a:solidFill>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(1)</a:t>
            </a:r>
            <a:r>
              <a:rPr lang="zh-CN" altLang="zh-CN" sz="2600" b="1" smtClean="0">
                <a:latin typeface="Times New Roman" panose="02020603050405020304" pitchFamily="18" charset="0"/>
                <a:cs typeface="Times New Roman" panose="02020603050405020304" pitchFamily="18" charset="0"/>
              </a:rPr>
              <a:t>当平面</a:t>
            </a:r>
            <a:r>
              <a:rPr lang="en-US" altLang="zh-CN" sz="2600" b="1" i="1" smtClean="0">
                <a:latin typeface="Times New Roman" panose="02020603050405020304" pitchFamily="18" charset="0"/>
                <a:cs typeface="Times New Roman" panose="02020603050405020304" pitchFamily="18" charset="0"/>
              </a:rPr>
              <a:t>α</a:t>
            </a:r>
            <a:r>
              <a:rPr lang="zh-CN" altLang="zh-CN" sz="2600" b="1" smtClean="0">
                <a:latin typeface="Times New Roman" panose="02020603050405020304" pitchFamily="18" charset="0"/>
                <a:cs typeface="Times New Roman" panose="02020603050405020304" pitchFamily="18" charset="0"/>
              </a:rPr>
              <a:t>上三点在平面</a:t>
            </a:r>
            <a:r>
              <a:rPr lang="en-US" altLang="zh-CN" sz="2600" b="1" i="1" smtClean="0">
                <a:latin typeface="Times New Roman" panose="02020603050405020304" pitchFamily="18" charset="0"/>
                <a:cs typeface="Times New Roman" panose="02020603050405020304" pitchFamily="18" charset="0"/>
              </a:rPr>
              <a:t>β</a:t>
            </a:r>
            <a:r>
              <a:rPr lang="zh-CN" altLang="zh-CN" sz="2600" b="1" smtClean="0">
                <a:latin typeface="Times New Roman" panose="02020603050405020304" pitchFamily="18" charset="0"/>
                <a:cs typeface="Times New Roman" panose="02020603050405020304" pitchFamily="18" charset="0"/>
              </a:rPr>
              <a:t>的两侧时</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α</a:t>
            </a:r>
            <a:r>
              <a:rPr lang="zh-CN" altLang="zh-CN" sz="2600" b="1" smtClean="0">
                <a:latin typeface="Times New Roman" panose="02020603050405020304" pitchFamily="18" charset="0"/>
                <a:cs typeface="Times New Roman" panose="02020603050405020304" pitchFamily="18" charset="0"/>
              </a:rPr>
              <a:t>与</a:t>
            </a:r>
            <a:r>
              <a:rPr lang="en-US" altLang="zh-CN" sz="2600" b="1" i="1" smtClean="0">
                <a:latin typeface="Times New Roman" panose="02020603050405020304" pitchFamily="18" charset="0"/>
                <a:cs typeface="Times New Roman" panose="02020603050405020304" pitchFamily="18" charset="0"/>
              </a:rPr>
              <a:t>β</a:t>
            </a:r>
            <a:r>
              <a:rPr lang="zh-CN" altLang="zh-CN" sz="2600" b="1" smtClean="0">
                <a:latin typeface="Times New Roman" panose="02020603050405020304" pitchFamily="18" charset="0"/>
                <a:cs typeface="Times New Roman" panose="02020603050405020304" pitchFamily="18" charset="0"/>
              </a:rPr>
              <a:t>相交</a:t>
            </a:r>
            <a:r>
              <a:rPr lang="en-US" altLang="zh-CN" sz="2600" b="1" smtClean="0">
                <a:latin typeface="Times New Roman" panose="02020603050405020304" pitchFamily="18" charset="0"/>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(2)</a:t>
            </a:r>
            <a:r>
              <a:rPr lang="zh-CN" altLang="zh-CN" sz="2600" b="1" smtClean="0">
                <a:latin typeface="Times New Roman" panose="02020603050405020304" pitchFamily="18" charset="0"/>
                <a:cs typeface="Times New Roman" panose="02020603050405020304" pitchFamily="18" charset="0"/>
              </a:rPr>
              <a:t>点到直线的距离是过该点作直线的垂线</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该点与垂足之间的距离</a:t>
            </a:r>
            <a:r>
              <a:rPr lang="en-US" altLang="zh-CN" sz="2600" b="1" smtClean="0">
                <a:latin typeface="Times New Roman" panose="02020603050405020304" pitchFamily="18" charset="0"/>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(4)</a:t>
            </a:r>
            <a:r>
              <a:rPr lang="zh-CN" altLang="zh-CN" sz="2600" b="1" smtClean="0">
                <a:latin typeface="Times New Roman" panose="02020603050405020304" pitchFamily="18" charset="0"/>
                <a:cs typeface="Times New Roman" panose="02020603050405020304" pitchFamily="18" charset="0"/>
              </a:rPr>
              <a:t>直线</a:t>
            </a:r>
            <a:r>
              <a:rPr lang="en-US" altLang="zh-CN" sz="2600" b="1" i="1" smtClean="0">
                <a:latin typeface="Times New Roman" panose="02020603050405020304" pitchFamily="18" charset="0"/>
                <a:cs typeface="Times New Roman" panose="02020603050405020304" pitchFamily="18" charset="0"/>
              </a:rPr>
              <a:t>l</a:t>
            </a:r>
            <a:r>
              <a:rPr lang="zh-CN" altLang="zh-CN" sz="2600" b="1" smtClean="0">
                <a:latin typeface="Times New Roman" panose="02020603050405020304" pitchFamily="18" charset="0"/>
                <a:cs typeface="Times New Roman" panose="02020603050405020304" pitchFamily="18" charset="0"/>
              </a:rPr>
              <a:t>上的两个点在平面</a:t>
            </a:r>
            <a:r>
              <a:rPr lang="en-US" altLang="zh-CN" sz="2600" b="1" i="1" smtClean="0">
                <a:latin typeface="Times New Roman" panose="02020603050405020304" pitchFamily="18" charset="0"/>
                <a:cs typeface="Times New Roman" panose="02020603050405020304" pitchFamily="18" charset="0"/>
              </a:rPr>
              <a:t>α</a:t>
            </a:r>
            <a:r>
              <a:rPr lang="zh-CN" altLang="zh-CN" sz="2600" b="1" smtClean="0">
                <a:latin typeface="Times New Roman" panose="02020603050405020304" pitchFamily="18" charset="0"/>
                <a:cs typeface="Times New Roman" panose="02020603050405020304" pitchFamily="18" charset="0"/>
              </a:rPr>
              <a:t>的两侧时</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l</a:t>
            </a:r>
            <a:r>
              <a:rPr lang="zh-CN" altLang="zh-CN" sz="2600" b="1" smtClean="0">
                <a:latin typeface="Times New Roman" panose="02020603050405020304" pitchFamily="18" charset="0"/>
                <a:cs typeface="Times New Roman" panose="02020603050405020304" pitchFamily="18" charset="0"/>
              </a:rPr>
              <a:t>与平面</a:t>
            </a:r>
            <a:r>
              <a:rPr lang="en-US" altLang="zh-CN" sz="2600" b="1" i="1" smtClean="0">
                <a:latin typeface="Times New Roman" panose="02020603050405020304" pitchFamily="18" charset="0"/>
                <a:cs typeface="Times New Roman" panose="02020603050405020304" pitchFamily="18" charset="0"/>
              </a:rPr>
              <a:t>α</a:t>
            </a:r>
            <a:r>
              <a:rPr lang="zh-CN" altLang="zh-CN" sz="2600" b="1" smtClean="0">
                <a:latin typeface="Times New Roman" panose="02020603050405020304" pitchFamily="18" charset="0"/>
                <a:cs typeface="Times New Roman" panose="02020603050405020304" pitchFamily="18" charset="0"/>
              </a:rPr>
              <a:t>相交</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7" name="矩形 6"/>
          <p:cNvSpPr/>
          <p:nvPr/>
        </p:nvSpPr>
        <p:spPr>
          <a:xfrm>
            <a:off x="9265454" y="2228500"/>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9" name="矩形 8"/>
          <p:cNvSpPr/>
          <p:nvPr/>
        </p:nvSpPr>
        <p:spPr>
          <a:xfrm>
            <a:off x="9044273" y="2819813"/>
            <a:ext cx="405765" cy="583565"/>
          </a:xfrm>
          <a:prstGeom prst="rect">
            <a:avLst/>
          </a:prstGeom>
        </p:spPr>
        <p:txBody>
          <a:bodyPr wrap="none">
            <a:spAutoFit/>
          </a:bodyPr>
          <a:lstStyle/>
          <a:p>
            <a:r>
              <a:rPr lang="en-US" altLang="zh-CN" sz="3200"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2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10" name="矩形 9"/>
          <p:cNvSpPr/>
          <p:nvPr/>
        </p:nvSpPr>
        <p:spPr>
          <a:xfrm>
            <a:off x="8319103" y="3442494"/>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Tree>
    <p:extLst>
      <p:ext uri="{BB962C8B-B14F-4D97-AF65-F5344CB8AC3E}">
        <p14:creationId xmlns:p14="http://schemas.microsoft.com/office/powerpoint/2010/main" val="311693297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blinds(horizontal)">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blinds(horizontal)">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blinds(horizontal)">
                                      <p:cBhvr>
                                        <p:cTn id="3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7" grpId="0" autoUpdateAnimBg="0"/>
      <p:bldP spid="9" grpId="0" autoUpdateAnimBg="0"/>
      <p:bldP spid="10"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2253477"/>
            <a:ext cx="12190413" cy="4010691"/>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mc:AlternateContent xmlns:mc="http://schemas.openxmlformats.org/markup-compatibility/2006" xmlns:a14="http://schemas.microsoft.com/office/drawing/2010/main">
        <mc:Choice Requires="a14">
          <p:sp>
            <p:nvSpPr>
              <p:cNvPr id="11" name="矩形 10"/>
              <p:cNvSpPr/>
              <p:nvPr/>
            </p:nvSpPr>
            <p:spPr>
              <a:xfrm>
                <a:off x="6552660" y="965686"/>
                <a:ext cx="825419" cy="977319"/>
              </a:xfrm>
              <a:prstGeom prst="rect">
                <a:avLst/>
              </a:prstGeom>
            </p:spPr>
            <p:txBody>
              <a:bodyPr wrap="none">
                <a:spAutoFit/>
              </a:bodyPr>
              <a:lstStyle/>
              <a:p>
                <a:pPr>
                  <a:lnSpc>
                    <a:spcPct val="150000"/>
                  </a:lnSpc>
                  <a:spcAft>
                    <a:spcPts val="0"/>
                  </a:spcAft>
                  <a:tabLst>
                    <a:tab pos="2970530" algn="l"/>
                  </a:tabLst>
                </a:pPr>
                <a:r>
                  <a:rPr lang="zh-CN" altLang="zh-CN" sz="2600" b="1">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𝟔</m:t>
                            </m:r>
                          </m:e>
                        </m:rad>
                      </m:num>
                      <m:den>
                        <m:r>
                          <a:rPr lang="en-US" altLang="zh-CN" sz="2600" b="1" i="1">
                            <a:solidFill>
                              <a:srgbClr val="C00000"/>
                            </a:solidFill>
                            <a:latin typeface="Cambria Math" panose="02040503050406030204" pitchFamily="18" charset="0"/>
                            <a:cs typeface="Times New Roman" panose="02020603050405020304" pitchFamily="18" charset="0"/>
                          </a:rPr>
                          <m:t>𝟔</m:t>
                        </m:r>
                      </m:den>
                    </m:f>
                  </m:oMath>
                </a14:m>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6552660" y="965686"/>
                <a:ext cx="825419" cy="977319"/>
              </a:xfrm>
              <a:prstGeom prst="rect">
                <a:avLst/>
              </a:prstGeom>
              <a:blipFill rotWithShape="0">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269382" y="621443"/>
                <a:ext cx="11589417" cy="1515928"/>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人教</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选修一</a:t>
                </a:r>
                <a:r>
                  <a:rPr lang="en-US" altLang="zh-CN" sz="2600" b="1">
                    <a:latin typeface="Times New Roman" panose="02020603050405020304" pitchFamily="18" charset="0"/>
                    <a:cs typeface="Times New Roman" panose="02020603050405020304" pitchFamily="18" charset="0"/>
                  </a:rPr>
                  <a:t>P34</a:t>
                </a:r>
                <a:r>
                  <a:rPr lang="zh-CN" altLang="zh-CN" sz="2600" b="1">
                    <a:latin typeface="Times New Roman" panose="02020603050405020304" pitchFamily="18" charset="0"/>
                    <a:cs typeface="Times New Roman" panose="02020603050405020304" pitchFamily="18" charset="0"/>
                  </a:rPr>
                  <a:t>例</a:t>
                </a:r>
                <a:r>
                  <a:rPr lang="en-US" altLang="zh-CN" sz="2600" b="1">
                    <a:latin typeface="Times New Roman" panose="02020603050405020304" pitchFamily="18" charset="0"/>
                    <a:cs typeface="Times New Roman" panose="02020603050405020304" pitchFamily="18" charset="0"/>
                  </a:rPr>
                  <a:t>6</a:t>
                </a:r>
                <a:r>
                  <a:rPr lang="zh-CN" altLang="zh-CN" sz="2600" b="1">
                    <a:latin typeface="Times New Roman" panose="02020603050405020304" pitchFamily="18" charset="0"/>
                    <a:cs typeface="Times New Roman" panose="02020603050405020304" pitchFamily="18" charset="0"/>
                  </a:rPr>
                  <a:t>改编</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已知平面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的一个法向量为</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向量</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𝑨𝑭</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e>
                    </m: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则点</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的距离为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1515928"/>
              </a:xfrm>
              <a:prstGeom prst="rect">
                <a:avLst/>
              </a:prstGeom>
              <a:blipFill rotWithShape="0">
                <a:blip r:embed="rId4"/>
                <a:stretch>
                  <a:fillRect l="-947" b="-241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770572" y="2133632"/>
                <a:ext cx="11589417" cy="1755545"/>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的距离为</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𝑨𝑭</m:t>
                            </m:r>
                          </m:e>
                        </m:acc>
                        <m:r>
                          <a:rPr lang="en-US" altLang="zh-CN" sz="2600" b="1" i="1">
                            <a:latin typeface="Cambria Math" panose="02040503050406030204" pitchFamily="18" charset="0"/>
                            <a:cs typeface="Times New Roman" panose="02020603050405020304" pitchFamily="18" charset="0"/>
                          </a:rPr>
                          <m:t>·</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𝒏</m:t>
                            </m:r>
                          </m:e>
                        </m:d>
                      </m:num>
                      <m:den>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𝒏</m:t>
                            </m:r>
                          </m:e>
                        </m: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e>
                            </m:d>
                            <m:r>
                              <a:rPr lang="en-US" altLang="zh-CN" sz="2600" b="1" i="1">
                                <a:latin typeface="Cambria Math" panose="02040503050406030204" pitchFamily="18" charset="0"/>
                                <a:cs typeface="Times New Roman" panose="02020603050405020304" pitchFamily="18" charset="0"/>
                              </a:rPr>
                              <m:t>·</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d>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770572" y="2133632"/>
                <a:ext cx="11589417" cy="1755545"/>
              </a:xfrm>
              <a:prstGeom prst="rect">
                <a:avLst/>
              </a:prstGeom>
              <a:blipFill rotWithShape="0">
                <a:blip r:embed="rId5"/>
                <a:stretch>
                  <a:fillRect l="-946" b="-104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528151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2715618"/>
            <a:ext cx="12190413" cy="3517740"/>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mc:AlternateContent xmlns:mc="http://schemas.openxmlformats.org/markup-compatibility/2006" xmlns:a14="http://schemas.microsoft.com/office/drawing/2010/main">
        <mc:Choice Requires="a14">
          <p:sp>
            <p:nvSpPr>
              <p:cNvPr id="11" name="矩形 10"/>
              <p:cNvSpPr/>
              <p:nvPr/>
            </p:nvSpPr>
            <p:spPr>
              <a:xfrm>
                <a:off x="7391368" y="1218724"/>
                <a:ext cx="677750" cy="1353063"/>
              </a:xfrm>
              <a:prstGeom prst="rect">
                <a:avLst/>
              </a:prstGeom>
            </p:spPr>
            <p:txBody>
              <a:bodyPr wrap="none">
                <a:spAutoFit/>
              </a:bodyPr>
              <a:lstStyle/>
              <a:p>
                <a:pPr>
                  <a:lnSpc>
                    <a:spcPct val="150000"/>
                  </a:lnSpc>
                  <a:spcAft>
                    <a:spcPts val="0"/>
                  </a:spcAft>
                  <a:tabLst>
                    <a:tab pos="2970530" algn="l"/>
                  </a:tabLst>
                </a:pPr>
                <a14:m>
                  <m:oMathPara xmlns:m="http://schemas.openxmlformats.org/officeDocument/2006/math">
                    <m:oMathParaPr>
                      <m:jc m:val="centerGroup"/>
                    </m:oMathParaPr>
                    <m:oMath xmlns:m="http://schemas.openxmlformats.org/officeDocument/2006/math">
                      <m:f>
                        <m:f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𝟐</m:t>
                              </m:r>
                            </m:e>
                          </m:rad>
                        </m:num>
                        <m:den>
                          <m:r>
                            <a:rPr lang="en-US" altLang="zh-CN" sz="2600" b="1" i="1">
                              <a:solidFill>
                                <a:srgbClr val="C00000"/>
                              </a:solidFill>
                              <a:latin typeface="Cambria Math" panose="02040503050406030204" pitchFamily="18" charset="0"/>
                              <a:cs typeface="Times New Roman" panose="02020603050405020304" pitchFamily="18" charset="0"/>
                            </a:rPr>
                            <m:t>𝟐</m:t>
                          </m:r>
                        </m:den>
                      </m:f>
                    </m:oMath>
                  </m:oMathPara>
                </a14:m>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7391368" y="1218724"/>
                <a:ext cx="677750" cy="1353063"/>
              </a:xfrm>
              <a:prstGeom prst="rect">
                <a:avLst/>
              </a:prstGeom>
              <a:blipFill rotWithShape="0">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269382" y="430816"/>
                <a:ext cx="11589417" cy="2192203"/>
              </a:xfrm>
              <a:prstGeom prst="rect">
                <a:avLst/>
              </a:prstGeom>
            </p:spPr>
            <p:txBody>
              <a:bodyPr wrap="square">
                <a:spAutoFit/>
              </a:bodyPr>
              <a:lstStyle/>
              <a:p>
                <a:pPr marL="355600" indent="-355600">
                  <a:lnSpc>
                    <a:spcPct val="20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人教</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选修一</a:t>
                </a:r>
                <a:r>
                  <a:rPr lang="en-US" altLang="zh-CN" sz="2600" b="1">
                    <a:latin typeface="Times New Roman" panose="02020603050405020304" pitchFamily="18" charset="0"/>
                    <a:cs typeface="Times New Roman" panose="02020603050405020304" pitchFamily="18" charset="0"/>
                  </a:rPr>
                  <a:t>P35T1</a:t>
                </a:r>
                <a:r>
                  <a:rPr lang="zh-CN" altLang="zh-CN" sz="2600" b="1">
                    <a:latin typeface="Times New Roman" panose="02020603050405020304" pitchFamily="18" charset="0"/>
                    <a:cs typeface="Times New Roman" panose="02020603050405020304" pitchFamily="18" charset="0"/>
                  </a:rPr>
                  <a:t>改编</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经过点</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且向量</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e>
                    </m:d>
                  </m:oMath>
                </a14:m>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的一个单位方向向量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则点</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到</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的距离为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430816"/>
                <a:ext cx="11589417" cy="2192203"/>
              </a:xfrm>
              <a:prstGeom prst="rect">
                <a:avLst/>
              </a:prstGeom>
              <a:blipFill rotWithShape="0">
                <a:blip r:embed="rId4"/>
                <a:stretch>
                  <a:fillRect l="-947" r="-631" b="-612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421782" y="2728317"/>
                <a:ext cx="11589417" cy="2658420"/>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𝑷𝑨</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e>
                    </m:d>
                  </m:oMath>
                </a14:m>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的一个单位方向向量</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到</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的距离为</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𝑷𝑨</m:t>
                            </m:r>
                          </m:e>
                        </m:acc>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𝑷𝑨</m:t>
                                </m:r>
                              </m:e>
                            </m:acc>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𝒏</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1782" y="2728317"/>
                <a:ext cx="11589417" cy="2658420"/>
              </a:xfrm>
              <a:prstGeom prst="rect">
                <a:avLst/>
              </a:prstGeom>
              <a:blipFill rotWithShape="0">
                <a:blip r:embed="rId5"/>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3833269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TotalTime>
  <Words>1877</Words>
  <Application>Microsoft Office PowerPoint</Application>
  <PresentationFormat>自定义</PresentationFormat>
  <Paragraphs>385</Paragraphs>
  <Slides>58</Slides>
  <Notes>3</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58</vt:i4>
      </vt:variant>
    </vt:vector>
  </HeadingPairs>
  <TitlesOfParts>
    <vt:vector size="73" baseType="lpstr">
      <vt:lpstr>MS Gothic</vt:lpstr>
      <vt:lpstr>等线</vt:lpstr>
      <vt:lpstr>黑体</vt:lpstr>
      <vt:lpstr>经典繁仿黑</vt:lpstr>
      <vt:lpstr>楷体</vt:lpstr>
      <vt:lpstr>宋体</vt:lpstr>
      <vt:lpstr>微软雅黑</vt:lpstr>
      <vt:lpstr>微软雅黑 Light</vt:lpstr>
      <vt:lpstr>Arial</vt:lpstr>
      <vt:lpstr>Broadway</vt:lpstr>
      <vt:lpstr>Calibri</vt:lpstr>
      <vt:lpstr>Cambria Math</vt:lpstr>
      <vt:lpstr>Impact</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JBY</cp:lastModifiedBy>
  <cp:revision>67</cp:revision>
  <dcterms:created xsi:type="dcterms:W3CDTF">2024-01-05T07:50:57Z</dcterms:created>
  <dcterms:modified xsi:type="dcterms:W3CDTF">2025-02-24T01:17:53Z</dcterms:modified>
</cp:coreProperties>
</file>