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264" r:id="rId9"/>
    <p:sldId id="265" r:id="rId10"/>
    <p:sldId id="268" r:id="rId11"/>
    <p:sldId id="338" r:id="rId12"/>
    <p:sldId id="339" r:id="rId13"/>
    <p:sldId id="269" r:id="rId14"/>
    <p:sldId id="270" r:id="rId15"/>
    <p:sldId id="271" r:id="rId16"/>
    <p:sldId id="314" r:id="rId17"/>
    <p:sldId id="315" r:id="rId18"/>
    <p:sldId id="316" r:id="rId19"/>
    <p:sldId id="317" r:id="rId20"/>
    <p:sldId id="272" r:id="rId21"/>
    <p:sldId id="273" r:id="rId22"/>
    <p:sldId id="342" r:id="rId23"/>
    <p:sldId id="352" r:id="rId24"/>
    <p:sldId id="355" r:id="rId25"/>
    <p:sldId id="275" r:id="rId26"/>
    <p:sldId id="276" r:id="rId27"/>
    <p:sldId id="356" r:id="rId28"/>
    <p:sldId id="357" r:id="rId29"/>
    <p:sldId id="358" r:id="rId30"/>
    <p:sldId id="277" r:id="rId31"/>
    <p:sldId id="278" r:id="rId32"/>
    <p:sldId id="359" r:id="rId33"/>
    <p:sldId id="279" r:id="rId34"/>
    <p:sldId id="318" r:id="rId35"/>
    <p:sldId id="360" r:id="rId36"/>
    <p:sldId id="361" r:id="rId37"/>
    <p:sldId id="362" r:id="rId38"/>
    <p:sldId id="363" r:id="rId39"/>
    <p:sldId id="364" r:id="rId40"/>
    <p:sldId id="280" r:id="rId41"/>
    <p:sldId id="281" r:id="rId42"/>
    <p:sldId id="365" r:id="rId43"/>
    <p:sldId id="366" r:id="rId44"/>
    <p:sldId id="368" r:id="rId45"/>
    <p:sldId id="367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7" r:id="rId54"/>
    <p:sldId id="376" r:id="rId55"/>
    <p:sldId id="378" r:id="rId56"/>
    <p:sldId id="295" r:id="rId57"/>
    <p:sldId id="296" r:id="rId58"/>
    <p:sldId id="379" r:id="rId59"/>
    <p:sldId id="380" r:id="rId60"/>
    <p:sldId id="381" r:id="rId61"/>
    <p:sldId id="382" r:id="rId62"/>
    <p:sldId id="383" r:id="rId63"/>
    <p:sldId id="384" r:id="rId64"/>
    <p:sldId id="297" r:id="rId65"/>
    <p:sldId id="385" r:id="rId66"/>
    <p:sldId id="386" r:id="rId67"/>
    <p:sldId id="387" r:id="rId68"/>
    <p:sldId id="388" r:id="rId69"/>
    <p:sldId id="298" r:id="rId70"/>
    <p:sldId id="389" r:id="rId71"/>
    <p:sldId id="390" r:id="rId72"/>
    <p:sldId id="391" r:id="rId73"/>
    <p:sldId id="392" r:id="rId74"/>
    <p:sldId id="393" r:id="rId75"/>
    <p:sldId id="299" r:id="rId76"/>
    <p:sldId id="394" r:id="rId77"/>
    <p:sldId id="395" r:id="rId78"/>
    <p:sldId id="396" r:id="rId79"/>
    <p:sldId id="351" r:id="rId80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51" autoAdjust="0"/>
    <p:restoredTop sz="94614" autoAdjust="0"/>
  </p:normalViewPr>
  <p:slideViewPr>
    <p:cSldViewPr>
      <p:cViewPr>
        <p:scale>
          <a:sx n="75" d="100"/>
          <a:sy n="75" d="100"/>
        </p:scale>
        <p:origin x="930" y="44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9.xml"/><Relationship Id="rId3" Type="http://schemas.openxmlformats.org/officeDocument/2006/relationships/tags" Target="../tags/tag41.xml"/><Relationship Id="rId7" Type="http://schemas.openxmlformats.org/officeDocument/2006/relationships/slide" Target="../slides/slide6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" Target="../slides/slide57.xml"/><Relationship Id="rId5" Type="http://schemas.openxmlformats.org/officeDocument/2006/relationships/slideMaster" Target="../slideMasters/slideMaster1.xml"/><Relationship Id="rId10" Type="http://schemas.openxmlformats.org/officeDocument/2006/relationships/slide" Target="../slides/slide3.xml"/><Relationship Id="rId4" Type="http://schemas.openxmlformats.org/officeDocument/2006/relationships/tags" Target="../tags/tag42.xml"/><Relationship Id="rId9" Type="http://schemas.openxmlformats.org/officeDocument/2006/relationships/slide" Target="../slides/slide7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6.png"/><Relationship Id="rId5" Type="http://schemas.openxmlformats.org/officeDocument/2006/relationships/image" Target="../media/image5.TIF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tags" Target="../tags/tag70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TI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tags" Target="../tags/tag77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4.TI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Relationship Id="rId4" Type="http://schemas.openxmlformats.org/officeDocument/2006/relationships/image" Target="../media/image25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56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TI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tags" Target="../tags/tag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Relationship Id="rId4" Type="http://schemas.openxmlformats.org/officeDocument/2006/relationships/image" Target="../media/image40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62.png"/><Relationship Id="rId5" Type="http://schemas.openxmlformats.org/officeDocument/2006/relationships/image" Target="../media/image41.TIF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3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Relationship Id="rId4" Type="http://schemas.openxmlformats.org/officeDocument/2006/relationships/image" Target="../media/image6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2.xml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4.TIF"/><Relationship Id="rId5" Type="http://schemas.openxmlformats.org/officeDocument/2006/relationships/image" Target="../media/image80.png"/><Relationship Id="rId4" Type="http://schemas.openxmlformats.org/officeDocument/2006/relationships/tags" Target="../tags/tag1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Relationship Id="rId5" Type="http://schemas.openxmlformats.org/officeDocument/2006/relationships/image" Target="../media/image98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Relationship Id="rId4" Type="http://schemas.openxmlformats.org/officeDocument/2006/relationships/image" Target="../media/image8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6" Type="http://schemas.openxmlformats.org/officeDocument/2006/relationships/image" Target="../media/image113.png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Relationship Id="rId5" Type="http://schemas.openxmlformats.org/officeDocument/2006/relationships/image" Target="../media/image117.png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1816231" y="5158030"/>
            <a:ext cx="995543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向量法、几何法求空间角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44285"/>
            <a:ext cx="12190413" cy="3231612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6310" y="1325796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苏教选修二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P35T1(2)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相交但不垂直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以上均不正确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故两个平面不垂直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相交但不垂直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611693"/>
            <a:ext cx="12190413" cy="357424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60621" y="128448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A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61688"/>
                <a:ext cx="11589417" cy="3837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苏教选修二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P35T1(2)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的方向向量和法向量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A.30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	B.60°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C.120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D.150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61688"/>
                <a:ext cx="11589417" cy="38374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750668"/>
            <a:ext cx="12190413" cy="342940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558" y="1276558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478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已知两平面的法向量分别为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则两平面所成的二面角为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m·n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两平面所成的二面角为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两平面所成的二面角为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7810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异面直线所成的角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885020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佛山模拟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正多面体也称柏拉图立体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被誉为最有规律的立体结构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是所有面都只由一种正多边形构成的多面体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各面都是全等的正多边形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数学家已经证明世界上只存在五种柏拉图立体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即正四面体、正六面体、正八面体、正十二面体、正二十面体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已知一个正八面体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夹角的余弦值为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4554881" y="441612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2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071" y="1138706"/>
            <a:ext cx="2792864" cy="2877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15505" y="4917892"/>
                <a:ext cx="10943046" cy="1062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5" y="4917892"/>
                <a:ext cx="10943046" cy="1062022"/>
              </a:xfrm>
              <a:prstGeom prst="rect">
                <a:avLst/>
              </a:prstGeom>
              <a:blipFill rotWithShape="0">
                <a:blip r:embed="rId6"/>
                <a:stretch>
                  <a:fillRect l="-10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227"/>
            <a:ext cx="12190413" cy="61713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518" y="606929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建立空间直角坐标系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2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521" y="2762948"/>
            <a:ext cx="3366211" cy="3188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34646" y="1778008"/>
                <a:ext cx="11589417" cy="3854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" y="1778008"/>
                <a:ext cx="11589417" cy="3854260"/>
              </a:xfrm>
              <a:prstGeom prst="rect">
                <a:avLst/>
              </a:prstGeom>
              <a:blipFill rotWithShape="0">
                <a:blip r:embed="rId4"/>
                <a:stretch>
                  <a:fillRect l="-947" b="-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19695"/>
            <a:ext cx="12190413" cy="61974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513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由正八面体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且各个面都是等边三角形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513497"/>
              </a:xfrm>
              <a:prstGeom prst="rect">
                <a:avLst/>
              </a:prstGeom>
              <a:blipFill rotWithShape="0">
                <a:blip r:embed="rId3"/>
                <a:stretch>
                  <a:fillRect l="-947" r="-263" b="-2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-54774"/>
            <a:ext cx="12190413" cy="63682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35065"/>
                <a:ext cx="11589417" cy="534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𝑨𝑫</m:t>
                                    </m:r>
                                  </m:e>
                                </m:acc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𝑨𝑫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065"/>
                <a:ext cx="11589417" cy="5348708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851182"/>
            <a:ext cx="12190413" cy="3295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8634175" cy="2334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634175" cy="2334037"/>
              </a:xfrm>
              <a:prstGeom prst="rect">
                <a:avLst/>
              </a:prstGeom>
              <a:blipFill rotWithShape="0">
                <a:blip r:embed="rId4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>
                <p:custDataLst>
                  <p:tags r:id="rId2"/>
                </p:custDataLst>
              </p:nvPr>
            </p:nvSpPr>
            <p:spPr>
              <a:xfrm>
                <a:off x="6813626" y="1491424"/>
                <a:ext cx="606256" cy="1219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2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6813626" y="1491424"/>
                <a:ext cx="606256" cy="12199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09521" y="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image30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97" y="793501"/>
            <a:ext cx="2667855" cy="2473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42875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81105" y="2781713"/>
                <a:ext cx="8634175" cy="3083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正方体的棱长为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05" y="2781713"/>
                <a:ext cx="8634175" cy="3083152"/>
              </a:xfrm>
              <a:prstGeom prst="rect">
                <a:avLst/>
              </a:prstGeom>
              <a:blipFill rotWithShape="0">
                <a:blip r:embed="rId8"/>
                <a:stretch>
                  <a:fillRect l="-1271" r="-1766" b="-39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49579"/>
                <a:ext cx="11589417" cy="3680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49579"/>
                <a:ext cx="11589417" cy="3680751"/>
              </a:xfrm>
              <a:prstGeom prst="rect">
                <a:avLst/>
              </a:prstGeom>
              <a:blipFill rotWithShape="0">
                <a:blip r:embed="rId3"/>
                <a:stretch>
                  <a:fillRect l="-947" b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理解空间角的概念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会用向量法、几何法求空间角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79648"/>
                <a:ext cx="11589417" cy="3974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用向量法求异面直线所成的角的步骤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选好基底或建立空间直角坐标系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求出两直线的方向向量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代入公式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求解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用几何法求异面直线所成角时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可以先通过平移寻找两异面直线所成角或其补角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然后再解三角形求角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79648"/>
                <a:ext cx="11589417" cy="3974229"/>
              </a:xfrm>
              <a:prstGeom prst="rect">
                <a:avLst/>
              </a:prstGeom>
              <a:blipFill rotWithShape="0">
                <a:blip r:embed="rId6"/>
                <a:stretch>
                  <a:fillRect l="-947" r="-736" b="-2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779238"/>
            <a:ext cx="12190413" cy="24902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2596570" y="2377795"/>
                <a:ext cx="1331968" cy="1186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596570" y="2377795"/>
                <a:ext cx="1331968" cy="11866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8202121" cy="315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唐山质检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在长方体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角的余弦值为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202121" cy="3151632"/>
              </a:xfrm>
              <a:prstGeom prst="rect">
                <a:avLst/>
              </a:prstGeom>
              <a:blipFill rotWithShape="0">
                <a:blip r:embed="rId6"/>
                <a:stretch>
                  <a:fillRect l="-1337" r="-446" b="-17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6756" y="882702"/>
            <a:ext cx="3722586" cy="21150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8504" y="3676365"/>
            <a:ext cx="9022333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32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4622" y="4106258"/>
            <a:ext cx="3520330" cy="209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02769" y="4810363"/>
                <a:ext cx="9022333" cy="1515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4810363"/>
                <a:ext cx="9022333" cy="1515928"/>
              </a:xfrm>
              <a:prstGeom prst="rect">
                <a:avLst/>
              </a:prstGeom>
              <a:blipFill rotWithShape="0">
                <a:blip r:embed="rId9"/>
                <a:stretch>
                  <a:fillRect l="-1216" b="-2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57365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35511"/>
                <a:ext cx="11589417" cy="5448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511"/>
                <a:ext cx="11589417" cy="54484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6088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257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575449"/>
              </a:xfrm>
              <a:prstGeom prst="rect">
                <a:avLst/>
              </a:prstGeom>
              <a:blipFill rotWithShape="0">
                <a:blip r:embed="rId3"/>
                <a:stretch>
                  <a:fillRect l="-947" b="-4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49" name="image3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91" y="1053497"/>
            <a:ext cx="3557578" cy="187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2477" y="318563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靠近点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的三等分点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或其补角为异面直线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49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6088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2477" y="837470"/>
                <a:ext cx="11589417" cy="436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𝑴𝑭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837470"/>
                <a:ext cx="11589417" cy="4363695"/>
              </a:xfrm>
              <a:prstGeom prst="rect">
                <a:avLst/>
              </a:prstGeom>
              <a:blipFill rotWithShape="0">
                <a:blip r:embed="rId3"/>
                <a:stretch>
                  <a:fillRect l="-947" b="-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942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650984"/>
            <a:ext cx="12190413" cy="35988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直线与平面所成的角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7470099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直四棱柱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的底面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7470099" cy="1349152"/>
              </a:xfrm>
              <a:prstGeom prst="rect">
                <a:avLst/>
              </a:prstGeom>
              <a:blipFill rotWithShape="0">
                <a:blip r:embed="rId4"/>
                <a:stretch>
                  <a:fillRect l="-1468" b="-4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3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6067" y="877792"/>
            <a:ext cx="2197760" cy="2768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8504" y="2002011"/>
            <a:ext cx="805126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是菱形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318664"/>
            <a:ext cx="12190413" cy="49580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4927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轴建立如图的所示的空间直角坐标系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27759"/>
              </a:xfrm>
              <a:prstGeom prst="rect">
                <a:avLst/>
              </a:prstGeom>
              <a:blipFill rotWithShape="0">
                <a:blip r:embed="rId3"/>
                <a:stretch>
                  <a:fillRect l="-947" r="-684" b="-21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6397" y="2871399"/>
            <a:ext cx="2752299" cy="31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87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19484"/>
                <a:ext cx="11589417" cy="5624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)×(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9484"/>
                <a:ext cx="11589417" cy="562461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4110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84896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的交点分别为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73" name="image3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11" y="1191687"/>
            <a:ext cx="2201029" cy="28074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478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37375" y="1283592"/>
                <a:ext cx="11589417" cy="4287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75" y="1283592"/>
                <a:ext cx="11589417" cy="428764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927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18213"/>
            <a:ext cx="12190413" cy="642189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15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5218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59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494627"/>
            <a:ext cx="12190413" cy="47676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63551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71807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73649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1471483"/>
            <a:ext cx="11411052" cy="438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向量法求直线与平面所成角的方法是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分别求出斜线和它在平面内的射影直线的方向向量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将题目转化为求两个方向向量的夹角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通过平面的法向量来求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即求出斜线的方向向量与平面的法向量所夹的锐角或钝角的补角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取其余角就是斜线和平面所成的角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几何法求线面角的方法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二证明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三计算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角是关键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先找出斜线在平面上的射影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关键是作垂线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找垂足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然后把线面角转化到三角形中求解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1" y="621443"/>
                <a:ext cx="11658553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翻折得到图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所示的三棱锥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1" y="621443"/>
                <a:ext cx="11658553" cy="1367297"/>
              </a:xfrm>
              <a:prstGeom prst="rect">
                <a:avLst/>
              </a:prstGeom>
              <a:blipFill rotWithShape="0">
                <a:blip r:embed="rId2"/>
                <a:stretch>
                  <a:fillRect l="-941" b="-4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1" name="image3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48" y="2195559"/>
            <a:ext cx="6796209" cy="29624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287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837470"/>
            <a:ext cx="12190413" cy="545683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2572" y="809334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0565" y="1373350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所在的平面即为截面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同理可证得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3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1270395"/>
            <a:ext cx="3024378" cy="25914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2572" y="144973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作截面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写出作法并证明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93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135079"/>
            <a:ext cx="12190413" cy="50789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9239"/>
                <a:ext cx="11589417" cy="5676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的一个平面角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的延长线上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也等于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9239"/>
                <a:ext cx="11589417" cy="5676362"/>
              </a:xfrm>
              <a:prstGeom prst="rect">
                <a:avLst/>
              </a:prstGeom>
              <a:blipFill rotWithShape="0">
                <a:blip r:embed="rId3"/>
                <a:stretch>
                  <a:fillRect l="-947" t="-537" r="-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-29719"/>
            <a:ext cx="12190413" cy="62953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222537"/>
                <a:ext cx="11589417" cy="5993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的一个平面角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由第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问可知直线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所成的角等于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为坐标原点建立如图所示的空间直角坐标系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𝟓𝟖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71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22537"/>
                <a:ext cx="11589417" cy="5993500"/>
              </a:xfrm>
              <a:prstGeom prst="rect">
                <a:avLst/>
              </a:prstGeom>
              <a:blipFill rotWithShape="0">
                <a:blip r:embed="rId3"/>
                <a:stretch>
                  <a:fillRect l="-947" t="-610" b="-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教考衔接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</a:t>
            </a:r>
            <a:r>
              <a:rPr lang="zh-CN" altLang="zh-CN" sz="2800" b="1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余弦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</a:t>
            </a:r>
            <a:r>
              <a:rPr lang="zh-CN" altLang="en-US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642225"/>
            <a:ext cx="11589417" cy="14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教材母题</a:t>
            </a:r>
            <a:r>
              <a:rPr lang="zh-CN" altLang="zh-CN" sz="26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版选修一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P45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尝试与发现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为斜足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内的一条射线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AOA′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OM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4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1701578"/>
            <a:ext cx="3132074" cy="2505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6885" y="2133632"/>
            <a:ext cx="6541924" cy="245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即斜线与平面一条直线夹角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的余弦值等于斜线与平面所成角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的余弦值乘以射影与平面内直线夹角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为了便于记忆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为斜线角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为射影角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6858" y="4509929"/>
            <a:ext cx="7563191" cy="10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定理说明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这三个角中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是最大的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其余弦值最小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等于另外两个角的余弦值之积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斜线与平面所成角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是斜线与平面内所有直线所成的角中最小的角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375100"/>
            <a:ext cx="12190413" cy="49295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的重心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9550272" y="-54774"/>
                <a:ext cx="663515" cy="1280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32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9550272" y="-54774"/>
                <a:ext cx="663515" cy="12805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373009"/>
                <a:ext cx="11589417" cy="2511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不妨设正四面体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由三余弦公式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ABO·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373009"/>
                <a:ext cx="11589417" cy="2511265"/>
              </a:xfrm>
              <a:prstGeom prst="rect">
                <a:avLst/>
              </a:prstGeom>
              <a:blipFill rotWithShape="0">
                <a:blip r:embed="rId6"/>
                <a:stretch>
                  <a:fillRect l="-947" b="-5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4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9514" y="1712366"/>
            <a:ext cx="2554149" cy="2365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70138" y="3914106"/>
                <a:ext cx="11589417" cy="1336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𝑶𝑩𝑫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38" y="3914106"/>
                <a:ext cx="11589417" cy="1336071"/>
              </a:xfrm>
              <a:prstGeom prst="rect">
                <a:avLst/>
              </a:prstGeom>
              <a:blipFill rotWithShape="0">
                <a:blip r:embed="rId8"/>
                <a:stretch>
                  <a:fillRect l="-947" b="-45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962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250728"/>
            <a:ext cx="12190413" cy="30005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9484"/>
                <a:ext cx="11589417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折起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上的射影落在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9484"/>
                <a:ext cx="11589417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251203" y="907807"/>
            <a:ext cx="1148071" cy="70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45</a:t>
            </a:r>
            <a:r>
              <a:rPr lang="en-US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30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image42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37" y="1615171"/>
            <a:ext cx="5978707" cy="1679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049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7714" y="3151902"/>
                <a:ext cx="11589417" cy="3114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14" y="3151902"/>
                <a:ext cx="11589417" cy="3114379"/>
              </a:xfrm>
              <a:prstGeom prst="rect">
                <a:avLst/>
              </a:prstGeom>
              <a:blipFill rotWithShape="0">
                <a:blip r:embed="rId6"/>
                <a:stretch>
                  <a:fillRect l="-947" b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083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34364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23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中也有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237489"/>
              </a:xfrm>
              <a:prstGeom prst="rect">
                <a:avLst/>
              </a:prstGeom>
              <a:blipFill rotWithShape="0">
                <a:blip r:embed="rId3"/>
                <a:stretch>
                  <a:fillRect l="-947" b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6305" y="3988852"/>
            <a:ext cx="5494526" cy="208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64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54687"/>
            <a:ext cx="12190413" cy="60243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729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由三余弦公式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72986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92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312291"/>
            <a:ext cx="12190413" cy="282348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平面与平面的夹角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3" y="752072"/>
                <a:ext cx="8858954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752072"/>
                <a:ext cx="8858954" cy="1349152"/>
              </a:xfrm>
              <a:prstGeom prst="rect">
                <a:avLst/>
              </a:prstGeom>
              <a:blipFill rotWithShape="0">
                <a:blip r:embed="rId4"/>
                <a:stretch>
                  <a:fillRect l="-1239" b="-4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4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7709" y="779303"/>
            <a:ext cx="2352534" cy="2385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24477" y="2057238"/>
                <a:ext cx="10826527" cy="3976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思路分析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通过证明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从而证明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法一　确定线线关系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设点写坐标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求平面的法向量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利用公式构建方程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法二　确定线面关系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找到二面角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构建方程求解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2057238"/>
                <a:ext cx="10826527" cy="3976217"/>
              </a:xfrm>
              <a:prstGeom prst="rect">
                <a:avLst/>
              </a:prstGeom>
              <a:blipFill rotWithShape="0">
                <a:blip r:embed="rId6"/>
                <a:stretch>
                  <a:fillRect l="-1014" r="-1014" b="-1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57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规范解答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082" y="1256824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382" y="1917605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793388"/>
              </p:ext>
            </p:extLst>
          </p:nvPr>
        </p:nvGraphicFramePr>
        <p:xfrm>
          <a:off x="1051401" y="1269524"/>
          <a:ext cx="1587373" cy="576707"/>
        </p:xfrm>
        <a:graphic>
          <a:graphicData uri="http://schemas.openxmlformats.org/drawingml/2006/table">
            <a:tbl>
              <a:tblPr/>
              <a:tblGrid>
                <a:gridCol w="1587373"/>
              </a:tblGrid>
              <a:tr h="5767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82082" y="2464086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77542"/>
              </p:ext>
            </p:extLst>
          </p:nvPr>
        </p:nvGraphicFramePr>
        <p:xfrm>
          <a:off x="1444973" y="2070005"/>
          <a:ext cx="1625855" cy="411480"/>
        </p:xfrm>
        <a:graphic>
          <a:graphicData uri="http://schemas.openxmlformats.org/drawingml/2006/table">
            <a:tbl>
              <a:tblPr/>
              <a:tblGrid>
                <a:gridCol w="1625855"/>
              </a:tblGrid>
              <a:tr h="3429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94782" y="3086767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20901"/>
              </p:ext>
            </p:extLst>
          </p:nvPr>
        </p:nvGraphicFramePr>
        <p:xfrm>
          <a:off x="1064863" y="2603786"/>
          <a:ext cx="2221992" cy="411480"/>
        </p:xfrm>
        <a:graphic>
          <a:graphicData uri="http://schemas.openxmlformats.org/drawingml/2006/table">
            <a:tbl>
              <a:tblPr/>
              <a:tblGrid>
                <a:gridCol w="2221992"/>
              </a:tblGrid>
              <a:tr h="3175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307482" y="3658521"/>
            <a:ext cx="11589417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8743"/>
              </p:ext>
            </p:extLst>
          </p:nvPr>
        </p:nvGraphicFramePr>
        <p:xfrm>
          <a:off x="3533267" y="3201321"/>
          <a:ext cx="1392904" cy="444500"/>
        </p:xfrm>
        <a:graphic>
          <a:graphicData uri="http://schemas.openxmlformats.org/drawingml/2006/table">
            <a:tbl>
              <a:tblPr/>
              <a:tblGrid>
                <a:gridCol w="1392904"/>
              </a:tblGrid>
              <a:tr h="4445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307482" y="4741395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4782" y="5361337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(6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99846"/>
              </p:ext>
            </p:extLst>
          </p:nvPr>
        </p:nvGraphicFramePr>
        <p:xfrm>
          <a:off x="1144016" y="4860830"/>
          <a:ext cx="1596358" cy="411480"/>
        </p:xfrm>
        <a:graphic>
          <a:graphicData uri="http://schemas.openxmlformats.org/drawingml/2006/table">
            <a:tbl>
              <a:tblPr/>
              <a:tblGrid>
                <a:gridCol w="1596358"/>
              </a:tblGrid>
              <a:tr h="381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185452"/>
              </p:ext>
            </p:extLst>
          </p:nvPr>
        </p:nvGraphicFramePr>
        <p:xfrm>
          <a:off x="6400133" y="5488337"/>
          <a:ext cx="2375154" cy="411480"/>
        </p:xfrm>
        <a:graphic>
          <a:graphicData uri="http://schemas.openxmlformats.org/drawingml/2006/table">
            <a:tbl>
              <a:tblPr/>
              <a:tblGrid>
                <a:gridCol w="2375154"/>
              </a:tblGrid>
              <a:tr h="393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3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87788"/>
            <a:ext cx="12190413" cy="62427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621443"/>
            <a:ext cx="62578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且平行于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4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9" y="533419"/>
            <a:ext cx="2741628" cy="22846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255315" y="2985040"/>
                <a:ext cx="8850201" cy="2153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zh-CN" sz="2600" b="1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令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𝑨𝑫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                                                                                    </m:t>
                                </m:r>
                                <m:r>
                                  <a:rPr lang="en-US" altLang="zh-CN" sz="2600" b="1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所以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𝑪𝑫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𝑪𝑷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  </m:t>
                                </m:r>
                              </m:e>
                            </m:mr>
                          </m:m>
                        </m:e>
                        <m:sup>
                          <m:r>
                            <a:rPr lang="en-US" altLang="zh-CN" sz="2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5" y="2985040"/>
                <a:ext cx="8850201" cy="2153346"/>
              </a:xfrm>
              <a:prstGeom prst="rect">
                <a:avLst/>
              </a:prstGeom>
              <a:blipFill rotWithShape="0">
                <a:blip r:embed="rId4"/>
                <a:stretch>
                  <a:fillRect r="-26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11405819" y="3103919"/>
                <a:ext cx="530915" cy="434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1">
                          <a:latin typeface="Cambria Math" panose="02040503050406030204" pitchFamily="18" charset="0"/>
                          <a:cs typeface="MS Mincho" panose="02020609040205080304" pitchFamily="49" charset="-128"/>
                        </a:rPr>
                        <m:t>❷</m:t>
                      </m:r>
                    </m:oMath>
                  </m:oMathPara>
                </a14:m>
                <a:endParaRPr lang="zh-CN" altLang="en-US" sz="2200" dirty="0"/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819" y="3103919"/>
                <a:ext cx="530915" cy="434478"/>
              </a:xfrm>
              <a:prstGeom prst="rect">
                <a:avLst/>
              </a:prstGeom>
              <a:blipFill rotWithShape="0">
                <a:blip r:embed="rId5"/>
                <a:stretch>
                  <a:fillRect l="-2299" r="-3448" b="-1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906811"/>
              </p:ext>
            </p:extLst>
          </p:nvPr>
        </p:nvGraphicFramePr>
        <p:xfrm>
          <a:off x="241300" y="3215164"/>
          <a:ext cx="11254581" cy="1942846"/>
        </p:xfrm>
        <a:graphic>
          <a:graphicData uri="http://schemas.openxmlformats.org/drawingml/2006/table">
            <a:tbl>
              <a:tblPr/>
              <a:tblGrid>
                <a:gridCol w="11254581"/>
              </a:tblGrid>
              <a:tr h="194284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794087" y="1917605"/>
            <a:ext cx="111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400" b="1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建系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34105"/>
              </p:ext>
            </p:extLst>
          </p:nvPr>
        </p:nvGraphicFramePr>
        <p:xfrm>
          <a:off x="165100" y="1371600"/>
          <a:ext cx="6527800" cy="1676400"/>
        </p:xfrm>
        <a:graphic>
          <a:graphicData uri="http://schemas.openxmlformats.org/drawingml/2006/table">
            <a:tbl>
              <a:tblPr/>
              <a:tblGrid>
                <a:gridCol w="6527800"/>
              </a:tblGrid>
              <a:tr h="16764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49904" y="5121660"/>
            <a:ext cx="2709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400" b="1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设点写坐标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(8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21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2313804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可取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求出平面的法向量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0182" y="3089139"/>
                <a:ext cx="11589417" cy="165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𝑪𝑷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2" y="3089139"/>
                <a:ext cx="11589417" cy="165930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38423"/>
              </p:ext>
            </p:extLst>
          </p:nvPr>
        </p:nvGraphicFramePr>
        <p:xfrm>
          <a:off x="1088486" y="2476785"/>
          <a:ext cx="1982342" cy="529515"/>
        </p:xfrm>
        <a:graphic>
          <a:graphicData uri="http://schemas.openxmlformats.org/drawingml/2006/table">
            <a:tbl>
              <a:tblPr/>
              <a:tblGrid>
                <a:gridCol w="1982342"/>
              </a:tblGrid>
              <a:tr h="529515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7482" y="4859467"/>
                <a:ext cx="11589417" cy="778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  <a:r>
                  <a:rPr lang="en-US" altLang="zh-CN" sz="2600" b="1" baseline="30000" smtClean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❸ 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求出平面的法向量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2" y="4859467"/>
                <a:ext cx="11589417" cy="778675"/>
              </a:xfrm>
              <a:prstGeom prst="rect">
                <a:avLst/>
              </a:prstGeom>
              <a:blipFill rotWithShape="0">
                <a:blip r:embed="rId4"/>
                <a:stretch>
                  <a:fillRect l="-946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29430"/>
              </p:ext>
            </p:extLst>
          </p:nvPr>
        </p:nvGraphicFramePr>
        <p:xfrm>
          <a:off x="1178908" y="4941983"/>
          <a:ext cx="2756027" cy="635127"/>
        </p:xfrm>
        <a:graphic>
          <a:graphicData uri="http://schemas.openxmlformats.org/drawingml/2006/table">
            <a:tbl>
              <a:tblPr/>
              <a:tblGrid>
                <a:gridCol w="2756027"/>
              </a:tblGrid>
              <a:tr h="63512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21443"/>
                <a:ext cx="11589417" cy="165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659300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931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35511"/>
                <a:ext cx="11589417" cy="976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511"/>
                <a:ext cx="11589417" cy="976486"/>
              </a:xfrm>
              <a:prstGeom prst="rect">
                <a:avLst/>
              </a:prstGeom>
              <a:blipFill rotWithShape="0">
                <a:blip r:embed="rId3"/>
                <a:stretch>
                  <a:fillRect l="-947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1490667"/>
                <a:ext cx="11589417" cy="782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其余弦值的绝对值为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490667"/>
                <a:ext cx="11589417" cy="782330"/>
              </a:xfrm>
              <a:prstGeom prst="rect">
                <a:avLst/>
              </a:prstGeom>
              <a:blipFill rotWithShape="0">
                <a:blip r:embed="rId4"/>
                <a:stretch>
                  <a:fillRect l="-947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2311559"/>
                <a:ext cx="8634175" cy="955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311559"/>
                <a:ext cx="8634175" cy="955903"/>
              </a:xfrm>
              <a:prstGeom prst="rect">
                <a:avLst/>
              </a:prstGeom>
              <a:blipFill rotWithShape="0">
                <a:blip r:embed="rId5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269382" y="347153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应用公式构建方程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220936"/>
                <a:ext cx="1158941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20936"/>
                <a:ext cx="11589417" cy="748988"/>
              </a:xfrm>
              <a:prstGeom prst="rect">
                <a:avLst/>
              </a:prstGeom>
              <a:blipFill rotWithShape="0">
                <a:blip r:embed="rId6"/>
                <a:stretch>
                  <a:fillRect l="-947" b="-8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75210"/>
              </p:ext>
            </p:extLst>
          </p:nvPr>
        </p:nvGraphicFramePr>
        <p:xfrm>
          <a:off x="291433" y="2349500"/>
          <a:ext cx="5803773" cy="1028700"/>
        </p:xfrm>
        <a:graphic>
          <a:graphicData uri="http://schemas.openxmlformats.org/drawingml/2006/table">
            <a:tbl>
              <a:tblPr/>
              <a:tblGrid>
                <a:gridCol w="5803773"/>
              </a:tblGrid>
              <a:tr h="1028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6106949" y="2286159"/>
            <a:ext cx="4074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baseline="30000">
                <a:solidFill>
                  <a:prstClr val="black"/>
                </a:solidFill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76777" y="5107210"/>
                <a:ext cx="1158941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</a:t>
                </a:r>
                <a:r>
                  <a:rPr lang="en-US" altLang="zh-CN" sz="2600" b="1" baseline="30000" smtClean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❸   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解方程得结果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77" y="5107210"/>
                <a:ext cx="11589417" cy="748988"/>
              </a:xfrm>
              <a:prstGeom prst="rect">
                <a:avLst/>
              </a:prstGeom>
              <a:blipFill rotWithShape="0">
                <a:blip r:embed="rId7"/>
                <a:stretch>
                  <a:fillRect l="-947" b="-8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2986"/>
              </p:ext>
            </p:extLst>
          </p:nvPr>
        </p:nvGraphicFramePr>
        <p:xfrm>
          <a:off x="330200" y="5158010"/>
          <a:ext cx="1765300" cy="747490"/>
        </p:xfrm>
        <a:graphic>
          <a:graphicData uri="http://schemas.openxmlformats.org/drawingml/2006/table">
            <a:tbl>
              <a:tblPr/>
              <a:tblGrid>
                <a:gridCol w="1765300"/>
              </a:tblGrid>
              <a:tr h="74749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026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66072"/>
            <a:ext cx="12190413" cy="60846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根据二面角的定义可知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217" name="image4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22" y="837470"/>
            <a:ext cx="2421132" cy="29893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00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40758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557148"/>
                <a:ext cx="11589417" cy="5032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由等面积法可得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为等腰直角三角形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57148"/>
                <a:ext cx="11589417" cy="503291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836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51795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满分规则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得步骤分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处通过证明线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注意应用相关定理的条件要完整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否则易失步骤分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得关键分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从而得出各点与向量的坐标是解题的关键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此处出错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题最多得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得计算分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处求平面的法向量及应用公式表示二面角的余弦值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要注意计算准确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0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157915"/>
            <a:ext cx="12190413" cy="30737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38563"/>
                <a:ext cx="11589417" cy="5355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AE·AF·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及翻折的性质知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8563"/>
                <a:ext cx="11589417" cy="5355429"/>
              </a:xfrm>
              <a:prstGeom prst="rect">
                <a:avLst/>
              </a:prstGeom>
              <a:blipFill rotWithShape="0">
                <a:blip r:embed="rId3"/>
                <a:stretch>
                  <a:fillRect l="-947" t="-569" b="-11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1" name="image4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74" y="281296"/>
            <a:ext cx="3928161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29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336384"/>
            <a:ext cx="12190413" cy="497884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214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所成的二面角的正弦值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两两垂直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14120"/>
              </a:xfrm>
              <a:prstGeom prst="rect">
                <a:avLst/>
              </a:prstGeom>
              <a:blipFill rotWithShape="0">
                <a:blip r:embed="rId3"/>
                <a:stretch>
                  <a:fillRect l="-947" r="-2367" b="-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1520338"/>
            <a:ext cx="3282836" cy="22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3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两条异面直线所成角的求法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其方向向量分别为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cos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498633" y="2959640"/>
                <a:ext cx="132581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𝒗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633" y="2959640"/>
                <a:ext cx="132581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61552" y="3035967"/>
                <a:ext cx="1137619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𝒗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𝒗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552" y="3035967"/>
                <a:ext cx="1137619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30182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316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𝑷𝑫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𝑨𝑷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所成二面角的正弦值为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16777"/>
              </a:xfrm>
              <a:prstGeom prst="rect">
                <a:avLst/>
              </a:prstGeom>
              <a:blipFill rotWithShape="0">
                <a:blip r:embed="rId3"/>
                <a:stretch>
                  <a:fillRect l="-947" r="-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173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8071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07375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通过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计算得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所成的二面角的平面角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5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34475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1085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08523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5" name="image4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93" y="1008662"/>
            <a:ext cx="3730515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93646" y="1598003"/>
                <a:ext cx="11589417" cy="4165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71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所成角的二面角的正弦值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46" y="1598003"/>
                <a:ext cx="11589417" cy="4165884"/>
              </a:xfrm>
              <a:prstGeom prst="rect">
                <a:avLst/>
              </a:prstGeom>
              <a:blipFill rotWithShape="0">
                <a:blip r:embed="rId5"/>
                <a:stretch>
                  <a:fillRect l="-947" b="-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830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教考衔接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射影</a:t>
            </a:r>
            <a:r>
              <a:rPr lang="zh-CN" altLang="zh-CN" sz="2800" b="1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面积法求二面角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72378"/>
                <a:ext cx="11589417" cy="5845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教材母题</a:t>
                </a:r>
                <a:r>
                  <a:rPr lang="zh-CN" altLang="zh-CN" sz="26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版选修一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P50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尝试与发现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在图中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半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作半平面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SS′ 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垂足为点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垂线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 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AS′ 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根据三垂线逆定理可知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SOS′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为二面角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其大小设为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𝑨𝑺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𝑨𝑺𝑩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进而可以得到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内的一个多边形面积为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内的射影面积为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所成的二面角为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zh-CN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射影</m:t>
                            </m:r>
                          </m:sub>
                        </m:sSub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定理说明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多用于求无棱二面角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并且只能是锐角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钝角则求其补角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72378"/>
                <a:ext cx="11589417" cy="5845383"/>
              </a:xfrm>
              <a:prstGeom prst="rect">
                <a:avLst/>
              </a:prstGeom>
              <a:blipFill rotWithShape="0">
                <a:blip r:embed="rId2"/>
                <a:stretch>
                  <a:fillRect l="-947" t="-104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289" name="image5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761" y="2997740"/>
            <a:ext cx="2618774" cy="1679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049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435657"/>
            <a:ext cx="12190413" cy="38586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161253"/>
            <a:ext cx="11589417" cy="227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=120°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4813112" y="1134916"/>
                <a:ext cx="1179682" cy="1186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32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4813112" y="1134916"/>
                <a:ext cx="1179682" cy="1186607"/>
              </a:xfrm>
              <a:prstGeom prst="rect">
                <a:avLst/>
              </a:prstGeom>
              <a:blipFill rotWithShape="0">
                <a:blip r:embed="rId5"/>
                <a:stretch>
                  <a:fillRect b="-4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78054" y="252853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2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2728667"/>
            <a:ext cx="2700020" cy="22505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572" y="321376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点即为点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05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7966"/>
            <a:ext cx="12190413" cy="62427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730490"/>
                <a:ext cx="11589417" cy="4873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𝑩𝑫𝑬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互补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的余弦值为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30490"/>
                <a:ext cx="11589417" cy="487364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162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121781"/>
            <a:ext cx="12190413" cy="40587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05044"/>
            <a:ext cx="11589417" cy="533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郑州模拟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由长方体的性质知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ea typeface="GBK_S" panose="03000509000000000000" pitchFamily="65" charset="-122"/>
                <a:cs typeface="Times New Roman" panose="02020603050405020304" pitchFamily="18" charset="0"/>
              </a:rPr>
              <a:t>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3" name="image5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8" y="67800"/>
            <a:ext cx="1721161" cy="26829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971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6" name="image5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8" y="3056660"/>
            <a:ext cx="1925844" cy="29654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114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831415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297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所在的直线为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297843"/>
              </a:xfrm>
              <a:prstGeom prst="rect">
                <a:avLst/>
              </a:prstGeom>
              <a:blipFill rotWithShape="0">
                <a:blip r:embed="rId3"/>
                <a:stretch>
                  <a:fillRect l="-947" b="-2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97518" y="4307970"/>
                <a:ext cx="11589417" cy="1651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𝑴𝑵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𝑴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8" y="4307970"/>
                <a:ext cx="11589417" cy="16511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6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579239"/>
                <a:ext cx="11589417" cy="4420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易得平面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9239"/>
                <a:ext cx="11589417" cy="442082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2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直线和平面所成角的求法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求直线与平面所成的角的关键是作出直线在平面上的射影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常用方法是寻找经过此直线并与已知平面垂直的平面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利用面面垂直的性质确定直线在平面上的射影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的方向向量为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</a:t>
            </a:r>
          </a:p>
          <a:p>
            <a:pPr marL="3564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404359" y="3595021"/>
                <a:ext cx="134184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4359" y="3595021"/>
                <a:ext cx="134184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2444" y="4853083"/>
                <a:ext cx="1153649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4" y="4853083"/>
                <a:ext cx="1153649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1018" y="446380"/>
            <a:ext cx="11232086" cy="53737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所成的角即为平面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NQ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所成二面角的平面角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37" name="image5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793" y="1779076"/>
            <a:ext cx="2082605" cy="4328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476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2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86795" y="272664"/>
                <a:ext cx="11873194" cy="58926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∽△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𝑵𝑸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负值舍去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95" y="272664"/>
                <a:ext cx="11873194" cy="5892639"/>
              </a:xfrm>
              <a:prstGeom prst="rect">
                <a:avLst/>
              </a:prstGeom>
              <a:blipFill rotWithShape="0">
                <a:blip r:embed="rId3"/>
                <a:stretch>
                  <a:fillRect l="-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5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8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409" y="414473"/>
            <a:ext cx="10793813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射影法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NN′ 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N′ 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361" name="image5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38" y="722847"/>
            <a:ext cx="2380704" cy="3571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71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2477" y="1541823"/>
                <a:ext cx="10793813" cy="4582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MM′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由题易得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541823"/>
                <a:ext cx="10793813" cy="4582024"/>
              </a:xfrm>
              <a:prstGeom prst="rect">
                <a:avLst/>
              </a:prstGeom>
              <a:blipFill rotWithShape="0">
                <a:blip r:embed="rId4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8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249006"/>
                <a:ext cx="10793813" cy="47492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zh-CN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四边形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C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  <m:r>
                              <a:rPr lang="en-US" altLang="zh-CN" sz="2600" b="1" i="1" baseline="30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altLang="zh-CN" sz="2600" b="1" i="1" baseline="30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249006"/>
                <a:ext cx="10793813" cy="4749249"/>
              </a:xfrm>
              <a:prstGeom prst="rect">
                <a:avLst/>
              </a:prstGeom>
              <a:blipFill rotWithShape="0">
                <a:blip r:embed="rId3"/>
                <a:stretch>
                  <a:fillRect l="-1016" b="-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0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96941" y="492501"/>
                <a:ext cx="11428834" cy="2170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合肥模拟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分别沿三角形三边向外作等腰梯形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CAA</a:t>
                </a:r>
                <a:r>
                  <a:rPr lang="en-US" altLang="zh-CN" sz="2600" b="1" baseline="-250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BAA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沿三边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1" y="492501"/>
                <a:ext cx="11428834" cy="2170722"/>
              </a:xfrm>
              <a:prstGeom prst="rect">
                <a:avLst/>
              </a:prstGeom>
              <a:blipFill rotWithShape="0">
                <a:blip r:embed="rId2"/>
                <a:stretch>
                  <a:fillRect l="-960" t="-1404" b="-4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5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6665" y="2781713"/>
            <a:ext cx="5076253" cy="2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21443"/>
            <a:ext cx="12190413" cy="5603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45255" y="534858"/>
                <a:ext cx="15803220" cy="5617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延长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为等腰梯形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延长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为三棱锥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5" y="534858"/>
                <a:ext cx="15803220" cy="5617885"/>
              </a:xfrm>
              <a:prstGeom prst="rect">
                <a:avLst/>
              </a:prstGeom>
              <a:blipFill rotWithShape="0">
                <a:blip r:embed="rId3"/>
                <a:stretch>
                  <a:fillRect l="-694" b="-1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470222" y="-6188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871811"/>
            <a:ext cx="12190413" cy="531806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184378"/>
                <a:ext cx="7128891" cy="5367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84378"/>
                <a:ext cx="7128891" cy="5367047"/>
              </a:xfrm>
              <a:prstGeom prst="rect">
                <a:avLst/>
              </a:prstGeom>
              <a:blipFill rotWithShape="0">
                <a:blip r:embed="rId3"/>
                <a:stretch>
                  <a:fillRect l="-1540" b="-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385" name="image5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58" y="2955314"/>
            <a:ext cx="2842607" cy="30438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097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40407" y="5412174"/>
                <a:ext cx="8625958" cy="825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07" y="5412174"/>
                <a:ext cx="8625958" cy="825971"/>
              </a:xfrm>
              <a:prstGeom prst="rect">
                <a:avLst/>
              </a:prstGeom>
              <a:blipFill rotWithShape="0">
                <a:blip r:embed="rId5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3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546350"/>
                <a:ext cx="11665458" cy="417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546350"/>
                <a:ext cx="11665458" cy="4179606"/>
              </a:xfrm>
              <a:prstGeom prst="rect">
                <a:avLst/>
              </a:prstGeom>
              <a:blipFill rotWithShape="0">
                <a:blip r:embed="rId3"/>
                <a:stretch>
                  <a:fillRect l="-940" b="-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3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184378"/>
                <a:ext cx="11665458" cy="603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84378"/>
                <a:ext cx="11665458" cy="6031779"/>
              </a:xfrm>
              <a:prstGeom prst="rect">
                <a:avLst/>
              </a:prstGeom>
              <a:blipFill rotWithShape="0">
                <a:blip r:embed="rId3"/>
                <a:stretch>
                  <a:fillRect l="-940" b="-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93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429793"/>
            <a:ext cx="12190413" cy="28645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448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体积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h·S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8864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8433" name="image6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676379"/>
            <a:ext cx="3034174" cy="1980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515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平面与平面的夹角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形成四个二面角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我们把这四个二面角中不大于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90°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的二面角称为平面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zh-CN" altLang="zh-CN" sz="26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两平面夹角的求法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pc="-12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找到二面角的棱的一个垂面</a:t>
            </a:r>
            <a:r>
              <a:rPr lang="en-US" altLang="zh-CN" sz="2600" b="1" spc="-12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即可确定平面角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夹角与其相等或互补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spc="-12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555380" y="4586256"/>
                <a:ext cx="166289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380" y="4586256"/>
                <a:ext cx="166289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649843" y="4649756"/>
                <a:ext cx="1474698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843" y="4649756"/>
                <a:ext cx="1474698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707831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078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且交线为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题意可得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78826"/>
              </a:xfrm>
              <a:prstGeom prst="rect">
                <a:avLst/>
              </a:prstGeom>
              <a:blipFill rotWithShape="0">
                <a:blip r:embed="rId3"/>
                <a:stretch>
                  <a:fillRect l="-947" b="-7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1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1" y="0"/>
            <a:ext cx="12190413" cy="61837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1618" y="540499"/>
            <a:ext cx="8920506" cy="12241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点为坐标原点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的平行线为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建立如图所示的空间直角坐标系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6594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1505" name="image6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26" y="1207296"/>
            <a:ext cx="3512210" cy="21508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376269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10425" y="1660014"/>
                <a:ext cx="8920506" cy="32006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25" y="1660014"/>
                <a:ext cx="8920506" cy="3200684"/>
              </a:xfrm>
              <a:prstGeom prst="rect">
                <a:avLst/>
              </a:prstGeom>
              <a:blipFill rotWithShape="0">
                <a:blip r:embed="rId4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9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97506" y="596466"/>
                <a:ext cx="10793813" cy="471475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𝑫𝑵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06" y="596466"/>
                <a:ext cx="10793813" cy="4714752"/>
              </a:xfrm>
              <a:prstGeom prst="rect">
                <a:avLst/>
              </a:prstGeom>
              <a:blipFill rotWithShape="0">
                <a:blip r:embed="rId3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14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214" y="508901"/>
            <a:ext cx="8920506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在线段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HK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NK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29" name="image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743" y="573505"/>
            <a:ext cx="2856219" cy="1793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97377" y="2302446"/>
                <a:ext cx="11873194" cy="33106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且交线为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77" y="2302446"/>
                <a:ext cx="11873194" cy="3310650"/>
              </a:xfrm>
              <a:prstGeom prst="rect">
                <a:avLst/>
              </a:prstGeom>
              <a:blipFill rotWithShape="0">
                <a:blip r:embed="rId4"/>
                <a:stretch>
                  <a:fillRect l="-924" b="-14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7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22232" y="284317"/>
                <a:ext cx="13060513" cy="5765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所成二面角的平面角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HDK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𝑯𝑲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𝑵𝑲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32" y="284317"/>
                <a:ext cx="13060513" cy="5765937"/>
              </a:xfrm>
              <a:prstGeom prst="rect">
                <a:avLst/>
              </a:prstGeom>
              <a:blipFill rotWithShape="0">
                <a:blip r:embed="rId3"/>
                <a:stretch>
                  <a:fillRect l="-840" b="-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8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807237"/>
            <a:ext cx="12190413" cy="246232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3" y="492501"/>
                <a:ext cx="7338012" cy="2690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大连模拟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已知一圆形纸片的圆心为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直径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圆周上有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的动点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将纸片折为直二面角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并连接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92501"/>
                <a:ext cx="7338012" cy="2690352"/>
              </a:xfrm>
              <a:prstGeom prst="rect">
                <a:avLst/>
              </a:prstGeom>
              <a:blipFill rotWithShape="0">
                <a:blip r:embed="rId3"/>
                <a:stretch>
                  <a:fillRect l="-1495" b="-2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7" name="image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40" y="685121"/>
            <a:ext cx="4651772" cy="21203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08599" y="3199699"/>
                <a:ext cx="11119866" cy="2424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effectLst/>
                    <a:latin typeface="Tim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effectLst/>
                    <a:latin typeface="Tim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99" y="3199699"/>
                <a:ext cx="11119866" cy="2424510"/>
              </a:xfrm>
              <a:prstGeom prst="rect">
                <a:avLst/>
              </a:prstGeom>
              <a:blipFill rotWithShape="0">
                <a:blip r:embed="rId6"/>
                <a:stretch>
                  <a:fillRect l="-987" b="-1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827086"/>
            <a:ext cx="12190413" cy="54022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255645"/>
                <a:ext cx="10793813" cy="587051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255645"/>
                <a:ext cx="10793813" cy="5870518"/>
              </a:xfrm>
              <a:prstGeom prst="rect">
                <a:avLst/>
              </a:prstGeom>
              <a:blipFill rotWithShape="0">
                <a:blip r:embed="rId3"/>
                <a:stretch>
                  <a:fillRect l="-1016" t="-104" b="-1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1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56812"/>
            <a:ext cx="12190413" cy="6209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93150" y="391348"/>
                <a:ext cx="10793813" cy="14214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50" y="391348"/>
                <a:ext cx="10793813" cy="1421479"/>
              </a:xfrm>
              <a:prstGeom prst="rect">
                <a:avLst/>
              </a:prstGeom>
              <a:blipFill rotWithShape="0">
                <a:blip r:embed="rId3"/>
                <a:stretch>
                  <a:fillRect l="-1016" b="-103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625" name="image64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04" y="659229"/>
            <a:ext cx="2880651" cy="2554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352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2414" y="1956755"/>
                <a:ext cx="10793813" cy="34172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所在的直线分别为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 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14" y="1956755"/>
                <a:ext cx="10793813" cy="3417282"/>
              </a:xfrm>
              <a:prstGeom prst="rect">
                <a:avLst/>
              </a:prstGeom>
              <a:blipFill rotWithShape="0">
                <a:blip r:embed="rId5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1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56812"/>
            <a:ext cx="12190413" cy="6209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00018" y="293772"/>
                <a:ext cx="11873194" cy="57374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𝑷𝑪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8" y="293772"/>
                <a:ext cx="11873194" cy="5737404"/>
              </a:xfrm>
              <a:prstGeom prst="rect">
                <a:avLst/>
              </a:prstGeom>
              <a:blipFill rotWithShape="0">
                <a:blip r:embed="rId3"/>
                <a:stretch>
                  <a:fillRect l="-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3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538193"/>
            <a:ext cx="12190413" cy="471576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799370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881938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900358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1517408"/>
                <a:ext cx="11589417" cy="429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确定平面的法向量的方法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直接法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观察是否有垂直于平面的法向量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若有可直接确定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待定系数法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取平面的两个相交向量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方向向量和法向量均不为零向量且不唯一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当异面直线的方向向量的夹角为锐角或直角时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就是此异面直线所成的角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当异面直线的方向向量的夹角为钝角时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其补角才是异面直线所成的角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517408"/>
                <a:ext cx="11589417" cy="4291944"/>
              </a:xfrm>
              <a:prstGeom prst="rect">
                <a:avLst/>
              </a:prstGeom>
              <a:blipFill rotWithShape="0">
                <a:blip r:embed="rId6"/>
                <a:stretch>
                  <a:fillRect l="-947" b="-2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4565879"/>
            <a:ext cx="12190413" cy="167144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42903" y="153635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5447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两直线的方向向量的夹角就是两条直线所成的角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直线的方向向量和平面的法向量的夹角就是直线与平面所成的角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两个平面的法向量的夹角是这两个平面的夹角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两异面直线所成角的范围是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直线与平面所成角的范围是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二面角的范围是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两个平面夹角的范围是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两直线的方向向量的夹角是两条直线所成的角或其补角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直线的方向向量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直线与平面所成的角为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两个平面的法向量的夹角是这两个平面的夹角或其补角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5447582"/>
              </a:xfrm>
              <a:prstGeom prst="rect">
                <a:avLst/>
              </a:prstGeom>
              <a:blipFill rotWithShape="0">
                <a:blip r:embed="rId3"/>
                <a:stretch>
                  <a:fillRect l="-946" b="-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0593673" y="2139473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43892" y="264785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07395" y="3926364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10" grpId="0" autoUpdateAnimBg="0"/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2900</Words>
  <Application>Microsoft Office PowerPoint</Application>
  <PresentationFormat>自定义</PresentationFormat>
  <Paragraphs>552</Paragraphs>
  <Slides>79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97" baseType="lpstr">
      <vt:lpstr>GBK_S</vt:lpstr>
      <vt:lpstr>MS Gothic</vt:lpstr>
      <vt:lpstr>MS Mincho</vt:lpstr>
      <vt:lpstr>Tim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99</cp:revision>
  <dcterms:created xsi:type="dcterms:W3CDTF">2024-01-05T07:50:57Z</dcterms:created>
  <dcterms:modified xsi:type="dcterms:W3CDTF">2025-02-28T02:07:55Z</dcterms:modified>
</cp:coreProperties>
</file>