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heme/theme2.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notesSlides/notesSlide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257" r:id="rId3"/>
    <p:sldId id="258" r:id="rId4"/>
    <p:sldId id="259" r:id="rId5"/>
    <p:sldId id="260" r:id="rId6"/>
    <p:sldId id="261" r:id="rId7"/>
    <p:sldId id="336" r:id="rId8"/>
    <p:sldId id="337" r:id="rId9"/>
    <p:sldId id="352" r:id="rId10"/>
    <p:sldId id="353" r:id="rId11"/>
    <p:sldId id="264" r:id="rId12"/>
    <p:sldId id="265" r:id="rId13"/>
    <p:sldId id="268" r:id="rId14"/>
    <p:sldId id="338" r:id="rId15"/>
    <p:sldId id="339" r:id="rId16"/>
    <p:sldId id="269" r:id="rId17"/>
    <p:sldId id="270" r:id="rId18"/>
    <p:sldId id="271" r:id="rId19"/>
    <p:sldId id="314" r:id="rId20"/>
    <p:sldId id="315" r:id="rId21"/>
    <p:sldId id="354" r:id="rId22"/>
    <p:sldId id="316" r:id="rId23"/>
    <p:sldId id="317" r:id="rId24"/>
    <p:sldId id="275" r:id="rId25"/>
    <p:sldId id="355" r:id="rId26"/>
    <p:sldId id="276" r:id="rId27"/>
    <p:sldId id="277" r:id="rId28"/>
    <p:sldId id="278" r:id="rId29"/>
    <p:sldId id="279" r:id="rId30"/>
    <p:sldId id="280" r:id="rId31"/>
    <p:sldId id="281" r:id="rId32"/>
    <p:sldId id="356" r:id="rId33"/>
    <p:sldId id="357" r:id="rId34"/>
    <p:sldId id="282" r:id="rId35"/>
    <p:sldId id="283" r:id="rId36"/>
    <p:sldId id="358" r:id="rId37"/>
    <p:sldId id="359" r:id="rId38"/>
    <p:sldId id="295" r:id="rId39"/>
    <p:sldId id="296" r:id="rId40"/>
    <p:sldId id="297" r:id="rId41"/>
    <p:sldId id="298" r:id="rId42"/>
    <p:sldId id="299" r:id="rId43"/>
    <p:sldId id="300" r:id="rId44"/>
    <p:sldId id="301" r:id="rId45"/>
    <p:sldId id="302" r:id="rId46"/>
    <p:sldId id="361" r:id="rId47"/>
    <p:sldId id="303" r:id="rId48"/>
    <p:sldId id="362" r:id="rId49"/>
    <p:sldId id="304" r:id="rId50"/>
    <p:sldId id="363" r:id="rId51"/>
    <p:sldId id="305" r:id="rId52"/>
    <p:sldId id="364" r:id="rId53"/>
    <p:sldId id="365" r:id="rId54"/>
    <p:sldId id="306" r:id="rId55"/>
    <p:sldId id="366" r:id="rId56"/>
    <p:sldId id="367" r:id="rId57"/>
    <p:sldId id="368" r:id="rId58"/>
    <p:sldId id="307" r:id="rId59"/>
    <p:sldId id="308" r:id="rId60"/>
    <p:sldId id="309" r:id="rId61"/>
    <p:sldId id="369" r:id="rId62"/>
    <p:sldId id="310" r:id="rId63"/>
    <p:sldId id="343" r:id="rId64"/>
    <p:sldId id="311" r:id="rId65"/>
    <p:sldId id="370" r:id="rId66"/>
    <p:sldId id="335" r:id="rId67"/>
    <p:sldId id="351" r:id="rId68"/>
  </p:sldIdLst>
  <p:sldSz cx="12190413" cy="6859588"/>
  <p:notesSz cx="6858000" cy="9144000"/>
  <p:defaultText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30" userDrawn="1">
          <p15:clr>
            <a:srgbClr val="A4A3A4"/>
          </p15:clr>
        </p15:guide>
        <p15:guide id="2" pos="16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F0D9"/>
    <a:srgbClr val="70AD47"/>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44" autoAdjust="0"/>
    <p:restoredTop sz="94614" autoAdjust="0"/>
  </p:normalViewPr>
  <p:slideViewPr>
    <p:cSldViewPr>
      <p:cViewPr varScale="1">
        <p:scale>
          <a:sx n="80" d="100"/>
          <a:sy n="80" d="100"/>
        </p:scale>
        <p:origin x="54" y="594"/>
      </p:cViewPr>
      <p:guideLst>
        <p:guide orient="horz" pos="3930"/>
        <p:guide pos="16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9764"/>
    </p:cViewPr>
  </p:sorterViewPr>
  <p:notesViewPr>
    <p:cSldViewPr>
      <p:cViewPr varScale="1">
        <p:scale>
          <a:sx n="63" d="100"/>
          <a:sy n="63" d="100"/>
        </p:scale>
        <p:origin x="-3163" y="-77"/>
      </p:cViewPr>
      <p:guideLst>
        <p:guide orient="horz" pos="2880"/>
        <p:guide pos="2160"/>
      </p:guideLst>
    </p:cSldViewPr>
  </p:notesViewPr>
  <p:gridSpacing cx="216027" cy="216027"/>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18181C-C744-4CB4-9546-BD96C8CA40C4}" type="datetimeFigureOut">
              <a:rPr lang="zh-CN" altLang="en-US" smtClean="0"/>
              <a:t>2025/2/22</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D7F588-7F48-4419-A943-E4BFEBDD09B0}" type="slidenum">
              <a:rPr lang="zh-CN" altLang="en-US" smtClean="0"/>
              <a:t>‹#›</a:t>
            </a:fld>
            <a:endParaRPr lang="zh-CN" altLang="en-US"/>
          </a:p>
        </p:txBody>
      </p:sp>
    </p:spTree>
    <p:extLst>
      <p:ext uri="{BB962C8B-B14F-4D97-AF65-F5344CB8AC3E}">
        <p14:creationId xmlns:p14="http://schemas.microsoft.com/office/powerpoint/2010/main" val="1650789405"/>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solidFill>
                  <a:prstClr val="black"/>
                </a:solidFill>
              </a:rPr>
              <a:t>3</a:t>
            </a:fld>
            <a:endParaRPr lang="zh-CN" altLang="en-US">
              <a:solidFill>
                <a:prstClr val="black"/>
              </a:solidFill>
            </a:endParaRPr>
          </a:p>
        </p:txBody>
      </p:sp>
    </p:spTree>
    <p:extLst>
      <p:ext uri="{BB962C8B-B14F-4D97-AF65-F5344CB8AC3E}">
        <p14:creationId xmlns:p14="http://schemas.microsoft.com/office/powerpoint/2010/main" val="385000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36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36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FF76E8C2-FB17-4F97-B19D-97236ED15B4B}" type="slidenum">
              <a:rPr lang="zh-CN" altLang="en-US">
                <a:latin typeface="Calibri" panose="020F0502020204030204" pitchFamily="34" charset="0"/>
                <a:ea typeface="宋体" panose="02010600030101010101" pitchFamily="2" charset="-122"/>
              </a:rPr>
              <a:t>5</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445295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6</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29023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7</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798070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8</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841669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tags" Target="../tags/tag5.xml"/><Relationship Id="rId7" Type="http://schemas.openxmlformats.org/officeDocument/2006/relationships/tags" Target="../tags/tag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10" Type="http://schemas.openxmlformats.org/officeDocument/2006/relationships/slide" Target="../slides/slide3.xml"/><Relationship Id="rId4" Type="http://schemas.openxmlformats.org/officeDocument/2006/relationships/tags" Target="../tags/tag6.xml"/><Relationship Id="rId9"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 Target="../slides/slide3.xml"/><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4.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17.xml"/><Relationship Id="rId7"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s>
</file>

<file path=ppt/slideLayouts/_rels/slideLayout5.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3.xml"/><Relationship Id="rId7"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6.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9.xml"/><Relationship Id="rId7"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s>
</file>

<file path=ppt/slideLayouts/_rels/slideLayout7.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35.xml"/><Relationship Id="rId7"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9" Type="http://schemas.openxmlformats.org/officeDocument/2006/relationships/image" Target="../media/image2.TIF"/></Relationships>
</file>

<file path=ppt/slideLayouts/_rels/slideLayout8.xml.rels><?xml version="1.0" encoding="UTF-8" standalone="yes"?>
<Relationships xmlns="http://schemas.openxmlformats.org/package/2006/relationships"><Relationship Id="rId8" Type="http://schemas.openxmlformats.org/officeDocument/2006/relationships/slide" Target="../slides/slide41.xml"/><Relationship Id="rId13" Type="http://schemas.openxmlformats.org/officeDocument/2006/relationships/slide" Target="../slides/slide47.xml"/><Relationship Id="rId18" Type="http://schemas.openxmlformats.org/officeDocument/2006/relationships/slide" Target="../slides/slide59.xml"/><Relationship Id="rId3" Type="http://schemas.openxmlformats.org/officeDocument/2006/relationships/tags" Target="../tags/tag41.xml"/><Relationship Id="rId21" Type="http://schemas.openxmlformats.org/officeDocument/2006/relationships/slide" Target="../slides/slide64.xml"/><Relationship Id="rId7" Type="http://schemas.openxmlformats.org/officeDocument/2006/relationships/slide" Target="../slides/slide40.xml"/><Relationship Id="rId12" Type="http://schemas.openxmlformats.org/officeDocument/2006/relationships/slide" Target="../slides/slide45.xml"/><Relationship Id="rId17" Type="http://schemas.openxmlformats.org/officeDocument/2006/relationships/slide" Target="../slides/slide58.xml"/><Relationship Id="rId2" Type="http://schemas.openxmlformats.org/officeDocument/2006/relationships/tags" Target="../tags/tag40.xml"/><Relationship Id="rId16" Type="http://schemas.openxmlformats.org/officeDocument/2006/relationships/slide" Target="../slides/slide54.xml"/><Relationship Id="rId20" Type="http://schemas.openxmlformats.org/officeDocument/2006/relationships/slide" Target="../slides/slide62.xml"/><Relationship Id="rId1" Type="http://schemas.openxmlformats.org/officeDocument/2006/relationships/tags" Target="../tags/tag39.xml"/><Relationship Id="rId6" Type="http://schemas.openxmlformats.org/officeDocument/2006/relationships/slide" Target="../slides/slide39.xml"/><Relationship Id="rId11" Type="http://schemas.openxmlformats.org/officeDocument/2006/relationships/slide" Target="../slides/slide44.xml"/><Relationship Id="rId5" Type="http://schemas.openxmlformats.org/officeDocument/2006/relationships/slideMaster" Target="../slideMasters/slideMaster1.xml"/><Relationship Id="rId15" Type="http://schemas.openxmlformats.org/officeDocument/2006/relationships/slide" Target="../slides/slide51.xml"/><Relationship Id="rId10" Type="http://schemas.openxmlformats.org/officeDocument/2006/relationships/slide" Target="../slides/slide43.xml"/><Relationship Id="rId19" Type="http://schemas.openxmlformats.org/officeDocument/2006/relationships/slide" Target="../slides/slide60.xml"/><Relationship Id="rId4" Type="http://schemas.openxmlformats.org/officeDocument/2006/relationships/tags" Target="../tags/tag42.xml"/><Relationship Id="rId9" Type="http://schemas.openxmlformats.org/officeDocument/2006/relationships/slide" Target="../slides/slide42.xml"/><Relationship Id="rId14" Type="http://schemas.openxmlformats.org/officeDocument/2006/relationships/slide" Target="../slides/slide49.xml"/><Relationship Id="rId22" Type="http://schemas.openxmlformats.org/officeDocument/2006/relationships/slide" Target="../slides/slide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516932"/>
          <p:cNvPicPr>
            <a:picLocks noChangeAspect="1"/>
          </p:cNvPicPr>
          <p:nvPr userDrawn="1"/>
        </p:nvPicPr>
        <p:blipFill>
          <a:blip r:embed="rId4"/>
          <a:stretch>
            <a:fillRect/>
          </a:stretch>
        </p:blipFill>
        <p:spPr>
          <a:xfrm>
            <a:off x="-33020" y="0"/>
            <a:ext cx="12224385" cy="6858000"/>
          </a:xfrm>
          <a:prstGeom prst="rect">
            <a:avLst/>
          </a:prstGeom>
        </p:spPr>
      </p:pic>
      <p:sp>
        <p:nvSpPr>
          <p:cNvPr id="8" name="矩形 7"/>
          <p:cNvSpPr/>
          <p:nvPr userDrawn="1">
            <p:custDataLst>
              <p:tags r:id="rId1"/>
            </p:custDataLst>
          </p:nvPr>
        </p:nvSpPr>
        <p:spPr>
          <a:xfrm>
            <a:off x="-33020" y="4782185"/>
            <a:ext cx="12223750" cy="42481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9" name="矩形 8"/>
          <p:cNvSpPr/>
          <p:nvPr userDrawn="1">
            <p:custDataLst>
              <p:tags r:id="rId2"/>
            </p:custDataLst>
          </p:nvPr>
        </p:nvSpPr>
        <p:spPr>
          <a:xfrm>
            <a:off x="-33020" y="5173345"/>
            <a:ext cx="12223750" cy="168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33860283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5" name="图片 4" descr="b532d12f2eb97268d3897fb1f2b9ada1"/>
          <p:cNvPicPr>
            <a:picLocks noChangeAspect="1"/>
          </p:cNvPicPr>
          <p:nvPr userDrawn="1"/>
        </p:nvPicPr>
        <p:blipFill>
          <a:blip r:embed="rId2"/>
          <a:stretch>
            <a:fillRect/>
          </a:stretch>
        </p:blipFill>
        <p:spPr>
          <a:xfrm>
            <a:off x="-33020" y="0"/>
            <a:ext cx="12225020" cy="6858000"/>
          </a:xfrm>
          <a:prstGeom prst="rect">
            <a:avLst/>
          </a:prstGeom>
        </p:spPr>
      </p:pic>
      <p:sp>
        <p:nvSpPr>
          <p:cNvPr id="8" name="矩形 7"/>
          <p:cNvSpPr/>
          <p:nvPr userDrawn="1"/>
        </p:nvSpPr>
        <p:spPr>
          <a:xfrm>
            <a:off x="-16923" y="15647"/>
            <a:ext cx="12231683" cy="6883724"/>
          </a:xfrm>
          <a:prstGeom prst="rect">
            <a:avLst/>
          </a:prstGeom>
          <a:solidFill>
            <a:srgbClr val="548235">
              <a:alpha val="55000"/>
            </a:srgbClr>
          </a:solidFill>
          <a:ln>
            <a:noFill/>
          </a:ln>
        </p:spPr>
        <p:txBody>
          <a:bodyPr wrap="square">
            <a:noAutofit/>
          </a:bodyPr>
          <a:lstStyle/>
          <a:p>
            <a:pPr algn="ctr">
              <a:lnSpc>
                <a:spcPct val="100000"/>
              </a:lnSpc>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0" name="文本框 7"/>
          <p:cNvSpPr txBox="1"/>
          <p:nvPr userDrawn="1"/>
        </p:nvSpPr>
        <p:spPr>
          <a:xfrm>
            <a:off x="3071095" y="2781945"/>
            <a:ext cx="6038064" cy="830137"/>
          </a:xfrm>
          <a:prstGeom prst="rect">
            <a:avLst/>
          </a:prstGeom>
          <a:noFill/>
        </p:spPr>
        <p:txBody>
          <a:bodyPr wrap="square" rtlCol="0">
            <a:spAutoFit/>
          </a:bodyPr>
          <a:lstStyle/>
          <a:p>
            <a:pPr algn="ctr"/>
            <a:r>
              <a:rPr lang="zh-CN" sz="4800" b="1">
                <a:solidFill>
                  <a:schemeClr val="bg1"/>
                </a:solidFill>
                <a:latin typeface="微软雅黑" panose="020B0503020204020204" pitchFamily="34" charset="-122"/>
                <a:ea typeface="微软雅黑" panose="020B0503020204020204" pitchFamily="34" charset="-122"/>
              </a:rPr>
              <a:t>本课结束</a:t>
            </a:r>
          </a:p>
        </p:txBody>
      </p:sp>
    </p:spTree>
    <p:extLst>
      <p:ext uri="{BB962C8B-B14F-4D97-AF65-F5344CB8AC3E}">
        <p14:creationId xmlns:p14="http://schemas.microsoft.com/office/powerpoint/2010/main" val="3319023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bg>
      <p:bgPr>
        <a:solidFill>
          <a:schemeClr val="bg1"/>
        </a:solidFill>
        <a:effectLst/>
      </p:bgPr>
    </p:bg>
    <p:spTree>
      <p:nvGrpSpPr>
        <p:cNvPr id="1" name=""/>
        <p:cNvGrpSpPr/>
        <p:nvPr/>
      </p:nvGrpSpPr>
      <p:grpSpPr>
        <a:xfrm>
          <a:off x="0" y="0"/>
          <a:ext cx="0" cy="0"/>
          <a:chOff x="0" y="0"/>
          <a:chExt cx="0" cy="0"/>
        </a:xfrm>
      </p:grpSpPr>
      <p:pic>
        <p:nvPicPr>
          <p:cNvPr id="6" name="图片 5" descr="b532d12f2eb97268d3897fb1f2b9ada1"/>
          <p:cNvPicPr>
            <a:picLocks noChangeAspect="1"/>
          </p:cNvPicPr>
          <p:nvPr userDrawn="1"/>
        </p:nvPicPr>
        <p:blipFill>
          <a:blip r:embed="rId4"/>
          <a:stretch>
            <a:fillRect/>
          </a:stretch>
        </p:blipFill>
        <p:spPr>
          <a:xfrm>
            <a:off x="-33020" y="0"/>
            <a:ext cx="12225020" cy="6858000"/>
          </a:xfrm>
          <a:prstGeom prst="rect">
            <a:avLst/>
          </a:prstGeom>
        </p:spPr>
      </p:pic>
      <p:sp>
        <p:nvSpPr>
          <p:cNvPr id="10" name="矩形 9"/>
          <p:cNvSpPr/>
          <p:nvPr userDrawn="1">
            <p:custDataLst>
              <p:tags r:id="rId1"/>
            </p:custDataLst>
          </p:nvPr>
        </p:nvSpPr>
        <p:spPr>
          <a:xfrm>
            <a:off x="-33016" y="4783293"/>
            <a:ext cx="12222159" cy="4249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矩形 13"/>
          <p:cNvSpPr/>
          <p:nvPr userDrawn="1">
            <p:custDataLst>
              <p:tags r:id="rId2"/>
            </p:custDataLst>
          </p:nvPr>
        </p:nvSpPr>
        <p:spPr>
          <a:xfrm>
            <a:off x="-33016" y="5174543"/>
            <a:ext cx="12222159" cy="1685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84789779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4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10"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7" name="矩形 16"/>
          <p:cNvSpPr/>
          <p:nvPr userDrawn="1">
            <p:custDataLst>
              <p:tags r:id="rId5"/>
            </p:custDataLst>
          </p:nvPr>
        </p:nvSpPr>
        <p:spPr>
          <a:xfrm>
            <a:off x="0" y="1914333"/>
            <a:ext cx="12190413" cy="4379974"/>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4" name="矩形 13"/>
          <p:cNvSpPr/>
          <p:nvPr userDrawn="1">
            <p:custDataLst>
              <p:tags r:id="rId6"/>
            </p:custDataLst>
          </p:nvPr>
        </p:nvSpPr>
        <p:spPr>
          <a:xfrm>
            <a:off x="833619" y="-20959"/>
            <a:ext cx="2605066" cy="1720613"/>
          </a:xfrm>
          <a:prstGeom prst="rect">
            <a:avLst/>
          </a:prstGeom>
          <a:solidFill>
            <a:srgbClr val="5482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 name="矩形 14"/>
          <p:cNvSpPr/>
          <p:nvPr userDrawn="1">
            <p:custDataLst>
              <p:tags r:id="rId7"/>
            </p:custDataLst>
          </p:nvPr>
        </p:nvSpPr>
        <p:spPr>
          <a:xfrm>
            <a:off x="834253" y="389345"/>
            <a:ext cx="2604431" cy="131094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矩形 15"/>
          <p:cNvSpPr/>
          <p:nvPr userDrawn="1">
            <p:custDataLst>
              <p:tags r:id="rId8"/>
            </p:custDataLst>
          </p:nvPr>
        </p:nvSpPr>
        <p:spPr>
          <a:xfrm>
            <a:off x="956157" y="746966"/>
            <a:ext cx="2360623" cy="896828"/>
          </a:xfrm>
          <a:prstGeom prst="rect">
            <a:avLst/>
          </a:prstGeom>
          <a:effectLst>
            <a:outerShdw blurRad="50800" dist="38100" dir="2700000" algn="tl" rotWithShape="0">
              <a:prstClr val="black">
                <a:alpha val="40000"/>
              </a:prstClr>
            </a:outerShdw>
          </a:effectLst>
        </p:spPr>
        <p:txBody>
          <a:bodyPr>
            <a:noAutofit/>
          </a:bodyPr>
          <a:lstStyle/>
          <a:p>
            <a:pPr algn="ctr" fontAlgn="auto">
              <a:spcBef>
                <a:spcPts val="0"/>
              </a:spcBef>
              <a:spcAft>
                <a:spcPts val="0"/>
              </a:spcAft>
              <a:defRPr/>
            </a:pPr>
            <a:r>
              <a:rPr lang="zh-CN" altLang="en-US" sz="4000" b="1" dirty="0" smtClean="0">
                <a:solidFill>
                  <a:schemeClr val="tx1">
                    <a:lumMod val="75000"/>
                    <a:lumOff val="25000"/>
                  </a:schemeClr>
                </a:solidFill>
                <a:latin typeface="微软雅黑" panose="020B0503020204020204" pitchFamily="34" charset="-122"/>
                <a:ea typeface="微软雅黑" panose="020B0503020204020204" pitchFamily="34" charset="-122"/>
              </a:rPr>
              <a:t>课标</a:t>
            </a:r>
            <a:r>
              <a:rPr lang="zh-CN" altLang="zh-CN" sz="4000" b="1" dirty="0" smtClean="0">
                <a:solidFill>
                  <a:schemeClr val="tx1">
                    <a:lumMod val="75000"/>
                    <a:lumOff val="25000"/>
                  </a:schemeClr>
                </a:solidFill>
                <a:latin typeface="微软雅黑" panose="020B0503020204020204" pitchFamily="34" charset="-122"/>
                <a:ea typeface="微软雅黑" panose="020B0503020204020204" pitchFamily="34" charset="-122"/>
              </a:rPr>
              <a:t>要求</a:t>
            </a:r>
            <a:endParaRPr lang="zh-CN" altLang="zh-CN" sz="4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4428512"/>
      </p:ext>
    </p:extLst>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6"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167016870"/>
      </p:ext>
    </p:extLst>
  </p:cSld>
  <p:clrMapOvr>
    <a:masterClrMapping/>
  </p:clrMapOvr>
  <p:transition spd="slow"/>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6" y="167679"/>
            <a:ext cx="1751737"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156320694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7" y="167679"/>
            <a:ext cx="2231354"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7463142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更多2018年PPT下载：http://www.ppt20.com/u/739134/"/>
          <p:cNvSpPr>
            <a:spLocks noChangeArrowheads="1"/>
          </p:cNvSpPr>
          <p:nvPr userDrawn="1"/>
        </p:nvSpPr>
        <p:spPr bwMode="auto">
          <a:xfrm>
            <a:off x="263491" y="18863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知识梳理</a:t>
            </a: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60358650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3" name="更多2018年PPT下载：http://www.ppt20.com/u/739134/"/>
          <p:cNvSpPr>
            <a:spLocks noChangeArrowheads="1"/>
          </p:cNvSpPr>
          <p:nvPr userDrawn="1"/>
        </p:nvSpPr>
        <p:spPr bwMode="auto">
          <a:xfrm>
            <a:off x="233015" y="17021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2800" b="1" dirty="0">
                <a:solidFill>
                  <a:schemeClr val="bg1"/>
                </a:solidFill>
                <a:latin typeface="微软雅黑" panose="020B0503020204020204" pitchFamily="34" charset="-122"/>
                <a:ea typeface="微软雅黑" panose="020B0503020204020204" pitchFamily="34" charset="-122"/>
              </a:rPr>
              <a:t>诊断自测</a:t>
            </a:r>
          </a:p>
        </p:txBody>
      </p:sp>
      <p:sp>
        <p:nvSpPr>
          <p:cNvPr id="2" name="矩形 1"/>
          <p:cNvSpPr/>
          <p:nvPr userDrawn="1"/>
        </p:nvSpPr>
        <p:spPr>
          <a:xfrm>
            <a:off x="4318926" y="189389"/>
            <a:ext cx="4673074" cy="523220"/>
          </a:xfrm>
          <a:prstGeom prst="rect">
            <a:avLst/>
          </a:prstGeom>
        </p:spPr>
        <p:txBody>
          <a:bodyPr wrap="none">
            <a:spAutoFit/>
          </a:bodyPr>
          <a:lstStyle/>
          <a:p>
            <a:r>
              <a:rPr lang="zh-CN" altLang="en-US" sz="2800" dirty="0" smtClean="0">
                <a:solidFill>
                  <a:schemeClr val="tx1"/>
                </a:solidFill>
              </a:rPr>
              <a:t>概念思考辨析</a:t>
            </a:r>
            <a:r>
              <a:rPr lang="en-US" altLang="zh-CN" sz="2800" dirty="0" smtClean="0">
                <a:solidFill>
                  <a:schemeClr val="tx1"/>
                </a:solidFill>
              </a:rPr>
              <a:t>+</a:t>
            </a:r>
            <a:r>
              <a:rPr lang="zh-CN" altLang="en-US" sz="2800" dirty="0" smtClean="0">
                <a:solidFill>
                  <a:schemeClr val="tx1"/>
                </a:solidFill>
              </a:rPr>
              <a:t>教材经典改编</a:t>
            </a:r>
            <a:endParaRPr lang="zh-CN" altLang="en-US" sz="2800" dirty="0">
              <a:solidFill>
                <a:schemeClr val="tx1"/>
              </a:solidFill>
            </a:endParaRPr>
          </a:p>
        </p:txBody>
      </p:sp>
      <p:pic>
        <p:nvPicPr>
          <p:cNvPr id="14" name="image2.jpeg"/>
          <p:cNvPicPr/>
          <p:nvPr userDrawn="1"/>
        </p:nvPicPr>
        <p:blipFill>
          <a:blip r:embed="rId9">
            <a:clrChange>
              <a:clrFrom>
                <a:srgbClr val="FFFFFF"/>
              </a:clrFrom>
              <a:clrTo>
                <a:srgbClr val="FFFFFF">
                  <a:alpha val="0"/>
                </a:srgbClr>
              </a:clrTo>
            </a:clrChange>
          </a:blip>
          <a:stretch>
            <a:fillRect/>
          </a:stretch>
        </p:blipFill>
        <p:spPr>
          <a:xfrm>
            <a:off x="3175338" y="303585"/>
            <a:ext cx="1046212" cy="303344"/>
          </a:xfrm>
          <a:prstGeom prst="rect">
            <a:avLst/>
          </a:prstGeom>
        </p:spPr>
      </p:pic>
    </p:spTree>
    <p:extLst>
      <p:ext uri="{BB962C8B-B14F-4D97-AF65-F5344CB8AC3E}">
        <p14:creationId xmlns:p14="http://schemas.microsoft.com/office/powerpoint/2010/main" val="107637842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Rectangle 21">
            <a:hlinkClick r:id="rId6" action="ppaction://hlinksldjump"/>
          </p:cNvPr>
          <p:cNvSpPr>
            <a:spLocks noChangeArrowheads="1"/>
          </p:cNvSpPr>
          <p:nvPr userDrawn="1"/>
        </p:nvSpPr>
        <p:spPr bwMode="auto">
          <a:xfrm>
            <a:off x="2258719" y="6418161"/>
            <a:ext cx="246030"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1</a:t>
            </a:r>
          </a:p>
        </p:txBody>
      </p:sp>
      <p:sp>
        <p:nvSpPr>
          <p:cNvPr id="11" name="Rectangle 21">
            <a:hlinkClick r:id="rId7" action="ppaction://hlinksldjump"/>
          </p:cNvPr>
          <p:cNvSpPr>
            <a:spLocks noChangeArrowheads="1"/>
          </p:cNvSpPr>
          <p:nvPr userDrawn="1"/>
        </p:nvSpPr>
        <p:spPr bwMode="auto">
          <a:xfrm>
            <a:off x="2555543" y="6418161"/>
            <a:ext cx="246031"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2</a:t>
            </a:r>
          </a:p>
        </p:txBody>
      </p:sp>
      <p:sp>
        <p:nvSpPr>
          <p:cNvPr id="12" name="Rectangle 21">
            <a:hlinkClick r:id="rId8" action="ppaction://hlinksldjump"/>
          </p:cNvPr>
          <p:cNvSpPr>
            <a:spLocks noChangeArrowheads="1"/>
          </p:cNvSpPr>
          <p:nvPr userDrawn="1"/>
        </p:nvSpPr>
        <p:spPr bwMode="auto">
          <a:xfrm>
            <a:off x="2853954"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3</a:t>
            </a:r>
          </a:p>
        </p:txBody>
      </p:sp>
      <p:sp>
        <p:nvSpPr>
          <p:cNvPr id="13" name="Rectangle 21">
            <a:hlinkClick r:id="rId9" action="ppaction://hlinksldjump"/>
          </p:cNvPr>
          <p:cNvSpPr>
            <a:spLocks noChangeArrowheads="1"/>
          </p:cNvSpPr>
          <p:nvPr userDrawn="1"/>
        </p:nvSpPr>
        <p:spPr bwMode="auto">
          <a:xfrm>
            <a:off x="3150778"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4</a:t>
            </a:r>
          </a:p>
        </p:txBody>
      </p:sp>
      <p:sp>
        <p:nvSpPr>
          <p:cNvPr id="14" name="Rectangle 21">
            <a:hlinkClick r:id="rId10" action="ppaction://hlinksldjump"/>
          </p:cNvPr>
          <p:cNvSpPr>
            <a:spLocks noChangeArrowheads="1"/>
          </p:cNvSpPr>
          <p:nvPr userDrawn="1"/>
        </p:nvSpPr>
        <p:spPr bwMode="auto">
          <a:xfrm>
            <a:off x="3447602"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5</a:t>
            </a:r>
          </a:p>
        </p:txBody>
      </p:sp>
      <p:sp>
        <p:nvSpPr>
          <p:cNvPr id="15" name="Rectangle 21">
            <a:hlinkClick r:id="rId11" action="ppaction://hlinksldjump"/>
          </p:cNvPr>
          <p:cNvSpPr>
            <a:spLocks noChangeArrowheads="1"/>
          </p:cNvSpPr>
          <p:nvPr userDrawn="1"/>
        </p:nvSpPr>
        <p:spPr bwMode="auto">
          <a:xfrm>
            <a:off x="3744426"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6</a:t>
            </a:r>
          </a:p>
        </p:txBody>
      </p:sp>
      <p:sp>
        <p:nvSpPr>
          <p:cNvPr id="16" name="Rectangle 21">
            <a:hlinkClick r:id="rId12" action="ppaction://hlinksldjump"/>
          </p:cNvPr>
          <p:cNvSpPr>
            <a:spLocks noChangeArrowheads="1"/>
          </p:cNvSpPr>
          <p:nvPr userDrawn="1"/>
        </p:nvSpPr>
        <p:spPr bwMode="auto">
          <a:xfrm>
            <a:off x="4041249"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7</a:t>
            </a:r>
          </a:p>
        </p:txBody>
      </p:sp>
      <p:sp>
        <p:nvSpPr>
          <p:cNvPr id="17" name="Rectangle 21">
            <a:hlinkClick r:id="rId13" action="ppaction://hlinksldjump"/>
          </p:cNvPr>
          <p:cNvSpPr>
            <a:spLocks noChangeArrowheads="1"/>
          </p:cNvSpPr>
          <p:nvPr userDrawn="1"/>
        </p:nvSpPr>
        <p:spPr bwMode="auto">
          <a:xfrm>
            <a:off x="4338074"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8</a:t>
            </a:r>
          </a:p>
        </p:txBody>
      </p:sp>
      <p:sp>
        <p:nvSpPr>
          <p:cNvPr id="18" name="Rectangle 21">
            <a:hlinkClick r:id="rId14" action="ppaction://hlinksldjump"/>
          </p:cNvPr>
          <p:cNvSpPr>
            <a:spLocks noChangeArrowheads="1"/>
          </p:cNvSpPr>
          <p:nvPr userDrawn="1"/>
        </p:nvSpPr>
        <p:spPr bwMode="auto">
          <a:xfrm>
            <a:off x="4634897"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9</a:t>
            </a:r>
          </a:p>
        </p:txBody>
      </p:sp>
      <p:sp>
        <p:nvSpPr>
          <p:cNvPr id="19" name="Rectangle 21">
            <a:hlinkClick r:id="rId15" action="ppaction://hlinksldjump"/>
          </p:cNvPr>
          <p:cNvSpPr>
            <a:spLocks noChangeArrowheads="1"/>
          </p:cNvSpPr>
          <p:nvPr userDrawn="1"/>
        </p:nvSpPr>
        <p:spPr bwMode="auto">
          <a:xfrm>
            <a:off x="493172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10</a:t>
            </a:r>
          </a:p>
        </p:txBody>
      </p:sp>
      <p:sp>
        <p:nvSpPr>
          <p:cNvPr id="20" name="Rectangle 21">
            <a:hlinkClick r:id="rId16" action="ppaction://hlinksldjump"/>
          </p:cNvPr>
          <p:cNvSpPr>
            <a:spLocks noChangeArrowheads="1"/>
          </p:cNvSpPr>
          <p:nvPr userDrawn="1"/>
        </p:nvSpPr>
        <p:spPr bwMode="auto">
          <a:xfrm>
            <a:off x="527775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11</a:t>
            </a:r>
          </a:p>
        </p:txBody>
      </p:sp>
      <p:sp>
        <p:nvSpPr>
          <p:cNvPr id="21" name="Rectangle 21">
            <a:hlinkClick r:id="rId17" action="ppaction://hlinksldjump"/>
          </p:cNvPr>
          <p:cNvSpPr>
            <a:spLocks noChangeArrowheads="1"/>
          </p:cNvSpPr>
          <p:nvPr userDrawn="1"/>
        </p:nvSpPr>
        <p:spPr bwMode="auto">
          <a:xfrm>
            <a:off x="562378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12</a:t>
            </a:r>
          </a:p>
        </p:txBody>
      </p:sp>
      <p:sp>
        <p:nvSpPr>
          <p:cNvPr id="22" name="Rectangle 21">
            <a:hlinkClick r:id="rId18" action="ppaction://hlinksldjump"/>
          </p:cNvPr>
          <p:cNvSpPr>
            <a:spLocks noChangeArrowheads="1"/>
          </p:cNvSpPr>
          <p:nvPr userDrawn="1"/>
        </p:nvSpPr>
        <p:spPr bwMode="auto">
          <a:xfrm>
            <a:off x="596981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13</a:t>
            </a:r>
          </a:p>
        </p:txBody>
      </p:sp>
      <p:sp>
        <p:nvSpPr>
          <p:cNvPr id="23" name="Rectangle 21">
            <a:hlinkClick r:id="rId19" action="ppaction://hlinksldjump"/>
          </p:cNvPr>
          <p:cNvSpPr>
            <a:spLocks noChangeArrowheads="1"/>
          </p:cNvSpPr>
          <p:nvPr userDrawn="1"/>
        </p:nvSpPr>
        <p:spPr bwMode="auto">
          <a:xfrm>
            <a:off x="631584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14</a:t>
            </a:r>
          </a:p>
        </p:txBody>
      </p:sp>
      <p:sp>
        <p:nvSpPr>
          <p:cNvPr id="24" name="Rectangle 21">
            <a:hlinkClick r:id="rId20" action="ppaction://hlinksldjump"/>
          </p:cNvPr>
          <p:cNvSpPr>
            <a:spLocks noChangeArrowheads="1"/>
          </p:cNvSpPr>
          <p:nvPr userDrawn="1"/>
        </p:nvSpPr>
        <p:spPr bwMode="auto">
          <a:xfrm>
            <a:off x="666187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15</a:t>
            </a:r>
          </a:p>
        </p:txBody>
      </p:sp>
      <p:sp>
        <p:nvSpPr>
          <p:cNvPr id="25" name="Rectangle 21">
            <a:hlinkClick r:id="rId21" action="ppaction://hlinksldjump"/>
          </p:cNvPr>
          <p:cNvSpPr>
            <a:spLocks noChangeArrowheads="1"/>
          </p:cNvSpPr>
          <p:nvPr userDrawn="1"/>
        </p:nvSpPr>
        <p:spPr bwMode="auto">
          <a:xfrm>
            <a:off x="700790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16</a:t>
            </a:r>
          </a:p>
        </p:txBody>
      </p:sp>
      <p:sp>
        <p:nvSpPr>
          <p:cNvPr id="26" name="动作按钮: 后退或前一项 25">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动作按钮: 前进或下一项 26">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动作按钮: 结束 27">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a:hlinkClick r:id="rId22"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38955320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内容与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492477"/>
      </p:ext>
    </p:extLst>
  </p:cSld>
  <p:clrMapOvr>
    <a:masterClrMapping/>
  </p:clrMapOvr>
  <p:transition spd="slow"/>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51596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0" r:id="rId10"/>
    <p:sldLayoutId id="2147483661" r:id="rId11"/>
  </p:sldLayoutIdLst>
  <p:timing>
    <p:tnLst>
      <p:par>
        <p:cTn id="1" dur="indefinite" restart="never" nodeType="tmRoot"/>
      </p:par>
    </p:tnLst>
  </p:timing>
  <p:txStyles>
    <p:titleStyle>
      <a:lvl1pPr algn="ctr" defTabSz="1088502" rtl="0" eaLnBrk="1" latinLnBrk="0" hangingPunct="1">
        <a:spcBef>
          <a:spcPct val="0"/>
        </a:spcBef>
        <a:buNone/>
        <a:defRPr sz="5200" kern="1200">
          <a:solidFill>
            <a:schemeClr val="tx1"/>
          </a:solidFill>
          <a:latin typeface="+mj-lt"/>
          <a:ea typeface="+mj-ea"/>
          <a:cs typeface="+mj-cs"/>
        </a:defRPr>
      </a:lvl1pPr>
    </p:titleStyle>
    <p:bodyStyle>
      <a:lvl1pPr marL="408188" indent="-408188" algn="l" defTabSz="1088502"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4408" indent="-340157" algn="l" defTabSz="1088502"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627" indent="-272125" algn="l" defTabSz="1088502"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4878"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9129"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8.png"/><Relationship Id="rId5" Type="http://schemas.openxmlformats.org/officeDocument/2006/relationships/slideLayout" Target="../slideLayouts/slideLayout3.xml"/><Relationship Id="rId4" Type="http://schemas.openxmlformats.org/officeDocument/2006/relationships/tags" Target="../tags/tag54.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5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5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tags" Target="../tags/tag58.xml"/><Relationship Id="rId5" Type="http://schemas.openxmlformats.org/officeDocument/2006/relationships/image" Target="../media/image17.png"/><Relationship Id="rId4" Type="http://schemas.openxmlformats.org/officeDocument/2006/relationships/image" Target="../media/image11.TIF"/></Relationships>
</file>

<file path=ppt/slides/_rels/slide16.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slideLayout" Target="../slideLayouts/slideLayout3.xml"/><Relationship Id="rId4" Type="http://schemas.openxmlformats.org/officeDocument/2006/relationships/tags" Target="../tags/tag62.xml"/></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65.xml"/><Relationship Id="rId7" Type="http://schemas.openxmlformats.org/officeDocument/2006/relationships/image" Target="../media/image16.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18.png"/><Relationship Id="rId5" Type="http://schemas.openxmlformats.org/officeDocument/2006/relationships/slideLayout" Target="../slideLayouts/slideLayout4.xml"/><Relationship Id="rId4" Type="http://schemas.openxmlformats.org/officeDocument/2006/relationships/tags" Target="../tags/tag6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ags" Target="../tags/tag6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3.xml"/><Relationship Id="rId1" Type="http://schemas.openxmlformats.org/officeDocument/2006/relationships/tags" Target="../tags/tag6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69.xml"/></Relationships>
</file>

<file path=ppt/slides/_rels/slide21.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24.png"/><Relationship Id="rId5" Type="http://schemas.openxmlformats.org/officeDocument/2006/relationships/slideLayout" Target="../slideLayouts/slideLayout3.xml"/><Relationship Id="rId4" Type="http://schemas.openxmlformats.org/officeDocument/2006/relationships/tags" Target="../tags/tag7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7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3.xml"/><Relationship Id="rId1" Type="http://schemas.openxmlformats.org/officeDocument/2006/relationships/tags" Target="../tags/tag7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29.png"/><Relationship Id="rId5" Type="http://schemas.openxmlformats.org/officeDocument/2006/relationships/image" Target="../media/image19.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8.xml"/><Relationship Id="rId1" Type="http://schemas.openxmlformats.org/officeDocument/2006/relationships/tags" Target="../tags/tag78.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3.xml"/><Relationship Id="rId1" Type="http://schemas.openxmlformats.org/officeDocument/2006/relationships/tags" Target="../tags/tag79.xml"/></Relationships>
</file>

<file path=ppt/slides/_rels/slide27.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5" Type="http://schemas.openxmlformats.org/officeDocument/2006/relationships/slideLayout" Target="../slideLayouts/slideLayout3.xml"/><Relationship Id="rId4" Type="http://schemas.openxmlformats.org/officeDocument/2006/relationships/tags" Target="../tags/tag83.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84.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3.xml"/><Relationship Id="rId1" Type="http://schemas.openxmlformats.org/officeDocument/2006/relationships/tags" Target="../tags/tag85.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slide" Target="slide38.xml"/><Relationship Id="rId4" Type="http://schemas.openxmlformats.org/officeDocument/2006/relationships/slide" Target="slide1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87.xml"/><Relationship Id="rId1" Type="http://schemas.openxmlformats.org/officeDocument/2006/relationships/tags" Target="../tags/tag86.xml"/><Relationship Id="rId5" Type="http://schemas.openxmlformats.org/officeDocument/2006/relationships/image" Target="../media/image30.TIF"/><Relationship Id="rId4" Type="http://schemas.openxmlformats.org/officeDocument/2006/relationships/image" Target="../media/image29.TIF"/></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ags" Target="../tags/tag88.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3.xml"/><Relationship Id="rId1" Type="http://schemas.openxmlformats.org/officeDocument/2006/relationships/tags" Target="../tags/tag89.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90.xml"/></Relationships>
</file>

<file path=ppt/slides/_rels/slide34.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slideLayout" Target="../slideLayouts/slideLayout3.xml"/><Relationship Id="rId4" Type="http://schemas.openxmlformats.org/officeDocument/2006/relationships/tags" Target="../tags/tag94.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95.xml"/><Relationship Id="rId5" Type="http://schemas.openxmlformats.org/officeDocument/2006/relationships/image" Target="../media/image32.png"/><Relationship Id="rId4" Type="http://schemas.openxmlformats.org/officeDocument/2006/relationships/image" Target="../media/image31.TIF"/></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3.xml"/><Relationship Id="rId1" Type="http://schemas.openxmlformats.org/officeDocument/2006/relationships/tags" Target="../tags/tag96.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3.xml"/><Relationship Id="rId1" Type="http://schemas.openxmlformats.org/officeDocument/2006/relationships/tags" Target="../tags/tag97.xml"/></Relationships>
</file>

<file path=ppt/slides/_rels/slide38.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slideLayout" Target="../slideLayouts/slideLayout3.xml"/><Relationship Id="rId4" Type="http://schemas.openxmlformats.org/officeDocument/2006/relationships/tags" Target="../tags/tag10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03.xml"/><Relationship Id="rId1" Type="http://schemas.openxmlformats.org/officeDocument/2006/relationships/tags" Target="../tags/tag102.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slideLayout" Target="../slideLayouts/slideLayout3.xml"/><Relationship Id="rId4" Type="http://schemas.openxmlformats.org/officeDocument/2006/relationships/tags" Target="../tags/tag50.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05.xml"/><Relationship Id="rId1" Type="http://schemas.openxmlformats.org/officeDocument/2006/relationships/tags" Target="../tags/tag104.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07.xml"/><Relationship Id="rId1" Type="http://schemas.openxmlformats.org/officeDocument/2006/relationships/tags" Target="../tags/tag106.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image" Target="../media/image50.png"/><Relationship Id="rId5" Type="http://schemas.openxmlformats.org/officeDocument/2006/relationships/image" Target="../media/image36.TIF"/><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1.xml"/><Relationship Id="rId1" Type="http://schemas.openxmlformats.org/officeDocument/2006/relationships/tags" Target="../tags/tag110.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3.xml"/><Relationship Id="rId1" Type="http://schemas.openxmlformats.org/officeDocument/2006/relationships/tags" Target="../tags/tag112.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8" Type="http://schemas.openxmlformats.org/officeDocument/2006/relationships/image" Target="../media/image43.TIF"/><Relationship Id="rId3" Type="http://schemas.openxmlformats.org/officeDocument/2006/relationships/slideLayout" Target="../slideLayouts/slideLayout8.xml"/><Relationship Id="rId7" Type="http://schemas.openxmlformats.org/officeDocument/2006/relationships/image" Target="../media/image56.png"/><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8.xml"/><Relationship Id="rId1" Type="http://schemas.openxmlformats.org/officeDocument/2006/relationships/tags" Target="../tags/tag11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image" Target="../media/image61.png"/><Relationship Id="rId5" Type="http://schemas.openxmlformats.org/officeDocument/2006/relationships/image" Target="../media/image44.TIF"/><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8.xml"/><Relationship Id="rId1" Type="http://schemas.openxmlformats.org/officeDocument/2006/relationships/tags" Target="../tags/tag119.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8.xml"/><Relationship Id="rId1" Type="http://schemas.openxmlformats.org/officeDocument/2006/relationships/tags" Target="../tags/tag1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8.xml"/><Relationship Id="rId1" Type="http://schemas.openxmlformats.org/officeDocument/2006/relationships/tags" Target="../tags/tag121.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8.xml"/><Relationship Id="rId1" Type="http://schemas.openxmlformats.org/officeDocument/2006/relationships/tags" Target="../tags/tag122.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8.xml"/><Relationship Id="rId1" Type="http://schemas.openxmlformats.org/officeDocument/2006/relationships/tags" Target="../tags/tag123.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8.xml"/><Relationship Id="rId1" Type="http://schemas.openxmlformats.org/officeDocument/2006/relationships/tags" Target="../tags/tag124.xml"/></Relationships>
</file>

<file path=ppt/slides/_rels/slide54.xml.rels><?xml version="1.0" encoding="UTF-8" standalone="yes"?>
<Relationships xmlns="http://schemas.openxmlformats.org/package/2006/relationships"><Relationship Id="rId3" Type="http://schemas.openxmlformats.org/officeDocument/2006/relationships/image" Target="../media/image50.TIF"/><Relationship Id="rId2" Type="http://schemas.openxmlformats.org/officeDocument/2006/relationships/slideLayout" Target="../slideLayouts/slideLayout8.xml"/><Relationship Id="rId1" Type="http://schemas.openxmlformats.org/officeDocument/2006/relationships/tags" Target="../tags/tag125.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8.xml"/><Relationship Id="rId1" Type="http://schemas.openxmlformats.org/officeDocument/2006/relationships/tags" Target="../tags/tag126.xml"/><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8.xml"/><Relationship Id="rId1" Type="http://schemas.openxmlformats.org/officeDocument/2006/relationships/tags" Target="../tags/tag127.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8.xml"/><Relationship Id="rId1" Type="http://schemas.openxmlformats.org/officeDocument/2006/relationships/tags" Target="../tags/tag128.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30.xml"/><Relationship Id="rId1" Type="http://schemas.openxmlformats.org/officeDocument/2006/relationships/tags" Target="../tags/tag129.xml"/><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image" Target="../media/image76.png"/><Relationship Id="rId5" Type="http://schemas.openxmlformats.org/officeDocument/2006/relationships/image" Target="../media/image55.TIF"/><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8.xml"/><Relationship Id="rId1" Type="http://schemas.openxmlformats.org/officeDocument/2006/relationships/tags" Target="../tags/tag133.xml"/><Relationship Id="rId6" Type="http://schemas.openxmlformats.org/officeDocument/2006/relationships/image" Target="../media/image56.TIF"/><Relationship Id="rId5" Type="http://schemas.openxmlformats.org/officeDocument/2006/relationships/image" Target="../media/image78.png"/><Relationship Id="rId4" Type="http://schemas.openxmlformats.org/officeDocument/2006/relationships/tags" Target="../tags/tag133.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8.xml"/><Relationship Id="rId1" Type="http://schemas.openxmlformats.org/officeDocument/2006/relationships/tags" Target="../tags/tag134.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8.xml"/><Relationship Id="rId1" Type="http://schemas.openxmlformats.org/officeDocument/2006/relationships/tags" Target="../tags/tag135.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8.xml"/><Relationship Id="rId1" Type="http://schemas.openxmlformats.org/officeDocument/2006/relationships/tags" Target="../tags/tag136.xml"/><Relationship Id="rId4" Type="http://schemas.openxmlformats.org/officeDocument/2006/relationships/image" Target="../media/image83.png"/></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8.xml"/><Relationship Id="rId1" Type="http://schemas.openxmlformats.org/officeDocument/2006/relationships/tags" Target="../tags/tag137.xml"/><Relationship Id="rId4" Type="http://schemas.openxmlformats.org/officeDocument/2006/relationships/image" Target="../media/image85.png"/></Relationships>
</file>

<file path=ppt/slides/_rels/slide65.xml.rels><?xml version="1.0" encoding="UTF-8" standalone="yes"?>
<Relationships xmlns="http://schemas.openxmlformats.org/package/2006/relationships"><Relationship Id="rId3" Type="http://schemas.openxmlformats.org/officeDocument/2006/relationships/image" Target="../media/image65.TIF"/><Relationship Id="rId2" Type="http://schemas.openxmlformats.org/officeDocument/2006/relationships/slideLayout" Target="../slideLayouts/slideLayout8.xml"/><Relationship Id="rId1" Type="http://schemas.openxmlformats.org/officeDocument/2006/relationships/tags" Target="../tags/tag138.xml"/><Relationship Id="rId4" Type="http://schemas.openxmlformats.org/officeDocument/2006/relationships/image" Target="../media/image87.png"/></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8.xml"/><Relationship Id="rId1" Type="http://schemas.openxmlformats.org/officeDocument/2006/relationships/tags" Target="../tags/tag13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472036" y="4763921"/>
            <a:ext cx="6238063" cy="463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1300"/>
              </a:spcBef>
              <a:spcAft>
                <a:spcPts val="1300"/>
              </a:spcAft>
              <a:defRPr/>
            </a:pPr>
            <a:r>
              <a:rPr lang="zh-CN" altLang="en-US" sz="200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第七章　立体几何与空间向量</a:t>
            </a:r>
          </a:p>
        </p:txBody>
      </p:sp>
      <p:sp>
        <p:nvSpPr>
          <p:cNvPr id="8" name="文本框 5"/>
          <p:cNvSpPr txBox="1"/>
          <p:nvPr/>
        </p:nvSpPr>
        <p:spPr>
          <a:xfrm>
            <a:off x="1774667" y="5158030"/>
            <a:ext cx="9955432" cy="830997"/>
          </a:xfrm>
          <a:prstGeom prst="rect">
            <a:avLst/>
          </a:prstGeom>
          <a:noFill/>
        </p:spPr>
        <p:txBody>
          <a:bodyPr wrap="square">
            <a:spAutoFit/>
            <a:scene3d>
              <a:camera prst="orthographicFront"/>
              <a:lightRig rig="threePt" dir="t"/>
            </a:scene3d>
            <a:sp3d contourW="12700"/>
          </a:bodyPr>
          <a:lstStyle/>
          <a:p>
            <a:pPr algn="r" fontAlgn="auto">
              <a:lnSpc>
                <a:spcPct val="100000"/>
              </a:lnSpc>
              <a:spcBef>
                <a:spcPts val="1400"/>
              </a:spcBef>
              <a:spcAft>
                <a:spcPts val="1450"/>
              </a:spcAft>
              <a:defRPr/>
            </a:pPr>
            <a:r>
              <a:rPr lang="zh-CN" altLang="en-US"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a:t>
            </a:r>
            <a:r>
              <a:rPr lang="en-US" altLang="zh-CN"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6</a:t>
            </a:r>
            <a:r>
              <a:rPr lang="zh-CN" altLang="en-US"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节　空间向量与线面位置关系</a:t>
            </a:r>
            <a:endParaRPr lang="zh-CN" altLang="en-US" sz="4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9" name="组合 8"/>
          <p:cNvGrpSpPr/>
          <p:nvPr/>
        </p:nvGrpSpPr>
        <p:grpSpPr>
          <a:xfrm>
            <a:off x="9356777" y="0"/>
            <a:ext cx="2398083" cy="1329998"/>
            <a:chOff x="14872" y="0"/>
            <a:chExt cx="3777" cy="2094"/>
          </a:xfrm>
        </p:grpSpPr>
        <p:pic>
          <p:nvPicPr>
            <p:cNvPr id="11" name="图片 11" descr="创新设计字体-01"/>
            <p:cNvPicPr>
              <a:picLocks noChangeAspect="1"/>
            </p:cNvPicPr>
            <p:nvPr>
              <p:custDataLst>
                <p:tags r:id="rId1"/>
              </p:custDataLst>
            </p:nvPr>
          </p:nvPicPr>
          <p:blipFill>
            <a:blip r:embed="rId4" cstate="print">
              <a:biLevel thresh="50000"/>
              <a:grayscl/>
              <a:extLst>
                <a:ext uri="{28A0092B-C50C-407E-A947-70E740481C1C}">
                  <a14:useLocalDpi xmlns:a14="http://schemas.microsoft.com/office/drawing/2010/main" val="0"/>
                </a:ext>
              </a:extLst>
            </a:blip>
            <a:srcRect/>
            <a:stretch>
              <a:fillRect/>
            </a:stretch>
          </p:blipFill>
          <p:spPr bwMode="auto">
            <a:xfrm>
              <a:off x="14872" y="0"/>
              <a:ext cx="2151" cy="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3"/>
            <p:cNvSpPr txBox="1">
              <a:spLocks noChangeArrowheads="1"/>
            </p:cNvSpPr>
            <p:nvPr>
              <p:custDataLst>
                <p:tags r:id="rId2"/>
              </p:custDataLst>
            </p:nvPr>
          </p:nvSpPr>
          <p:spPr bwMode="auto">
            <a:xfrm>
              <a:off x="16421" y="851"/>
              <a:ext cx="2229"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INNOVATIVE </a:t>
              </a:r>
            </a:p>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DESIGN</a:t>
              </a:r>
            </a:p>
          </p:txBody>
        </p:sp>
      </p:grpSp>
    </p:spTree>
    <p:extLst>
      <p:ext uri="{BB962C8B-B14F-4D97-AF65-F5344CB8AC3E}">
        <p14:creationId xmlns:p14="http://schemas.microsoft.com/office/powerpoint/2010/main" val="4925463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55009" y="608743"/>
            <a:ext cx="10387868" cy="623953"/>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rPr>
              <a:t>6.</a:t>
            </a:r>
            <a:r>
              <a:rPr lang="zh-CN" altLang="zh-CN" sz="2600" b="1">
                <a:latin typeface="Times New Roman" panose="02020603050405020304" pitchFamily="18" charset="0"/>
                <a:cs typeface="Times New Roman" panose="02020603050405020304" pitchFamily="18" charset="0"/>
              </a:rPr>
              <a:t>空间位置关系的向量表示</a:t>
            </a:r>
            <a:endParaRPr lang="zh-CN" altLang="zh-CN" sz="1150">
              <a:latin typeface="Calibri" panose="020F0502020204030204" pitchFamily="34" charset="0"/>
              <a:cs typeface="Times New Roman" panose="02020603050405020304" pitchFamily="18" charset="0"/>
            </a:endParaRPr>
          </a:p>
        </p:txBody>
      </p:sp>
      <p:graphicFrame>
        <p:nvGraphicFramePr>
          <p:cNvPr id="3" name="表格 2"/>
          <p:cNvGraphicFramePr>
            <a:graphicFrameLocks noGrp="1"/>
          </p:cNvGraphicFramePr>
          <p:nvPr>
            <p:extLst>
              <p:ext uri="{D42A27DB-BD31-4B8C-83A1-F6EECF244321}">
                <p14:modId xmlns:p14="http://schemas.microsoft.com/office/powerpoint/2010/main" val="1573741491"/>
              </p:ext>
            </p:extLst>
          </p:nvPr>
        </p:nvGraphicFramePr>
        <p:xfrm>
          <a:off x="694533" y="1485552"/>
          <a:ext cx="10801349" cy="4709160"/>
        </p:xfrm>
        <a:graphic>
          <a:graphicData uri="http://schemas.openxmlformats.org/drawingml/2006/table">
            <a:tbl>
              <a:tblPr firstRow="1" firstCol="1" bandRow="1"/>
              <a:tblGrid>
                <a:gridCol w="4104511"/>
                <a:gridCol w="2160270"/>
                <a:gridCol w="4536568"/>
              </a:tblGrid>
              <a:tr h="204256">
                <a:tc gridSpan="2">
                  <a:txBody>
                    <a:bodyPr/>
                    <a:lstStyle/>
                    <a:p>
                      <a:pPr algn="ctr">
                        <a:lnSpc>
                          <a:spcPct val="150000"/>
                        </a:lnSpc>
                        <a:spcAft>
                          <a:spcPts val="0"/>
                        </a:spcAft>
                        <a:tabLst>
                          <a:tab pos="2970530" algn="l"/>
                        </a:tabLst>
                      </a:pPr>
                      <a:r>
                        <a:rPr lang="zh-CN" sz="2500" b="1" dirty="0">
                          <a:effectLst/>
                          <a:latin typeface="Times New Roman" panose="02020603050405020304" pitchFamily="18" charset="0"/>
                          <a:ea typeface="宋体" panose="02010600030101010101" pitchFamily="2" charset="-122"/>
                          <a:cs typeface="Times New Roman" panose="02020603050405020304" pitchFamily="18" charset="0"/>
                        </a:rPr>
                        <a:t>位置关系</a:t>
                      </a:r>
                      <a:endParaRPr lang="zh-CN" sz="2500" dirty="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向量表示</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4256">
                <a:tc rowSpan="2">
                  <a:txBody>
                    <a:bodyPr/>
                    <a:lstStyle/>
                    <a:p>
                      <a:pP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直线</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l</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1</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l</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2</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的方向向量分别为</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u</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1</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u</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2</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l</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1</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l</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2</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u</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1</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u</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2</a:t>
                      </a:r>
                      <a:r>
                        <a:rPr lang="en-US" sz="2500" b="1">
                          <a:effectLst/>
                          <a:latin typeface="Cambria Math" panose="02040503050406030204" pitchFamily="18" charset="0"/>
                          <a:ea typeface="宋体" panose="02010600030101010101" pitchFamily="2" charset="-122"/>
                          <a:cs typeface="Cambria Math" panose="020405030504060302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u</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1</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λu</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2</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4727">
                <a:tc vMerge="1">
                  <a:txBody>
                    <a:bodyPr/>
                    <a:lstStyle/>
                    <a:p>
                      <a:endParaRPr lang="zh-CN" altLang="en-US"/>
                    </a:p>
                  </a:txBody>
                  <a:tcPr/>
                </a:tc>
                <a:tc>
                  <a:txBody>
                    <a:bodyPr/>
                    <a:lstStyle/>
                    <a:p>
                      <a:pPr algn="ctr">
                        <a:lnSpc>
                          <a:spcPct val="15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l</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1</a:t>
                      </a:r>
                      <a:r>
                        <a:rPr lang="zh-CN" sz="2500" b="1">
                          <a:effectLst/>
                          <a:latin typeface="Calibri" panose="020F0502020204030204" pitchFamily="34" charset="0"/>
                          <a:ea typeface="宋体" panose="02010600030101010101" pitchFamily="2" charset="-122"/>
                          <a:cs typeface="宋体" panose="02010600030101010101" pitchFamily="2" charset="-122"/>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l</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2</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u</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1</a:t>
                      </a:r>
                      <a:r>
                        <a:rPr lang="zh-CN" sz="2500" b="1">
                          <a:effectLst/>
                          <a:latin typeface="Calibri" panose="020F0502020204030204" pitchFamily="34" charset="0"/>
                          <a:ea typeface="宋体" panose="02010600030101010101" pitchFamily="2" charset="-122"/>
                          <a:cs typeface="宋体" panose="02010600030101010101" pitchFamily="2" charset="-122"/>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u</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2</a:t>
                      </a:r>
                      <a:r>
                        <a:rPr lang="en-US" sz="2500" b="1" smtClean="0">
                          <a:effectLst/>
                          <a:latin typeface="Cambria Math" panose="02040503050406030204" pitchFamily="18" charset="0"/>
                          <a:ea typeface="宋体" panose="02010600030101010101" pitchFamily="2" charset="-122"/>
                          <a:cs typeface="Cambria Math" panose="02040503050406030204" pitchFamily="18" charset="0"/>
                        </a:rPr>
                        <a:t>⇔</a:t>
                      </a:r>
                      <a:r>
                        <a:rPr kumimoji="0" lang="en-US" sz="2600" b="1" i="0" u="none" baseline="0" smtClean="0">
                          <a:effectLst/>
                          <a:latin typeface="Times New Roman" panose="02020603050405020304" pitchFamily="18" charset="0"/>
                          <a:ea typeface="宋体" panose="02010600030101010101" pitchFamily="2" charset="-122"/>
                          <a:cs typeface="Cambria Math" panose="02040503050406030204" pitchFamily="18" charset="0"/>
                          <a:sym typeface="Times New Roman" panose="02020603050405020304" pitchFamily="18" charset="0"/>
                        </a:rPr>
                        <a:t>_________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4256">
                <a:tc rowSpan="2">
                  <a:txBody>
                    <a:bodyPr/>
                    <a:lstStyle/>
                    <a:p>
                      <a:pP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直线</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l</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的方向向量为</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u</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平面</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α</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的法向量为</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n</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l</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α</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i="1" dirty="0">
                          <a:effectLst/>
                          <a:latin typeface="Times New Roman" panose="02020603050405020304" pitchFamily="18" charset="0"/>
                          <a:ea typeface="宋体" panose="02010600030101010101" pitchFamily="2" charset="-122"/>
                          <a:cs typeface="Times New Roman" panose="02020603050405020304" pitchFamily="18" charset="0"/>
                        </a:rPr>
                        <a:t>u</a:t>
                      </a:r>
                      <a:r>
                        <a:rPr lang="zh-CN" sz="2500" b="1" dirty="0">
                          <a:effectLst/>
                          <a:latin typeface="Calibri" panose="020F0502020204030204" pitchFamily="34" charset="0"/>
                          <a:ea typeface="宋体" panose="02010600030101010101" pitchFamily="2" charset="-122"/>
                          <a:cs typeface="宋体" panose="02010600030101010101" pitchFamily="2" charset="-122"/>
                        </a:rPr>
                        <a:t>⊥</a:t>
                      </a:r>
                      <a:r>
                        <a:rPr lang="en-US" sz="2500" b="1" i="1" dirty="0">
                          <a:effectLst/>
                          <a:latin typeface="Times New Roman" panose="02020603050405020304" pitchFamily="18" charset="0"/>
                          <a:ea typeface="宋体" panose="02010600030101010101" pitchFamily="2" charset="-122"/>
                          <a:cs typeface="Times New Roman" panose="02020603050405020304" pitchFamily="18" charset="0"/>
                        </a:rPr>
                        <a:t>n</a:t>
                      </a:r>
                      <a:r>
                        <a:rPr lang="en-US" sz="2500" b="1" dirty="0" smtClean="0">
                          <a:effectLst/>
                          <a:latin typeface="Cambria Math" panose="02040503050406030204" pitchFamily="18" charset="0"/>
                          <a:ea typeface="宋体" panose="02010600030101010101" pitchFamily="2" charset="-122"/>
                          <a:cs typeface="Cambria Math" panose="02040503050406030204" pitchFamily="18" charset="0"/>
                        </a:rPr>
                        <a:t>⇔</a:t>
                      </a:r>
                      <a:r>
                        <a:rPr kumimoji="0" lang="en-US" sz="2600" b="1" i="0" u="none" baseline="0" dirty="0" smtClean="0">
                          <a:effectLst/>
                          <a:latin typeface="Times New Roman" panose="02020603050405020304" pitchFamily="18" charset="0"/>
                          <a:ea typeface="宋体" panose="02010600030101010101" pitchFamily="2" charset="-122"/>
                          <a:cs typeface="Cambria Math" panose="02040503050406030204" pitchFamily="18" charset="0"/>
                          <a:sym typeface="Times New Roman" panose="02020603050405020304" pitchFamily="18" charset="0"/>
                        </a:rPr>
                        <a:t>_________</a:t>
                      </a:r>
                      <a:endParaRPr kumimoji="0" lang="zh-CN" sz="2600" i="0" u="none" baseline="0" dirty="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4727">
                <a:tc vMerge="1">
                  <a:txBody>
                    <a:bodyPr/>
                    <a:lstStyle/>
                    <a:p>
                      <a:endParaRPr lang="zh-CN" altLang="en-US"/>
                    </a:p>
                  </a:txBody>
                  <a:tcPr/>
                </a:tc>
                <a:tc>
                  <a:txBody>
                    <a:bodyPr/>
                    <a:lstStyle/>
                    <a:p>
                      <a:pPr algn="ctr">
                        <a:lnSpc>
                          <a:spcPct val="15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l</a:t>
                      </a:r>
                      <a:r>
                        <a:rPr lang="zh-CN" sz="2500" b="1">
                          <a:effectLst/>
                          <a:latin typeface="Calibri" panose="020F0502020204030204" pitchFamily="34" charset="0"/>
                          <a:ea typeface="宋体" panose="02010600030101010101" pitchFamily="2" charset="-122"/>
                          <a:cs typeface="宋体" panose="02010600030101010101" pitchFamily="2" charset="-122"/>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α</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u</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n</a:t>
                      </a:r>
                      <a:r>
                        <a:rPr lang="en-US" sz="2500" b="1">
                          <a:effectLst/>
                          <a:latin typeface="Cambria Math" panose="02040503050406030204" pitchFamily="18" charset="0"/>
                          <a:ea typeface="宋体" panose="02010600030101010101" pitchFamily="2" charset="-122"/>
                          <a:cs typeface="Cambria Math" panose="020405030504060302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u</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λn</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4256">
                <a:tc rowSpan="2">
                  <a:txBody>
                    <a:bodyPr/>
                    <a:lstStyle/>
                    <a:p>
                      <a:pP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平面</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α</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β</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的法向量分别为</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n</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1</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n</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2</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α</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β</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n</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1</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n</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2</a:t>
                      </a:r>
                      <a:r>
                        <a:rPr lang="en-US" sz="2500" b="1">
                          <a:effectLst/>
                          <a:latin typeface="Cambria Math" panose="02040503050406030204" pitchFamily="18" charset="0"/>
                          <a:ea typeface="宋体" panose="02010600030101010101" pitchFamily="2" charset="-122"/>
                          <a:cs typeface="Cambria Math" panose="020405030504060302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n</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1</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λn</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2</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9818">
                <a:tc vMerge="1">
                  <a:txBody>
                    <a:bodyPr/>
                    <a:lstStyle/>
                    <a:p>
                      <a:endParaRPr lang="zh-CN" altLang="en-US"/>
                    </a:p>
                  </a:txBody>
                  <a:tcPr/>
                </a:tc>
                <a:tc>
                  <a:txBody>
                    <a:bodyPr/>
                    <a:lstStyle/>
                    <a:p>
                      <a:pPr algn="ctr">
                        <a:lnSpc>
                          <a:spcPct val="15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α</a:t>
                      </a:r>
                      <a:r>
                        <a:rPr lang="zh-CN" sz="2500" b="1">
                          <a:effectLst/>
                          <a:latin typeface="Calibri" panose="020F0502020204030204" pitchFamily="34" charset="0"/>
                          <a:ea typeface="宋体" panose="02010600030101010101" pitchFamily="2" charset="-122"/>
                          <a:cs typeface="宋体" panose="02010600030101010101" pitchFamily="2" charset="-122"/>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β</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n</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1</a:t>
                      </a:r>
                      <a:r>
                        <a:rPr lang="zh-CN" sz="2500" b="1">
                          <a:effectLst/>
                          <a:latin typeface="Calibri" panose="020F0502020204030204" pitchFamily="34" charset="0"/>
                          <a:ea typeface="宋体" panose="02010600030101010101" pitchFamily="2" charset="-122"/>
                          <a:cs typeface="宋体" panose="02010600030101010101" pitchFamily="2" charset="-122"/>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n</a:t>
                      </a:r>
                      <a:r>
                        <a:rPr lang="en-US" sz="2500" b="1" baseline="-25000">
                          <a:effectLst/>
                          <a:latin typeface="Times New Roman" panose="02020603050405020304" pitchFamily="18" charset="0"/>
                          <a:ea typeface="宋体" panose="02010600030101010101" pitchFamily="2" charset="-122"/>
                          <a:cs typeface="Times New Roman" panose="02020603050405020304" pitchFamily="18" charset="0"/>
                        </a:rPr>
                        <a:t>2</a:t>
                      </a:r>
                      <a:r>
                        <a:rPr lang="en-US" sz="2500" b="1" smtClean="0">
                          <a:effectLst/>
                          <a:latin typeface="Cambria Math" panose="02040503050406030204" pitchFamily="18" charset="0"/>
                          <a:ea typeface="宋体" panose="02010600030101010101" pitchFamily="2" charset="-122"/>
                          <a:cs typeface="Cambria Math" panose="02040503050406030204" pitchFamily="18" charset="0"/>
                        </a:rPr>
                        <a:t>⇔</a:t>
                      </a:r>
                      <a:r>
                        <a:rPr kumimoji="0" lang="en-US" sz="2600" b="1" i="0" u="none" baseline="0" smtClean="0">
                          <a:effectLst/>
                          <a:latin typeface="Times New Roman" panose="02020603050405020304" pitchFamily="18" charset="0"/>
                          <a:ea typeface="宋体" panose="02010600030101010101" pitchFamily="2" charset="-122"/>
                          <a:cs typeface="Cambria Math" panose="02040503050406030204" pitchFamily="18" charset="0"/>
                          <a:sym typeface="Times New Roman" panose="02020603050405020304" pitchFamily="18" charset="0"/>
                        </a:rPr>
                        <a:t>_________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矩形 3"/>
          <p:cNvSpPr/>
          <p:nvPr/>
        </p:nvSpPr>
        <p:spPr>
          <a:xfrm>
            <a:off x="9189523" y="2882951"/>
            <a:ext cx="1218603" cy="492443"/>
          </a:xfrm>
          <a:prstGeom prst="rect">
            <a:avLst/>
          </a:prstGeom>
        </p:spPr>
        <p:txBody>
          <a:bodyPr wrap="none">
            <a:spAutoFit/>
          </a:bodyPr>
          <a:lstStyle/>
          <a:p>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u</a:t>
            </a:r>
            <a:r>
              <a:rPr lang="en-US" altLang="zh-CN" sz="2600" b="1" baseline="-250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1</a:t>
            </a:r>
            <a:r>
              <a:rPr lang="en-US" altLang="zh-CN" sz="2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u</a:t>
            </a:r>
            <a:r>
              <a:rPr lang="en-US" altLang="zh-CN" sz="2600" b="1" baseline="-250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r>
              <a:rPr lang="en-US"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=0</a:t>
            </a:r>
            <a:endParaRPr lang="zh-CN" altLang="en-US" sz="26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5" name="矩形 4"/>
          <p:cNvSpPr/>
          <p:nvPr/>
        </p:nvSpPr>
        <p:spPr>
          <a:xfrm>
            <a:off x="9209950" y="3595956"/>
            <a:ext cx="997389" cy="492443"/>
          </a:xfrm>
          <a:prstGeom prst="rect">
            <a:avLst/>
          </a:prstGeom>
        </p:spPr>
        <p:txBody>
          <a:bodyPr wrap="none">
            <a:spAutoFit/>
          </a:bodyPr>
          <a:lstStyle/>
          <a:p>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u</a:t>
            </a:r>
            <a:r>
              <a:rPr lang="en-US" altLang="zh-CN" sz="2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n</a:t>
            </a:r>
            <a:r>
              <a:rPr lang="en-US"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=0</a:t>
            </a:r>
            <a:endParaRPr lang="zh-CN" altLang="en-US" sz="26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6" name="矩形 5"/>
          <p:cNvSpPr/>
          <p:nvPr/>
        </p:nvSpPr>
        <p:spPr>
          <a:xfrm>
            <a:off x="9214196" y="5596106"/>
            <a:ext cx="1218603" cy="492443"/>
          </a:xfrm>
          <a:prstGeom prst="rect">
            <a:avLst/>
          </a:prstGeom>
        </p:spPr>
        <p:txBody>
          <a:bodyPr wrap="none">
            <a:spAutoFit/>
          </a:bodyPr>
          <a:lstStyle/>
          <a:p>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n</a:t>
            </a:r>
            <a:r>
              <a:rPr lang="en-US" altLang="zh-CN" sz="2600" b="1" baseline="-250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1</a:t>
            </a:r>
            <a:r>
              <a:rPr lang="en-US" altLang="zh-CN" sz="2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n</a:t>
            </a:r>
            <a:r>
              <a:rPr lang="en-US" altLang="zh-CN" sz="2600" b="1" baseline="-25000"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r>
              <a:rPr lang="en-US"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=0</a:t>
            </a:r>
            <a:endParaRPr lang="zh-CN" altLang="en-US" sz="26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val="229265839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6"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custDataLst>
              <p:tags r:id="rId2"/>
            </p:custDataLst>
          </p:nvPr>
        </p:nvSpPr>
        <p:spPr>
          <a:xfrm>
            <a:off x="-635" y="1416379"/>
            <a:ext cx="2622209"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矩形 12"/>
          <p:cNvSpPr/>
          <p:nvPr>
            <p:custDataLst>
              <p:tags r:id="rId3"/>
            </p:custDataLst>
          </p:nvPr>
        </p:nvSpPr>
        <p:spPr>
          <a:xfrm>
            <a:off x="437459" y="1498947"/>
            <a:ext cx="283109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矩形 13"/>
          <p:cNvSpPr/>
          <p:nvPr>
            <p:custDataLst>
              <p:tags r:id="rId4"/>
            </p:custDataLst>
          </p:nvPr>
        </p:nvSpPr>
        <p:spPr>
          <a:xfrm>
            <a:off x="558728" y="1517367"/>
            <a:ext cx="2733319"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rPr>
              <a:t>常用结论与微点提醒</a:t>
            </a:r>
          </a:p>
        </p:txBody>
      </p:sp>
      <mc:AlternateContent xmlns:mc="http://schemas.openxmlformats.org/markup-compatibility/2006" xmlns:a14="http://schemas.microsoft.com/office/drawing/2010/main">
        <mc:Choice Requires="a14">
          <p:sp>
            <p:nvSpPr>
              <p:cNvPr id="7" name="矩形 6"/>
              <p:cNvSpPr/>
              <p:nvPr/>
            </p:nvSpPr>
            <p:spPr>
              <a:xfrm>
                <a:off x="269382" y="2134417"/>
                <a:ext cx="11589417" cy="3770071"/>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空间向量的线性运算和数量积运算可类比平面向量的线性运算和数量积运算</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空间向量的坐标运算和坐标原点的选取无关</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实数</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和任意向量相乘都为零向量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实数与空间向量可以进行数乘运算</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但不能进行加减运算</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5.</a:t>
                </a:r>
                <a:r>
                  <a:rPr lang="zh-CN" altLang="zh-CN" sz="2600" b="1">
                    <a:latin typeface="Times New Roman" panose="02020603050405020304" pitchFamily="18" charset="0"/>
                    <a:cs typeface="Times New Roman" panose="02020603050405020304" pitchFamily="18" charset="0"/>
                  </a:rPr>
                  <a:t>在利用</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𝑴𝑵</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zh-CN" altLang="zh-CN" sz="2600" b="1">
                    <a:latin typeface="Times New Roman" panose="02020603050405020304" pitchFamily="18" charset="0"/>
                    <a:cs typeface="Times New Roman" panose="02020603050405020304" pitchFamily="18" charset="0"/>
                  </a:rPr>
                  <a:t>证明</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必须说明</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点或</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点不在平面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内</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2134417"/>
                <a:ext cx="11589417" cy="3770071"/>
              </a:xfrm>
              <a:prstGeom prst="rect">
                <a:avLst/>
              </a:prstGeom>
              <a:blipFill rotWithShape="0">
                <a:blip r:embed="rId6"/>
                <a:stretch>
                  <a:fillRect l="-947" b="-129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83472462"/>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4590288"/>
            <a:ext cx="12190413" cy="1725260"/>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3" name="矩形 2"/>
          <p:cNvSpPr/>
          <p:nvPr/>
        </p:nvSpPr>
        <p:spPr>
          <a:xfrm>
            <a:off x="5599652" y="1638078"/>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6" name="矩形 5"/>
          <p:cNvSpPr/>
          <p:nvPr/>
        </p:nvSpPr>
        <p:spPr>
          <a:xfrm>
            <a:off x="227818" y="931318"/>
            <a:ext cx="11589417" cy="3693319"/>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思考辨析</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在括号内打</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或</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直线的方向向量是唯一确定的</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若直线</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的方向向量和平面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的法向量平行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是空间的一个基底</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中至多有一个零向量</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&lt;0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&lt;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&gt;</a:t>
            </a:r>
            <a:r>
              <a:rPr lang="zh-CN" altLang="zh-CN" sz="2600" b="1">
                <a:latin typeface="Times New Roman" panose="02020603050405020304" pitchFamily="18" charset="0"/>
                <a:cs typeface="Times New Roman" panose="02020603050405020304" pitchFamily="18" charset="0"/>
              </a:rPr>
              <a:t>是钝角</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(5)</a:t>
            </a:r>
            <a:r>
              <a:rPr lang="zh-CN" altLang="zh-CN" sz="2600" b="1">
                <a:latin typeface="Times New Roman" panose="02020603050405020304" pitchFamily="18" charset="0"/>
                <a:cs typeface="Times New Roman" panose="02020603050405020304" pitchFamily="18" charset="0"/>
              </a:rPr>
              <a:t>若两平面的法向量平行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则不重合的两平面平行</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7" name="矩形 6"/>
          <p:cNvSpPr/>
          <p:nvPr/>
        </p:nvSpPr>
        <p:spPr>
          <a:xfrm>
            <a:off x="8414046" y="2228500"/>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9" name="矩形 8"/>
          <p:cNvSpPr/>
          <p:nvPr/>
        </p:nvSpPr>
        <p:spPr>
          <a:xfrm>
            <a:off x="9659408" y="2876581"/>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10" name="矩形 9"/>
          <p:cNvSpPr/>
          <p:nvPr/>
        </p:nvSpPr>
        <p:spPr>
          <a:xfrm>
            <a:off x="4748244" y="3422935"/>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11" name="矩形 10"/>
          <p:cNvSpPr/>
          <p:nvPr/>
        </p:nvSpPr>
        <p:spPr>
          <a:xfrm>
            <a:off x="8153876" y="4002564"/>
            <a:ext cx="405765" cy="583565"/>
          </a:xfrm>
          <a:prstGeom prst="rect">
            <a:avLst/>
          </a:prstGeom>
        </p:spPr>
        <p:txBody>
          <a:bodyPr wrap="none">
            <a:spAutoFit/>
          </a:bodyPr>
          <a:lstStyle/>
          <a:p>
            <a:r>
              <a:rPr lang="en-US" altLang="zh-CN" sz="3200"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2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12" name="矩形 11"/>
          <p:cNvSpPr/>
          <p:nvPr/>
        </p:nvSpPr>
        <p:spPr>
          <a:xfrm>
            <a:off x="592931" y="4492946"/>
            <a:ext cx="10535834" cy="1224118"/>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直线的方向向量不是唯一的</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有无数多个</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中有一个是</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共面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不能构成空间一个基底</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若</a:t>
            </a:r>
            <a:r>
              <a:rPr lang="en-US" altLang="zh-CN" sz="2600" b="1">
                <a:latin typeface="Times New Roman" panose="02020603050405020304" pitchFamily="18" charset="0"/>
                <a:cs typeface="Times New Roman" panose="02020603050405020304" pitchFamily="18" charset="0"/>
              </a:rPr>
              <a:t>&lt;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&gt;=π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&lt;0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不正确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693297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7" grpId="0" autoUpdateAnimBg="0"/>
      <p:bldP spid="9" grpId="0" autoUpdateAnimBg="0"/>
      <p:bldP spid="10" grpId="0" autoUpdateAnimBg="0"/>
      <p:bldP spid="11" grpId="0" autoUpdateAnimBg="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3553372"/>
            <a:ext cx="12190413" cy="2685150"/>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mc:AlternateContent xmlns:mc="http://schemas.openxmlformats.org/markup-compatibility/2006" xmlns:a14="http://schemas.microsoft.com/office/drawing/2010/main">
        <mc:Choice Requires="a14">
          <p:sp>
            <p:nvSpPr>
              <p:cNvPr id="11" name="矩形 10"/>
              <p:cNvSpPr/>
              <p:nvPr/>
            </p:nvSpPr>
            <p:spPr>
              <a:xfrm>
                <a:off x="5027771" y="1841405"/>
                <a:ext cx="2528321" cy="884409"/>
              </a:xfrm>
              <a:prstGeom prst="rect">
                <a:avLst/>
              </a:prstGeom>
            </p:spPr>
            <p:txBody>
              <a:bodyPr wrap="none">
                <a:spAutoFit/>
              </a:bodyPr>
              <a:lstStyle/>
              <a:p>
                <a:pPr>
                  <a:lnSpc>
                    <a:spcPct val="150000"/>
                  </a:lnSpc>
                  <a:spcAft>
                    <a:spcPts val="0"/>
                  </a:spcAft>
                  <a:tabLst>
                    <a:tab pos="2970530" algn="l"/>
                  </a:tabLst>
                </a:pPr>
                <a14:m>
                  <m:oMath xmlns:m="http://schemas.openxmlformats.org/officeDocument/2006/math">
                    <m:f>
                      <m:f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rPr>
                          <m:t>𝟏</m:t>
                        </m:r>
                      </m:num>
                      <m:den>
                        <m:r>
                          <a:rPr lang="en-US" altLang="zh-CN" sz="2600" b="1" i="1">
                            <a:solidFill>
                              <a:srgbClr val="C00000"/>
                            </a:solidFill>
                            <a:latin typeface="Cambria Math" panose="02040503050406030204" pitchFamily="18" charset="0"/>
                            <a:cs typeface="Times New Roman" panose="02020603050405020304" pitchFamily="18" charset="0"/>
                          </a:rPr>
                          <m:t>𝟒</m:t>
                        </m:r>
                      </m:den>
                    </m:f>
                    <m:acc>
                      <m:accPr>
                        <m:chr m:val="⃗"/>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solidFill>
                              <a:srgbClr val="C00000"/>
                            </a:solidFill>
                            <a:latin typeface="Cambria Math" panose="02040503050406030204" pitchFamily="18" charset="0"/>
                            <a:cs typeface="Times New Roman" panose="02020603050405020304" pitchFamily="18" charset="0"/>
                          </a:rPr>
                          <m:t>𝑶𝑨</m:t>
                        </m:r>
                      </m:e>
                    </m:acc>
                  </m:oMath>
                </a14:m>
                <a:r>
                  <a:rPr lang="en-US" altLang="zh-CN" sz="2600" b="1">
                    <a:solidFill>
                      <a:srgbClr val="C00000"/>
                    </a:solidFill>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rPr>
                          <m:t>𝟏</m:t>
                        </m:r>
                      </m:num>
                      <m:den>
                        <m:r>
                          <a:rPr lang="en-US" altLang="zh-CN" sz="2600" b="1" i="1">
                            <a:solidFill>
                              <a:srgbClr val="C00000"/>
                            </a:solidFill>
                            <a:latin typeface="Cambria Math" panose="02040503050406030204" pitchFamily="18" charset="0"/>
                            <a:cs typeface="Times New Roman" panose="02020603050405020304" pitchFamily="18" charset="0"/>
                          </a:rPr>
                          <m:t>𝟒</m:t>
                        </m:r>
                      </m:den>
                    </m:f>
                    <m:acc>
                      <m:accPr>
                        <m:chr m:val="⃗"/>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solidFill>
                              <a:srgbClr val="C00000"/>
                            </a:solidFill>
                            <a:latin typeface="Cambria Math" panose="02040503050406030204" pitchFamily="18" charset="0"/>
                            <a:cs typeface="Times New Roman" panose="02020603050405020304" pitchFamily="18" charset="0"/>
                          </a:rPr>
                          <m:t>𝑶𝑩</m:t>
                        </m:r>
                      </m:e>
                    </m:acc>
                  </m:oMath>
                </a14:m>
                <a:r>
                  <a:rPr lang="en-US" altLang="zh-CN" sz="2600" b="1">
                    <a:solidFill>
                      <a:srgbClr val="C00000"/>
                    </a:solidFill>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rPr>
                          <m:t>𝟏</m:t>
                        </m:r>
                      </m:num>
                      <m:den>
                        <m:r>
                          <a:rPr lang="en-US" altLang="zh-CN" sz="2600" b="1" i="1">
                            <a:solidFill>
                              <a:srgbClr val="C00000"/>
                            </a:solidFill>
                            <a:latin typeface="Cambria Math" panose="02040503050406030204" pitchFamily="18" charset="0"/>
                            <a:cs typeface="Times New Roman" panose="02020603050405020304" pitchFamily="18" charset="0"/>
                          </a:rPr>
                          <m:t>𝟒</m:t>
                        </m:r>
                      </m:den>
                    </m:f>
                    <m:acc>
                      <m:accPr>
                        <m:chr m:val="⃗"/>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solidFill>
                              <a:srgbClr val="C00000"/>
                            </a:solidFill>
                            <a:latin typeface="Cambria Math" panose="02040503050406030204" pitchFamily="18" charset="0"/>
                            <a:cs typeface="Times New Roman" panose="02020603050405020304" pitchFamily="18" charset="0"/>
                          </a:rPr>
                          <m:t>𝑶𝑪</m:t>
                        </m:r>
                      </m:e>
                    </m:acc>
                  </m:oMath>
                </a14:m>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5027771" y="1841405"/>
                <a:ext cx="2528321" cy="884409"/>
              </a:xfrm>
              <a:prstGeom prst="rect">
                <a:avLst/>
              </a:prstGeom>
              <a:blipFill rotWithShape="0">
                <a:blip r:embed="rId3"/>
                <a:stretch>
                  <a:fillRect b="-4828"/>
                </a:stretch>
              </a:blipFill>
            </p:spPr>
            <p:txBody>
              <a:bodyPr/>
              <a:lstStyle/>
              <a:p>
                <a:r>
                  <a:rPr lang="zh-CN" altLang="en-US">
                    <a:noFill/>
                  </a:rPr>
                  <a:t> </a:t>
                </a:r>
              </a:p>
            </p:txBody>
          </p:sp>
        </mc:Fallback>
      </mc:AlternateContent>
      <p:pic>
        <p:nvPicPr>
          <p:cNvPr id="5121" name="image2.jpe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12169" y="1007235"/>
            <a:ext cx="2380704" cy="2537919"/>
          </a:xfrm>
          <a:prstGeom prst="rect">
            <a:avLst/>
          </a:prstGeom>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矩形 7"/>
              <p:cNvSpPr/>
              <p:nvPr/>
            </p:nvSpPr>
            <p:spPr>
              <a:xfrm>
                <a:off x="478504" y="837470"/>
                <a:ext cx="8464048" cy="2833661"/>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人教</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选修一</a:t>
                </a:r>
                <a:r>
                  <a:rPr lang="en-US" altLang="zh-CN" sz="2600" b="1">
                    <a:latin typeface="Times New Roman" panose="02020603050405020304" pitchFamily="18" charset="0"/>
                    <a:cs typeface="Times New Roman" panose="02020603050405020304" pitchFamily="18" charset="0"/>
                  </a:rPr>
                  <a:t>P12</a:t>
                </a:r>
                <a:r>
                  <a:rPr lang="zh-CN" altLang="zh-CN" sz="2600" b="1">
                    <a:latin typeface="Times New Roman" panose="02020603050405020304" pitchFamily="18" charset="0"/>
                    <a:cs typeface="Times New Roman" panose="02020603050405020304" pitchFamily="18" charset="0"/>
                  </a:rPr>
                  <a:t>例</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改编</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是四面体</a:t>
                </a:r>
                <a:r>
                  <a:rPr lang="en-US" altLang="zh-CN" sz="2600" b="1" i="1">
                    <a:latin typeface="Times New Roman" panose="02020603050405020304" pitchFamily="18" charset="0"/>
                    <a:cs typeface="Times New Roman" panose="02020603050405020304" pitchFamily="18" charset="0"/>
                  </a:rPr>
                  <a:t>OABC</a:t>
                </a:r>
                <a:r>
                  <a:rPr lang="zh-CN" altLang="zh-CN" sz="2600" b="1">
                    <a:latin typeface="Times New Roman" panose="02020603050405020304" pitchFamily="18" charset="0"/>
                    <a:cs typeface="Times New Roman" panose="02020603050405020304" pitchFamily="18" charset="0"/>
                  </a:rPr>
                  <a:t>的棱</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在线段</a:t>
                </a:r>
                <a:r>
                  <a:rPr lang="en-US" altLang="zh-CN" sz="2600" b="1" i="1">
                    <a:latin typeface="Times New Roman" panose="02020603050405020304" pitchFamily="18" charset="0"/>
                    <a:cs typeface="Times New Roman" panose="02020603050405020304" pitchFamily="18" charset="0"/>
                  </a:rPr>
                  <a:t>OM</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在线段</a:t>
                </a:r>
                <a:r>
                  <a:rPr lang="en-US" altLang="zh-CN" sz="2600" b="1" i="1">
                    <a:latin typeface="Times New Roman" panose="02020603050405020304" pitchFamily="18" charset="0"/>
                    <a:cs typeface="Times New Roman" panose="02020603050405020304" pitchFamily="18" charset="0"/>
                  </a:rPr>
                  <a:t>AN</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MN</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ON</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AP</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AN</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𝑶𝑷</m:t>
                        </m:r>
                      </m:e>
                    </m:acc>
                  </m:oMath>
                </a14:m>
                <a:r>
                  <a:rPr lang="en-US" altLang="zh-CN" sz="2600" b="1" smtClean="0">
                    <a:latin typeface="Times New Roman" panose="02020603050405020304" pitchFamily="18" charset="0"/>
                    <a:cs typeface="Times New Roman" panose="02020603050405020304" pitchFamily="18" charset="0"/>
                  </a:rPr>
                  <a:t>=___________________</a:t>
                </a:r>
                <a:endParaRPr lang="en-US" altLang="zh-CN" sz="2600" b="1" u="sng" smtClean="0">
                  <a:latin typeface="Times New Roman" panose="02020603050405020304" pitchFamily="18"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用向量</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zh-CN" altLang="zh-CN" sz="2600" b="1">
                    <a:latin typeface="Times New Roman" panose="02020603050405020304" pitchFamily="18" charset="0"/>
                    <a:cs typeface="Times New Roman" panose="02020603050405020304" pitchFamily="18" charset="0"/>
                  </a:rPr>
                  <a:t>表示</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478504" y="837470"/>
                <a:ext cx="8464048" cy="2833661"/>
              </a:xfrm>
              <a:prstGeom prst="rect">
                <a:avLst/>
              </a:prstGeom>
              <a:blipFill rotWithShape="0">
                <a:blip r:embed="rId5"/>
                <a:stretch>
                  <a:fillRect l="-1296" b="-150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矩形 8"/>
              <p:cNvSpPr/>
              <p:nvPr/>
            </p:nvSpPr>
            <p:spPr>
              <a:xfrm>
                <a:off x="858863" y="3416289"/>
                <a:ext cx="8464048" cy="2643929"/>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𝑶𝑷</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𝑨𝑷</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𝑨𝑵</m:t>
                        </m:r>
                      </m:e>
                    </m:acc>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𝑶𝑵</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𝑶𝑵</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e>
                    </m:d>
                  </m:oMath>
                </a14:m>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858863" y="3416289"/>
                <a:ext cx="8464048" cy="2643929"/>
              </a:xfrm>
              <a:prstGeom prst="rect">
                <a:avLst/>
              </a:prstGeom>
              <a:blipFill rotWithShape="0">
                <a:blip r:embed="rId6"/>
                <a:stretch>
                  <a:fillRect l="-1297" b="-115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528151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linds(horizont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linds(horizont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linds(horizontal)">
                                      <p:cBhvr>
                                        <p:cTn id="2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1496637"/>
            <a:ext cx="12190413" cy="4757314"/>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mc:AlternateContent xmlns:mc="http://schemas.openxmlformats.org/markup-compatibility/2006" xmlns:a14="http://schemas.microsoft.com/office/drawing/2010/main">
        <mc:Choice Requires="a14">
          <p:sp>
            <p:nvSpPr>
              <p:cNvPr id="11" name="矩形 10"/>
              <p:cNvSpPr/>
              <p:nvPr/>
            </p:nvSpPr>
            <p:spPr>
              <a:xfrm>
                <a:off x="10228348" y="163862"/>
                <a:ext cx="689612" cy="1133131"/>
              </a:xfrm>
              <a:prstGeom prst="rect">
                <a:avLst/>
              </a:prstGeom>
            </p:spPr>
            <p:txBody>
              <a:bodyPr wrap="none">
                <a:spAutoFit/>
              </a:bodyPr>
              <a:lstStyle/>
              <a:p>
                <a:pPr>
                  <a:lnSpc>
                    <a:spcPct val="150000"/>
                  </a:lnSpc>
                  <a:spcAft>
                    <a:spcPts val="0"/>
                  </a:spcAft>
                  <a:tabLst>
                    <a:tab pos="2970530" algn="l"/>
                  </a:tabLst>
                </a:pPr>
                <a14:m>
                  <m:oMathPara xmlns:m="http://schemas.openxmlformats.org/officeDocument/2006/math">
                    <m:oMathParaPr>
                      <m:jc m:val="centerGroup"/>
                    </m:oMathParaPr>
                    <m:oMath xmlns:m="http://schemas.openxmlformats.org/officeDocument/2006/math">
                      <m:r>
                        <a:rPr lang="en-US" altLang="zh-CN" sz="24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 </m:t>
                      </m:r>
                      <m:f>
                        <m:fPr>
                          <m:ctrlPr>
                            <a:rPr lang="zh-CN" altLang="zh-CN" sz="2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400" b="1" i="1">
                              <a:solidFill>
                                <a:srgbClr val="C00000"/>
                              </a:solidFill>
                              <a:latin typeface="Cambria Math" panose="02040503050406030204" pitchFamily="18" charset="0"/>
                              <a:cs typeface="Times New Roman" panose="02020603050405020304" pitchFamily="18" charset="0"/>
                            </a:rPr>
                            <m:t>𝟏𝟎</m:t>
                          </m:r>
                        </m:num>
                        <m:den>
                          <m:r>
                            <a:rPr lang="en-US" altLang="zh-CN" sz="2400" b="1" i="1">
                              <a:solidFill>
                                <a:srgbClr val="C00000"/>
                              </a:solidFill>
                              <a:latin typeface="Cambria Math" panose="02040503050406030204" pitchFamily="18" charset="0"/>
                              <a:cs typeface="Times New Roman" panose="02020603050405020304" pitchFamily="18" charset="0"/>
                            </a:rPr>
                            <m:t>𝟑</m:t>
                          </m:r>
                        </m:den>
                      </m:f>
                    </m:oMath>
                  </m:oMathPara>
                </a14:m>
                <a:endParaRPr lang="zh-CN" altLang="zh-CN" sz="240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10228348" y="163862"/>
                <a:ext cx="689612" cy="1133131"/>
              </a:xfrm>
              <a:prstGeom prst="rect">
                <a:avLst/>
              </a:prstGeom>
              <a:blipFill rotWithShape="0">
                <a:blip r:embed="rId3"/>
                <a:stretch>
                  <a:fillRect/>
                </a:stretch>
              </a:blipFill>
            </p:spPr>
            <p:txBody>
              <a:bodyPr/>
              <a:lstStyle/>
              <a:p>
                <a:r>
                  <a:rPr lang="zh-CN" altLang="en-US">
                    <a:noFill/>
                  </a:rPr>
                  <a:t> </a:t>
                </a:r>
              </a:p>
            </p:txBody>
          </p:sp>
        </mc:Fallback>
      </mc:AlternateContent>
      <p:sp>
        <p:nvSpPr>
          <p:cNvPr id="10" name="矩形 9"/>
          <p:cNvSpPr/>
          <p:nvPr/>
        </p:nvSpPr>
        <p:spPr>
          <a:xfrm>
            <a:off x="269382" y="684943"/>
            <a:ext cx="11589417" cy="623953"/>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苏教选修一</a:t>
            </a:r>
            <a:r>
              <a:rPr lang="en-US" altLang="zh-CN" sz="2600" b="1">
                <a:latin typeface="Times New Roman" panose="02020603050405020304" pitchFamily="18" charset="0"/>
                <a:cs typeface="Times New Roman" panose="02020603050405020304" pitchFamily="18" charset="0"/>
              </a:rPr>
              <a:t>P27T9</a:t>
            </a:r>
            <a:r>
              <a:rPr lang="zh-CN" altLang="zh-CN" sz="2600" b="1">
                <a:latin typeface="Times New Roman" panose="02020603050405020304" pitchFamily="18" charset="0"/>
                <a:cs typeface="Times New Roman" panose="02020603050405020304" pitchFamily="18" charset="0"/>
              </a:rPr>
              <a:t>改编</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a</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矩形 4"/>
              <p:cNvSpPr/>
              <p:nvPr/>
            </p:nvSpPr>
            <p:spPr>
              <a:xfrm>
                <a:off x="554545" y="1701578"/>
                <a:ext cx="11589417" cy="1487202"/>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a</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𝟏𝟎</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554545" y="1701578"/>
                <a:ext cx="11589417" cy="1487202"/>
              </a:xfrm>
              <a:prstGeom prst="rect">
                <a:avLst/>
              </a:prstGeom>
              <a:blipFill rotWithShape="0">
                <a:blip r:embed="rId4"/>
                <a:stretch>
                  <a:fillRect l="-947" b="-368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3833269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2857761"/>
            <a:ext cx="12190413" cy="3436546"/>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11" name="矩形 10"/>
          <p:cNvSpPr/>
          <p:nvPr/>
        </p:nvSpPr>
        <p:spPr>
          <a:xfrm>
            <a:off x="3070828" y="2051799"/>
            <a:ext cx="518091" cy="628314"/>
          </a:xfrm>
          <a:prstGeom prst="rect">
            <a:avLst/>
          </a:prstGeom>
        </p:spPr>
        <p:txBody>
          <a:bodyPr wrap="none">
            <a:spAutoFit/>
          </a:bodyPr>
          <a:lstStyle/>
          <a:p>
            <a:pPr>
              <a:lnSpc>
                <a:spcPct val="150000"/>
              </a:lnSpc>
              <a:spcAft>
                <a:spcPts val="0"/>
              </a:spcAft>
              <a:tabLst>
                <a:tab pos="2970530" algn="l"/>
              </a:tabLst>
            </a:pPr>
            <a:r>
              <a:rPr lang="en-US" altLang="zh-CN" sz="2600" b="1">
                <a:solidFill>
                  <a:srgbClr val="C00000"/>
                </a:solidFill>
                <a:latin typeface="Times New Roman" panose="02020603050405020304" pitchFamily="18" charset="0"/>
                <a:cs typeface="Times New Roman" panose="02020603050405020304" pitchFamily="18" charset="0"/>
              </a:rPr>
              <a:t>12</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矩形 9"/>
              <p:cNvSpPr/>
              <p:nvPr/>
            </p:nvSpPr>
            <p:spPr>
              <a:xfrm>
                <a:off x="269382" y="621443"/>
                <a:ext cx="7770067" cy="2236318"/>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北师大选修一</a:t>
                </a:r>
                <a:r>
                  <a:rPr lang="en-US" altLang="zh-CN" sz="2600" b="1">
                    <a:latin typeface="Times New Roman" panose="02020603050405020304" pitchFamily="18" charset="0"/>
                    <a:cs typeface="Times New Roman" panose="02020603050405020304" pitchFamily="18" charset="0"/>
                  </a:rPr>
                  <a:t>P106T8</a:t>
                </a:r>
                <a:r>
                  <a:rPr lang="zh-CN" altLang="zh-CN" sz="2600" b="1">
                    <a:latin typeface="Times New Roman" panose="02020603050405020304" pitchFamily="18" charset="0"/>
                    <a:cs typeface="Times New Roman" panose="02020603050405020304" pitchFamily="18" charset="0"/>
                  </a:rPr>
                  <a:t>改编</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PA</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垂足为</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Times New Roman" panose="02020603050405020304" pitchFamily="18" charset="0"/>
                    <a:cs typeface="Times New Roman" panose="02020603050405020304" pitchFamily="18" charset="0"/>
                  </a:rPr>
                  <a:t>|=</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7770067" cy="2236318"/>
              </a:xfrm>
              <a:prstGeom prst="rect">
                <a:avLst/>
              </a:prstGeom>
              <a:blipFill rotWithShape="0">
                <a:blip r:embed="rId3"/>
                <a:stretch>
                  <a:fillRect l="-1412" b="-1907"/>
                </a:stretch>
              </a:blipFill>
            </p:spPr>
            <p:txBody>
              <a:bodyPr/>
              <a:lstStyle/>
              <a:p>
                <a:r>
                  <a:rPr lang="zh-CN" altLang="en-US">
                    <a:noFill/>
                  </a:rPr>
                  <a:t> </a:t>
                </a:r>
              </a:p>
            </p:txBody>
          </p:sp>
        </mc:Fallback>
      </mc:AlternateContent>
      <p:pic>
        <p:nvPicPr>
          <p:cNvPr id="5" name="image3.jpeg"/>
          <p:cNvPicPr/>
          <p:nvPr/>
        </p:nvPicPr>
        <p:blipFill>
          <a:blip r:embed="rId4">
            <a:clrChange>
              <a:clrFrom>
                <a:srgbClr val="FFFFFF"/>
              </a:clrFrom>
              <a:clrTo>
                <a:srgbClr val="FFFFFF">
                  <a:alpha val="0"/>
                </a:srgbClr>
              </a:clrTo>
            </a:clrChange>
          </a:blip>
          <a:stretch>
            <a:fillRect/>
          </a:stretch>
        </p:blipFill>
        <p:spPr>
          <a:xfrm>
            <a:off x="8903357" y="949960"/>
            <a:ext cx="2339975" cy="1831753"/>
          </a:xfrm>
          <a:prstGeom prst="rect">
            <a:avLst/>
          </a:prstGeom>
        </p:spPr>
      </p:pic>
      <mc:AlternateContent xmlns:mc="http://schemas.openxmlformats.org/markup-compatibility/2006" xmlns:a14="http://schemas.microsoft.com/office/drawing/2010/main">
        <mc:Choice Requires="a14">
          <p:sp>
            <p:nvSpPr>
              <p:cNvPr id="7" name="矩形 6"/>
              <p:cNvSpPr/>
              <p:nvPr/>
            </p:nvSpPr>
            <p:spPr>
              <a:xfrm>
                <a:off x="494299" y="2921878"/>
                <a:ext cx="12513771" cy="2987164"/>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Times New Roman" panose="02020603050405020304" pitchFamily="18" charset="0"/>
                    <a:cs typeface="Times New Roman" panose="02020603050405020304" pitchFamily="18" charset="0"/>
                  </a:rPr>
                  <a:t>|</a:t>
                </a:r>
                <a:r>
                  <a:rPr lang="en-US" altLang="zh-CN" sz="2600" b="1" baseline="30000" smtClean="0">
                    <a:latin typeface="Times New Roman" panose="02020603050405020304" pitchFamily="18" charset="0"/>
                    <a:cs typeface="Times New Roman" panose="02020603050405020304" pitchFamily="18" charset="0"/>
                  </a:rPr>
                  <a:t>2</a:t>
                </a: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𝑷𝑨</m:t>
                            </m:r>
                          </m:e>
                        </m:acc>
                      </m:e>
                      <m:sup>
                        <m:r>
                          <a:rPr lang="en-US" altLang="zh-CN" sz="2600" b="1" i="1">
                            <a:latin typeface="Cambria Math" panose="02040503050406030204" pitchFamily="18" charset="0"/>
                            <a:cs typeface="Times New Roman" panose="02020603050405020304" pitchFamily="18" charset="0"/>
                          </a:rPr>
                          <m:t>𝟐</m:t>
                        </m:r>
                      </m:sup>
                    </m:sSup>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e>
                      <m:sup>
                        <m:r>
                          <a:rPr lang="en-US" altLang="zh-CN" sz="2600" b="1" i="1">
                            <a:latin typeface="Cambria Math" panose="02040503050406030204" pitchFamily="18" charset="0"/>
                            <a:cs typeface="Times New Roman" panose="02020603050405020304" pitchFamily="18" charset="0"/>
                          </a:rPr>
                          <m:t>𝟐</m:t>
                        </m:r>
                      </m:sup>
                    </m:sSup>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e>
                      <m:sup>
                        <m:r>
                          <a:rPr lang="en-US" altLang="zh-CN" sz="2600" b="1" i="1">
                            <a:latin typeface="Cambria Math" panose="02040503050406030204" pitchFamily="18" charset="0"/>
                            <a:cs typeface="Times New Roman" panose="02020603050405020304" pitchFamily="18" charset="0"/>
                          </a:rPr>
                          <m:t>𝟐</m:t>
                        </m:r>
                      </m:sup>
                    </m:sSup>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𝑷𝑨</m:t>
                        </m:r>
                      </m:e>
                    </m:acc>
                  </m:oMath>
                </a14:m>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𝑷𝑨</m:t>
                        </m:r>
                      </m:e>
                    </m:acc>
                  </m:oMath>
                </a14:m>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|cos&lt;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Times New Roman" panose="02020603050405020304" pitchFamily="18" charset="0"/>
                    <a:cs typeface="Times New Roman" panose="02020603050405020304" pitchFamily="18" charset="0"/>
                  </a:rPr>
                  <a:t>&gt;=6</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Times New Roman" panose="02020603050405020304" pitchFamily="18" charset="0"/>
                    <a:cs typeface="Times New Roman" panose="02020603050405020304" pitchFamily="18" charset="0"/>
                  </a:rPr>
                  <a:t>|=12.</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494299" y="2921878"/>
                <a:ext cx="12513771" cy="2987164"/>
              </a:xfrm>
              <a:prstGeom prst="rect">
                <a:avLst/>
              </a:prstGeom>
              <a:blipFill rotWithShape="0">
                <a:blip r:embed="rId5"/>
                <a:stretch>
                  <a:fillRect l="-877" b="-142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391399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linds(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linds(horizont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linds(horizontal)">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a:solidFill>
                  <a:schemeClr val="bg1"/>
                </a:solidFill>
                <a:effectLst/>
                <a:latin typeface="微软雅黑" panose="020B0503020204020204" pitchFamily="34" charset="-122"/>
                <a:ea typeface="微软雅黑" panose="020B0503020204020204" pitchFamily="34" charset="-122"/>
              </a:rPr>
              <a:t>考点聚焦突破</a:t>
            </a: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r>
              <a:rPr kumimoji="1" lang="en-US" altLang="zh-CN" sz="8800" b="1">
                <a:solidFill>
                  <a:prstClr val="white"/>
                </a:solidFill>
                <a:latin typeface="微软雅黑" panose="020B0503020204020204" pitchFamily="34" charset="-122"/>
                <a:ea typeface="微软雅黑" panose="020B0503020204020204" pitchFamily="34" charset="-122"/>
              </a:rPr>
              <a:t>2</a:t>
            </a:r>
          </a:p>
        </p:txBody>
      </p:sp>
      <p:sp>
        <p:nvSpPr>
          <p:cNvPr id="21" name="文本框 10"/>
          <p:cNvSpPr txBox="1"/>
          <p:nvPr/>
        </p:nvSpPr>
        <p:spPr>
          <a:xfrm>
            <a:off x="4375785" y="3428365"/>
            <a:ext cx="4091305" cy="337185"/>
          </a:xfrm>
          <a:prstGeom prst="rect">
            <a:avLst/>
          </a:prstGeom>
          <a:noFill/>
        </p:spPr>
        <p:txBody>
          <a:bodyPr wrap="square">
            <a:spAutoFit/>
          </a:bodyPr>
          <a:lstStyle/>
          <a:p>
            <a:pPr algn="dist" fontAlgn="auto">
              <a:spcBef>
                <a:spcPts val="0"/>
              </a:spcBef>
              <a:spcAft>
                <a:spcPts val="0"/>
              </a:spcAft>
              <a:defRPr/>
            </a:pPr>
            <a:r>
              <a:rPr lang="en-US" altLang="zh-CN" sz="1600" spc="300" dirty="0">
                <a:solidFill>
                  <a:schemeClr val="bg1"/>
                </a:solidFill>
                <a:effectLst/>
                <a:latin typeface="微软雅黑" panose="020B0503020204020204" pitchFamily="34" charset="-122"/>
                <a:ea typeface="微软雅黑" panose="020B0503020204020204" pitchFamily="34" charset="-122"/>
              </a:rPr>
              <a:t>KAODIANJUJIAOTUPO</a:t>
            </a:r>
          </a:p>
        </p:txBody>
      </p:sp>
    </p:spTree>
    <p:extLst>
      <p:ext uri="{BB962C8B-B14F-4D97-AF65-F5344CB8AC3E}">
        <p14:creationId xmlns:p14="http://schemas.microsoft.com/office/powerpoint/2010/main" val="1095761967"/>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2"/>
            </p:custDataLst>
          </p:nvPr>
        </p:nvSpPr>
        <p:spPr>
          <a:xfrm>
            <a:off x="0" y="3035755"/>
            <a:ext cx="12190413" cy="311051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5" name="矩形 34"/>
          <p:cNvSpPr/>
          <p:nvPr>
            <p:custDataLst>
              <p:tags r:id="rId3"/>
            </p:custDataLst>
          </p:nvPr>
        </p:nvSpPr>
        <p:spPr bwMode="auto">
          <a:xfrm>
            <a:off x="251427" y="-12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考点一</a:t>
            </a:r>
            <a:r>
              <a:rPr lang="zh-CN" altLang="zh-CN" sz="2800" b="1">
                <a:latin typeface="Times New Roman" panose="02020603050405020304" pitchFamily="18" charset="0"/>
                <a:cs typeface="Times New Roman" panose="02020603050405020304" pitchFamily="18" charset="0"/>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空间向量的线性运算及共线、共面定理</a:t>
            </a:r>
            <a:endParaRPr lang="zh-CN" altLang="zh-CN" sz="120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矩形 10"/>
              <p:cNvSpPr/>
              <p:nvPr/>
            </p:nvSpPr>
            <p:spPr>
              <a:xfrm>
                <a:off x="269382" y="752072"/>
                <a:ext cx="11589417" cy="2267672"/>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1</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已知四面体</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是</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的重心</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zh-CN" altLang="zh-CN" sz="2600" b="1">
                    <a:latin typeface="Times New Roman" panose="02020603050405020304" pitchFamily="18" charset="0"/>
                    <a:cs typeface="Times New Roman" panose="02020603050405020304" pitchFamily="18" charset="0"/>
                  </a:rPr>
                  <a:t>是</a:t>
                </a:r>
                <a:r>
                  <a:rPr lang="en-US" altLang="zh-CN" sz="2600" b="1" i="1">
                    <a:latin typeface="Times New Roman" panose="02020603050405020304" pitchFamily="18" charset="0"/>
                    <a:cs typeface="Times New Roman" panose="02020603050405020304" pitchFamily="18" charset="0"/>
                  </a:rPr>
                  <a:t>OG</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上一点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OG</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GG</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𝑶𝑮</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e>
                    </m:d>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e>
                    </m:d>
                  </m:oMath>
                </a14:m>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e>
                    </m:d>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e>
                    </m:d>
                  </m:oMath>
                </a14:m>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752072"/>
                <a:ext cx="11589417" cy="2267672"/>
              </a:xfrm>
              <a:prstGeom prst="rect">
                <a:avLst/>
              </a:prstGeom>
              <a:blipFill rotWithShape="0">
                <a:blip r:embed="rId6"/>
                <a:stretch>
                  <a:fillRect l="-947" r="-526"/>
                </a:stretch>
              </a:blipFill>
            </p:spPr>
            <p:txBody>
              <a:bodyPr/>
              <a:lstStyle/>
              <a:p>
                <a:r>
                  <a:rPr lang="zh-CN" altLang="en-US">
                    <a:noFill/>
                  </a:rPr>
                  <a:t> </a:t>
                </a:r>
              </a:p>
            </p:txBody>
          </p:sp>
        </mc:Fallback>
      </mc:AlternateContent>
      <p:sp>
        <p:nvSpPr>
          <p:cNvPr id="12" name="矩形 11"/>
          <p:cNvSpPr/>
          <p:nvPr>
            <p:custDataLst>
              <p:tags r:id="rId4"/>
            </p:custDataLst>
          </p:nvPr>
        </p:nvSpPr>
        <p:spPr>
          <a:xfrm>
            <a:off x="5548852" y="1490607"/>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sp>
        <p:nvSpPr>
          <p:cNvPr id="6" name="矩形 5"/>
          <p:cNvSpPr/>
          <p:nvPr/>
        </p:nvSpPr>
        <p:spPr>
          <a:xfrm>
            <a:off x="618045" y="2959767"/>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ea typeface="黑体" panose="02010609060101010101" pitchFamily="49" charset="-122"/>
                <a:cs typeface="Times New Roman" panose="02020603050405020304" pitchFamily="18" charset="0"/>
              </a:rPr>
              <a:t>法一</a:t>
            </a:r>
            <a:r>
              <a:rPr lang="zh-CN" altLang="zh-CN" sz="2600" b="1">
                <a:latin typeface="Times New Roman" panose="02020603050405020304" pitchFamily="18" charset="0"/>
                <a:cs typeface="Times New Roman" panose="02020603050405020304" pitchFamily="18" charset="0"/>
              </a:rPr>
              <a:t>　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AG</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并延长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交</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于点</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则点</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6145" name="image5.jpe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56865" y="3728807"/>
            <a:ext cx="2352534" cy="2352534"/>
          </a:xfrm>
          <a:prstGeom prst="rect">
            <a:avLst/>
          </a:prstGeom>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139065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5" name="矩形 4"/>
              <p:cNvSpPr/>
              <p:nvPr/>
            </p:nvSpPr>
            <p:spPr>
              <a:xfrm>
                <a:off x="681831" y="3550717"/>
                <a:ext cx="6092825" cy="1751120"/>
              </a:xfrm>
              <a:prstGeom prst="rect">
                <a:avLst/>
              </a:prstGeom>
            </p:spPr>
            <p:txBody>
              <a:bodyPr>
                <a:spAutoFit/>
              </a:bodyPr>
              <a:lstStyle/>
              <a:p>
                <a:pPr>
                  <a:lnSpc>
                    <a:spcPct val="150000"/>
                  </a:lnSpc>
                  <a:spcAft>
                    <a:spcPts val="0"/>
                  </a:spcAft>
                  <a:tabLst>
                    <a:tab pos="2970530" algn="l"/>
                  </a:tabLst>
                </a:pPr>
                <a14:m>
                  <m:oMath xmlns:m="http://schemas.openxmlformats.org/officeDocument/2006/math">
                    <m:acc>
                      <m:accPr>
                        <m:chr m:val="⃗"/>
                        <m:ctrlPr>
                          <a:rPr lang="zh-CN" altLang="zh-CN" sz="2600" b="1" i="1">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𝑨𝑬</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𝑮</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𝑨𝑬</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681831" y="3550717"/>
                <a:ext cx="6092825" cy="1751120"/>
              </a:xfrm>
              <a:prstGeom prst="rect">
                <a:avLst/>
              </a:prstGeom>
              <a:blipFill rotWithShape="0">
                <a:blip r:embed="rId8"/>
                <a:stretch>
                  <a:fillRect l="-1802" b="-2778"/>
                </a:stretch>
              </a:blipFill>
            </p:spPr>
            <p:txBody>
              <a:bodyPr/>
              <a:lstStyle/>
              <a:p>
                <a:r>
                  <a:rPr lang="zh-CN" altLang="en-US">
                    <a:noFill/>
                  </a:rPr>
                  <a:t> </a:t>
                </a:r>
              </a:p>
            </p:txBody>
          </p:sp>
        </mc:Fallback>
      </mc:AlternateContent>
    </p:spTree>
    <p:custDataLst>
      <p:tags r:id="rId1"/>
    </p:custDataLst>
    <p:extLst>
      <p:ext uri="{BB962C8B-B14F-4D97-AF65-F5344CB8AC3E}">
        <p14:creationId xmlns:p14="http://schemas.microsoft.com/office/powerpoint/2010/main" val="6832988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145"/>
                                        </p:tgtEl>
                                        <p:attrNameLst>
                                          <p:attrName>style.visibility</p:attrName>
                                        </p:attrNameLst>
                                      </p:cBhvr>
                                      <p:to>
                                        <p:strVal val="visible"/>
                                      </p:to>
                                    </p:set>
                                    <p:animEffect transition="in" filter="blinds(horizontal)">
                                      <p:cBhvr>
                                        <p:cTn id="17" dur="500"/>
                                        <p:tgtEl>
                                          <p:spTgt spid="614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linds(horizont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blinds(horizontal)">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7856"/>
            <a:ext cx="12190413" cy="626901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269382" y="392716"/>
                <a:ext cx="11589417" cy="5865452"/>
              </a:xfrm>
              <a:prstGeom prst="rect">
                <a:avLst/>
              </a:prstGeom>
            </p:spPr>
            <p:txBody>
              <a:bodyPr wrap="square">
                <a:spAutoFit/>
              </a:bodyPr>
              <a:lstStyle/>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由题设</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𝑶𝑮</m:t>
                        </m:r>
                      </m:e>
                    </m:acc>
                  </m:oMath>
                </a14:m>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𝑮</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𝑮</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𝑮</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𝑶𝑮</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𝑶𝑮</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𝑮</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𝑮</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e>
                    </m:d>
                  </m:oMath>
                </a14:m>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法二</a:t>
                </a:r>
                <a:r>
                  <a:rPr lang="zh-CN" altLang="zh-CN" sz="2600" b="1">
                    <a:latin typeface="Times New Roman" panose="02020603050405020304" pitchFamily="18" charset="0"/>
                    <a:cs typeface="Times New Roman" panose="02020603050405020304" pitchFamily="18" charset="0"/>
                  </a:rPr>
                  <a:t>　因为</a:t>
                </a:r>
                <a:r>
                  <a:rPr lang="en-US" altLang="zh-CN" sz="2600" b="1" i="1">
                    <a:latin typeface="Times New Roman" panose="02020603050405020304" pitchFamily="18" charset="0"/>
                    <a:cs typeface="Times New Roman" panose="02020603050405020304" pitchFamily="18" charset="0"/>
                  </a:rPr>
                  <a:t>G</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是</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的重心</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𝑮</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𝑮</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𝑮</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𝑪</m:t>
                        </m:r>
                      </m:e>
                    </m:acc>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𝑮</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𝑶</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𝑮</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𝑶</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𝑮</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𝑶</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从而</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𝑮</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G</a:t>
                </a:r>
                <a:r>
                  <a:rPr lang="zh-CN" altLang="zh-CN" sz="2600" b="1">
                    <a:latin typeface="Times New Roman" panose="02020603050405020304" pitchFamily="18" charset="0"/>
                    <a:cs typeface="Times New Roman" panose="02020603050405020304" pitchFamily="18" charset="0"/>
                  </a:rPr>
                  <a:t>是</a:t>
                </a:r>
                <a:r>
                  <a:rPr lang="en-US" altLang="zh-CN" sz="2600" b="1" i="1">
                    <a:latin typeface="Times New Roman" panose="02020603050405020304" pitchFamily="18" charset="0"/>
                    <a:cs typeface="Times New Roman" panose="02020603050405020304" pitchFamily="18" charset="0"/>
                  </a:rPr>
                  <a:t>OG</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上一点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OG</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GG</a:t>
                </a:r>
                <a:r>
                  <a:rPr lang="en-US" altLang="zh-CN" sz="2600" b="1" baseline="-2500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𝑶𝑮</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𝑮</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从而</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𝑶𝑮</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392716"/>
                <a:ext cx="11589417" cy="5865452"/>
              </a:xfrm>
              <a:prstGeom prst="rect">
                <a:avLst/>
              </a:prstGeom>
              <a:blipFill rotWithShape="0">
                <a:blip r:embed="rId3"/>
                <a:stretch>
                  <a:fillRect l="-947" b="-20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915589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blinds(horizontal)">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blinds(horizontal)">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blinds(horizontal)">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blinds(horizontal)">
                                      <p:cBhvr>
                                        <p:cTn id="37" dur="500"/>
                                        <p:tgtEl>
                                          <p:spTgt spid="7">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7">
                                            <p:txEl>
                                              <p:pRg st="8" end="8"/>
                                            </p:txEl>
                                          </p:spTgt>
                                        </p:tgtEl>
                                        <p:attrNameLst>
                                          <p:attrName>style.visibility</p:attrName>
                                        </p:attrNameLst>
                                      </p:cBhvr>
                                      <p:to>
                                        <p:strVal val="visible"/>
                                      </p:to>
                                    </p:set>
                                    <p:animEffect transition="in" filter="blinds(horizontal)">
                                      <p:cBhvr>
                                        <p:cTn id="42"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矩形 7"/>
              <p:cNvSpPr/>
              <p:nvPr/>
            </p:nvSpPr>
            <p:spPr>
              <a:xfrm>
                <a:off x="269382" y="621443"/>
                <a:ext cx="11589417" cy="4713919"/>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多选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下列说法中正确的是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是</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共线的充要条件</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𝑪𝑫</m:t>
                        </m:r>
                      </m:e>
                    </m:acc>
                  </m:oMath>
                </a14:m>
                <a:r>
                  <a:rPr lang="zh-CN" altLang="zh-CN" sz="2600" b="1">
                    <a:latin typeface="Times New Roman" panose="02020603050405020304" pitchFamily="18" charset="0"/>
                    <a:cs typeface="Times New Roman" panose="02020603050405020304" pitchFamily="18" charset="0"/>
                  </a:rPr>
                  <a:t>共线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三点不共线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对空间任意一点</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𝑶𝑷</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𝟖</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𝟖</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四点共面</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为空间四点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且有</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𝑷𝑨</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λ</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𝑷𝑩</m:t>
                        </m:r>
                      </m:e>
                    </m:acc>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𝑷𝑪</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𝑷𝑪</m:t>
                        </m:r>
                      </m:e>
                    </m:acc>
                  </m:oMath>
                </a14:m>
                <a:r>
                  <a:rPr lang="zh-CN" altLang="zh-CN" sz="2600" b="1">
                    <a:latin typeface="Times New Roman" panose="02020603050405020304" pitchFamily="18" charset="0"/>
                    <a:cs typeface="Times New Roman" panose="02020603050405020304" pitchFamily="18" charset="0"/>
                  </a:rPr>
                  <a:t>不共线</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λ</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是</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三点共线的</a:t>
                </a:r>
                <a:r>
                  <a:rPr lang="zh-CN" altLang="zh-CN" sz="2600" b="1" smtClean="0">
                    <a:latin typeface="Times New Roman" panose="02020603050405020304" pitchFamily="18" charset="0"/>
                    <a:cs typeface="Times New Roman" panose="02020603050405020304" pitchFamily="18" charset="0"/>
                  </a:rPr>
                  <a:t>充要条件</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621443"/>
                <a:ext cx="11589417" cy="4713919"/>
              </a:xfrm>
              <a:prstGeom prst="rect">
                <a:avLst/>
              </a:prstGeom>
              <a:blipFill rotWithShape="0">
                <a:blip r:embed="rId3"/>
                <a:stretch>
                  <a:fillRect l="-947" r="-789" b="-776"/>
                </a:stretch>
              </a:blipFill>
            </p:spPr>
            <p:txBody>
              <a:bodyPr/>
              <a:lstStyle/>
              <a:p>
                <a:r>
                  <a:rPr lang="zh-CN" altLang="en-US">
                    <a:noFill/>
                  </a:rPr>
                  <a:t> </a:t>
                </a:r>
              </a:p>
            </p:txBody>
          </p:sp>
        </mc:Fallback>
      </mc:AlternateContent>
      <p:sp>
        <p:nvSpPr>
          <p:cNvPr id="10" name="矩形 9"/>
          <p:cNvSpPr/>
          <p:nvPr>
            <p:custDataLst>
              <p:tags r:id="rId1"/>
            </p:custDataLst>
          </p:nvPr>
        </p:nvSpPr>
        <p:spPr>
          <a:xfrm>
            <a:off x="4659344" y="740926"/>
            <a:ext cx="73930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CD</a:t>
            </a:r>
            <a:endParaRPr lang="zh-CN" altLang="en-US" sz="3000" b="1" dirty="0">
              <a:solidFill>
                <a:srgbClr val="C00000"/>
              </a:solidFill>
            </a:endParaRPr>
          </a:p>
        </p:txBody>
      </p:sp>
    </p:spTree>
    <p:extLst>
      <p:ext uri="{BB962C8B-B14F-4D97-AF65-F5344CB8AC3E}">
        <p14:creationId xmlns:p14="http://schemas.microsoft.com/office/powerpoint/2010/main" val="7957135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77883" y="1974037"/>
            <a:ext cx="10879599" cy="3277994"/>
          </a:xfrm>
          <a:prstGeom prst="rect">
            <a:avLst/>
          </a:prstGeom>
          <a:noFill/>
        </p:spPr>
        <p:txBody>
          <a:bodyPr wrap="square" lIns="121898" tIns="60948" rIns="121898" bIns="60948">
            <a:noAutofit/>
          </a:bodyPr>
          <a:lstStyle/>
          <a:p>
            <a:pPr>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了解空间向量的概念、空间向量的基本定理及其意义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掌握空间向量的正交分解及其坐标表示</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 </a:t>
            </a:r>
            <a:endParaRPr lang="en-US" altLang="zh-CN" sz="2600" b="1" smtClean="0">
              <a:latin typeface="宋体" panose="02010600030101010101" pitchFamily="2" charset="-122"/>
              <a:cs typeface="Times New Roman" panose="02020603050405020304" pitchFamily="18" charset="0"/>
            </a:endParaRPr>
          </a:p>
          <a:p>
            <a:pPr>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掌握空间向量的线性运算及其坐标表示</a:t>
            </a:r>
            <a:r>
              <a:rPr lang="en-US" altLang="zh-CN" sz="2600" b="1" smtClean="0">
                <a:latin typeface="Times New Roman" panose="02020603050405020304" pitchFamily="18" charset="0"/>
                <a:cs typeface="Times New Roman" panose="02020603050405020304" pitchFamily="18" charset="0"/>
              </a:rPr>
              <a:t>.</a:t>
            </a:r>
          </a:p>
          <a:p>
            <a:pPr>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掌握空间向量的数量积及其坐标表示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能用向量的数量积判断向量的共线和垂直</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 </a:t>
            </a:r>
            <a:endParaRPr lang="en-US" altLang="zh-CN" sz="2600" b="1" smtClean="0">
              <a:latin typeface="宋体" panose="02010600030101010101" pitchFamily="2" charset="-122"/>
              <a:cs typeface="Times New Roman" panose="02020603050405020304" pitchFamily="18" charset="0"/>
            </a:endParaRPr>
          </a:p>
          <a:p>
            <a:pPr>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4</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理解直线的方向向量及平面的法向量</a:t>
            </a:r>
            <a:r>
              <a:rPr lang="en-US" altLang="zh-CN" sz="2600" b="1" smtClean="0">
                <a:latin typeface="Times New Roman" panose="02020603050405020304" pitchFamily="18" charset="0"/>
                <a:cs typeface="Times New Roman" panose="02020603050405020304" pitchFamily="18" charset="0"/>
              </a:rPr>
              <a:t>.</a:t>
            </a:r>
          </a:p>
          <a:p>
            <a:pPr>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5</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能用向量语言表述线线、线面、面面的平行和垂直关系</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 </a:t>
            </a:r>
            <a:endParaRPr lang="en-US" altLang="zh-CN" sz="2600" b="1" smtClean="0">
              <a:latin typeface="宋体" panose="02010600030101010101" pitchFamily="2" charset="-122"/>
              <a:cs typeface="Times New Roman" panose="02020603050405020304" pitchFamily="18" charset="0"/>
            </a:endParaRPr>
          </a:p>
          <a:p>
            <a:pPr>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6</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能用向量方法证明立体几何中有关线面位置关系的一些简单定理</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7340938"/>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157001"/>
            <a:ext cx="12190413" cy="639501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5000"/>
              </a:lnSpc>
            </a:pP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9" name="矩形 8"/>
              <p:cNvSpPr/>
              <p:nvPr/>
            </p:nvSpPr>
            <p:spPr>
              <a:xfrm>
                <a:off x="269382" y="606929"/>
                <a:ext cx="11589417" cy="5401030"/>
              </a:xfrm>
              <a:prstGeom prst="rect">
                <a:avLst/>
              </a:prstGeom>
            </p:spPr>
            <p:txBody>
              <a:bodyPr wrap="square">
                <a:spAutoFit/>
              </a:bodyPr>
              <a:lstStyle/>
              <a:p>
                <a:pPr>
                  <a:lnSpc>
                    <a:spcPct val="135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可得向量</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的方向相反</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此时向量</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共线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反之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当向量</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同向时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不能得到</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不正确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𝑪𝑫</m:t>
                        </m:r>
                      </m:e>
                    </m:acc>
                  </m:oMath>
                </a14:m>
                <a:r>
                  <a:rPr lang="zh-CN" altLang="zh-CN" sz="2600" b="1">
                    <a:latin typeface="Times New Roman" panose="02020603050405020304" pitchFamily="18" charset="0"/>
                    <a:cs typeface="Times New Roman" panose="02020603050405020304" pitchFamily="18" charset="0"/>
                  </a:rPr>
                  <a:t>共线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zh-CN" altLang="zh-CN" sz="2600" b="1">
                    <a:latin typeface="Times New Roman" panose="02020603050405020304" pitchFamily="18" charset="0"/>
                    <a:cs typeface="Times New Roman" panose="02020603050405020304" pitchFamily="18" charset="0"/>
                  </a:rPr>
                  <a:t>或</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四点共线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不正确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三点不共线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对空间任意一点</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𝑶𝑷</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𝟖</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𝟖</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𝟖</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𝟖</m:t>
                        </m:r>
                      </m:den>
                    </m:f>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可得</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四点共面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为空间四点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且有</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𝑷𝑨</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λ</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𝑷𝑩</m:t>
                        </m:r>
                      </m:e>
                    </m:acc>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𝑷𝑪</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𝑷𝑪</m:t>
                        </m:r>
                      </m:e>
                    </m:acc>
                  </m:oMath>
                </a14:m>
                <a:r>
                  <a:rPr lang="zh-CN" altLang="zh-CN" sz="2600" b="1">
                    <a:latin typeface="Times New Roman" panose="02020603050405020304" pitchFamily="18" charset="0"/>
                    <a:cs typeface="Times New Roman" panose="02020603050405020304" pitchFamily="18" charset="0"/>
                  </a:rPr>
                  <a:t>不共线</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λ</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μ</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λ</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可得</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𝑷𝑪</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λ</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𝑪𝑷</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𝑪𝑨</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λ</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𝑪𝑩</m:t>
                        </m:r>
                      </m:e>
                    </m:acc>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三点共线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反之也成立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λ</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是</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三点共线的充要条件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606929"/>
                <a:ext cx="11589417" cy="5401030"/>
              </a:xfrm>
              <a:prstGeom prst="rect">
                <a:avLst/>
              </a:prstGeom>
              <a:blipFill rotWithShape="0">
                <a:blip r:embed="rId3"/>
                <a:stretch>
                  <a:fillRect l="-947" r="-263" b="-79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208421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linds(horizont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linds(horizontal)">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blinds(horizontal)">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blinds(horizontal)">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blinds(horizontal)">
                                      <p:cBhvr>
                                        <p:cTn id="27"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1510210"/>
            <a:ext cx="12190413" cy="4673666"/>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748570"/>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831138"/>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849558"/>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smtClean="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269382" y="1588057"/>
            <a:ext cx="11589417" cy="1692771"/>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空间向量的线性运算以向量的加法、减法、数乘运算为主</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具体求解过程中要注意结合图形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依据三角形法则、平行四边形法则合理运算</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r>
              <a:rPr lang="en-US" altLang="zh-CN" sz="2600" b="1">
                <a:latin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应用共线</a:t>
            </a:r>
            <a:r>
              <a:rPr lang="en-US" altLang="zh-CN" sz="2600" b="1">
                <a:latin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面</a:t>
            </a:r>
            <a:r>
              <a:rPr lang="en-US" altLang="zh-CN" sz="2600" b="1">
                <a:latin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向量定理证明点共线</a:t>
            </a:r>
            <a:r>
              <a:rPr lang="en-US" altLang="zh-CN" sz="2600" b="1">
                <a:latin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面</a:t>
            </a:r>
            <a:r>
              <a:rPr lang="en-US" altLang="zh-CN" sz="2600" b="1">
                <a:latin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的方法比较</a:t>
            </a:r>
            <a:endParaRPr lang="zh-CN" altLang="zh-CN" sz="1050" kern="100" dirty="0">
              <a:effectLst/>
              <a:latin typeface="宋体"/>
              <a:cs typeface="Courier New"/>
            </a:endParaRPr>
          </a:p>
        </p:txBody>
      </p:sp>
      <mc:AlternateContent xmlns:mc="http://schemas.openxmlformats.org/markup-compatibility/2006" xmlns:a14="http://schemas.microsoft.com/office/drawing/2010/main">
        <mc:Choice Requires="a14">
          <p:graphicFrame>
            <p:nvGraphicFramePr>
              <p:cNvPr id="4" name="表格 3"/>
              <p:cNvGraphicFramePr>
                <a:graphicFrameLocks noGrp="1"/>
              </p:cNvGraphicFramePr>
              <p:nvPr>
                <p:extLst>
                  <p:ext uri="{D42A27DB-BD31-4B8C-83A1-F6EECF244321}">
                    <p14:modId xmlns:p14="http://schemas.microsoft.com/office/powerpoint/2010/main" val="2855725914"/>
                  </p:ext>
                </p:extLst>
              </p:nvPr>
            </p:nvGraphicFramePr>
            <p:xfrm>
              <a:off x="437459" y="3303997"/>
              <a:ext cx="11490476" cy="2869121"/>
            </p:xfrm>
            <a:graphic>
              <a:graphicData uri="http://schemas.openxmlformats.org/drawingml/2006/table">
                <a:tbl>
                  <a:tblPr firstRow="1" firstCol="1" bandRow="1"/>
                  <a:tblGrid>
                    <a:gridCol w="5225693"/>
                    <a:gridCol w="6264783"/>
                  </a:tblGrid>
                  <a:tr h="639370">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三点</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P</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共线</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空间四点</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M</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P</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共面</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0297">
                    <a:tc>
                      <a:txBody>
                        <a:bodyPr/>
                        <a:lstStyle/>
                        <a:p>
                          <a:pPr>
                            <a:lnSpc>
                              <a:spcPct val="150000"/>
                            </a:lnSpc>
                            <a:spcAft>
                              <a:spcPts val="0"/>
                            </a:spcAft>
                            <a:tabLst>
                              <a:tab pos="2970530" algn="l"/>
                            </a:tabLst>
                          </a:pPr>
                          <a14:m>
                            <m:oMath xmlns:m="http://schemas.openxmlformats.org/officeDocument/2006/math">
                              <m:acc>
                                <m:accPr>
                                  <m:chr m:val="⃗"/>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𝑷𝑨</m:t>
                                  </m:r>
                                </m:e>
                              </m:acc>
                            </m:oMath>
                          </a14:m>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λ</a:t>
                          </a:r>
                          <a14:m>
                            <m:oMath xmlns:m="http://schemas.openxmlformats.org/officeDocument/2006/math">
                              <m:acc>
                                <m:accPr>
                                  <m:chr m:val="⃗"/>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𝑷𝑩</m:t>
                                  </m:r>
                                </m:e>
                              </m:acc>
                            </m:oMath>
                          </a14:m>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2970530" algn="l"/>
                            </a:tabLst>
                          </a:pPr>
                          <a14:m>
                            <m:oMath xmlns:m="http://schemas.openxmlformats.org/officeDocument/2006/math">
                              <m:acc>
                                <m:accPr>
                                  <m:chr m:val="⃗"/>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𝑴𝑷</m:t>
                                  </m:r>
                                </m:e>
                              </m:acc>
                            </m:oMath>
                          </a14:m>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x</a:t>
                          </a:r>
                          <a14:m>
                            <m:oMath xmlns:m="http://schemas.openxmlformats.org/officeDocument/2006/math">
                              <m:acc>
                                <m:accPr>
                                  <m:chr m:val="⃗"/>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𝑴𝑨</m:t>
                                  </m:r>
                                </m:e>
                              </m:acc>
                            </m:oMath>
                          </a14:m>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y</a:t>
                          </a:r>
                          <a14:m>
                            <m:oMath xmlns:m="http://schemas.openxmlformats.org/officeDocument/2006/math">
                              <m:acc>
                                <m:accPr>
                                  <m:chr m:val="⃗"/>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𝑴𝑩</m:t>
                                  </m:r>
                                </m:e>
                              </m:acc>
                            </m:oMath>
                          </a14:m>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1927">
                    <a:tc>
                      <a:txBody>
                        <a:bodyPr/>
                        <a:lstStyle/>
                        <a:p>
                          <a:pP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对空间任一点</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O</a:t>
                          </a:r>
                          <a:r>
                            <a:rPr lang="en-US" sz="2500" b="1">
                              <a:effectLst/>
                              <a:latin typeface="宋体" panose="02010600030101010101" pitchFamily="2" charset="-122"/>
                              <a:ea typeface="宋体" panose="02010600030101010101" pitchFamily="2" charset="-122"/>
                              <a:cs typeface="Times New Roman" panose="02020603050405020304" pitchFamily="18" charset="0"/>
                            </a:rPr>
                            <a:t>,</a:t>
                          </a:r>
                          <a14:m>
                            <m:oMath xmlns:m="http://schemas.openxmlformats.org/officeDocument/2006/math">
                              <m:acc>
                                <m:accPr>
                                  <m:chr m:val="⃗"/>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𝑶𝑷</m:t>
                                  </m:r>
                                </m:e>
                              </m:acc>
                            </m:oMath>
                          </a14:m>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14:m>
                            <m:oMath xmlns:m="http://schemas.openxmlformats.org/officeDocument/2006/math">
                              <m:acc>
                                <m:accPr>
                                  <m:chr m:val="⃗"/>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𝑶𝑨</m:t>
                                  </m:r>
                                </m:e>
                              </m:acc>
                            </m:oMath>
                          </a14:m>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t</a:t>
                          </a:r>
                          <a14:m>
                            <m:oMath xmlns:m="http://schemas.openxmlformats.org/officeDocument/2006/math">
                              <m:acc>
                                <m:accPr>
                                  <m:chr m:val="⃗"/>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𝑨𝑩</m:t>
                                  </m:r>
                                </m:e>
                              </m:acc>
                            </m:oMath>
                          </a14:m>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对空间任一点</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O</a:t>
                          </a:r>
                          <a:r>
                            <a:rPr lang="en-US" sz="2500" b="1">
                              <a:effectLst/>
                              <a:latin typeface="宋体" panose="02010600030101010101" pitchFamily="2" charset="-122"/>
                              <a:ea typeface="宋体" panose="02010600030101010101" pitchFamily="2" charset="-122"/>
                              <a:cs typeface="Times New Roman" panose="02020603050405020304" pitchFamily="18" charset="0"/>
                            </a:rPr>
                            <a:t>,</a:t>
                          </a:r>
                          <a14:m>
                            <m:oMath xmlns:m="http://schemas.openxmlformats.org/officeDocument/2006/math">
                              <m:acc>
                                <m:accPr>
                                  <m:chr m:val="⃗"/>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𝑶𝑷</m:t>
                                  </m:r>
                                </m:e>
                              </m:acc>
                            </m:oMath>
                          </a14:m>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14:m>
                            <m:oMath xmlns:m="http://schemas.openxmlformats.org/officeDocument/2006/math">
                              <m:acc>
                                <m:accPr>
                                  <m:chr m:val="⃗"/>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𝑶𝑴</m:t>
                                  </m:r>
                                </m:e>
                              </m:acc>
                            </m:oMath>
                          </a14:m>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x</a:t>
                          </a:r>
                          <a14:m>
                            <m:oMath xmlns:m="http://schemas.openxmlformats.org/officeDocument/2006/math">
                              <m:acc>
                                <m:accPr>
                                  <m:chr m:val="⃗"/>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𝑴𝑨</m:t>
                                  </m:r>
                                </m:e>
                              </m:acc>
                            </m:oMath>
                          </a14:m>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y</a:t>
                          </a:r>
                          <a14:m>
                            <m:oMath xmlns:m="http://schemas.openxmlformats.org/officeDocument/2006/math">
                              <m:acc>
                                <m:accPr>
                                  <m:chr m:val="⃗"/>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𝑴𝑩</m:t>
                                  </m:r>
                                </m:e>
                              </m:acc>
                            </m:oMath>
                          </a14:m>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1927">
                    <a:tc>
                      <a:txBody>
                        <a:bodyPr/>
                        <a:lstStyle/>
                        <a:p>
                          <a:pP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对空间任一点</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O</a:t>
                          </a:r>
                          <a:r>
                            <a:rPr lang="en-US" sz="2500" b="1">
                              <a:effectLst/>
                              <a:latin typeface="宋体" panose="02010600030101010101" pitchFamily="2" charset="-122"/>
                              <a:ea typeface="宋体" panose="02010600030101010101" pitchFamily="2" charset="-122"/>
                              <a:cs typeface="Times New Roman" panose="02020603050405020304" pitchFamily="18" charset="0"/>
                            </a:rPr>
                            <a:t>,</a:t>
                          </a:r>
                          <a14:m>
                            <m:oMath xmlns:m="http://schemas.openxmlformats.org/officeDocument/2006/math">
                              <m:acc>
                                <m:accPr>
                                  <m:chr m:val="⃗"/>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𝐎𝐏</m:t>
                                  </m:r>
                                </m:e>
                              </m:acc>
                            </m:oMath>
                          </a14:m>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x</a:t>
                          </a:r>
                          <a14:m>
                            <m:oMath xmlns:m="http://schemas.openxmlformats.org/officeDocument/2006/math">
                              <m:acc>
                                <m:accPr>
                                  <m:chr m:val="⃗"/>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𝑶𝑨</m:t>
                                  </m:r>
                                </m:e>
                              </m:acc>
                            </m:oMath>
                          </a14:m>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(1</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x</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14:m>
                            <m:oMath xmlns:m="http://schemas.openxmlformats.org/officeDocument/2006/math">
                              <m:acc>
                                <m:accPr>
                                  <m:chr m:val="⃗"/>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𝑶𝑩</m:t>
                                  </m:r>
                                </m:e>
                              </m:acc>
                            </m:oMath>
                          </a14:m>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对空间任一点</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O</a:t>
                          </a:r>
                          <a:r>
                            <a:rPr lang="en-US" sz="2500" b="1">
                              <a:effectLst/>
                              <a:latin typeface="宋体" panose="02010600030101010101" pitchFamily="2" charset="-122"/>
                              <a:ea typeface="宋体" panose="02010600030101010101" pitchFamily="2" charset="-122"/>
                              <a:cs typeface="Times New Roman" panose="02020603050405020304" pitchFamily="18" charset="0"/>
                            </a:rPr>
                            <a:t>,</a:t>
                          </a:r>
                          <a14:m>
                            <m:oMath xmlns:m="http://schemas.openxmlformats.org/officeDocument/2006/math">
                              <m:acc>
                                <m:accPr>
                                  <m:chr m:val="⃗"/>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𝑶𝑷</m:t>
                                  </m:r>
                                </m:e>
                              </m:acc>
                            </m:oMath>
                          </a14:m>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x</a:t>
                          </a:r>
                          <a14:m>
                            <m:oMath xmlns:m="http://schemas.openxmlformats.org/officeDocument/2006/math">
                              <m:acc>
                                <m:accPr>
                                  <m:chr m:val="⃗"/>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𝑶𝑴</m:t>
                                  </m:r>
                                </m:e>
                              </m:acc>
                            </m:oMath>
                          </a14:m>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y</a:t>
                          </a:r>
                          <a14:m>
                            <m:oMath xmlns:m="http://schemas.openxmlformats.org/officeDocument/2006/math">
                              <m:acc>
                                <m:accPr>
                                  <m:chr m:val="⃗"/>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𝑶𝑨</m:t>
                                  </m:r>
                                </m:e>
                              </m:acc>
                            </m:oMath>
                          </a14:m>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(1</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x</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y</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14:m>
                            <m:oMath xmlns:m="http://schemas.openxmlformats.org/officeDocument/2006/math">
                              <m:acc>
                                <m:accPr>
                                  <m:chr m:val="⃗"/>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𝑶𝑩</m:t>
                                  </m:r>
                                </m:e>
                              </m:acc>
                            </m:oMath>
                          </a14:m>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4" name="表格 3"/>
              <p:cNvGraphicFramePr>
                <a:graphicFrameLocks noGrp="1"/>
              </p:cNvGraphicFramePr>
              <p:nvPr>
                <p:extLst>
                  <p:ext uri="{D42A27DB-BD31-4B8C-83A1-F6EECF244321}">
                    <p14:modId xmlns:p14="http://schemas.microsoft.com/office/powerpoint/2010/main" val="2855725914"/>
                  </p:ext>
                </p:extLst>
              </p:nvPr>
            </p:nvGraphicFramePr>
            <p:xfrm>
              <a:off x="437459" y="3303997"/>
              <a:ext cx="11490476" cy="2743521"/>
            </p:xfrm>
            <a:graphic>
              <a:graphicData uri="http://schemas.openxmlformats.org/drawingml/2006/table">
                <a:tbl>
                  <a:tblPr firstRow="1" firstCol="1" bandRow="1"/>
                  <a:tblGrid>
                    <a:gridCol w="5225693"/>
                    <a:gridCol w="6264783"/>
                  </a:tblGrid>
                  <a:tr h="639370">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三点</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P</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共线</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空间四点</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M</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P</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共面</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0297">
                    <a:tc>
                      <a:txBody>
                        <a:bodyPr/>
                        <a:lstStyle/>
                        <a:p>
                          <a:endParaRPr lang="zh-CN"/>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6"/>
                          <a:stretch>
                            <a:fillRect l="-117" t="-91379" r="-120047" b="-214655"/>
                          </a:stretch>
                        </a:blipFill>
                      </a:tcPr>
                    </a:tc>
                    <a:tc>
                      <a:txBody>
                        <a:bodyPr/>
                        <a:lstStyle/>
                        <a:p>
                          <a:endParaRPr lang="zh-CN"/>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6"/>
                          <a:stretch>
                            <a:fillRect l="-83560" t="-91379" r="-195" b="-214655"/>
                          </a:stretch>
                        </a:blipFill>
                      </a:tcPr>
                    </a:tc>
                  </a:tr>
                  <a:tr h="701927">
                    <a:tc>
                      <a:txBody>
                        <a:bodyPr/>
                        <a:lstStyle/>
                        <a:p>
                          <a:endParaRPr lang="zh-CN"/>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6"/>
                          <a:stretch>
                            <a:fillRect l="-117" t="-193043" r="-120047" b="-116522"/>
                          </a:stretch>
                        </a:blipFill>
                      </a:tcPr>
                    </a:tc>
                    <a:tc>
                      <a:txBody>
                        <a:bodyPr/>
                        <a:lstStyle/>
                        <a:p>
                          <a:endParaRPr lang="zh-CN"/>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6"/>
                          <a:stretch>
                            <a:fillRect l="-83560" t="-193043" r="-195" b="-116522"/>
                          </a:stretch>
                        </a:blipFill>
                      </a:tcPr>
                    </a:tc>
                  </a:tr>
                  <a:tr h="701927">
                    <a:tc>
                      <a:txBody>
                        <a:bodyPr/>
                        <a:lstStyle/>
                        <a:p>
                          <a:endParaRPr lang="zh-CN"/>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6"/>
                          <a:stretch>
                            <a:fillRect l="-117" t="-290517" r="-120047" b="-15517"/>
                          </a:stretch>
                        </a:blipFill>
                      </a:tcPr>
                    </a:tc>
                    <a:tc>
                      <a:txBody>
                        <a:bodyPr/>
                        <a:lstStyle/>
                        <a:p>
                          <a:endParaRPr lang="zh-CN"/>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6"/>
                          <a:stretch>
                            <a:fillRect l="-83560" t="-290517" r="-195" b="-15517"/>
                          </a:stretch>
                        </a:blipFill>
                      </a:tcPr>
                    </a:tc>
                  </a:tr>
                </a:tbl>
              </a:graphicData>
            </a:graphic>
          </p:graphicFrame>
        </mc:Fallback>
      </mc:AlternateContent>
    </p:spTree>
    <p:extLst>
      <p:ext uri="{BB962C8B-B14F-4D97-AF65-F5344CB8AC3E}">
        <p14:creationId xmlns:p14="http://schemas.microsoft.com/office/powerpoint/2010/main" val="3437406079"/>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2782508"/>
            <a:ext cx="12190413" cy="340061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2" name="矩形 11"/>
              <p:cNvSpPr/>
              <p:nvPr/>
            </p:nvSpPr>
            <p:spPr>
              <a:xfrm>
                <a:off x="269382" y="621443"/>
                <a:ext cx="11589417" cy="4943982"/>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1</a:t>
                </a:r>
                <a:r>
                  <a:rPr lang="en-US" altLang="zh-CN" sz="2600" b="1">
                    <a:solidFill>
                      <a:srgbClr val="0000FF"/>
                    </a:solidFill>
                    <a:latin typeface="宋体" panose="02010600030101010101" pitchFamily="2" charset="-122"/>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三点不共线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对平面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外的任一点</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若点</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满足</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𝑶𝑴</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判断</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𝑴𝑪</m:t>
                        </m:r>
                      </m:e>
                    </m:acc>
                  </m:oMath>
                </a14:m>
                <a:r>
                  <a:rPr lang="zh-CN" altLang="zh-CN" sz="2600" b="1">
                    <a:latin typeface="Times New Roman" panose="02020603050405020304" pitchFamily="18" charset="0"/>
                    <a:cs typeface="Times New Roman" panose="02020603050405020304" pitchFamily="18" charset="0"/>
                  </a:rPr>
                  <a:t>三个向量是否共面</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由</a:t>
                </a:r>
                <a:r>
                  <a:rPr lang="zh-CN" altLang="zh-CN" sz="2600" b="1">
                    <a:latin typeface="Times New Roman" panose="02020603050405020304" pitchFamily="18" charset="0"/>
                    <a:cs typeface="Times New Roman" panose="02020603050405020304" pitchFamily="18" charset="0"/>
                  </a:rPr>
                  <a:t>已知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Times New Roman" panose="02020603050405020304" pitchFamily="18" charset="0"/>
                    <a:cs typeface="Times New Roman" panose="02020603050405020304" pitchFamily="18" charset="0"/>
                  </a:rPr>
                  <a:t>=3</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𝑶𝑴</m:t>
                        </m:r>
                      </m:e>
                    </m:acc>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𝑶𝑴</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𝑶𝑴</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𝑶𝑴</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即</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𝑴𝑨</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𝑩𝑴</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𝑪𝑴</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𝑴𝑪</m:t>
                        </m:r>
                      </m:e>
                    </m:acc>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𝑴𝑪</m:t>
                        </m:r>
                      </m:e>
                    </m:acc>
                  </m:oMath>
                </a14:m>
                <a:r>
                  <a:rPr lang="zh-CN" altLang="zh-CN" sz="2600" b="1">
                    <a:latin typeface="Times New Roman" panose="02020603050405020304" pitchFamily="18" charset="0"/>
                    <a:cs typeface="Times New Roman" panose="02020603050405020304" pitchFamily="18" charset="0"/>
                  </a:rPr>
                  <a:t>共面</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269382" y="621443"/>
                <a:ext cx="11589417" cy="4943982"/>
              </a:xfrm>
              <a:prstGeom prst="rect">
                <a:avLst/>
              </a:prstGeom>
              <a:blipFill rotWithShape="0">
                <a:blip r:embed="rId3"/>
                <a:stretch>
                  <a:fillRect l="-947" b="-37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318212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blinds(horizontal)">
                                      <p:cBhvr>
                                        <p:cTn id="7" dur="500"/>
                                        <p:tgtEl>
                                          <p:spTgt spid="1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3" end="3"/>
                                            </p:txEl>
                                          </p:spTgt>
                                        </p:tgtEl>
                                        <p:attrNameLst>
                                          <p:attrName>style.visibility</p:attrName>
                                        </p:attrNameLst>
                                      </p:cBhvr>
                                      <p:to>
                                        <p:strVal val="visible"/>
                                      </p:to>
                                    </p:set>
                                    <p:animEffect transition="in" filter="blinds(horizontal)">
                                      <p:cBhvr>
                                        <p:cTn id="12" dur="500"/>
                                        <p:tgtEl>
                                          <p:spTgt spid="1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blinds(horizontal)">
                                      <p:cBhvr>
                                        <p:cTn id="17" dur="500"/>
                                        <p:tgtEl>
                                          <p:spTgt spid="1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5" end="5"/>
                                            </p:txEl>
                                          </p:spTgt>
                                        </p:tgtEl>
                                        <p:attrNameLst>
                                          <p:attrName>style.visibility</p:attrName>
                                        </p:attrNameLst>
                                      </p:cBhvr>
                                      <p:to>
                                        <p:strVal val="visible"/>
                                      </p:to>
                                    </p:set>
                                    <p:animEffect transition="in" filter="blinds(horizontal)">
                                      <p:cBhvr>
                                        <p:cTn id="22"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1285022"/>
            <a:ext cx="12190413" cy="487230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4" name="矩形 3"/>
              <p:cNvSpPr/>
              <p:nvPr/>
            </p:nvSpPr>
            <p:spPr>
              <a:xfrm>
                <a:off x="269382" y="634143"/>
                <a:ext cx="11589417" cy="5149230"/>
              </a:xfrm>
              <a:prstGeom prst="rect">
                <a:avLst/>
              </a:prstGeom>
            </p:spPr>
            <p:txBody>
              <a:bodyPr wrap="square">
                <a:spAutoFit/>
              </a:bodyPr>
              <a:lstStyle/>
              <a:p>
                <a:pPr>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判断点</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是否在平面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内</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smtClean="0">
                    <a:effectLst/>
                    <a:latin typeface="Times New Roman" panose="02020603050405020304" pitchFamily="18" charset="0"/>
                    <a:ea typeface="黑体" panose="02010609060101010101" pitchFamily="49" charset="-122"/>
                    <a:cs typeface="Times New Roman" panose="02020603050405020304" pitchFamily="18" charset="0"/>
                  </a:rPr>
                  <a:t>法</a:t>
                </a: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一</a:t>
                </a:r>
                <a:r>
                  <a:rPr lang="zh-CN" altLang="zh-CN" sz="2600" b="1">
                    <a:latin typeface="Times New Roman" panose="02020603050405020304" pitchFamily="18" charset="0"/>
                    <a:cs typeface="Times New Roman" panose="02020603050405020304" pitchFamily="18" charset="0"/>
                  </a:rPr>
                  <a:t>　由</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𝑴𝑪</m:t>
                        </m:r>
                      </m:e>
                    </m:acc>
                  </m:oMath>
                </a14:m>
                <a:r>
                  <a:rPr lang="zh-CN" altLang="zh-CN" sz="2600" b="1">
                    <a:latin typeface="Times New Roman" panose="02020603050405020304" pitchFamily="18" charset="0"/>
                    <a:cs typeface="Times New Roman" panose="02020603050405020304" pitchFamily="18" charset="0"/>
                  </a:rPr>
                  <a:t>共面且过同一点</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所以四点</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共面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从而点</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在平面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内</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法二</a:t>
                </a:r>
                <a:r>
                  <a:rPr lang="zh-CN" altLang="zh-CN" sz="2600" b="1">
                    <a:latin typeface="Times New Roman" panose="02020603050405020304" pitchFamily="18" charset="0"/>
                    <a:cs typeface="Times New Roman" panose="02020603050405020304" pitchFamily="18" charset="0"/>
                  </a:rPr>
                  <a:t>　因为</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𝑶𝑴</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又因为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四点共面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从而</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在平面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内</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269382" y="634143"/>
                <a:ext cx="11589417" cy="5149230"/>
              </a:xfrm>
              <a:prstGeom prst="rect">
                <a:avLst/>
              </a:prstGeom>
              <a:blipFill rotWithShape="0">
                <a:blip r:embed="rId3"/>
                <a:stretch>
                  <a:fillRect l="-947" b="-201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9040723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linds(horizontal)">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blinds(horizontal)">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blinds(horizontal)">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blinds(horizontal)">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blinds(horizontal)">
                                      <p:cBhvr>
                                        <p:cTn id="3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3137135"/>
            <a:ext cx="12190413" cy="315717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custDataLst>
              <p:tags r:id="rId2"/>
            </p:custDataLst>
          </p:nvPr>
        </p:nvSpPr>
        <p:spPr bwMode="auto">
          <a:xfrm>
            <a:off x="251427" y="146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考点二</a:t>
            </a:r>
            <a:r>
              <a:rPr lang="zh-CN" altLang="zh-CN" sz="2800" b="1">
                <a:latin typeface="Times New Roman" panose="02020603050405020304" pitchFamily="18" charset="0"/>
                <a:cs typeface="Times New Roman" panose="02020603050405020304" pitchFamily="18" charset="0"/>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空间向量的数量积及其应用</a:t>
            </a:r>
            <a:endParaRPr lang="zh-CN" altLang="zh-CN" sz="120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矩形 11"/>
              <p:cNvSpPr/>
              <p:nvPr/>
            </p:nvSpPr>
            <p:spPr>
              <a:xfrm>
                <a:off x="269382" y="781100"/>
                <a:ext cx="8202121" cy="1969578"/>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2</a:t>
                </a:r>
                <a:r>
                  <a:rPr lang="en-US" altLang="zh-CN" sz="2600" b="1">
                    <a:solidFill>
                      <a:srgbClr val="0000FF"/>
                    </a:solidFill>
                    <a:latin typeface="宋体" panose="02010600030101010101" pitchFamily="2" charset="-122"/>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正四面体</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所有棱长均相等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的棱长为</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分别是正四面体</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中各棱的中点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试采用向量法解决下列问题</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269382" y="781100"/>
                <a:ext cx="8202121" cy="1969578"/>
              </a:xfrm>
              <a:prstGeom prst="rect">
                <a:avLst/>
              </a:prstGeom>
              <a:blipFill rotWithShape="0">
                <a:blip r:embed="rId4"/>
                <a:stretch>
                  <a:fillRect l="-1337" b="-2477"/>
                </a:stretch>
              </a:blipFill>
            </p:spPr>
            <p:txBody>
              <a:bodyPr/>
              <a:lstStyle/>
              <a:p>
                <a:r>
                  <a:rPr lang="zh-CN" altLang="en-US">
                    <a:noFill/>
                  </a:rPr>
                  <a:t> </a:t>
                </a:r>
              </a:p>
            </p:txBody>
          </p:sp>
        </mc:Fallback>
      </mc:AlternateContent>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8193" name="image6.jpe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76303" y="831057"/>
            <a:ext cx="2619054" cy="2178681"/>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35255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9" name="矩形 8"/>
              <p:cNvSpPr/>
              <p:nvPr/>
            </p:nvSpPr>
            <p:spPr>
              <a:xfrm>
                <a:off x="421782" y="2481990"/>
                <a:ext cx="8202121" cy="3434723"/>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求</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𝑬𝑭</m:t>
                        </m:r>
                      </m:e>
                    </m:acc>
                  </m:oMath>
                </a14:m>
                <a:r>
                  <a:rPr lang="zh-CN" altLang="zh-CN" sz="2600" b="1">
                    <a:latin typeface="Times New Roman" panose="02020603050405020304" pitchFamily="18" charset="0"/>
                    <a:cs typeface="Times New Roman" panose="02020603050405020304" pitchFamily="18" charset="0"/>
                  </a:rPr>
                  <a:t>的模长</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因为正四面体</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BCD</a:t>
                </a:r>
                <a:r>
                  <a:rPr lang="zh-CN" altLang="zh-CN" sz="2600" b="1">
                    <a:latin typeface="Times New Roman" panose="02020603050405020304" pitchFamily="18" charset="0"/>
                    <a:cs typeface="Times New Roman" panose="02020603050405020304" pitchFamily="18" charset="0"/>
                  </a:rPr>
                  <a:t>的棱长为</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分别是正四面体</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BCD</a:t>
                </a:r>
                <a:r>
                  <a:rPr lang="zh-CN" altLang="zh-CN" sz="2600" b="1">
                    <a:latin typeface="Times New Roman" panose="02020603050405020304" pitchFamily="18" charset="0"/>
                    <a:cs typeface="Times New Roman" panose="02020603050405020304" pitchFamily="18" charset="0"/>
                  </a:rPr>
                  <a:t>中各棱的中点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𝑩𝑬</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421782" y="2481990"/>
                <a:ext cx="8202121" cy="3434723"/>
              </a:xfrm>
              <a:prstGeom prst="rect">
                <a:avLst/>
              </a:prstGeom>
              <a:blipFill rotWithShape="0">
                <a:blip r:embed="rId6"/>
                <a:stretch>
                  <a:fillRect l="-1337" b="-106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79188067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linds(horizont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linds(horizontal)">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blinds(horizontal)">
                                      <p:cBhvr>
                                        <p:cTn id="1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421782" y="837470"/>
                <a:ext cx="11506153" cy="5376665"/>
              </a:xfrm>
              <a:prstGeom prst="rect">
                <a:avLst/>
              </a:prstGeom>
            </p:spPr>
            <p:txBody>
              <a:bodyPr wrap="square">
                <a:spAutoFit/>
              </a:bodyPr>
              <a:lstStyle/>
              <a:p>
                <a:pPr>
                  <a:lnSpc>
                    <a:spcPct val="150000"/>
                  </a:lnSpc>
                  <a:spcAft>
                    <a:spcPts val="0"/>
                  </a:spcAft>
                  <a:tabLst>
                    <a:tab pos="2970530" algn="l"/>
                  </a:tabLst>
                </a:pP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𝑨𝑭</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𝑬𝑭</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𝑬𝑩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𝑨𝑭</m:t>
                        </m:r>
                      </m:e>
                    </m:acc>
                  </m:oMath>
                </a14:m>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𝑬𝑭</m:t>
                        </m:r>
                      </m:e>
                    </m:acc>
                  </m:oMath>
                </a14:m>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cos</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60°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cos</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60°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cos</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60°)=</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𝑬𝑭</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421782" y="837470"/>
                <a:ext cx="11506153" cy="5376665"/>
              </a:xfrm>
              <a:prstGeom prst="rect">
                <a:avLst/>
              </a:prstGeom>
              <a:blipFill rotWithShape="0">
                <a:blip r:embed="rId3"/>
                <a:stretch>
                  <a:fillRect l="-95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05023770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1238283"/>
            <a:ext cx="12190413" cy="507891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4" name="矩形 13"/>
              <p:cNvSpPr/>
              <p:nvPr/>
            </p:nvSpPr>
            <p:spPr>
              <a:xfrm>
                <a:off x="269382" y="430816"/>
                <a:ext cx="11589417" cy="5396927"/>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求</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𝑬𝑭</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𝑮𝑯</m:t>
                        </m:r>
                      </m:e>
                    </m:acc>
                  </m:oMath>
                </a14:m>
                <a:r>
                  <a:rPr lang="zh-CN" altLang="zh-CN" sz="2600" b="1">
                    <a:latin typeface="Times New Roman" panose="02020603050405020304" pitchFamily="18" charset="0"/>
                    <a:cs typeface="Times New Roman" panose="02020603050405020304" pitchFamily="18" charset="0"/>
                  </a:rPr>
                  <a:t>的夹角</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在正四面体</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𝑬𝑭</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𝑬𝑭</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同理</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𝑮𝑯</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𝑮𝑯</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cos&lt;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𝑬𝑭</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𝑮𝑯</m:t>
                        </m:r>
                      </m:e>
                    </m:acc>
                  </m:oMath>
                </a14:m>
                <a:r>
                  <a:rPr lang="en-US" altLang="zh-CN" sz="2600" b="1">
                    <a:latin typeface="Times New Roman" panose="02020603050405020304" pitchFamily="18" charset="0"/>
                    <a:cs typeface="Times New Roman" panose="02020603050405020304" pitchFamily="18" charset="0"/>
                  </a:rPr>
                  <a:t>&gt;=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𝑬𝑭</m:t>
                            </m:r>
                          </m:e>
                        </m:acc>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𝑮𝑯</m:t>
                            </m:r>
                          </m:e>
                        </m:acc>
                      </m:num>
                      <m:den>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𝑬𝑭</m:t>
                            </m:r>
                          </m:e>
                        </m:acc>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𝑮𝑯</m:t>
                            </m:r>
                          </m:e>
                        </m:acc>
                        <m:r>
                          <a:rPr lang="en-US" altLang="zh-CN" sz="2600" b="1" i="1">
                            <a:latin typeface="Cambria Math" panose="02040503050406030204" pitchFamily="18" charset="0"/>
                            <a:cs typeface="Times New Roman" panose="02020603050405020304" pitchFamily="18" charset="0"/>
                          </a:rPr>
                          <m:t>|</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𝒄</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𝒄</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num>
                      <m:den>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den>
                    </m:f>
                  </m:oMath>
                </a14:m>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30000">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c·a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30000">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p>
              <a:p>
                <a:pPr>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cos</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60°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𝑬𝑭</m:t>
                        </m:r>
                      </m:e>
                    </m:acc>
                    <m:r>
                      <a:rPr lang="zh-CN" altLang="zh-CN" sz="2600" b="1">
                        <a:latin typeface="Cambria Math" panose="02040503050406030204" pitchFamily="18" charset="0"/>
                        <a:cs typeface="Times New Roman" panose="02020603050405020304" pitchFamily="18" charset="0"/>
                      </a:rPr>
                      <m:t>与</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𝑮𝑯</m:t>
                        </m:r>
                      </m:e>
                    </m:acc>
                  </m:oMath>
                </a14:m>
                <a:r>
                  <a:rPr lang="zh-CN" altLang="zh-CN" sz="2600" b="1">
                    <a:latin typeface="Times New Roman" panose="02020603050405020304" pitchFamily="18" charset="0"/>
                    <a:cs typeface="Times New Roman" panose="02020603050405020304" pitchFamily="18" charset="0"/>
                  </a:rPr>
                  <a:t>的夹角为</a:t>
                </a:r>
                <a:r>
                  <a:rPr lang="en-US" altLang="zh-CN" sz="2600" b="1">
                    <a:latin typeface="Times New Roman" panose="02020603050405020304" pitchFamily="18" charset="0"/>
                    <a:cs typeface="Times New Roman" panose="02020603050405020304" pitchFamily="18" charset="0"/>
                  </a:rPr>
                  <a:t>90°.</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430816"/>
                <a:ext cx="11589417" cy="5396927"/>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603668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linds(horizontal)">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linds(horizont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linds(horizontal)">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blinds(horizontal)">
                                      <p:cBhvr>
                                        <p:cTn id="22" dur="500"/>
                                        <p:tgtEl>
                                          <p:spTgt spid="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blinds(horizontal)">
                                      <p:cBhvr>
                                        <p:cTn id="27" dur="500"/>
                                        <p:tgtEl>
                                          <p:spTgt spid="1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xEl>
                                              <p:pRg st="6" end="6"/>
                                            </p:txEl>
                                          </p:spTgt>
                                        </p:tgtEl>
                                        <p:attrNameLst>
                                          <p:attrName>style.visibility</p:attrName>
                                        </p:attrNameLst>
                                      </p:cBhvr>
                                      <p:to>
                                        <p:strVal val="visible"/>
                                      </p:to>
                                    </p:set>
                                    <p:animEffect transition="in" filter="blinds(horizontal)">
                                      <p:cBhvr>
                                        <p:cTn id="32"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368939" y="2194429"/>
            <a:ext cx="11298071" cy="1224118"/>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由向量数量积的定义知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要求</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的数量积</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需已知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和</a:t>
            </a:r>
            <a:r>
              <a:rPr lang="en-US" altLang="zh-CN" sz="2600" b="1">
                <a:latin typeface="Times New Roman" panose="02020603050405020304" pitchFamily="18" charset="0"/>
                <a:cs typeface="Times New Roman" panose="02020603050405020304" pitchFamily="18" charset="0"/>
              </a:rPr>
              <a:t>&lt;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&gt;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的夹角与方向有关</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一定要根据方向正确判定夹角的大小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才能使</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计算准确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6603333"/>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2731743"/>
            <a:ext cx="12190413" cy="352388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7" name="矩形 6"/>
          <p:cNvSpPr/>
          <p:nvPr/>
        </p:nvSpPr>
        <p:spPr>
          <a:xfrm>
            <a:off x="126806" y="583343"/>
            <a:ext cx="8451221" cy="1604222"/>
          </a:xfrm>
          <a:prstGeom prst="rect">
            <a:avLst/>
          </a:prstGeom>
        </p:spPr>
        <p:txBody>
          <a:bodyPr wrap="square">
            <a:spAutoFit/>
          </a:bodyPr>
          <a:lstStyle/>
          <a:p>
            <a:pPr marL="355600" indent="-355600">
              <a:lnSpc>
                <a:spcPct val="13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2</a:t>
            </a:r>
            <a:r>
              <a:rPr lang="en-US" altLang="zh-CN" sz="2600" b="1">
                <a:solidFill>
                  <a:srgbClr val="0000FF"/>
                </a:solidFill>
                <a:latin typeface="宋体" panose="02010600030101010101" pitchFamily="2" charset="-122"/>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四棱柱</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底面为平行四边形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以顶点</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为端点的三条棱长都为</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且两两夹角为</a:t>
            </a:r>
            <a:r>
              <a:rPr lang="en-US" altLang="zh-CN" sz="2600" b="1">
                <a:latin typeface="Times New Roman" panose="02020603050405020304" pitchFamily="18" charset="0"/>
                <a:cs typeface="Times New Roman" panose="02020603050405020304" pitchFamily="18" charset="0"/>
              </a:rPr>
              <a:t>60°.</a:t>
            </a:r>
            <a:r>
              <a:rPr lang="zh-CN" altLang="zh-CN" sz="2600" b="1">
                <a:latin typeface="Times New Roman" panose="02020603050405020304" pitchFamily="18" charset="0"/>
                <a:cs typeface="Times New Roman" panose="02020603050405020304" pitchFamily="18" charset="0"/>
              </a:rPr>
              <a:t>求</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9217" name="image7.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62606" y="632343"/>
            <a:ext cx="2989355" cy="2149370"/>
          </a:xfrm>
          <a:prstGeom prst="rect">
            <a:avLst/>
          </a:prstGeom>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矩形 8"/>
              <p:cNvSpPr/>
              <p:nvPr/>
            </p:nvSpPr>
            <p:spPr>
              <a:xfrm>
                <a:off x="490436" y="2108232"/>
                <a:ext cx="11475599" cy="3727944"/>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的长</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记</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&lt;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&gt;=&lt;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&gt;=&lt;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&gt;=60</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b</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c</a:t>
                </a:r>
                <a:r>
                  <a:rPr lang="en-US" altLang="zh-CN" sz="2600" b="1" smtClean="0">
                    <a:latin typeface="Times New Roman" panose="02020603050405020304" pitchFamily="18" charset="0"/>
                    <a:cs typeface="Times New Roman" panose="02020603050405020304" pitchFamily="18" charset="0"/>
                  </a:rPr>
                  <a:t>)</a:t>
                </a:r>
                <a:r>
                  <a:rPr lang="en-US" altLang="zh-CN" sz="2600" b="1" baseline="30000" smtClean="0">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a:t>
                </a:r>
                <a:r>
                  <a:rPr lang="en-US" altLang="zh-CN" sz="2600" b="1" baseline="30000" smtClean="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b</a:t>
                </a:r>
                <a:r>
                  <a:rPr lang="en-US" altLang="zh-CN" sz="2600" b="1" baseline="30000" smtClean="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c</a:t>
                </a:r>
                <a:r>
                  <a:rPr lang="en-US" altLang="zh-CN" sz="2600" b="1" baseline="30000" smtClean="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2(</a:t>
                </a:r>
                <a:r>
                  <a:rPr lang="en-US" altLang="zh-CN" sz="2600" b="1" i="1" smtClean="0">
                    <a:latin typeface="Times New Roman" panose="02020603050405020304" pitchFamily="18" charset="0"/>
                    <a:cs typeface="Times New Roman" panose="02020603050405020304" pitchFamily="18" charset="0"/>
                  </a:rPr>
                  <a:t>a·b</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b·c</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c·a</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e>
                      <m:sub>
                        <m:r>
                          <a:rPr lang="en-US" altLang="zh-CN" sz="2600" b="1" i="1">
                            <a:latin typeface="Cambria Math" panose="02040503050406030204" pitchFamily="18" charset="0"/>
                            <a:cs typeface="Times New Roman" panose="02020603050405020304" pitchFamily="18" charset="0"/>
                          </a:rPr>
                          <m:t>𝟏</m:t>
                        </m:r>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AC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的长为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490436" y="2108232"/>
                <a:ext cx="11475599" cy="3727944"/>
              </a:xfrm>
              <a:prstGeom prst="rect">
                <a:avLst/>
              </a:prstGeom>
              <a:blipFill rotWithShape="0">
                <a:blip r:embed="rId4"/>
                <a:stretch>
                  <a:fillRect l="-956" b="-311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938925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linds(horizont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linds(horizontal)">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blinds(horizontal)">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blinds(horizontal)">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blinds(horizontal)">
                                      <p:cBhvr>
                                        <p:cTn id="27"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1413571"/>
            <a:ext cx="12190413" cy="488073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1" name="矩形 10"/>
              <p:cNvSpPr/>
              <p:nvPr/>
            </p:nvSpPr>
            <p:spPr>
              <a:xfrm>
                <a:off x="269382" y="621443"/>
                <a:ext cx="11589417" cy="4679486"/>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BD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夹角的余弦值</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cos&lt;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Times New Roman" panose="02020603050405020304" pitchFamily="18" charset="0"/>
                    <a:cs typeface="Times New Roman" panose="02020603050405020304" pitchFamily="18" charset="0"/>
                  </a:rPr>
                  <a:t>&gt;=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e>
                        </m:acc>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num>
                      <m:den>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e>
                        </m:acc>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r>
                          <a:rPr lang="en-US" altLang="zh-CN" sz="2600" b="1" i="1">
                            <a:latin typeface="Cambria Math" panose="02040503050406030204" pitchFamily="18" charset="0"/>
                            <a:cs typeface="Times New Roman" panose="02020603050405020304" pitchFamily="18" charset="0"/>
                          </a:rPr>
                          <m:t>|</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BD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夹角的余弦值为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621443"/>
                <a:ext cx="11589417" cy="4679486"/>
              </a:xfrm>
              <a:prstGeom prst="rect">
                <a:avLst/>
              </a:prstGeom>
              <a:blipFill rotWithShape="0">
                <a:blip r:embed="rId3"/>
                <a:stretch>
                  <a:fillRect l="-947" b="-39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0634767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linds(horizontal)">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linds(horizontal)">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blinds(horizontal)">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blinds(horizontal)">
                                      <p:cBhvr>
                                        <p:cTn id="22" dur="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blinds(horizontal)">
                                      <p:cBhvr>
                                        <p:cTn id="27" dur="500"/>
                                        <p:tgtEl>
                                          <p:spTgt spid="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1">
                                            <p:txEl>
                                              <p:pRg st="6" end="6"/>
                                            </p:txEl>
                                          </p:spTgt>
                                        </p:tgtEl>
                                        <p:attrNameLst>
                                          <p:attrName>style.visibility</p:attrName>
                                        </p:attrNameLst>
                                      </p:cBhvr>
                                      <p:to>
                                        <p:strVal val="visible"/>
                                      </p:to>
                                    </p:set>
                                    <p:animEffect transition="in" filter="blinds(horizontal)">
                                      <p:cBhvr>
                                        <p:cTn id="32"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8"/>
          <p:cNvSpPr/>
          <p:nvPr/>
        </p:nvSpPr>
        <p:spPr bwMode="auto">
          <a:xfrm>
            <a:off x="-2" y="2611947"/>
            <a:ext cx="4837438" cy="1712353"/>
          </a:xfrm>
          <a:custGeom>
            <a:avLst/>
            <a:gdLst/>
            <a:ahLst/>
            <a:cxnLst/>
            <a:rect l="l" t="t" r="r" b="b"/>
            <a:pathLst>
              <a:path w="4310745" h="1283968">
                <a:moveTo>
                  <a:pt x="1089668" y="0"/>
                </a:moveTo>
                <a:lnTo>
                  <a:pt x="3526973" y="0"/>
                </a:lnTo>
                <a:lnTo>
                  <a:pt x="4310745" y="1269454"/>
                </a:lnTo>
                <a:lnTo>
                  <a:pt x="1089668" y="1283968"/>
                </a:lnTo>
                <a:close/>
                <a:moveTo>
                  <a:pt x="0" y="0"/>
                </a:moveTo>
                <a:lnTo>
                  <a:pt x="1089667" y="0"/>
                </a:lnTo>
                <a:lnTo>
                  <a:pt x="1089667" y="1283968"/>
                </a:lnTo>
                <a:lnTo>
                  <a:pt x="0" y="1283968"/>
                </a:lnTo>
                <a:close/>
              </a:path>
            </a:pathLst>
          </a:custGeom>
          <a:solidFill>
            <a:srgbClr val="548235"/>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
        <p:nvSpPr>
          <p:cNvPr id="5" name="TextBox 4"/>
          <p:cNvSpPr txBox="1"/>
          <p:nvPr/>
        </p:nvSpPr>
        <p:spPr bwMode="auto">
          <a:xfrm>
            <a:off x="1015234" y="2688154"/>
            <a:ext cx="2902842" cy="1199158"/>
          </a:xfrm>
          <a:prstGeom prst="rect">
            <a:avLst/>
          </a:prstGeom>
          <a:noFill/>
        </p:spPr>
        <p:txBody>
          <a:bodyPr wrap="square">
            <a:spAutoFit/>
          </a:bodyPr>
          <a:lstStyle/>
          <a:p>
            <a:pPr>
              <a:defRPr/>
            </a:pP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目</a:t>
            </a:r>
            <a:r>
              <a:rPr lang="en-US" altLang="zh-CN" sz="7200" kern="0" spc="-200" dirty="0">
                <a:ln w="1905">
                  <a:noFill/>
                </a:ln>
                <a:solidFill>
                  <a:prstClr val="white"/>
                </a:solidFill>
                <a:latin typeface="微软雅黑" panose="020B0503020204020204" pitchFamily="34" charset="-122"/>
                <a:ea typeface="微软雅黑" panose="020B0503020204020204" pitchFamily="34" charset="-122"/>
              </a:rPr>
              <a:t> </a:t>
            </a: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录</a:t>
            </a:r>
          </a:p>
        </p:txBody>
      </p:sp>
      <p:sp>
        <p:nvSpPr>
          <p:cNvPr id="6" name="TextBox 5"/>
          <p:cNvSpPr txBox="1"/>
          <p:nvPr/>
        </p:nvSpPr>
        <p:spPr bwMode="auto">
          <a:xfrm>
            <a:off x="1108062" y="3679592"/>
            <a:ext cx="2098700" cy="502882"/>
          </a:xfrm>
          <a:prstGeom prst="rect">
            <a:avLst/>
          </a:prstGeom>
          <a:noFill/>
        </p:spPr>
        <p:txBody>
          <a:bodyPr wrap="none">
            <a:spAutoFit/>
          </a:bodyPr>
          <a:lstStyle/>
          <a:p>
            <a:pPr algn="ctr"/>
            <a:r>
              <a:rPr lang="en-US" altLang="zh-CN" sz="2665" b="1" dirty="0">
                <a:solidFill>
                  <a:prstClr val="white"/>
                </a:solidFill>
                <a:latin typeface="微软雅黑" panose="020B0503020204020204" pitchFamily="34" charset="-122"/>
                <a:ea typeface="微软雅黑" panose="020B0503020204020204" pitchFamily="34" charset="-122"/>
              </a:rPr>
              <a:t>CONTENTS</a:t>
            </a:r>
            <a:endParaRPr lang="zh-CN" altLang="en-US" sz="2665" b="1" dirty="0">
              <a:solidFill>
                <a:prstClr val="white"/>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4307938" y="1710102"/>
            <a:ext cx="3110318" cy="913218"/>
            <a:chOff x="4307938" y="1710102"/>
            <a:chExt cx="3110318" cy="913218"/>
          </a:xfrm>
        </p:grpSpPr>
        <p:sp>
          <p:nvSpPr>
            <p:cNvPr id="8" name="TextBox 7">
              <a:hlinkClick r:id="rId3" action="ppaction://hlinksldjump"/>
            </p:cNvPr>
            <p:cNvSpPr txBox="1"/>
            <p:nvPr/>
          </p:nvSpPr>
          <p:spPr bwMode="auto">
            <a:xfrm>
              <a:off x="5201125" y="1752776"/>
              <a:ext cx="2217131" cy="501766"/>
            </a:xfrm>
            <a:prstGeom prst="rect">
              <a:avLst/>
            </a:prstGeom>
            <a:noFill/>
          </p:spPr>
          <p:txBody>
            <a:bodyPr wrap="none">
              <a:spAutoFit/>
            </a:bodyPr>
            <a:lstStyle/>
            <a:p>
              <a:pPr algn="l">
                <a:defRPr/>
              </a:pPr>
              <a:r>
                <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rPr>
                <a:t>知识诊断自测</a:t>
              </a:r>
            </a:p>
          </p:txBody>
        </p:sp>
        <p:sp>
          <p:nvSpPr>
            <p:cNvPr id="16" name="TextBox 15">
              <a:hlinkClick r:id="rId3" action="ppaction://hlinksldjump"/>
            </p:cNvPr>
            <p:cNvSpPr txBox="1"/>
            <p:nvPr/>
          </p:nvSpPr>
          <p:spPr>
            <a:xfrm>
              <a:off x="4307938" y="1710102"/>
              <a:ext cx="811335"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01</a:t>
              </a:r>
            </a:p>
          </p:txBody>
        </p:sp>
      </p:grpSp>
      <p:grpSp>
        <p:nvGrpSpPr>
          <p:cNvPr id="11" name="组合 10"/>
          <p:cNvGrpSpPr/>
          <p:nvPr/>
        </p:nvGrpSpPr>
        <p:grpSpPr>
          <a:xfrm>
            <a:off x="4999339" y="2962903"/>
            <a:ext cx="3104980" cy="913218"/>
            <a:chOff x="4999339" y="2962903"/>
            <a:chExt cx="3104980" cy="913218"/>
          </a:xfrm>
        </p:grpSpPr>
        <p:sp>
          <p:nvSpPr>
            <p:cNvPr id="12" name="TextBox 11">
              <a:hlinkClick r:id="rId4" action="ppaction://hlinksldjump"/>
            </p:cNvPr>
            <p:cNvSpPr txBox="1"/>
            <p:nvPr/>
          </p:nvSpPr>
          <p:spPr bwMode="auto">
            <a:xfrm>
              <a:off x="5887187" y="3012193"/>
              <a:ext cx="2217132" cy="501766"/>
            </a:xfrm>
            <a:prstGeom prst="rect">
              <a:avLst/>
            </a:prstGeom>
            <a:noFill/>
          </p:spPr>
          <p:txBody>
            <a:bodyPr wrap="none">
              <a:spAutoFit/>
            </a:bodyPr>
            <a:lstStyle/>
            <a:p>
              <a:pPr>
                <a:defRPr/>
              </a:pPr>
              <a:r>
                <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rPr>
                <a:t>考点聚焦突破</a:t>
              </a:r>
            </a:p>
          </p:txBody>
        </p:sp>
        <p:sp>
          <p:nvSpPr>
            <p:cNvPr id="17" name="TextBox 16">
              <a:hlinkClick r:id="rId4" action="ppaction://hlinksldjump"/>
            </p:cNvPr>
            <p:cNvSpPr txBox="1"/>
            <p:nvPr/>
          </p:nvSpPr>
          <p:spPr>
            <a:xfrm>
              <a:off x="4999339" y="2962903"/>
              <a:ext cx="894681"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02</a:t>
              </a:r>
            </a:p>
          </p:txBody>
        </p:sp>
      </p:grpSp>
      <p:grpSp>
        <p:nvGrpSpPr>
          <p:cNvPr id="13" name="组合 12"/>
          <p:cNvGrpSpPr/>
          <p:nvPr/>
        </p:nvGrpSpPr>
        <p:grpSpPr>
          <a:xfrm>
            <a:off x="5712912" y="4110924"/>
            <a:ext cx="3040374" cy="913218"/>
            <a:chOff x="5712912" y="4110924"/>
            <a:chExt cx="3040374" cy="913218"/>
          </a:xfrm>
        </p:grpSpPr>
        <p:sp>
          <p:nvSpPr>
            <p:cNvPr id="10" name="TextBox 9">
              <a:hlinkClick r:id="rId5" action="ppaction://hlinksldjump"/>
            </p:cNvPr>
            <p:cNvSpPr txBox="1"/>
            <p:nvPr/>
          </p:nvSpPr>
          <p:spPr bwMode="auto">
            <a:xfrm>
              <a:off x="6519982" y="4207367"/>
              <a:ext cx="2233304" cy="502445"/>
            </a:xfrm>
            <a:prstGeom prst="rect">
              <a:avLst/>
            </a:prstGeom>
            <a:noFill/>
          </p:spPr>
          <p:txBody>
            <a:bodyPr wrap="none">
              <a:spAutoFit/>
            </a:bodyPr>
            <a:lstStyle/>
            <a:p>
              <a:pPr>
                <a:defRPr/>
              </a:pPr>
              <a:r>
                <a:rPr lang="zh-CN" altLang="en-US" sz="2665" b="1" kern="0" dirty="0" smtClean="0">
                  <a:solidFill>
                    <a:prstClr val="black">
                      <a:lumMod val="75000"/>
                      <a:lumOff val="25000"/>
                    </a:prstClr>
                  </a:solidFill>
                  <a:latin typeface="微软雅黑" panose="020B0503020204020204" pitchFamily="34" charset="-122"/>
                  <a:ea typeface="微软雅黑" panose="020B0503020204020204" pitchFamily="34" charset="-122"/>
                </a:rPr>
                <a:t>课时对点精练</a:t>
              </a:r>
              <a:endPar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8" name="TextBox 17">
              <a:hlinkClick r:id="rId5" action="ppaction://hlinksldjump"/>
            </p:cNvPr>
            <p:cNvSpPr txBox="1"/>
            <p:nvPr/>
          </p:nvSpPr>
          <p:spPr>
            <a:xfrm>
              <a:off x="5712912" y="4110924"/>
              <a:ext cx="913914"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03</a:t>
              </a:r>
            </a:p>
          </p:txBody>
        </p:sp>
      </p:grpSp>
      <p:sp>
        <p:nvSpPr>
          <p:cNvPr id="20" name="矩形 34"/>
          <p:cNvSpPr/>
          <p:nvPr/>
        </p:nvSpPr>
        <p:spPr bwMode="auto">
          <a:xfrm>
            <a:off x="9315242" y="2607161"/>
            <a:ext cx="2893192" cy="1717138"/>
          </a:xfrm>
          <a:custGeom>
            <a:avLst/>
            <a:gdLst>
              <a:gd name="connsiteX0" fmla="*/ 0 w 1055077"/>
              <a:gd name="connsiteY0" fmla="*/ 0 h 1283968"/>
              <a:gd name="connsiteX1" fmla="*/ 1055077 w 1055077"/>
              <a:gd name="connsiteY1" fmla="*/ 0 h 1283968"/>
              <a:gd name="connsiteX2" fmla="*/ 1055077 w 1055077"/>
              <a:gd name="connsiteY2" fmla="*/ 1283968 h 1283968"/>
              <a:gd name="connsiteX3" fmla="*/ 0 w 1055077"/>
              <a:gd name="connsiteY3" fmla="*/ 1283968 h 1283968"/>
              <a:gd name="connsiteX4" fmla="*/ 0 w 1055077"/>
              <a:gd name="connsiteY4" fmla="*/ 0 h 1283968"/>
              <a:gd name="connsiteX0-1" fmla="*/ 0 w 1606620"/>
              <a:gd name="connsiteY0-2" fmla="*/ 0 h 1283968"/>
              <a:gd name="connsiteX1-3" fmla="*/ 1606620 w 1606620"/>
              <a:gd name="connsiteY1-4" fmla="*/ 0 h 1283968"/>
              <a:gd name="connsiteX2-5" fmla="*/ 1606620 w 1606620"/>
              <a:gd name="connsiteY2-6" fmla="*/ 1283968 h 1283968"/>
              <a:gd name="connsiteX3-7" fmla="*/ 551543 w 1606620"/>
              <a:gd name="connsiteY3-8" fmla="*/ 1283968 h 1283968"/>
              <a:gd name="connsiteX4-9" fmla="*/ 0 w 1606620"/>
              <a:gd name="connsiteY4-10" fmla="*/ 0 h 1283968"/>
              <a:gd name="connsiteX0-11" fmla="*/ 0 w 1833140"/>
              <a:gd name="connsiteY0-12" fmla="*/ 9525 h 1293493"/>
              <a:gd name="connsiteX1-13" fmla="*/ 1833140 w 1833140"/>
              <a:gd name="connsiteY1-14" fmla="*/ 0 h 1293493"/>
              <a:gd name="connsiteX2-15" fmla="*/ 1606620 w 1833140"/>
              <a:gd name="connsiteY2-16" fmla="*/ 1293493 h 1293493"/>
              <a:gd name="connsiteX3-17" fmla="*/ 551543 w 1833140"/>
              <a:gd name="connsiteY3-18" fmla="*/ 1293493 h 1293493"/>
              <a:gd name="connsiteX4-19" fmla="*/ 0 w 1833140"/>
              <a:gd name="connsiteY4-20" fmla="*/ 9525 h 1293493"/>
              <a:gd name="connsiteX0-21" fmla="*/ 0 w 1833140"/>
              <a:gd name="connsiteY0-22" fmla="*/ 9525 h 1293493"/>
              <a:gd name="connsiteX1-23" fmla="*/ 1833140 w 1833140"/>
              <a:gd name="connsiteY1-24" fmla="*/ 0 h 1293493"/>
              <a:gd name="connsiteX2-25" fmla="*/ 1833140 w 1833140"/>
              <a:gd name="connsiteY2-26" fmla="*/ 1293493 h 1293493"/>
              <a:gd name="connsiteX3-27" fmla="*/ 551543 w 1833140"/>
              <a:gd name="connsiteY3-28" fmla="*/ 1293493 h 1293493"/>
              <a:gd name="connsiteX4-29" fmla="*/ 0 w 1833140"/>
              <a:gd name="connsiteY4-30" fmla="*/ 9525 h 1293493"/>
              <a:gd name="connsiteX0-31" fmla="*/ 0 w 1833140"/>
              <a:gd name="connsiteY0-32" fmla="*/ 0 h 1283968"/>
              <a:gd name="connsiteX1-33" fmla="*/ 1833140 w 1833140"/>
              <a:gd name="connsiteY1-34" fmla="*/ 8288 h 1283968"/>
              <a:gd name="connsiteX2-35" fmla="*/ 1833140 w 1833140"/>
              <a:gd name="connsiteY2-36" fmla="*/ 1283968 h 1283968"/>
              <a:gd name="connsiteX3-37" fmla="*/ 551543 w 1833140"/>
              <a:gd name="connsiteY3-38" fmla="*/ 1283968 h 1283968"/>
              <a:gd name="connsiteX4-39" fmla="*/ 0 w 1833140"/>
              <a:gd name="connsiteY4-40" fmla="*/ 0 h 1283968"/>
              <a:gd name="connsiteX0-41" fmla="*/ 0 w 1843227"/>
              <a:gd name="connsiteY0-42" fmla="*/ 3587 h 1287555"/>
              <a:gd name="connsiteX1-43" fmla="*/ 1843227 w 1843227"/>
              <a:gd name="connsiteY1-44" fmla="*/ 0 h 1287555"/>
              <a:gd name="connsiteX2-45" fmla="*/ 1833140 w 1843227"/>
              <a:gd name="connsiteY2-46" fmla="*/ 1287555 h 1287555"/>
              <a:gd name="connsiteX3-47" fmla="*/ 551543 w 1843227"/>
              <a:gd name="connsiteY3-48" fmla="*/ 1287555 h 1287555"/>
              <a:gd name="connsiteX4-49" fmla="*/ 0 w 1843227"/>
              <a:gd name="connsiteY4-50" fmla="*/ 3587 h 128755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43227" h="1287555">
                <a:moveTo>
                  <a:pt x="0" y="3587"/>
                </a:moveTo>
                <a:lnTo>
                  <a:pt x="1843227" y="0"/>
                </a:lnTo>
                <a:cubicBezTo>
                  <a:pt x="1839865" y="429185"/>
                  <a:pt x="1836502" y="858370"/>
                  <a:pt x="1833140" y="1287555"/>
                </a:cubicBezTo>
                <a:lnTo>
                  <a:pt x="551543" y="1287555"/>
                </a:lnTo>
                <a:lnTo>
                  <a:pt x="0" y="3587"/>
                </a:lnTo>
                <a:close/>
              </a:path>
            </a:pathLst>
          </a:custGeom>
          <a:solidFill>
            <a:srgbClr val="70AD47"/>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Tree>
    <p:extLst>
      <p:ext uri="{BB962C8B-B14F-4D97-AF65-F5344CB8AC3E}">
        <p14:creationId xmlns:p14="http://schemas.microsoft.com/office/powerpoint/2010/main" val="4158660134"/>
      </p:ext>
    </p:extLst>
  </p:cSld>
  <p:clrMapOvr>
    <a:masterClrMapping/>
  </p:clrMapOvr>
  <mc:AlternateContent xmlns:mc="http://schemas.openxmlformats.org/markup-compatibility/2006" xmlns:p14="http://schemas.microsoft.com/office/powerpoint/2010/main">
    <mc:Choice Requires="p14">
      <p:transition spd="med" p14:dur="700" advClick="0"/>
    </mc:Choice>
    <mc:Fallback xmlns="">
      <p:transition spd="med"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custDataLst>
              <p:tags r:id="rId1"/>
            </p:custDataLst>
          </p:nvPr>
        </p:nvSpPr>
        <p:spPr>
          <a:xfrm>
            <a:off x="0" y="2565686"/>
            <a:ext cx="12190413" cy="372862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custDataLst>
              <p:tags r:id="rId2"/>
            </p:custDataLst>
          </p:nvPr>
        </p:nvSpPr>
        <p:spPr bwMode="auto">
          <a:xfrm>
            <a:off x="251427" y="19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考点三</a:t>
            </a:r>
            <a:r>
              <a:rPr lang="zh-CN" altLang="zh-CN" sz="2800" b="1">
                <a:latin typeface="Times New Roman" panose="02020603050405020304" pitchFamily="18" charset="0"/>
                <a:cs typeface="Times New Roman" panose="02020603050405020304" pitchFamily="18" charset="0"/>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利用空间向量证明平行与垂直</a:t>
            </a:r>
            <a:endParaRPr lang="zh-CN" altLang="zh-CN" sz="1200">
              <a:latin typeface="Calibri" panose="020F0502020204030204" pitchFamily="34" charset="0"/>
              <a:cs typeface="Times New Roman" panose="02020603050405020304" pitchFamily="18" charset="0"/>
            </a:endParaRPr>
          </a:p>
        </p:txBody>
      </p:sp>
      <p:sp>
        <p:nvSpPr>
          <p:cNvPr id="14" name="矩形 13"/>
          <p:cNvSpPr/>
          <p:nvPr/>
        </p:nvSpPr>
        <p:spPr>
          <a:xfrm>
            <a:off x="269382" y="752072"/>
            <a:ext cx="7987949" cy="1292662"/>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3</a:t>
            </a:r>
            <a:r>
              <a:rPr lang="en-US" altLang="zh-CN" sz="2600" b="1">
                <a:solidFill>
                  <a:srgbClr val="0000FF"/>
                </a:solidFill>
                <a:latin typeface="宋体" panose="02010600030101010101" pitchFamily="2" charset="-122"/>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PA</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四边形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为矩形</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分别为</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求证</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6" name="image8.jpeg"/>
          <p:cNvPicPr/>
          <p:nvPr/>
        </p:nvPicPr>
        <p:blipFill>
          <a:blip r:embed="rId4">
            <a:clrChange>
              <a:clrFrom>
                <a:srgbClr val="FFFFFF"/>
              </a:clrFrom>
              <a:clrTo>
                <a:srgbClr val="FFFFFF">
                  <a:alpha val="0"/>
                </a:srgbClr>
              </a:clrTo>
            </a:clrChange>
          </a:blip>
          <a:stretch>
            <a:fillRect/>
          </a:stretch>
        </p:blipFill>
        <p:spPr>
          <a:xfrm>
            <a:off x="9319485" y="625854"/>
            <a:ext cx="2068501" cy="2399870"/>
          </a:xfrm>
          <a:prstGeom prst="rect">
            <a:avLst/>
          </a:prstGeom>
        </p:spPr>
      </p:pic>
      <p:sp>
        <p:nvSpPr>
          <p:cNvPr id="2" name="矩形 1"/>
          <p:cNvSpPr/>
          <p:nvPr/>
        </p:nvSpPr>
        <p:spPr>
          <a:xfrm>
            <a:off x="606107" y="1917605"/>
            <a:ext cx="7446042" cy="2492990"/>
          </a:xfrm>
          <a:prstGeom prst="rect">
            <a:avLst/>
          </a:prstGeom>
        </p:spPr>
        <p:txBody>
          <a:bodyPr>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PAD</a:t>
            </a:r>
            <a:r>
              <a:rPr lang="en-US" altLang="zh-CN" sz="2600" b="1">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以</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为坐标原点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AP</a:t>
            </a:r>
            <a:r>
              <a:rPr lang="zh-CN" altLang="zh-CN" sz="2600" b="1">
                <a:latin typeface="Times New Roman" panose="02020603050405020304" pitchFamily="18" charset="0"/>
                <a:cs typeface="Times New Roman" panose="02020603050405020304" pitchFamily="18" charset="0"/>
              </a:rPr>
              <a:t>所在的直线分别为</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轴、</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轴、</a:t>
            </a:r>
            <a:r>
              <a:rPr lang="en-US" altLang="zh-CN" sz="2600" b="1" i="1">
                <a:latin typeface="Times New Roman" panose="02020603050405020304" pitchFamily="18" charset="0"/>
                <a:cs typeface="Times New Roman" panose="02020603050405020304" pitchFamily="18" charset="0"/>
              </a:rPr>
              <a:t>z</a:t>
            </a:r>
            <a:r>
              <a:rPr lang="zh-CN" altLang="zh-CN" sz="2600" b="1">
                <a:latin typeface="Times New Roman" panose="02020603050405020304" pitchFamily="18" charset="0"/>
                <a:cs typeface="Times New Roman" panose="02020603050405020304" pitchFamily="18" charset="0"/>
              </a:rPr>
              <a:t>轴建立如图所示的空间直角坐标系</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xyz</a:t>
            </a:r>
            <a:r>
              <a:rPr lang="en-US" altLang="zh-CN" sz="2600" b="1">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p:txBody>
      </p:sp>
      <p:pic>
        <p:nvPicPr>
          <p:cNvPr id="9" name="image9.jpeg"/>
          <p:cNvPicPr/>
          <p:nvPr/>
        </p:nvPicPr>
        <p:blipFill>
          <a:blip r:embed="rId5">
            <a:clrChange>
              <a:clrFrom>
                <a:srgbClr val="FFFFFF"/>
              </a:clrFrom>
              <a:clrTo>
                <a:srgbClr val="FFFFFF">
                  <a:alpha val="0"/>
                </a:srgbClr>
              </a:clrTo>
            </a:clrChange>
          </a:blip>
          <a:stretch>
            <a:fillRect/>
          </a:stretch>
        </p:blipFill>
        <p:spPr>
          <a:xfrm>
            <a:off x="9479820" y="3631097"/>
            <a:ext cx="2232088" cy="2391021"/>
          </a:xfrm>
          <a:prstGeom prst="rect">
            <a:avLst/>
          </a:prstGeom>
        </p:spPr>
      </p:pic>
      <p:sp>
        <p:nvSpPr>
          <p:cNvPr id="11" name="矩形 10"/>
          <p:cNvSpPr/>
          <p:nvPr/>
        </p:nvSpPr>
        <p:spPr>
          <a:xfrm>
            <a:off x="656431" y="4293902"/>
            <a:ext cx="7776972" cy="1892826"/>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&gt;0)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&gt;0)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则有</a:t>
            </a:r>
            <a:r>
              <a:rPr lang="en-US" altLang="zh-CN" sz="2600" b="1" i="1" smtClean="0">
                <a:latin typeface="Times New Roman" panose="02020603050405020304" pitchFamily="18" charset="0"/>
                <a:cs typeface="Times New Roman" panose="02020603050405020304" pitchFamily="18" charset="0"/>
              </a:rPr>
              <a:t>A</a:t>
            </a:r>
            <a:r>
              <a:rPr lang="en-US" altLang="zh-CN" sz="2600" b="1" smtClean="0">
                <a:latin typeface="Times New Roman" panose="02020603050405020304" pitchFamily="18" charset="0"/>
                <a:cs typeface="Times New Roman" panose="02020603050405020304" pitchFamily="18" charset="0"/>
              </a:rPr>
              <a:t>(0</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0</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C</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b</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0)</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B</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b</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0</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437758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linds(horizont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blinds(horizontal)">
                                      <p:cBhvr>
                                        <p:cTn id="22" dur="5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blinds(horizontal)">
                                      <p:cBhvr>
                                        <p:cTn id="2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65344"/>
            <a:ext cx="12190413" cy="614548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621443"/>
                <a:ext cx="11589417" cy="4749121"/>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分别为</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M</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𝒃</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e>
                    </m: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𝒃</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𝑴𝑵</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𝑨𝑷</m:t>
                        </m:r>
                      </m:e>
                    </m:acc>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𝑴𝑵</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𝑨𝑷</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MN</a:t>
                </a:r>
                <a:r>
                  <a:rPr lang="en-US" altLang="zh-CN" sz="2600" b="1">
                    <a:effectLst/>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PAD</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621443"/>
                <a:ext cx="11589417" cy="4749121"/>
              </a:xfrm>
              <a:prstGeom prst="rect">
                <a:avLst/>
              </a:prstGeom>
              <a:blipFill rotWithShape="0">
                <a:blip r:embed="rId3"/>
                <a:stretch>
                  <a:fillRect l="-947" b="-77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704311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linds(horizont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linds(horizontal)">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blinds(horizontal)">
                                      <p:cBhvr>
                                        <p:cTn id="3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1413571"/>
            <a:ext cx="12190413" cy="488073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621443"/>
                <a:ext cx="11589417" cy="5282215"/>
              </a:xfrm>
              <a:prstGeom prst="rect">
                <a:avLst/>
              </a:prstGeom>
            </p:spPr>
            <p:txBody>
              <a:bodyPr wrap="square">
                <a:spAutoFit/>
              </a:bodyPr>
              <a:lstStyle/>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PMC</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PDC</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结合</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知</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𝒃</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e>
                    </m: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𝑷𝑪</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𝑷𝑴</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𝒃</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e>
                    </m: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𝑷𝑫</m:t>
                        </m:r>
                      </m:e>
                    </m:acc>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设平面</a:t>
                </a:r>
                <a:r>
                  <a:rPr lang="en-US" altLang="zh-CN" sz="2600" b="1" i="1">
                    <a:latin typeface="Times New Roman" panose="02020603050405020304" pitchFamily="18" charset="0"/>
                    <a:cs typeface="Times New Roman" panose="02020603050405020304" pitchFamily="18" charset="0"/>
                  </a:rPr>
                  <a:t>PMC</a:t>
                </a:r>
                <a:r>
                  <a:rPr lang="zh-CN" altLang="zh-CN" sz="2600" b="1">
                    <a:latin typeface="Times New Roman" panose="02020603050405020304" pitchFamily="18" charset="0"/>
                    <a:cs typeface="Times New Roman" panose="02020603050405020304" pitchFamily="18" charset="0"/>
                  </a:rPr>
                  <a:t>的法向量为</a:t>
                </a:r>
                <a:r>
                  <a:rPr lang="en-US" altLang="zh-CN" sz="2600" b="1" i="1">
                    <a:latin typeface="Times New Roman" panose="02020603050405020304" pitchFamily="18" charset="0"/>
                    <a:cs typeface="Times New Roman" panose="02020603050405020304" pitchFamily="18" charset="0"/>
                  </a:rPr>
                  <a:t>n</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𝒏</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𝑷𝑪</m:t>
                                  </m:r>
                                </m:e>
                              </m:acc>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𝒏</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𝑷𝑴</m:t>
                                  </m:r>
                                </m:e>
                              </m:acc>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oMath>
                </a14:m>
                <a:r>
                  <a:rPr lang="zh-CN" altLang="zh-CN" sz="2600" b="1" smtClean="0">
                    <a:latin typeface="Times New Roman" panose="02020603050405020304" pitchFamily="18" charset="0"/>
                    <a:cs typeface="Times New Roman" panose="02020603050405020304" pitchFamily="18" charset="0"/>
                  </a:rPr>
                  <a:t>即</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𝒃</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𝟏</m:t>
                                  </m:r>
                                </m:sub>
                              </m:s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𝒚</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𝒛</m:t>
                                  </m:r>
                                </m:e>
                                <m:sub>
                                  <m:r>
                                    <a:rPr lang="en-US" altLang="zh-CN" sz="2600" b="1" i="1">
                                      <a:latin typeface="Cambria Math" panose="02040503050406030204" pitchFamily="18" charset="0"/>
                                      <a:cs typeface="Times New Roman" panose="02020603050405020304" pitchFamily="18" charset="0"/>
                                    </a:rPr>
                                    <m:t>𝟏</m:t>
                                  </m:r>
                                </m:sub>
                              </m:s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𝒃</m:t>
                                  </m:r>
                                </m:num>
                                <m:den>
                                  <m:r>
                                    <a:rPr lang="en-US" altLang="zh-CN" sz="2600" b="1" i="1">
                                      <a:latin typeface="Cambria Math" panose="02040503050406030204" pitchFamily="18" charset="0"/>
                                      <a:cs typeface="Times New Roman" panose="02020603050405020304" pitchFamily="18" charset="0"/>
                                    </a:rPr>
                                    <m:t>𝟐</m:t>
                                  </m:r>
                                </m:den>
                              </m:f>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𝒛</m:t>
                                  </m:r>
                                </m:e>
                                <m:sub>
                                  <m:r>
                                    <a:rPr lang="en-US" altLang="zh-CN" sz="2600" b="1" i="1">
                                      <a:latin typeface="Cambria Math" panose="02040503050406030204" pitchFamily="18" charset="0"/>
                                      <a:cs typeface="Times New Roman" panose="02020603050405020304" pitchFamily="18" charset="0"/>
                                    </a:rPr>
                                    <m:t>𝟏</m:t>
                                  </m:r>
                                </m:sub>
                              </m:s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oMath>
                </a14:m>
                <a:r>
                  <a:rPr lang="en-US" altLang="zh-CN" sz="2600" b="1">
                    <a:latin typeface="宋体" panose="02010600030101010101" pitchFamily="2" charset="-122"/>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z</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n</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设平面</a:t>
                </a:r>
                <a:r>
                  <a:rPr lang="en-US" altLang="zh-CN" sz="2600" b="1" i="1">
                    <a:latin typeface="Times New Roman" panose="02020603050405020304" pitchFamily="18" charset="0"/>
                    <a:cs typeface="Times New Roman" panose="02020603050405020304" pitchFamily="18" charset="0"/>
                  </a:rPr>
                  <a:t>PDC</a:t>
                </a:r>
                <a:r>
                  <a:rPr lang="zh-CN" altLang="zh-CN" sz="2600" b="1">
                    <a:latin typeface="Times New Roman" panose="02020603050405020304" pitchFamily="18" charset="0"/>
                    <a:cs typeface="Times New Roman" panose="02020603050405020304" pitchFamily="18" charset="0"/>
                  </a:rPr>
                  <a:t>的法向量为</a:t>
                </a:r>
                <a:r>
                  <a:rPr lang="en-US" altLang="zh-CN" sz="2600" b="1" i="1">
                    <a:latin typeface="Times New Roman" panose="02020603050405020304" pitchFamily="18" charset="0"/>
                    <a:cs typeface="Times New Roman" panose="02020603050405020304" pitchFamily="18" charset="0"/>
                  </a:rPr>
                  <a:t>n</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baseline="-25000">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5282215"/>
              </a:xfrm>
              <a:prstGeom prst="rect">
                <a:avLst/>
              </a:prstGeom>
              <a:blipFill rotWithShape="0">
                <a:blip r:embed="rId3"/>
                <a:stretch>
                  <a:fillRect l="-947" b="-69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2108135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linds(horizontal)">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blinds(horizontal)">
                                      <p:cBhvr>
                                        <p:cTn id="32"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269382" y="621443"/>
                <a:ext cx="11589417" cy="3593676"/>
              </a:xfrm>
              <a:prstGeom prst="rect">
                <a:avLst/>
              </a:prstGeom>
            </p:spPr>
            <p:txBody>
              <a:bodyPr wrap="square">
                <a:spAutoFit/>
              </a:bodyPr>
              <a:lstStyle/>
              <a:p>
                <a:pPr>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则</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𝒏</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𝑷𝑪</m:t>
                                  </m:r>
                                </m:e>
                              </m:acc>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𝒏</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𝑷𝑫</m:t>
                                  </m:r>
                                </m:e>
                              </m:acc>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r>
                      <a:rPr lang="en-US" altLang="zh-CN" sz="2600" b="1" i="1" smtClean="0">
                        <a:latin typeface="Cambria Math" panose="02040503050406030204" pitchFamily="18" charset="0"/>
                        <a:cs typeface="Times New Roman" panose="02020603050405020304" pitchFamily="18" charset="0"/>
                      </a:rPr>
                      <m:t> </m:t>
                    </m:r>
                  </m:oMath>
                </a14:m>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𝒃</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𝟐</m:t>
                                  </m:r>
                                </m:sub>
                              </m:s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𝒚</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𝒛</m:t>
                                  </m:r>
                                </m:e>
                                <m:sub>
                                  <m:r>
                                    <a:rPr lang="en-US" altLang="zh-CN" sz="2600" b="1" i="1">
                                      <a:latin typeface="Cambria Math" panose="02040503050406030204" pitchFamily="18" charset="0"/>
                                      <a:cs typeface="Times New Roman" panose="02020603050405020304" pitchFamily="18" charset="0"/>
                                    </a:rPr>
                                    <m:t>𝟐</m:t>
                                  </m:r>
                                </m:sub>
                              </m:s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𝒂</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𝒚</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𝒛</m:t>
                                  </m:r>
                                </m:e>
                                <m:sub>
                                  <m:r>
                                    <a:rPr lang="en-US" altLang="zh-CN" sz="2600" b="1" i="1">
                                      <a:latin typeface="Cambria Math" panose="02040503050406030204" pitchFamily="18" charset="0"/>
                                      <a:cs typeface="Times New Roman" panose="02020603050405020304" pitchFamily="18" charset="0"/>
                                    </a:rPr>
                                    <m:t>𝟐</m:t>
                                  </m:r>
                                </m:sub>
                              </m:s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oMath>
                </a14:m>
                <a:r>
                  <a:rPr lang="en-US" altLang="zh-CN" sz="2600" b="1">
                    <a:latin typeface="宋体" panose="02010600030101010101" pitchFamily="2" charset="-122"/>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z</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n</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n</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·n</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n</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n</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故平面</a:t>
                </a:r>
                <a:r>
                  <a:rPr lang="en-US" altLang="zh-CN" sz="2600" b="1" i="1">
                    <a:latin typeface="Times New Roman" panose="02020603050405020304" pitchFamily="18" charset="0"/>
                    <a:cs typeface="Times New Roman" panose="02020603050405020304" pitchFamily="18" charset="0"/>
                  </a:rPr>
                  <a:t>PMC</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PDC</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269382" y="621443"/>
                <a:ext cx="11589417" cy="3593676"/>
              </a:xfrm>
              <a:prstGeom prst="rect">
                <a:avLst/>
              </a:prstGeom>
              <a:blipFill rotWithShape="0">
                <a:blip r:embed="rId3"/>
                <a:stretch>
                  <a:fillRect l="-947" b="-135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278820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312447" y="2181729"/>
            <a:ext cx="11615487" cy="2424446"/>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利用向量法证明平行、垂直关系</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关键是建立恰当的坐标系</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尽可能利用垂直条件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准确写出相关点的坐标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进而用向量表示涉及直线、平面的要素</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向量证明的核心是利用向量的数量积或数乘向量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但向量证明仍然离不开立体几何的有关定理</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1510515"/>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3012023"/>
            <a:ext cx="12190413" cy="318514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697643"/>
                <a:ext cx="11589417" cy="5176930"/>
              </a:xfrm>
              <a:prstGeom prst="rect">
                <a:avLst/>
              </a:prstGeom>
            </p:spPr>
            <p:txBody>
              <a:bodyPr wrap="square">
                <a:spAutoFit/>
              </a:bodyPr>
              <a:lstStyle/>
              <a:p>
                <a:pPr marL="355600" indent="-355600">
                  <a:lnSpc>
                    <a:spcPct val="135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3</a:t>
                </a:r>
                <a:r>
                  <a:rPr lang="en-US" altLang="zh-CN" sz="2600" b="1">
                    <a:solidFill>
                      <a:srgbClr val="0000FF"/>
                    </a:solidFill>
                    <a:latin typeface="宋体" panose="02010600030101010101" pitchFamily="2" charset="-122"/>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正方形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的边长为</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四边形</a:t>
                </a:r>
                <a:r>
                  <a:rPr lang="en-US" altLang="zh-CN" sz="2600" b="1" i="1">
                    <a:latin typeface="Times New Roman" panose="02020603050405020304" pitchFamily="18" charset="0"/>
                    <a:cs typeface="Times New Roman" panose="02020603050405020304" pitchFamily="18" charset="0"/>
                  </a:rPr>
                  <a:t>BDEF</a:t>
                </a:r>
                <a:r>
                  <a:rPr lang="zh-CN" altLang="zh-CN" sz="2600" b="1" smtClean="0">
                    <a:latin typeface="Times New Roman" panose="02020603050405020304" pitchFamily="18" charset="0"/>
                    <a:cs typeface="Times New Roman" panose="02020603050405020304" pitchFamily="18" charset="0"/>
                  </a:rPr>
                  <a:t>是</a:t>
                </a:r>
                <a:endParaRPr lang="en-US" altLang="zh-CN" sz="2600" b="1">
                  <a:latin typeface="Times New Roman" panose="02020603050405020304" pitchFamily="18"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平行四边形</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交于点</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GC</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FO</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smtClean="0">
                    <a:latin typeface="宋体" panose="02010600030101010101" pitchFamily="2" charset="-122"/>
                    <a:cs typeface="Times New Roman" panose="02020603050405020304" pitchFamily="18" charset="0"/>
                  </a:rPr>
                  <a:t>,</a:t>
                </a:r>
              </a:p>
              <a:p>
                <a:pPr marL="355600" indent="-355600">
                  <a:lnSpc>
                    <a:spcPct val="135000"/>
                  </a:lnSpc>
                  <a:spcAft>
                    <a:spcPts val="0"/>
                  </a:spcAft>
                  <a:tabLst>
                    <a:tab pos="2970530" algn="l"/>
                  </a:tabLst>
                </a:pPr>
                <a:r>
                  <a:rPr lang="en-US" altLang="zh-CN" sz="2600" b="1">
                    <a:latin typeface="宋体" panose="02010600030101010101" pitchFamily="2" charset="-122"/>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FO</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求证</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AE</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取</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的中点</a:t>
                </a:r>
                <a:r>
                  <a:rPr lang="en-US" altLang="zh-CN" sz="2600" b="1" i="1">
                    <a:latin typeface="Times New Roman" panose="02020603050405020304" pitchFamily="18" charset="0"/>
                    <a:cs typeface="Times New Roman" panose="02020603050405020304" pitchFamily="18" charset="0"/>
                  </a:rPr>
                  <a:t>H</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OH</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OH</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zh-CN" altLang="zh-CN" sz="2600" b="1">
                    <a:latin typeface="Times New Roman" panose="02020603050405020304" pitchFamily="18" charset="0"/>
                    <a:cs typeface="Times New Roman" panose="02020603050405020304" pitchFamily="18" charset="0"/>
                  </a:rPr>
                  <a:t>四边形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为正方形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AC</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pc="-130" smtClean="0">
                    <a:latin typeface="Times New Roman" panose="02020603050405020304" pitchFamily="18" charset="0"/>
                    <a:cs typeface="Times New Roman" panose="02020603050405020304" pitchFamily="18" charset="0"/>
                  </a:rPr>
                  <a:t>	</a:t>
                </a:r>
                <a:r>
                  <a:rPr lang="zh-CN" altLang="zh-CN" sz="2600" b="1" spc="-130" smtClean="0">
                    <a:latin typeface="Times New Roman" panose="02020603050405020304" pitchFamily="18" charset="0"/>
                    <a:cs typeface="Times New Roman" panose="02020603050405020304" pitchFamily="18" charset="0"/>
                  </a:rPr>
                  <a:t>所以</a:t>
                </a:r>
                <a:r>
                  <a:rPr lang="en-US" altLang="zh-CN" sz="2600" b="1" i="1" spc="-130">
                    <a:latin typeface="Times New Roman" panose="02020603050405020304" pitchFamily="18" charset="0"/>
                    <a:cs typeface="Times New Roman" panose="02020603050405020304" pitchFamily="18" charset="0"/>
                  </a:rPr>
                  <a:t>OH</a:t>
                </a:r>
                <a:r>
                  <a:rPr lang="zh-CN" altLang="zh-CN" sz="2600" b="1" spc="-130">
                    <a:latin typeface="Calibri" panose="020F0502020204030204" pitchFamily="34" charset="0"/>
                    <a:cs typeface="宋体" panose="02010600030101010101" pitchFamily="2" charset="-122"/>
                  </a:rPr>
                  <a:t>⊥</a:t>
                </a:r>
                <a:r>
                  <a:rPr lang="en-US" altLang="zh-CN" sz="2600" b="1" i="1" spc="-130">
                    <a:latin typeface="Times New Roman" panose="02020603050405020304" pitchFamily="18" charset="0"/>
                    <a:cs typeface="Times New Roman" panose="02020603050405020304" pitchFamily="18" charset="0"/>
                  </a:rPr>
                  <a:t>AC</a:t>
                </a:r>
                <a:r>
                  <a:rPr lang="en-US" altLang="zh-CN" sz="2600" b="1" spc="-130">
                    <a:latin typeface="宋体" panose="02010600030101010101" pitchFamily="2" charset="-122"/>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故以</a:t>
                </a:r>
                <a:r>
                  <a:rPr lang="en-US" altLang="zh-CN" sz="2600" b="1" i="1" spc="-130">
                    <a:latin typeface="Times New Roman" panose="02020603050405020304" pitchFamily="18" charset="0"/>
                    <a:cs typeface="Times New Roman" panose="02020603050405020304" pitchFamily="18" charset="0"/>
                  </a:rPr>
                  <a:t>O</a:t>
                </a:r>
                <a:r>
                  <a:rPr lang="zh-CN" altLang="zh-CN" sz="2600" b="1" spc="-130">
                    <a:latin typeface="Times New Roman" panose="02020603050405020304" pitchFamily="18" charset="0"/>
                    <a:cs typeface="Times New Roman" panose="02020603050405020304" pitchFamily="18" charset="0"/>
                  </a:rPr>
                  <a:t>为原点</a:t>
                </a:r>
                <a:r>
                  <a:rPr lang="en-US" altLang="zh-CN" sz="2600" b="1" spc="-130">
                    <a:latin typeface="宋体" panose="02010600030101010101" pitchFamily="2" charset="-122"/>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建立如图所示的空间直角坐标系</a:t>
                </a:r>
                <a:r>
                  <a:rPr lang="en-US" altLang="zh-CN" sz="2600" b="1" spc="-130">
                    <a:latin typeface="宋体" panose="02010600030101010101" pitchFamily="2" charset="-122"/>
                    <a:cs typeface="Times New Roman" panose="02020603050405020304" pitchFamily="18" charset="0"/>
                  </a:rPr>
                  <a:t>,</a:t>
                </a:r>
                <a:endParaRPr lang="zh-CN" altLang="zh-CN" sz="1150" spc="-13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effectLst/>
                    <a:ea typeface="Cambria Math" panose="02040503050406030204" pitchFamily="18" charset="0"/>
                    <a:cs typeface="Times New Roman" panose="02020603050405020304" pitchFamily="18" charset="0"/>
                  </a:rPr>
                  <a:t>	</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𝑪𝑭</m:t>
                        </m:r>
                      </m:e>
                    </m:acc>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𝑩𝑭</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97643"/>
                <a:ext cx="11589417" cy="5176930"/>
              </a:xfrm>
              <a:prstGeom prst="rect">
                <a:avLst/>
              </a:prstGeom>
              <a:blipFill rotWithShape="0">
                <a:blip r:embed="rId3"/>
                <a:stretch>
                  <a:fillRect l="-947" b="-588"/>
                </a:stretch>
              </a:blipFill>
            </p:spPr>
            <p:txBody>
              <a:bodyPr/>
              <a:lstStyle/>
              <a:p>
                <a:r>
                  <a:rPr lang="zh-CN" altLang="en-US">
                    <a:noFill/>
                  </a:rPr>
                  <a:t> </a:t>
                </a:r>
              </a:p>
            </p:txBody>
          </p:sp>
        </mc:Fallback>
      </mc:AlternateContent>
      <p:pic>
        <p:nvPicPr>
          <p:cNvPr id="5" name="image10.jpeg"/>
          <p:cNvPicPr/>
          <p:nvPr/>
        </p:nvPicPr>
        <p:blipFill>
          <a:blip r:embed="rId4">
            <a:clrChange>
              <a:clrFrom>
                <a:srgbClr val="FFFFFF"/>
              </a:clrFrom>
              <a:clrTo>
                <a:srgbClr val="FFFFFF">
                  <a:alpha val="0"/>
                </a:srgbClr>
              </a:clrTo>
            </a:clrChange>
          </a:blip>
          <a:stretch>
            <a:fillRect/>
          </a:stretch>
        </p:blipFill>
        <p:spPr>
          <a:xfrm>
            <a:off x="9119584" y="762400"/>
            <a:ext cx="2791765" cy="2115471"/>
          </a:xfrm>
          <a:prstGeom prst="rect">
            <a:avLst/>
          </a:prstGeom>
        </p:spPr>
      </p:pic>
      <p:pic>
        <p:nvPicPr>
          <p:cNvPr id="11265" name="image11.jpe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96971" y="3546061"/>
            <a:ext cx="2770670" cy="1915022"/>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35255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Tree>
    <p:extLst>
      <p:ext uri="{BB962C8B-B14F-4D97-AF65-F5344CB8AC3E}">
        <p14:creationId xmlns:p14="http://schemas.microsoft.com/office/powerpoint/2010/main" val="33381028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Effect transition="in" filter="blinds(horizontal)">
                                      <p:cBhvr>
                                        <p:cTn id="7" dur="500"/>
                                        <p:tgtEl>
                                          <p:spTgt spid="10">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265"/>
                                        </p:tgtEl>
                                        <p:attrNameLst>
                                          <p:attrName>style.visibility</p:attrName>
                                        </p:attrNameLst>
                                      </p:cBhvr>
                                      <p:to>
                                        <p:strVal val="visible"/>
                                      </p:to>
                                    </p:set>
                                    <p:animEffect transition="in" filter="blinds(horizontal)">
                                      <p:cBhvr>
                                        <p:cTn id="12" dur="500"/>
                                        <p:tgtEl>
                                          <p:spTgt spid="1126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animEffect transition="in" filter="blinds(horizontal)">
                                      <p:cBhvr>
                                        <p:cTn id="17" dur="500"/>
                                        <p:tgtEl>
                                          <p:spTgt spid="10">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6" end="6"/>
                                            </p:txEl>
                                          </p:spTgt>
                                        </p:tgtEl>
                                        <p:attrNameLst>
                                          <p:attrName>style.visibility</p:attrName>
                                        </p:attrNameLst>
                                      </p:cBhvr>
                                      <p:to>
                                        <p:strVal val="visible"/>
                                      </p:to>
                                    </p:set>
                                    <p:animEffect transition="in" filter="blinds(horizontal)">
                                      <p:cBhvr>
                                        <p:cTn id="22" dur="500"/>
                                        <p:tgtEl>
                                          <p:spTgt spid="10">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animEffect transition="in" filter="blinds(horizontal)">
                                      <p:cBhvr>
                                        <p:cTn id="27" dur="500"/>
                                        <p:tgtEl>
                                          <p:spTgt spid="10">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8" end="8"/>
                                            </p:txEl>
                                          </p:spTgt>
                                        </p:tgtEl>
                                        <p:attrNameLst>
                                          <p:attrName>style.visibility</p:attrName>
                                        </p:attrNameLst>
                                      </p:cBhvr>
                                      <p:to>
                                        <p:strVal val="visible"/>
                                      </p:to>
                                    </p:set>
                                    <p:animEffect transition="in" filter="blinds(horizontal)">
                                      <p:cBhvr>
                                        <p:cTn id="32"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26638"/>
            <a:ext cx="12190413" cy="632094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mc:Choice xmlns:a14="http://schemas.microsoft.com/office/drawing/2010/main" Requires="a14">
          <p:sp>
            <p:nvSpPr>
              <p:cNvPr id="2" name="矩形 1"/>
              <p:cNvSpPr/>
              <p:nvPr/>
            </p:nvSpPr>
            <p:spPr>
              <a:xfrm>
                <a:off x="269382" y="621443"/>
                <a:ext cx="11589417" cy="5013295"/>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dirty="0" smtClean="0">
                    <a:latin typeface="Times New Roman" panose="02020603050405020304" pitchFamily="18" charset="0"/>
                    <a:cs typeface="Times New Roman" panose="02020603050405020304" pitchFamily="18" charset="0"/>
                  </a:rPr>
                  <a:t>设</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BCF</a:t>
                </a:r>
                <a:r>
                  <a:rPr lang="zh-CN" altLang="zh-CN" sz="2600" b="1" dirty="0">
                    <a:latin typeface="Times New Roman" panose="02020603050405020304" pitchFamily="18" charset="0"/>
                    <a:cs typeface="Times New Roman" panose="02020603050405020304" pitchFamily="18" charset="0"/>
                  </a:rPr>
                  <a:t>的法向量为</a:t>
                </a:r>
                <a:r>
                  <a:rPr lang="en-US" altLang="zh-CN" sz="2600" b="1" i="1" dirty="0">
                    <a:latin typeface="Times New Roman" panose="02020603050405020304" pitchFamily="18" charset="0"/>
                    <a:cs typeface="Times New Roman" panose="02020603050405020304" pitchFamily="18" charset="0"/>
                  </a:rPr>
                  <a:t>n</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x</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y</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z</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则</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𝑪𝑭</m:t>
                                  </m:r>
                                </m:e>
                              </m:acc>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r>
                      <a:rPr lang="zh-CN" altLang="zh-CN" sz="2600" b="1">
                        <a:latin typeface="Cambria Math" panose="02040503050406030204" pitchFamily="18" charset="0"/>
                        <a:cs typeface="Times New Roman" panose="02020603050405020304" pitchFamily="18" charset="0"/>
                      </a:rPr>
                      <m:t>即</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i="1">
                                  <a:latin typeface="Cambria Math" panose="02040503050406030204" pitchFamily="18" charset="0"/>
                                  <a:cs typeface="Times New Roman" panose="02020603050405020304" pitchFamily="18" charset="0"/>
                                </a:rPr>
                                <m:t>𝒛</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oMath>
                </a14:m>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取</a:t>
                </a:r>
                <a:r>
                  <a:rPr lang="en-US" altLang="zh-CN" sz="2600" b="1" i="1" dirty="0">
                    <a:latin typeface="Times New Roman" panose="02020603050405020304" pitchFamily="18" charset="0"/>
                    <a:cs typeface="Times New Roman" panose="02020603050405020304" pitchFamily="18" charset="0"/>
                  </a:rPr>
                  <a:t>z</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得</a:t>
                </a:r>
                <a:r>
                  <a:rPr lang="en-US" altLang="zh-CN" sz="2600" b="1" i="1" dirty="0">
                    <a:latin typeface="Times New Roman" panose="02020603050405020304" pitchFamily="18" charset="0"/>
                    <a:cs typeface="Times New Roman" panose="02020603050405020304" pitchFamily="18" charset="0"/>
                  </a:rPr>
                  <a:t>n</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是平面</a:t>
                </a:r>
                <a:r>
                  <a:rPr lang="en-US" altLang="zh-CN" sz="2600" b="1" i="1" dirty="0" err="1">
                    <a:latin typeface="Times New Roman" panose="02020603050405020304" pitchFamily="18" charset="0"/>
                    <a:cs typeface="Times New Roman" panose="02020603050405020304" pitchFamily="18" charset="0"/>
                  </a:rPr>
                  <a:t>BCF</a:t>
                </a:r>
                <a:r>
                  <a:rPr lang="zh-CN" altLang="zh-CN" sz="2600" b="1" dirty="0">
                    <a:latin typeface="Times New Roman" panose="02020603050405020304" pitchFamily="18" charset="0"/>
                    <a:cs typeface="Times New Roman" panose="02020603050405020304" pitchFamily="18" charset="0"/>
                  </a:rPr>
                  <a:t>的一个法向量</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又四边形</a:t>
                </a:r>
                <a:r>
                  <a:rPr lang="en-US" altLang="zh-CN" sz="2600" b="1" i="1" dirty="0" err="1">
                    <a:latin typeface="Times New Roman" panose="02020603050405020304" pitchFamily="18" charset="0"/>
                    <a:cs typeface="Times New Roman" panose="02020603050405020304" pitchFamily="18" charset="0"/>
                  </a:rPr>
                  <a:t>BDEF</a:t>
                </a:r>
                <a:r>
                  <a:rPr lang="zh-CN" altLang="zh-CN" sz="2600" b="1" dirty="0">
                    <a:latin typeface="Times New Roman" panose="02020603050405020304" pitchFamily="18" charset="0"/>
                    <a:cs typeface="Times New Roman" panose="02020603050405020304" pitchFamily="18" charset="0"/>
                  </a:rPr>
                  <a:t>为平行四边形</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𝑫𝑬</m:t>
                        </m:r>
                      </m:e>
                    </m:acc>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𝑩𝑭</m:t>
                        </m:r>
                      </m:e>
                    </m:acc>
                  </m:oMath>
                </a14:m>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𝑨𝑬</m:t>
                        </m:r>
                      </m:e>
                    </m:acc>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𝑫𝑬</m:t>
                        </m:r>
                      </m:e>
                    </m:acc>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𝑩𝑭</m:t>
                        </m:r>
                      </m:e>
                    </m:acc>
                  </m:oMath>
                </a14:m>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0)</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3</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4</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𝑨𝑬</m:t>
                        </m:r>
                      </m:e>
                    </m:acc>
                  </m:oMath>
                </a14:m>
                <a:r>
                  <a:rPr lang="en-US" altLang="zh-CN" sz="2600" b="1" i="1" dirty="0">
                    <a:latin typeface="Times New Roman" panose="02020603050405020304" pitchFamily="18" charset="0"/>
                    <a:cs typeface="Times New Roman" panose="02020603050405020304" pitchFamily="18" charset="0"/>
                  </a:rPr>
                  <a:t>·n</a:t>
                </a:r>
                <a:r>
                  <a:rPr lang="en-US" altLang="zh-CN" sz="2600" b="1" dirty="0">
                    <a:latin typeface="Times New Roman" panose="02020603050405020304" pitchFamily="18" charset="0"/>
                    <a:cs typeface="Times New Roman" panose="02020603050405020304" pitchFamily="18" charset="0"/>
                  </a:rPr>
                  <a:t>=3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Times New Roman" panose="02020603050405020304" pitchFamily="18" charset="0"/>
                    <a:cs typeface="Times New Roman" panose="02020603050405020304" pitchFamily="18" charset="0"/>
                  </a:rPr>
                  <a:t>=0</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𝑨𝑬</m:t>
                        </m:r>
                      </m:e>
                    </m:acc>
                  </m:oMath>
                </a14:m>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n</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又</a:t>
                </a:r>
                <a:r>
                  <a:rPr lang="en-US" altLang="zh-CN" sz="2600" b="1" i="1" dirty="0">
                    <a:latin typeface="Times New Roman" panose="02020603050405020304" pitchFamily="18" charset="0"/>
                    <a:cs typeface="Times New Roman" panose="02020603050405020304" pitchFamily="18" charset="0"/>
                  </a:rPr>
                  <a:t>AE</a:t>
                </a:r>
                <a:r>
                  <a:rPr lang="en-US" altLang="zh-CN" sz="2600" b="1" dirty="0">
                    <a:effectLst/>
                    <a:latin typeface="Cambria Math" panose="02040503050406030204" pitchFamily="18" charset="0"/>
                    <a:ea typeface="MS Gothic" panose="020B0609070205080204" pitchFamily="49" charset="-128"/>
                    <a:cs typeface="MS Gothic" panose="020B0609070205080204" pitchFamily="49" charset="-128"/>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BCF</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AE</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BCF</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p:sp>
            <p:nvSpPr>
              <p:cNvPr id="2" name="矩形 1"/>
              <p:cNvSpPr>
                <a:spLocks noRot="1" noChangeAspect="1" noMove="1" noResize="1" noEditPoints="1" noAdjustHandles="1" noChangeArrowheads="1" noChangeShapeType="1" noTextEdit="1"/>
              </p:cNvSpPr>
              <p:nvPr/>
            </p:nvSpPr>
            <p:spPr>
              <a:xfrm>
                <a:off x="269382" y="621443"/>
                <a:ext cx="11589417" cy="5013295"/>
              </a:xfrm>
              <a:prstGeom prst="rect">
                <a:avLst/>
              </a:prstGeom>
              <a:blipFill rotWithShape="0">
                <a:blip r:embed="rId3"/>
                <a:stretch>
                  <a:fillRect l="-947" b="-73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45187812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linds(horizontal)">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1374081"/>
            <a:ext cx="12190413" cy="490891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269382" y="621443"/>
                <a:ext cx="11589417" cy="4453079"/>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求证</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CF</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AEF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𝑨𝑭</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𝑪𝑭</m:t>
                        </m:r>
                      </m:e>
                    </m:acc>
                  </m:oMath>
                </a14:m>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𝑨𝑭</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3=0</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𝑪𝑭</m:t>
                        </m:r>
                      </m:e>
                    </m:acc>
                  </m:oMath>
                </a14:m>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𝑨𝑬</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𝑪𝑭</m:t>
                        </m:r>
                      </m:e>
                    </m:acc>
                  </m:oMath>
                </a14:m>
                <a:r>
                  <a:rPr lang="zh-CN" altLang="zh-CN" sz="2600" b="1">
                    <a:latin typeface="Calibri" panose="020F0502020204030204" pitchFamily="34" charset="0"/>
                    <a:cs typeface="宋体" panose="02010600030101010101" pitchFamily="2" charset="-122"/>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𝑨𝑭</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𝑪𝑭</m:t>
                        </m:r>
                      </m:e>
                    </m:acc>
                  </m:oMath>
                </a14:m>
                <a:r>
                  <a:rPr lang="zh-CN" altLang="zh-CN" sz="2600" b="1">
                    <a:latin typeface="Calibri" panose="020F0502020204030204" pitchFamily="34" charset="0"/>
                    <a:cs typeface="宋体" panose="02010600030101010101" pitchFamily="2" charset="-122"/>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𝑨𝑬</m:t>
                        </m:r>
                      </m:e>
                    </m:acc>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CF</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CF</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AE</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AE</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AF</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AEF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CF</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AEF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621443"/>
                <a:ext cx="11589417" cy="4453079"/>
              </a:xfrm>
              <a:prstGeom prst="rect">
                <a:avLst/>
              </a:prstGeom>
              <a:blipFill rotWithShape="0">
                <a:blip r:embed="rId3"/>
                <a:stretch>
                  <a:fillRect l="-947" b="-246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74823634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blinds(horizontal)">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blinds(horizontal)">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blinds(horizontal)">
                                      <p:cBhvr>
                                        <p:cTn id="3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smtClean="0">
                <a:solidFill>
                  <a:schemeClr val="bg1"/>
                </a:solidFill>
                <a:effectLst/>
                <a:latin typeface="微软雅黑" panose="020B0503020204020204" pitchFamily="34" charset="-122"/>
                <a:ea typeface="微软雅黑" panose="020B0503020204020204" pitchFamily="34" charset="-122"/>
              </a:rPr>
              <a:t>课时对点精练</a:t>
            </a:r>
            <a:endParaRPr lang="zh-CN" altLang="en-US" sz="4800" b="1" spc="300" dirty="0">
              <a:solidFill>
                <a:schemeClr val="bg1"/>
              </a:solidFill>
              <a:effectLst/>
              <a:latin typeface="微软雅黑" panose="020B0503020204020204" pitchFamily="34" charset="-122"/>
              <a:ea typeface="微软雅黑" panose="020B0503020204020204" pitchFamily="34" charset="-122"/>
            </a:endParaRP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r>
              <a:rPr kumimoji="1" lang="en-US" altLang="zh-CN" sz="8800" b="1" dirty="0">
                <a:solidFill>
                  <a:prstClr val="white"/>
                </a:solidFill>
                <a:latin typeface="微软雅黑" panose="020B0503020204020204" pitchFamily="34" charset="-122"/>
                <a:ea typeface="微软雅黑" panose="020B0503020204020204" pitchFamily="34" charset="-122"/>
              </a:rPr>
              <a:t>3</a:t>
            </a:r>
          </a:p>
        </p:txBody>
      </p:sp>
      <p:sp>
        <p:nvSpPr>
          <p:cNvPr id="21" name="文本框 10"/>
          <p:cNvSpPr txBox="1"/>
          <p:nvPr/>
        </p:nvSpPr>
        <p:spPr>
          <a:xfrm>
            <a:off x="4375785" y="3428365"/>
            <a:ext cx="4071620" cy="337185"/>
          </a:xfrm>
          <a:prstGeom prst="rect">
            <a:avLst/>
          </a:prstGeom>
          <a:noFill/>
        </p:spPr>
        <p:txBody>
          <a:bodyPr wrap="square">
            <a:spAutoFit/>
          </a:bodyPr>
          <a:lstStyle/>
          <a:p>
            <a:pPr algn="dist" fontAlgn="auto">
              <a:spcBef>
                <a:spcPts val="0"/>
              </a:spcBef>
              <a:spcAft>
                <a:spcPts val="0"/>
              </a:spcAft>
              <a:defRPr/>
            </a:pPr>
            <a:r>
              <a:rPr lang="en-US" altLang="zh-CN" sz="1600" spc="300" dirty="0" err="1" smtClean="0">
                <a:solidFill>
                  <a:schemeClr val="bg1"/>
                </a:solidFill>
                <a:effectLst/>
                <a:latin typeface="微软雅黑" panose="020B0503020204020204" pitchFamily="34" charset="-122"/>
                <a:ea typeface="微软雅黑" panose="020B0503020204020204" pitchFamily="34" charset="-122"/>
              </a:rPr>
              <a:t>KESHIDUIDIANJINGLIAN</a:t>
            </a:r>
            <a:r>
              <a:rPr lang="en-US" altLang="zh-CN" sz="1600" spc="300" dirty="0" smtClean="0">
                <a:solidFill>
                  <a:schemeClr val="bg1"/>
                </a:solidFill>
                <a:effectLst/>
                <a:latin typeface="微软雅黑" panose="020B0503020204020204" pitchFamily="34" charset="-122"/>
                <a:ea typeface="微软雅黑" panose="020B0503020204020204" pitchFamily="34" charset="-122"/>
              </a:rPr>
              <a:t>   </a:t>
            </a:r>
            <a:endParaRPr lang="en-US" altLang="zh-CN" sz="1600" spc="300" dirty="0">
              <a:solidFill>
                <a:schemeClr val="bg1"/>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61862598"/>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2959640"/>
            <a:ext cx="12190413" cy="328828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9" name="矩形 8"/>
              <p:cNvSpPr/>
              <p:nvPr/>
            </p:nvSpPr>
            <p:spPr>
              <a:xfrm>
                <a:off x="269382" y="492501"/>
                <a:ext cx="11589417" cy="3683252"/>
              </a:xfrm>
              <a:prstGeom prst="rect">
                <a:avLst/>
              </a:prstGeom>
            </p:spPr>
            <p:txBody>
              <a:bodyPr wrap="square">
                <a:spAutoFit/>
              </a:bodyPr>
              <a:lstStyle/>
              <a:p>
                <a:pPr>
                  <a:lnSpc>
                    <a:spcPct val="150000"/>
                  </a:lnSpc>
                  <a:spcAft>
                    <a:spcPts val="0"/>
                  </a:spcAft>
                  <a:tabLst>
                    <a:tab pos="2970530" algn="l"/>
                  </a:tabLst>
                </a:pPr>
                <a:r>
                  <a:rPr lang="zh-CN" altLang="zh-CN" sz="2600" b="1" dirty="0">
                    <a:latin typeface="Times New Roman" panose="02020603050405020304" pitchFamily="18" charset="0"/>
                    <a:ea typeface="黑体" panose="02010609060101010101" pitchFamily="49" charset="-122"/>
                    <a:cs typeface="Times New Roman" panose="02020603050405020304" pitchFamily="18" charset="0"/>
                  </a:rPr>
                  <a:t>一、单选题</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已知</a:t>
                </a:r>
                <a:r>
                  <a:rPr lang="en-US" altLang="zh-CN" sz="2600" b="1" i="1" dirty="0">
                    <a:latin typeface="Times New Roman" panose="02020603050405020304" pitchFamily="18" charset="0"/>
                    <a:cs typeface="Times New Roman" panose="02020603050405020304" pitchFamily="18" charset="0"/>
                  </a:rPr>
                  <a:t>a</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3)</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b</a:t>
                </a:r>
                <a:r>
                  <a:rPr lang="en-US" altLang="zh-CN" sz="2600" b="1" dirty="0">
                    <a:latin typeface="Times New Roman" panose="02020603050405020304" pitchFamily="18" charset="0"/>
                    <a:cs typeface="Times New Roman" panose="02020603050405020304" pitchFamily="18" charset="0"/>
                  </a:rPr>
                  <a:t>=(0</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3</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c</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a:t>
                </a:r>
                <a:r>
                  <a:rPr lang="en-US" altLang="zh-CN" sz="2600" b="1" i="1" dirty="0">
                    <a:latin typeface="Times New Roman" panose="02020603050405020304" pitchFamily="18" charset="0"/>
                    <a:cs typeface="Times New Roman" panose="02020603050405020304" pitchFamily="18" charset="0"/>
                  </a:rPr>
                  <a:t>a</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c</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等于</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en-US" altLang="zh-CN" sz="2600" b="1" dirty="0" err="1">
                    <a:latin typeface="Times New Roman" panose="02020603050405020304" pitchFamily="18" charset="0"/>
                    <a:cs typeface="Times New Roman" panose="02020603050405020304" pitchFamily="18" charset="0"/>
                  </a:rPr>
                  <a:t>A.18</a:t>
                </a:r>
                <a:r>
                  <a:rPr lang="en-US" altLang="zh-CN" sz="2600" b="1" dirty="0">
                    <a:latin typeface="Times New Roman" panose="02020603050405020304" pitchFamily="18" charset="0"/>
                    <a:cs typeface="Times New Roman" panose="02020603050405020304" pitchFamily="18" charset="0"/>
                  </a:rPr>
                  <a:t>	B.</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18</a:t>
                </a:r>
                <a:endParaRPr lang="zh-CN" altLang="zh-CN" sz="1150" dirty="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en-US" altLang="zh-CN" sz="2600" b="1" dirty="0" err="1">
                    <a:latin typeface="Times New Roman" panose="02020603050405020304" pitchFamily="18" charset="0"/>
                    <a:cs typeface="Times New Roman" panose="02020603050405020304" pitchFamily="18" charset="0"/>
                  </a:rPr>
                  <a:t>C.3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dirty="0">
                    <a:latin typeface="Times New Roman" panose="02020603050405020304" pitchFamily="18" charset="0"/>
                    <a:cs typeface="Times New Roman" panose="02020603050405020304" pitchFamily="18" charset="0"/>
                  </a:rPr>
                  <a:t>	D.</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endParaRPr lang="zh-CN" altLang="zh-CN" sz="1150" dirty="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zh-CN"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因为</a:t>
                </a:r>
                <a:r>
                  <a:rPr lang="en-US" altLang="zh-CN" sz="2600" b="1" i="1" dirty="0" err="1">
                    <a:latin typeface="Times New Roman" panose="02020603050405020304" pitchFamily="18" charset="0"/>
                    <a:cs typeface="Times New Roman" panose="02020603050405020304" pitchFamily="18" charset="0"/>
                  </a:rPr>
                  <a:t>b</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c</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4)</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a·</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c</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4</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12=</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18.</a:t>
                </a:r>
                <a:endParaRPr lang="zh-CN" altLang="zh-CN" sz="1150" dirty="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492501"/>
                <a:ext cx="11589417" cy="3683252"/>
              </a:xfrm>
              <a:prstGeom prst="rect">
                <a:avLst/>
              </a:prstGeom>
              <a:blipFill rotWithShape="0">
                <a:blip r:embed="rId4"/>
                <a:stretch>
                  <a:fillRect l="-947" b="-3146"/>
                </a:stretch>
              </a:blipFill>
            </p:spPr>
            <p:txBody>
              <a:bodyPr/>
              <a:lstStyle/>
              <a:p>
                <a:r>
                  <a:rPr lang="zh-CN" altLang="en-US">
                    <a:noFill/>
                  </a:rPr>
                  <a:t> </a:t>
                </a:r>
              </a:p>
            </p:txBody>
          </p:sp>
        </mc:Fallback>
      </mc:AlternateContent>
      <p:sp>
        <p:nvSpPr>
          <p:cNvPr id="10" name="矩形 9"/>
          <p:cNvSpPr/>
          <p:nvPr>
            <p:custDataLst>
              <p:tags r:id="rId2"/>
            </p:custDataLst>
          </p:nvPr>
        </p:nvSpPr>
        <p:spPr>
          <a:xfrm>
            <a:off x="8649430" y="1206024"/>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282524282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blinds(horizontal)">
                                      <p:cBhvr>
                                        <p:cTn id="12" dur="500"/>
                                        <p:tgtEl>
                                          <p:spTgt spid="9">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animEffect transition="in" filter="blinds(horizontal)">
                                      <p:cBhvr>
                                        <p:cTn id="17"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五边形 8"/>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0" name="燕尾形 9"/>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45" name="文本框 44"/>
          <p:cNvSpPr txBox="1"/>
          <p:nvPr/>
        </p:nvSpPr>
        <p:spPr>
          <a:xfrm>
            <a:off x="4367596" y="2565359"/>
            <a:ext cx="6514252" cy="830137"/>
          </a:xfrm>
          <a:prstGeom prst="rect">
            <a:avLst/>
          </a:prstGeom>
          <a:noFill/>
        </p:spPr>
        <p:txBody>
          <a:bodyPr wrap="square">
            <a:spAutoFit/>
          </a:bodyPr>
          <a:lstStyle/>
          <a:p>
            <a:pPr algn="l" fontAlgn="auto">
              <a:spcBef>
                <a:spcPts val="0"/>
              </a:spcBef>
              <a:spcAft>
                <a:spcPts val="0"/>
              </a:spcAft>
              <a:defRPr/>
            </a:pPr>
            <a:r>
              <a:rPr lang="zh-CN" altLang="en-US" sz="4800" b="1" spc="300" dirty="0">
                <a:solidFill>
                  <a:schemeClr val="bg1"/>
                </a:solidFill>
                <a:effectLst/>
                <a:latin typeface="微软雅黑" panose="020B0503020204020204" pitchFamily="34" charset="-122"/>
                <a:ea typeface="微软雅黑" panose="020B0503020204020204" pitchFamily="34" charset="-122"/>
              </a:rPr>
              <a:t>知识诊断自测</a:t>
            </a:r>
          </a:p>
        </p:txBody>
      </p:sp>
      <p:sp>
        <p:nvSpPr>
          <p:cNvPr id="19" name="文本框 18"/>
          <p:cNvSpPr txBox="1"/>
          <p:nvPr>
            <p:custDataLst>
              <p:tags r:id="rId4"/>
            </p:custDataLst>
          </p:nvPr>
        </p:nvSpPr>
        <p:spPr>
          <a:xfrm>
            <a:off x="1104756" y="2342422"/>
            <a:ext cx="1928879" cy="1727600"/>
          </a:xfrm>
          <a:prstGeom prst="rect">
            <a:avLst/>
          </a:prstGeom>
          <a:noFill/>
        </p:spPr>
        <p:txBody>
          <a:bodyPr wrap="square" rtlCol="0">
            <a:noAutofit/>
          </a:bodyPr>
          <a:lstStyle/>
          <a:p>
            <a:pPr algn="dist"/>
            <a:r>
              <a:rPr kumimoji="1" lang="en-US" altLang="zh-CN" sz="8800" b="1">
                <a:solidFill>
                  <a:prstClr val="white"/>
                </a:solidFill>
                <a:latin typeface="微软雅黑" panose="020B0503020204020204" pitchFamily="34" charset="-122"/>
                <a:ea typeface="微软雅黑" panose="020B0503020204020204" pitchFamily="34" charset="-122"/>
              </a:rPr>
              <a:t>1</a:t>
            </a:r>
          </a:p>
        </p:txBody>
      </p:sp>
      <p:sp>
        <p:nvSpPr>
          <p:cNvPr id="11" name="文本框 10"/>
          <p:cNvSpPr txBox="1"/>
          <p:nvPr/>
        </p:nvSpPr>
        <p:spPr>
          <a:xfrm>
            <a:off x="4375216" y="3429159"/>
            <a:ext cx="4052042" cy="337263"/>
          </a:xfrm>
          <a:prstGeom prst="rect">
            <a:avLst/>
          </a:prstGeom>
          <a:noFill/>
        </p:spPr>
        <p:txBody>
          <a:bodyPr wrap="square">
            <a:spAutoFit/>
          </a:bodyPr>
          <a:lstStyle/>
          <a:p>
            <a:pPr algn="dist" fontAlgn="auto">
              <a:spcBef>
                <a:spcPts val="0"/>
              </a:spcBef>
              <a:spcAft>
                <a:spcPts val="0"/>
              </a:spcAft>
              <a:defRPr/>
            </a:pPr>
            <a:r>
              <a:rPr lang="en-US" altLang="zh-CN" sz="1600" spc="300" dirty="0">
                <a:solidFill>
                  <a:schemeClr val="bg1"/>
                </a:solidFill>
                <a:effectLst/>
                <a:latin typeface="微软雅黑" panose="020B0503020204020204" pitchFamily="34" charset="-122"/>
                <a:ea typeface="微软雅黑" panose="020B0503020204020204" pitchFamily="34" charset="-122"/>
              </a:rPr>
              <a:t>ZHISHIZHENDUANZICE</a:t>
            </a:r>
          </a:p>
        </p:txBody>
      </p:sp>
    </p:spTree>
    <p:extLst>
      <p:ext uri="{BB962C8B-B14F-4D97-AF65-F5344CB8AC3E}">
        <p14:creationId xmlns:p14="http://schemas.microsoft.com/office/powerpoint/2010/main" val="3366840470"/>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0" y="2300439"/>
            <a:ext cx="12190413" cy="383963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6" name="矩形 15"/>
              <p:cNvSpPr/>
              <p:nvPr/>
            </p:nvSpPr>
            <p:spPr>
              <a:xfrm>
                <a:off x="269382" y="492501"/>
                <a:ext cx="11589417" cy="5570884"/>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已知非零向量</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yp</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不共面</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13	B.</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	</a:t>
                </a:r>
                <a:r>
                  <a:rPr lang="en-US" altLang="zh-CN" sz="2600" b="1" smtClean="0">
                    <a:latin typeface="Times New Roman" panose="02020603050405020304" pitchFamily="18" charset="0"/>
                    <a:cs typeface="Times New Roman" panose="02020603050405020304" pitchFamily="18" charset="0"/>
                  </a:rPr>
                  <a:t>	C.8</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D.13</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不共面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可构成空间的一个基底</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存在</a:t>
                </a:r>
                <a:r>
                  <a:rPr lang="en-US" altLang="zh-CN" sz="2600" b="1" i="1">
                    <a:latin typeface="Times New Roman" panose="02020603050405020304" pitchFamily="18" charset="0"/>
                    <a:cs typeface="Times New Roman" panose="02020603050405020304" pitchFamily="18" charset="0"/>
                  </a:rPr>
                  <a:t>λ</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使得</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λa</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即</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yp</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λm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λn</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λp</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a:latin typeface="Calibri" panose="020F0502020204030204" pitchFamily="34" charset="0"/>
                    <a:cs typeface="宋体" panose="02010600030101010101" pitchFamily="2" charset="-122"/>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𝝀</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𝟖</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𝝀</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𝝀</m:t>
                              </m:r>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r>
                      <a:rPr lang="zh-CN" altLang="zh-CN" sz="2600" b="1">
                        <a:latin typeface="Cambria Math" panose="02040503050406030204" pitchFamily="18" charset="0"/>
                        <a:cs typeface="Times New Roman" panose="02020603050405020304" pitchFamily="18" charset="0"/>
                      </a:rPr>
                      <m:t>解得</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𝟏𝟑</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𝟖</m:t>
                              </m:r>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
                      </m:e>
                    </m:d>
                  </m:oMath>
                </a14:m>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endParaRPr lang="zh-CN" altLang="zh-CN" sz="1150">
                  <a:latin typeface="Calibri" panose="020F0502020204030204" pitchFamily="34" charset="0"/>
                  <a:cs typeface="Times New Roman" panose="02020603050405020304" pitchFamily="18" charset="0"/>
                </a:endParaRPr>
              </a:p>
            </p:txBody>
          </p:sp>
        </mc:Choice>
        <mc:Fallback xmlns="">
          <p:sp>
            <p:nvSpPr>
              <p:cNvPr id="16" name="矩形 15"/>
              <p:cNvSpPr>
                <a:spLocks noRot="1" noChangeAspect="1" noMove="1" noResize="1" noEditPoints="1" noAdjustHandles="1" noChangeArrowheads="1" noChangeShapeType="1" noTextEdit="1"/>
              </p:cNvSpPr>
              <p:nvPr/>
            </p:nvSpPr>
            <p:spPr>
              <a:xfrm>
                <a:off x="269382" y="492501"/>
                <a:ext cx="11589417" cy="5570884"/>
              </a:xfrm>
              <a:prstGeom prst="rect">
                <a:avLst/>
              </a:prstGeom>
              <a:blipFill rotWithShape="0">
                <a:blip r:embed="rId4"/>
                <a:stretch>
                  <a:fillRect l="-947"/>
                </a:stretch>
              </a:blipFill>
            </p:spPr>
            <p:txBody>
              <a:bodyPr/>
              <a:lstStyle/>
              <a:p>
                <a:r>
                  <a:rPr lang="zh-CN" altLang="en-US">
                    <a:noFill/>
                  </a:rPr>
                  <a:t> </a:t>
                </a:r>
              </a:p>
            </p:txBody>
          </p:sp>
        </mc:Fallback>
      </mc:AlternateContent>
      <p:sp>
        <p:nvSpPr>
          <p:cNvPr id="17" name="矩形 16"/>
          <p:cNvSpPr/>
          <p:nvPr>
            <p:custDataLst>
              <p:tags r:id="rId2"/>
            </p:custDataLst>
          </p:nvPr>
        </p:nvSpPr>
        <p:spPr>
          <a:xfrm>
            <a:off x="1622139" y="1185680"/>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168336991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blinds(horizontal)">
                                      <p:cBhvr>
                                        <p:cTn id="12" dur="500"/>
                                        <p:tgtEl>
                                          <p:spTgt spid="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animEffect transition="in" filter="blinds(horizontal)">
                                      <p:cBhvr>
                                        <p:cTn id="17" dur="500"/>
                                        <p:tgtEl>
                                          <p:spTgt spid="1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6">
                                            <p:txEl>
                                              <p:pRg st="4" end="4"/>
                                            </p:txEl>
                                          </p:spTgt>
                                        </p:tgtEl>
                                        <p:attrNameLst>
                                          <p:attrName>style.visibility</p:attrName>
                                        </p:attrNameLst>
                                      </p:cBhvr>
                                      <p:to>
                                        <p:strVal val="visible"/>
                                      </p:to>
                                    </p:set>
                                    <p:animEffect transition="in" filter="blinds(horizontal)">
                                      <p:cBhvr>
                                        <p:cTn id="22" dur="500"/>
                                        <p:tgtEl>
                                          <p:spTgt spid="1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animEffect transition="in" filter="blinds(horizontal)">
                                      <p:cBhvr>
                                        <p:cTn id="27" dur="500"/>
                                        <p:tgtEl>
                                          <p:spTgt spid="1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6">
                                            <p:txEl>
                                              <p:pRg st="6" end="6"/>
                                            </p:txEl>
                                          </p:spTgt>
                                        </p:tgtEl>
                                        <p:attrNameLst>
                                          <p:attrName>style.visibility</p:attrName>
                                        </p:attrNameLst>
                                      </p:cBhvr>
                                      <p:to>
                                        <p:strVal val="visible"/>
                                      </p:to>
                                    </p:set>
                                    <p:animEffect transition="in" filter="blinds(horizontal)">
                                      <p:cBhvr>
                                        <p:cTn id="32"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2015694"/>
            <a:ext cx="12190413" cy="420592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492501"/>
                <a:ext cx="11589417" cy="4866973"/>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已知空间向量</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则向量</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的夹角为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𝟔</m:t>
                        </m:r>
                      </m:den>
                    </m:f>
                  </m:oMath>
                </a14:m>
                <a:endParaRPr lang="en-US" altLang="zh-CN" sz="2600" b="1" smtClean="0">
                  <a:latin typeface="Times New Roman" panose="02020603050405020304" pitchFamily="18"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由题意</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𝟏</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𝟎</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𝟏</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cos&lt;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&gt;=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𝒃</m:t>
                        </m:r>
                      </m:num>
                      <m:den>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𝒃</m:t>
                        </m:r>
                        <m:r>
                          <a:rPr lang="en-US" altLang="zh-CN" sz="2600" b="1" i="1">
                            <a:latin typeface="Cambria Math" panose="02040503050406030204" pitchFamily="18" charset="0"/>
                            <a:cs typeface="Times New Roman" panose="02020603050405020304" pitchFamily="18" charset="0"/>
                          </a:rPr>
                          <m:t>|</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en-US" altLang="zh-CN" sz="2600" b="1">
                    <a:latin typeface="Times New Roman" panose="02020603050405020304" pitchFamily="18" charset="0"/>
                    <a:cs typeface="Times New Roman" panose="02020603050405020304" pitchFamily="18" charset="0"/>
                  </a:rPr>
                  <a:t>&lt;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&gt;</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的夹角为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492501"/>
                <a:ext cx="11589417" cy="4866973"/>
              </a:xfrm>
              <a:prstGeom prst="rect">
                <a:avLst/>
              </a:prstGeom>
              <a:blipFill rotWithShape="0">
                <a:blip r:embed="rId4"/>
                <a:stretch>
                  <a:fillRect l="-947" b="-376"/>
                </a:stretch>
              </a:blipFill>
            </p:spPr>
            <p:txBody>
              <a:bodyPr/>
              <a:lstStyle/>
              <a:p>
                <a:r>
                  <a:rPr lang="zh-CN" altLang="en-US">
                    <a:noFill/>
                  </a:rPr>
                  <a:t> </a:t>
                </a:r>
              </a:p>
            </p:txBody>
          </p:sp>
        </mc:Fallback>
      </mc:AlternateContent>
      <p:sp>
        <p:nvSpPr>
          <p:cNvPr id="11" name="矩形 10"/>
          <p:cNvSpPr/>
          <p:nvPr>
            <p:custDataLst>
              <p:tags r:id="rId2"/>
            </p:custDataLst>
          </p:nvPr>
        </p:nvSpPr>
        <p:spPr>
          <a:xfrm>
            <a:off x="10221119" y="609674"/>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spTree>
    <p:extLst>
      <p:ext uri="{BB962C8B-B14F-4D97-AF65-F5344CB8AC3E}">
        <p14:creationId xmlns:p14="http://schemas.microsoft.com/office/powerpoint/2010/main" val="33072881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linds(horizontal)">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blinds(horizontal)">
                                      <p:cBhvr>
                                        <p:cTn id="32"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0" y="4150460"/>
            <a:ext cx="12190413" cy="208280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2" name="矩形 11"/>
              <p:cNvSpPr/>
              <p:nvPr/>
            </p:nvSpPr>
            <p:spPr>
              <a:xfrm>
                <a:off x="269383" y="492501"/>
                <a:ext cx="8917806" cy="1969578"/>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在平行六面体</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的交点为点</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则下列向量中与</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𝑴</m:t>
                        </m:r>
                      </m:e>
                    </m:acc>
                  </m:oMath>
                </a14:m>
                <a:r>
                  <a:rPr lang="zh-CN" altLang="zh-CN" sz="2600" b="1">
                    <a:latin typeface="Times New Roman" panose="02020603050405020304" pitchFamily="18" charset="0"/>
                    <a:cs typeface="Times New Roman" panose="02020603050405020304" pitchFamily="18" charset="0"/>
                  </a:rPr>
                  <a:t>相等的向量是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269383" y="492501"/>
                <a:ext cx="8917806" cy="1969578"/>
              </a:xfrm>
              <a:prstGeom prst="rect">
                <a:avLst/>
              </a:prstGeom>
              <a:blipFill rotWithShape="0">
                <a:blip r:embed="rId4"/>
                <a:stretch>
                  <a:fillRect l="-1230" b="-3406"/>
                </a:stretch>
              </a:blipFill>
            </p:spPr>
            <p:txBody>
              <a:bodyPr/>
              <a:lstStyle/>
              <a:p>
                <a:r>
                  <a:rPr lang="zh-CN" altLang="en-US">
                    <a:noFill/>
                  </a:rPr>
                  <a:t> </a:t>
                </a:r>
              </a:p>
            </p:txBody>
          </p:sp>
        </mc:Fallback>
      </mc:AlternateContent>
      <p:sp>
        <p:nvSpPr>
          <p:cNvPr id="13" name="矩形 12"/>
          <p:cNvSpPr/>
          <p:nvPr>
            <p:custDataLst>
              <p:tags r:id="rId2"/>
            </p:custDataLst>
          </p:nvPr>
        </p:nvSpPr>
        <p:spPr>
          <a:xfrm>
            <a:off x="1909961" y="1897261"/>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pic>
        <p:nvPicPr>
          <p:cNvPr id="5" name="image13.jpeg"/>
          <p:cNvPicPr/>
          <p:nvPr/>
        </p:nvPicPr>
        <p:blipFill>
          <a:blip r:embed="rId5">
            <a:clrChange>
              <a:clrFrom>
                <a:srgbClr val="FFFFFF"/>
              </a:clrFrom>
              <a:clrTo>
                <a:srgbClr val="FFFFFF">
                  <a:alpha val="0"/>
                </a:srgbClr>
              </a:clrTo>
            </a:clrChange>
          </a:blip>
          <a:stretch>
            <a:fillRect/>
          </a:stretch>
        </p:blipFill>
        <p:spPr>
          <a:xfrm>
            <a:off x="9335611" y="661570"/>
            <a:ext cx="2376018" cy="2575184"/>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485282" y="2336959"/>
                <a:ext cx="11423903" cy="2440528"/>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	D.</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𝑴</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𝑪𝑴</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𝑪𝑫</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𝑫𝑨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𝑩𝑨</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485282" y="2336959"/>
                <a:ext cx="11423903" cy="2440528"/>
              </a:xfrm>
              <a:prstGeom prst="rect">
                <a:avLst/>
              </a:prstGeom>
              <a:blipFill rotWithShape="0">
                <a:blip r:embed="rId6"/>
                <a:stretch>
                  <a:fillRect l="-961" b="-872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4657760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linds(horizontal)">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custDataLst>
              <p:tags r:id="rId1"/>
            </p:custDataLst>
          </p:nvPr>
        </p:nvSpPr>
        <p:spPr>
          <a:xfrm>
            <a:off x="0" y="2254967"/>
            <a:ext cx="12190413" cy="395598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4" name="矩形 13"/>
              <p:cNvSpPr/>
              <p:nvPr/>
            </p:nvSpPr>
            <p:spPr>
              <a:xfrm>
                <a:off x="269382" y="650259"/>
                <a:ext cx="11589417" cy="5359159"/>
              </a:xfrm>
              <a:prstGeom prst="rect">
                <a:avLst/>
              </a:prstGeom>
            </p:spPr>
            <p:txBody>
              <a:bodyPr wrap="square">
                <a:spAutoFit/>
              </a:bodyPr>
              <a:lstStyle/>
              <a:p>
                <a:pPr marL="355600" indent="-355600">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5.(2025·</a:t>
                </a:r>
                <a:r>
                  <a:rPr lang="zh-CN" altLang="zh-CN" sz="2600" b="1">
                    <a:latin typeface="Times New Roman" panose="02020603050405020304" pitchFamily="18" charset="0"/>
                    <a:cs typeface="Times New Roman" panose="02020603050405020304" pitchFamily="18" charset="0"/>
                  </a:rPr>
                  <a:t>安庆调研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内的三点</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的方向向量是</a:t>
                </a:r>
                <a:r>
                  <a:rPr lang="en-US" altLang="zh-CN" sz="2600" b="1" i="1">
                    <a:latin typeface="Times New Roman" panose="02020603050405020304" pitchFamily="18" charset="0"/>
                    <a:cs typeface="Times New Roman" panose="02020603050405020304" pitchFamily="18" charset="0"/>
                  </a:rPr>
                  <a:t>a</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与平面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的位置关系是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相交</a:t>
                </a:r>
                <a:r>
                  <a:rPr lang="en-US" altLang="zh-CN" sz="2600" b="1">
                    <a:latin typeface="Times New Roman" panose="02020603050405020304" pitchFamily="18" charset="0"/>
                    <a:cs typeface="Times New Roman" panose="02020603050405020304" pitchFamily="18" charset="0"/>
                  </a:rPr>
                  <a:t>	B.</a:t>
                </a:r>
                <a:r>
                  <a:rPr lang="zh-CN" altLang="zh-CN" sz="2600" b="1" smtClean="0">
                    <a:latin typeface="Times New Roman" panose="02020603050405020304" pitchFamily="18" charset="0"/>
                    <a:cs typeface="Times New Roman" panose="02020603050405020304" pitchFamily="18" charset="0"/>
                  </a:rPr>
                  <a:t>平行</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在平面</a:t>
                </a:r>
                <a:r>
                  <a:rPr lang="zh-CN" altLang="zh-CN" sz="2600" b="1" smtClean="0">
                    <a:latin typeface="Times New Roman" panose="02020603050405020304" pitchFamily="18" charset="0"/>
                    <a:cs typeface="Times New Roman" panose="02020603050405020304" pitchFamily="18" charset="0"/>
                  </a:rPr>
                  <a:t>内</a:t>
                </a: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	D.</a:t>
                </a:r>
                <a:r>
                  <a:rPr lang="zh-CN" altLang="zh-CN" sz="2600" b="1">
                    <a:latin typeface="Times New Roman" panose="02020603050405020304" pitchFamily="18" charset="0"/>
                    <a:cs typeface="Times New Roman" panose="02020603050405020304" pitchFamily="18" charset="0"/>
                  </a:rPr>
                  <a:t>平行或在平面内</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设</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的法向量为</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则</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r>
                      <a:rPr lang="zh-CN" altLang="zh-CN" sz="2600" b="1">
                        <a:latin typeface="Cambria Math" panose="02040503050406030204" pitchFamily="18" charset="0"/>
                        <a:cs typeface="Times New Roman" panose="02020603050405020304" pitchFamily="18" charset="0"/>
                      </a:rPr>
                      <m:t>即</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𝒚</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𝒛</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oMath>
                </a14:m>
                <a:r>
                  <a:rPr lang="en-US" altLang="zh-CN" sz="1150" smtClean="0">
                    <a:latin typeface="Calibri" panose="020F0502020204030204" pitchFamily="34"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smtClean="0">
                    <a:latin typeface="Times New Roman" panose="02020603050405020304" pitchFamily="18" charset="0"/>
                    <a:cs typeface="Times New Roman" panose="02020603050405020304" pitchFamily="18" charset="0"/>
                  </a:rPr>
                  <a:t>).</a:t>
                </a: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a·n</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a:t>
                </a:r>
                <a:r>
                  <a:rPr lang="en-US" altLang="zh-CN" sz="2600" b="1" smtClean="0">
                    <a:latin typeface="宋体" panose="02010600030101010101" pitchFamily="2" charset="-122"/>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可能在平面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内</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或者与平面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平行</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故选</a:t>
                </a:r>
                <a:r>
                  <a:rPr lang="en-US" altLang="zh-CN" sz="2600" b="1">
                    <a:latin typeface="Times New Roman" panose="02020603050405020304" pitchFamily="18" charset="0"/>
                    <a:cs typeface="Times New Roman" panose="02020603050405020304" pitchFamily="18" charset="0"/>
                  </a:rPr>
                  <a:t>D.</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650259"/>
                <a:ext cx="11589417" cy="5359159"/>
              </a:xfrm>
              <a:prstGeom prst="rect">
                <a:avLst/>
              </a:prstGeom>
              <a:blipFill rotWithShape="0">
                <a:blip r:embed="rId4"/>
                <a:stretch>
                  <a:fillRect l="-947" t="-228" r="-631" b="-1024"/>
                </a:stretch>
              </a:blipFill>
            </p:spPr>
            <p:txBody>
              <a:bodyPr/>
              <a:lstStyle/>
              <a:p>
                <a:r>
                  <a:rPr lang="zh-CN" altLang="en-US">
                    <a:noFill/>
                  </a:rPr>
                  <a:t> </a:t>
                </a:r>
              </a:p>
            </p:txBody>
          </p:sp>
        </mc:Fallback>
      </mc:AlternateContent>
      <p:sp>
        <p:nvSpPr>
          <p:cNvPr id="15" name="矩形 14"/>
          <p:cNvSpPr/>
          <p:nvPr>
            <p:custDataLst>
              <p:tags r:id="rId2"/>
            </p:custDataLst>
          </p:nvPr>
        </p:nvSpPr>
        <p:spPr>
          <a:xfrm>
            <a:off x="8949825" y="1198380"/>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spTree>
    <p:extLst>
      <p:ext uri="{BB962C8B-B14F-4D97-AF65-F5344CB8AC3E}">
        <p14:creationId xmlns:p14="http://schemas.microsoft.com/office/powerpoint/2010/main" val="342410952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linds(horizont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linds(horizontal)">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blinds(horizontal)">
                                      <p:cBhvr>
                                        <p:cTn id="22" dur="500"/>
                                        <p:tgtEl>
                                          <p:spTgt spid="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blinds(horizontal)">
                                      <p:cBhvr>
                                        <p:cTn id="27" dur="500"/>
                                        <p:tgtEl>
                                          <p:spTgt spid="1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xEl>
                                              <p:pRg st="6" end="6"/>
                                            </p:txEl>
                                          </p:spTgt>
                                        </p:tgtEl>
                                        <p:attrNameLst>
                                          <p:attrName>style.visibility</p:attrName>
                                        </p:attrNameLst>
                                      </p:cBhvr>
                                      <p:to>
                                        <p:strVal val="visible"/>
                                      </p:to>
                                    </p:set>
                                    <p:animEffect transition="in" filter="blinds(horizontal)">
                                      <p:cBhvr>
                                        <p:cTn id="32" dur="500"/>
                                        <p:tgtEl>
                                          <p:spTgt spid="1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4">
                                            <p:txEl>
                                              <p:pRg st="7" end="7"/>
                                            </p:txEl>
                                          </p:spTgt>
                                        </p:tgtEl>
                                        <p:attrNameLst>
                                          <p:attrName>style.visibility</p:attrName>
                                        </p:attrNameLst>
                                      </p:cBhvr>
                                      <p:to>
                                        <p:strVal val="visible"/>
                                      </p:to>
                                    </p:set>
                                    <p:animEffect transition="in" filter="blinds(horizontal)">
                                      <p:cBhvr>
                                        <p:cTn id="37" dur="500"/>
                                        <p:tgtEl>
                                          <p:spTgt spid="1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4202793"/>
            <a:ext cx="12190413" cy="192042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492501"/>
                <a:ext cx="11589417" cy="4970400"/>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6.(2025·</a:t>
                </a:r>
                <a:r>
                  <a:rPr lang="zh-CN" altLang="zh-CN" sz="2600" b="1">
                    <a:latin typeface="Times New Roman" panose="02020603050405020304" pitchFamily="18" charset="0"/>
                    <a:cs typeface="Times New Roman" panose="02020603050405020304" pitchFamily="18" charset="0"/>
                  </a:rPr>
                  <a:t>信阳模拟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𝑷𝑪</m:t>
                        </m:r>
                      </m:e>
                    </m:acc>
                  </m:oMath>
                </a14:m>
                <a:r>
                  <a:rPr lang="zh-CN" altLang="zh-CN" sz="2600" b="1">
                    <a:latin typeface="Times New Roman" panose="02020603050405020304" pitchFamily="18" charset="0"/>
                    <a:cs typeface="Times New Roman" panose="02020603050405020304" pitchFamily="18" charset="0"/>
                  </a:rPr>
                  <a:t>不共面</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𝑷𝑴</m:t>
                        </m:r>
                      </m:e>
                    </m:acc>
                  </m:oMath>
                </a14:m>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𝑷𝑨</m:t>
                        </m:r>
                      </m:e>
                    </m:acc>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𝑷𝑩</m:t>
                        </m:r>
                      </m:e>
                    </m:acc>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𝑷𝑪</m:t>
                        </m:r>
                      </m:e>
                    </m:acc>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en-US" altLang="zh-CN" sz="2600" b="1">
                    <a:latin typeface="Cambria Math" panose="02040503050406030204" pitchFamily="18" charset="0"/>
                    <a:cs typeface="Cambria Math" panose="020405030504060302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四点共面</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en-US" altLang="zh-CN" sz="2600" b="1">
                    <a:latin typeface="Cambria Math" panose="02040503050406030204" pitchFamily="18" charset="0"/>
                    <a:cs typeface="Cambria Math" panose="020405030504060302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四点不共面</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en-US" altLang="zh-CN" sz="2600" b="1">
                    <a:latin typeface="Cambria Math" panose="02040503050406030204" pitchFamily="18" charset="0"/>
                    <a:cs typeface="Cambria Math" panose="020405030504060302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四点共面</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en-US" altLang="zh-CN" sz="2600" b="1">
                    <a:latin typeface="Cambria Math" panose="02040503050406030204" pitchFamily="18" charset="0"/>
                    <a:cs typeface="Cambria Math" panose="020405030504060302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四点共面</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en-US" altLang="zh-CN" sz="2600" b="1" smtClean="0">
                    <a:latin typeface="Cambria Math" panose="02040503050406030204" pitchFamily="18" charset="0"/>
                    <a:cs typeface="Cambria Math" panose="020405030504060302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四点共面</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492501"/>
                <a:ext cx="11589417" cy="4970400"/>
              </a:xfrm>
              <a:prstGeom prst="rect">
                <a:avLst/>
              </a:prstGeom>
              <a:blipFill rotWithShape="0">
                <a:blip r:embed="rId4"/>
                <a:stretch>
                  <a:fillRect l="-947" b="-736"/>
                </a:stretch>
              </a:blipFill>
            </p:spPr>
            <p:txBody>
              <a:bodyPr/>
              <a:lstStyle/>
              <a:p>
                <a:r>
                  <a:rPr lang="zh-CN" altLang="en-US">
                    <a:noFill/>
                  </a:rPr>
                  <a:t> </a:t>
                </a:r>
              </a:p>
            </p:txBody>
          </p:sp>
        </mc:Fallback>
      </mc:AlternateContent>
      <p:sp>
        <p:nvSpPr>
          <p:cNvPr id="14" name="矩形 13"/>
          <p:cNvSpPr/>
          <p:nvPr>
            <p:custDataLst>
              <p:tags r:id="rId2"/>
            </p:custDataLst>
          </p:nvPr>
        </p:nvSpPr>
        <p:spPr>
          <a:xfrm>
            <a:off x="934308" y="1274707"/>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spTree>
    <p:extLst>
      <p:ext uri="{BB962C8B-B14F-4D97-AF65-F5344CB8AC3E}">
        <p14:creationId xmlns:p14="http://schemas.microsoft.com/office/powerpoint/2010/main" val="127519421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5" end="5"/>
                                            </p:txEl>
                                          </p:spTgt>
                                        </p:tgtEl>
                                        <p:attrNameLst>
                                          <p:attrName>style.visibility</p:attrName>
                                        </p:attrNameLst>
                                      </p:cBhvr>
                                      <p:to>
                                        <p:strVal val="visible"/>
                                      </p:to>
                                    </p:set>
                                    <p:animEffect transition="in" filter="blinds(horizontal)">
                                      <p:cBhvr>
                                        <p:cTn id="12" dur="500"/>
                                        <p:tgtEl>
                                          <p:spTgt spid="10">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6" end="6"/>
                                            </p:txEl>
                                          </p:spTgt>
                                        </p:tgtEl>
                                        <p:attrNameLst>
                                          <p:attrName>style.visibility</p:attrName>
                                        </p:attrNameLst>
                                      </p:cBhvr>
                                      <p:to>
                                        <p:strVal val="visible"/>
                                      </p:to>
                                    </p:set>
                                    <p:animEffect transition="in" filter="blinds(horizontal)">
                                      <p:cBhvr>
                                        <p:cTn id="17"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3032728"/>
            <a:ext cx="12190413" cy="314183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9" name="矩形 8"/>
              <p:cNvSpPr/>
              <p:nvPr/>
            </p:nvSpPr>
            <p:spPr>
              <a:xfrm>
                <a:off x="215556" y="492501"/>
                <a:ext cx="7340758" cy="1360181"/>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7.</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在四面体</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分别为</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且向量</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zh-CN" altLang="zh-CN" sz="2600" b="1">
                    <a:latin typeface="Times New Roman" panose="02020603050405020304" pitchFamily="18" charset="0"/>
                    <a:cs typeface="Times New Roman" panose="02020603050405020304" pitchFamily="18" charset="0"/>
                  </a:rPr>
                  <a:t>与向量</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zh-CN" altLang="zh-CN" sz="2600" b="1">
                    <a:latin typeface="Times New Roman" panose="02020603050405020304" pitchFamily="18" charset="0"/>
                    <a:cs typeface="Times New Roman" panose="02020603050405020304" pitchFamily="18" charset="0"/>
                  </a:rPr>
                  <a:t>的夹角为</a:t>
                </a:r>
                <a:r>
                  <a:rPr lang="en-US" altLang="zh-CN" sz="2600" b="1">
                    <a:latin typeface="Times New Roman" panose="02020603050405020304" pitchFamily="18" charset="0"/>
                    <a:cs typeface="Times New Roman" panose="02020603050405020304" pitchFamily="18" charset="0"/>
                  </a:rPr>
                  <a:t>120°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则线段</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的长度为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15556" y="492501"/>
                <a:ext cx="7340758" cy="1360181"/>
              </a:xfrm>
              <a:prstGeom prst="rect">
                <a:avLst/>
              </a:prstGeom>
              <a:blipFill rotWithShape="0">
                <a:blip r:embed="rId4"/>
                <a:stretch>
                  <a:fillRect l="-1494" r="-415" b="-49776"/>
                </a:stretch>
              </a:blipFill>
            </p:spPr>
            <p:txBody>
              <a:bodyPr/>
              <a:lstStyle/>
              <a:p>
                <a:r>
                  <a:rPr lang="zh-CN" altLang="en-US">
                    <a:noFill/>
                  </a:rPr>
                  <a:t> </a:t>
                </a:r>
              </a:p>
            </p:txBody>
          </p:sp>
        </mc:Fallback>
      </mc:AlternateContent>
      <p:sp>
        <p:nvSpPr>
          <p:cNvPr id="10" name="矩形 9"/>
          <p:cNvSpPr/>
          <p:nvPr>
            <p:custDataLst>
              <p:tags r:id="rId2"/>
            </p:custDataLst>
          </p:nvPr>
        </p:nvSpPr>
        <p:spPr>
          <a:xfrm>
            <a:off x="5049871" y="1857511"/>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2289" name="image14.jpe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60926" y="477787"/>
            <a:ext cx="2717595" cy="2519953"/>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42875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mc:Choice xmlns:a14="http://schemas.microsoft.com/office/drawing/2010/main" Requires="a14">
          <p:sp>
            <p:nvSpPr>
              <p:cNvPr id="4" name="矩形 3"/>
              <p:cNvSpPr/>
              <p:nvPr/>
            </p:nvSpPr>
            <p:spPr>
              <a:xfrm>
                <a:off x="478504" y="2336013"/>
                <a:ext cx="10793813" cy="1280607"/>
              </a:xfrm>
              <a:prstGeom prst="rect">
                <a:avLst/>
              </a:prstGeom>
            </p:spPr>
            <p:txBody>
              <a:bodyPr>
                <a:spAutoFit/>
              </a:bodyPr>
              <a:lstStyle/>
              <a:p>
                <a:pPr>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A.</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i="0" smtClean="0">
                        <a:latin typeface="Cambria Math" panose="02040503050406030204" pitchFamily="18" charset="0"/>
                        <a:cs typeface="Times New Roman" panose="02020603050405020304" pitchFamily="18" charset="0"/>
                      </a:rPr>
                      <m:t>              </m:t>
                    </m:r>
                  </m:oMath>
                </a14:m>
                <a:r>
                  <a:rPr lang="en-US" altLang="zh-CN" sz="2600" b="1" dirty="0" smtClean="0">
                    <a:latin typeface="Times New Roman" panose="02020603050405020304" pitchFamily="18" charset="0"/>
                    <a:cs typeface="Times New Roman" panose="02020603050405020304" pitchFamily="18" charset="0"/>
                  </a:rPr>
                  <a:t>B</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𝟕</m:t>
                        </m:r>
                      </m:e>
                    </m:rad>
                  </m:oMath>
                </a14:m>
                <a:r>
                  <a:rPr lang="en-US" altLang="zh-CN" sz="2600" b="1" dirty="0" smtClean="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C</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zh-CN" altLang="zh-CN" sz="2600" b="1" dirty="0">
                    <a:latin typeface="Times New Roman" panose="02020603050405020304" pitchFamily="18" charset="0"/>
                    <a:cs typeface="Times New Roman" panose="02020603050405020304" pitchFamily="18" charset="0"/>
                  </a:rPr>
                  <a:t>或</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𝟕</m:t>
                        </m:r>
                      </m:e>
                    </m:rad>
                  </m:oMath>
                </a14:m>
                <a:r>
                  <a:rPr lang="en-US" altLang="zh-CN" sz="2600" b="1" dirty="0" smtClean="0">
                    <a:latin typeface="Times New Roman" panose="02020603050405020304" pitchFamily="18" charset="0"/>
                    <a:cs typeface="Times New Roman" panose="02020603050405020304" pitchFamily="18" charset="0"/>
                  </a:rPr>
                  <a:t>              D.3</a:t>
                </a:r>
                <a:r>
                  <a:rPr lang="zh-CN" altLang="zh-CN" sz="2600" b="1" dirty="0">
                    <a:latin typeface="Times New Roman" panose="02020603050405020304" pitchFamily="18" charset="0"/>
                    <a:cs typeface="Times New Roman" panose="02020603050405020304" pitchFamily="18" charset="0"/>
                  </a:rPr>
                  <a:t>或</a:t>
                </a:r>
                <a:r>
                  <a:rPr lang="en-US" altLang="zh-CN" sz="2600" b="1" dirty="0">
                    <a:latin typeface="Times New Roman" panose="02020603050405020304" pitchFamily="18" charset="0"/>
                    <a:cs typeface="Times New Roman" panose="02020603050405020304" pitchFamily="18" charset="0"/>
                  </a:rPr>
                  <a:t>3</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如图</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取</a:t>
                </a:r>
                <a:r>
                  <a:rPr lang="en-US" altLang="zh-CN" sz="2600" b="1" i="1" dirty="0">
                    <a:latin typeface="Times New Roman" panose="02020603050405020304" pitchFamily="18" charset="0"/>
                    <a:cs typeface="Times New Roman" panose="02020603050405020304" pitchFamily="18" charset="0"/>
                  </a:rPr>
                  <a:t>AC</a:t>
                </a:r>
                <a:r>
                  <a:rPr lang="zh-CN" altLang="zh-CN" sz="2600" b="1" dirty="0">
                    <a:latin typeface="Times New Roman" panose="02020603050405020304" pitchFamily="18" charset="0"/>
                    <a:cs typeface="Times New Roman" panose="02020603050405020304" pitchFamily="18" charset="0"/>
                  </a:rPr>
                  <a:t>的中点</a:t>
                </a:r>
                <a:r>
                  <a:rPr lang="en-US" altLang="zh-CN" sz="2600" b="1" i="1" dirty="0">
                    <a:latin typeface="Times New Roman" panose="02020603050405020304" pitchFamily="18" charset="0"/>
                    <a:cs typeface="Times New Roman" panose="02020603050405020304" pitchFamily="18" charset="0"/>
                  </a:rPr>
                  <a:t>E</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连接</a:t>
                </a:r>
                <a:r>
                  <a:rPr lang="en-US" altLang="zh-CN" sz="2600" b="1" i="1" dirty="0" err="1">
                    <a:latin typeface="Times New Roman" panose="02020603050405020304" pitchFamily="18" charset="0"/>
                    <a:cs typeface="Times New Roman" panose="02020603050405020304" pitchFamily="18" charset="0"/>
                  </a:rPr>
                  <a:t>ME</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EN</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p:sp>
            <p:nvSpPr>
              <p:cNvPr id="4" name="矩形 3"/>
              <p:cNvSpPr>
                <a:spLocks noRot="1" noChangeAspect="1" noMove="1" noResize="1" noEditPoints="1" noAdjustHandles="1" noChangeArrowheads="1" noChangeShapeType="1" noTextEdit="1"/>
              </p:cNvSpPr>
              <p:nvPr/>
            </p:nvSpPr>
            <p:spPr>
              <a:xfrm>
                <a:off x="478504" y="2336013"/>
                <a:ext cx="10793813" cy="1280607"/>
              </a:xfrm>
              <a:prstGeom prst="rect">
                <a:avLst/>
              </a:prstGeom>
              <a:blipFill rotWithShape="0">
                <a:blip r:embed="rId6"/>
                <a:stretch>
                  <a:fillRect l="-1016" b="-114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矩形 11"/>
              <p:cNvSpPr/>
              <p:nvPr/>
            </p:nvSpPr>
            <p:spPr>
              <a:xfrm>
                <a:off x="491204" y="3645821"/>
                <a:ext cx="10793813" cy="2156744"/>
              </a:xfrm>
              <a:prstGeom prst="rect">
                <a:avLst/>
              </a:prstGeom>
            </p:spPr>
            <p:txBody>
              <a:bodyPr>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分别为</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ME</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ME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EN</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491204" y="3645821"/>
                <a:ext cx="10793813" cy="2156744"/>
              </a:xfrm>
              <a:prstGeom prst="rect">
                <a:avLst/>
              </a:prstGeom>
              <a:blipFill rotWithShape="0">
                <a:blip r:embed="rId7"/>
                <a:stretch>
                  <a:fillRect l="-1017"/>
                </a:stretch>
              </a:blipFill>
            </p:spPr>
            <p:txBody>
              <a:bodyPr/>
              <a:lstStyle/>
              <a:p>
                <a:r>
                  <a:rPr lang="zh-CN" altLang="en-US">
                    <a:noFill/>
                  </a:rPr>
                  <a:t> </a:t>
                </a:r>
              </a:p>
            </p:txBody>
          </p:sp>
        </mc:Fallback>
      </mc:AlternateContent>
      <p:pic>
        <p:nvPicPr>
          <p:cNvPr id="13" name="image15.jpeg"/>
          <p:cNvPicPr/>
          <p:nvPr/>
        </p:nvPicPr>
        <p:blipFill>
          <a:blip r:embed="rId8">
            <a:clrChange>
              <a:clrFrom>
                <a:srgbClr val="FFFFFF"/>
              </a:clrFrom>
              <a:clrTo>
                <a:srgbClr val="FFFFFF">
                  <a:alpha val="0"/>
                </a:srgbClr>
              </a:clrTo>
            </a:clrChange>
          </a:blip>
          <a:stretch>
            <a:fillRect/>
          </a:stretch>
        </p:blipFill>
        <p:spPr>
          <a:xfrm>
            <a:off x="8344604" y="3438835"/>
            <a:ext cx="2503196" cy="2329617"/>
          </a:xfrm>
          <a:prstGeom prst="rect">
            <a:avLst/>
          </a:prstGeom>
        </p:spPr>
      </p:pic>
    </p:spTree>
    <p:extLst>
      <p:ext uri="{BB962C8B-B14F-4D97-AF65-F5344CB8AC3E}">
        <p14:creationId xmlns:p14="http://schemas.microsoft.com/office/powerpoint/2010/main" val="270250495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linds(horizontal)">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blinds(horizontal)">
                                      <p:cBhvr>
                                        <p:cTn id="27" dur="500"/>
                                        <p:tgtEl>
                                          <p:spTgt spid="1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blinds(horizontal)">
                                      <p:cBhvr>
                                        <p:cTn id="32"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26638"/>
            <a:ext cx="12190413" cy="620119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406183" y="405416"/>
                <a:ext cx="11280325" cy="5581080"/>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EN</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因为向量</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r>
                      <a:rPr lang="zh-CN" altLang="zh-CN" sz="2600" b="1">
                        <a:latin typeface="Cambria Math" panose="02040503050406030204" pitchFamily="18" charset="0"/>
                        <a:cs typeface="Times New Roman" panose="02020603050405020304" pitchFamily="18" charset="0"/>
                      </a:rPr>
                      <m:t>与向量</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zh-CN" altLang="zh-CN" sz="2600" b="1">
                    <a:latin typeface="Times New Roman" panose="02020603050405020304" pitchFamily="18" charset="0"/>
                    <a:cs typeface="Times New Roman" panose="02020603050405020304" pitchFamily="18" charset="0"/>
                  </a:rPr>
                  <a:t>的夹角为</a:t>
                </a:r>
                <a:r>
                  <a:rPr lang="en-US" altLang="zh-CN" sz="2600" b="1">
                    <a:latin typeface="Times New Roman" panose="02020603050405020304" pitchFamily="18" charset="0"/>
                    <a:cs typeface="Times New Roman" panose="02020603050405020304" pitchFamily="18" charset="0"/>
                  </a:rPr>
                  <a:t>120°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所以向量</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𝑬𝑵</m:t>
                        </m:r>
                      </m:e>
                    </m:acc>
                    <m:r>
                      <a:rPr lang="zh-CN" altLang="zh-CN" sz="2600" b="1">
                        <a:latin typeface="Cambria Math" panose="02040503050406030204" pitchFamily="18" charset="0"/>
                        <a:cs typeface="Times New Roman" panose="02020603050405020304" pitchFamily="18" charset="0"/>
                      </a:rPr>
                      <m:t>与向量</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𝑴𝑬</m:t>
                        </m:r>
                      </m:e>
                    </m:acc>
                  </m:oMath>
                </a14:m>
                <a:r>
                  <a:rPr lang="zh-CN" altLang="zh-CN" sz="2600" b="1">
                    <a:latin typeface="Times New Roman" panose="02020603050405020304" pitchFamily="18" charset="0"/>
                    <a:cs typeface="Times New Roman" panose="02020603050405020304" pitchFamily="18" charset="0"/>
                  </a:rPr>
                  <a:t>的夹角为</a:t>
                </a:r>
                <a:r>
                  <a:rPr lang="en-US" altLang="zh-CN" sz="2600" b="1">
                    <a:latin typeface="Times New Roman" panose="02020603050405020304" pitchFamily="18" charset="0"/>
                    <a:cs typeface="Times New Roman" panose="02020603050405020304" pitchFamily="18" charset="0"/>
                  </a:rPr>
                  <a:t>120°.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𝑴𝑵</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𝑴𝑬</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𝑬𝑵</m:t>
                        </m:r>
                      </m:e>
                    </m:acc>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𝑴𝑵</m:t>
                        </m:r>
                      </m:e>
                    </m:acc>
                  </m:oMath>
                </a14:m>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𝑴𝑬</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𝑬𝑵</m:t>
                        </m:r>
                      </m:e>
                    </m:acc>
                  </m:oMath>
                </a14:m>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𝑴𝑬</m:t>
                        </m:r>
                      </m:e>
                    </m:acc>
                  </m:oMath>
                </a14:m>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𝑴𝑬</m:t>
                        </m:r>
                      </m:e>
                    </m:acc>
                  </m:oMath>
                </a14:m>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𝑬𝑵</m:t>
                        </m:r>
                      </m:e>
                    </m:acc>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𝑬𝑵</m:t>
                        </m:r>
                      </m:e>
                    </m:acc>
                  </m:oMath>
                </a14:m>
                <a:r>
                  <a:rPr lang="en-US" altLang="zh-CN" sz="2600" b="1">
                    <a:latin typeface="Times New Roman" panose="02020603050405020304" pitchFamily="18" charset="0"/>
                    <a:cs typeface="Times New Roman" panose="02020603050405020304" pitchFamily="18" charset="0"/>
                  </a:rPr>
                  <a:t>|</a:t>
                </a:r>
                <a:r>
                  <a:rPr lang="en-US" altLang="zh-CN" sz="2600" b="1" baseline="30000" smtClean="0">
                    <a:latin typeface="Times New Roman" panose="02020603050405020304" pitchFamily="18" charset="0"/>
                    <a:cs typeface="Times New Roman" panose="02020603050405020304" pitchFamily="18" charset="0"/>
                  </a:rPr>
                  <a:t>2</a:t>
                </a:r>
              </a:p>
              <a:p>
                <a:pPr>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𝑴𝑵</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即线段</a:t>
                </a:r>
                <a:r>
                  <a:rPr lang="en-US" altLang="zh-CN" sz="2600" b="1" i="1">
                    <a:latin typeface="Times New Roman" panose="02020603050405020304" pitchFamily="18" charset="0"/>
                    <a:cs typeface="Times New Roman" panose="02020603050405020304" pitchFamily="18" charset="0"/>
                  </a:rPr>
                  <a:t>MN</a:t>
                </a:r>
                <a:r>
                  <a:rPr lang="zh-CN" altLang="zh-CN" sz="2600" b="1">
                    <a:latin typeface="Times New Roman" panose="02020603050405020304" pitchFamily="18" charset="0"/>
                    <a:cs typeface="Times New Roman" panose="02020603050405020304" pitchFamily="18" charset="0"/>
                  </a:rPr>
                  <a:t>的长度为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406183" y="405416"/>
                <a:ext cx="11280325" cy="5581080"/>
              </a:xfrm>
              <a:prstGeom prst="rect">
                <a:avLst/>
              </a:prstGeom>
              <a:blipFill rotWithShape="0">
                <a:blip r:embed="rId3"/>
                <a:stretch>
                  <a:fillRect l="-973" b="-32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5142883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3507856"/>
            <a:ext cx="12190413" cy="271758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1" name="矩形 10"/>
              <p:cNvSpPr/>
              <p:nvPr/>
            </p:nvSpPr>
            <p:spPr>
              <a:xfrm>
                <a:off x="269382" y="492501"/>
                <a:ext cx="11589417" cy="4303679"/>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8.(2025·</a:t>
                </a:r>
                <a:r>
                  <a:rPr lang="zh-CN" altLang="zh-CN" sz="2600" b="1">
                    <a:latin typeface="Times New Roman" panose="02020603050405020304" pitchFamily="18" charset="0"/>
                    <a:cs typeface="Times New Roman" panose="02020603050405020304" pitchFamily="18" charset="0"/>
                  </a:rPr>
                  <a:t>湖北部分名校联考</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在长方体</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AA</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smtClean="0">
                    <a:latin typeface="Times New Roman" panose="02020603050405020304" pitchFamily="18" charset="0"/>
                    <a:cs typeface="Times New Roman" panose="02020603050405020304" pitchFamily="18" charset="0"/>
                  </a:rPr>
                  <a:t>=5</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AD</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AB</a:t>
                </a:r>
                <a:r>
                  <a:rPr lang="en-US" altLang="zh-CN" sz="2600" b="1" smtClean="0">
                    <a:latin typeface="Times New Roman" panose="02020603050405020304" pitchFamily="18" charset="0"/>
                    <a:cs typeface="Times New Roman" panose="02020603050405020304" pitchFamily="18" charset="0"/>
                  </a:rPr>
                  <a:t>=4</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i="1" spc="-130" smtClean="0">
                    <a:latin typeface="Times New Roman" panose="02020603050405020304" pitchFamily="18" charset="0"/>
                    <a:cs typeface="Times New Roman" panose="02020603050405020304" pitchFamily="18" charset="0"/>
                  </a:rPr>
                  <a:t>	M</a:t>
                </a:r>
                <a:r>
                  <a:rPr lang="en-US" altLang="zh-CN" sz="2600" b="1" spc="-130" smtClean="0">
                    <a:latin typeface="宋体" panose="02010600030101010101" pitchFamily="2" charset="-122"/>
                    <a:cs typeface="Times New Roman" panose="02020603050405020304" pitchFamily="18" charset="0"/>
                  </a:rPr>
                  <a:t>,</a:t>
                </a:r>
                <a:r>
                  <a:rPr lang="en-US" altLang="zh-CN" sz="2600" b="1" i="1" spc="-130" smtClean="0">
                    <a:latin typeface="Times New Roman" panose="02020603050405020304" pitchFamily="18" charset="0"/>
                    <a:cs typeface="Times New Roman" panose="02020603050405020304" pitchFamily="18" charset="0"/>
                  </a:rPr>
                  <a:t>N</a:t>
                </a:r>
                <a:r>
                  <a:rPr lang="en-US" altLang="zh-CN" sz="2600" b="1" spc="-130" smtClean="0">
                    <a:latin typeface="宋体" panose="02010600030101010101" pitchFamily="2" charset="-122"/>
                    <a:cs typeface="Times New Roman" panose="02020603050405020304" pitchFamily="18" charset="0"/>
                  </a:rPr>
                  <a:t>,</a:t>
                </a:r>
                <a:r>
                  <a:rPr lang="en-US" altLang="zh-CN" sz="2600" b="1" i="1" spc="-130" smtClean="0">
                    <a:latin typeface="Times New Roman" panose="02020603050405020304" pitchFamily="18" charset="0"/>
                    <a:cs typeface="Times New Roman" panose="02020603050405020304" pitchFamily="18" charset="0"/>
                  </a:rPr>
                  <a:t>P</a:t>
                </a:r>
                <a:r>
                  <a:rPr lang="zh-CN" altLang="zh-CN" sz="2600" b="1" spc="-130">
                    <a:latin typeface="Times New Roman" panose="02020603050405020304" pitchFamily="18" charset="0"/>
                    <a:cs typeface="Times New Roman" panose="02020603050405020304" pitchFamily="18" charset="0"/>
                  </a:rPr>
                  <a:t>分别是棱</a:t>
                </a:r>
                <a:r>
                  <a:rPr lang="en-US" altLang="zh-CN" sz="2600" b="1" i="1" spc="-130">
                    <a:latin typeface="Times New Roman" panose="02020603050405020304" pitchFamily="18" charset="0"/>
                    <a:cs typeface="Times New Roman" panose="02020603050405020304" pitchFamily="18" charset="0"/>
                  </a:rPr>
                  <a:t>C</a:t>
                </a:r>
                <a:r>
                  <a:rPr lang="en-US" altLang="zh-CN" sz="2600" b="1" spc="-130" baseline="-25000">
                    <a:latin typeface="Times New Roman" panose="02020603050405020304" pitchFamily="18" charset="0"/>
                    <a:cs typeface="Times New Roman" panose="02020603050405020304" pitchFamily="18" charset="0"/>
                  </a:rPr>
                  <a:t>1</a:t>
                </a:r>
                <a:r>
                  <a:rPr lang="en-US" altLang="zh-CN" sz="2600" b="1" i="1" spc="-130">
                    <a:latin typeface="Times New Roman" panose="02020603050405020304" pitchFamily="18" charset="0"/>
                    <a:cs typeface="Times New Roman" panose="02020603050405020304" pitchFamily="18" charset="0"/>
                  </a:rPr>
                  <a:t>D</a:t>
                </a:r>
                <a:r>
                  <a:rPr lang="en-US" altLang="zh-CN" sz="2600" b="1" spc="-130" baseline="-25000">
                    <a:latin typeface="Times New Roman" panose="02020603050405020304" pitchFamily="18" charset="0"/>
                    <a:cs typeface="Times New Roman" panose="02020603050405020304" pitchFamily="18" charset="0"/>
                  </a:rPr>
                  <a:t>1</a:t>
                </a:r>
                <a:r>
                  <a:rPr lang="en-US" altLang="zh-CN" sz="2600" b="1" spc="-130">
                    <a:latin typeface="宋体" panose="02010600030101010101" pitchFamily="2" charset="-122"/>
                    <a:cs typeface="Times New Roman" panose="02020603050405020304" pitchFamily="18" charset="0"/>
                  </a:rPr>
                  <a:t>,</a:t>
                </a:r>
                <a:r>
                  <a:rPr lang="en-US" altLang="zh-CN" sz="2600" b="1" i="1" spc="-130">
                    <a:latin typeface="Times New Roman" panose="02020603050405020304" pitchFamily="18" charset="0"/>
                    <a:cs typeface="Times New Roman" panose="02020603050405020304" pitchFamily="18" charset="0"/>
                  </a:rPr>
                  <a:t>BC</a:t>
                </a:r>
                <a:r>
                  <a:rPr lang="en-US" altLang="zh-CN" sz="2600" b="1" spc="-130">
                    <a:latin typeface="宋体" panose="02010600030101010101" pitchFamily="2" charset="-122"/>
                    <a:cs typeface="Times New Roman" panose="02020603050405020304" pitchFamily="18" charset="0"/>
                  </a:rPr>
                  <a:t>,</a:t>
                </a:r>
                <a:r>
                  <a:rPr lang="en-US" altLang="zh-CN" sz="2600" b="1" i="1" spc="-130">
                    <a:latin typeface="Times New Roman" panose="02020603050405020304" pitchFamily="18" charset="0"/>
                    <a:cs typeface="Times New Roman" panose="02020603050405020304" pitchFamily="18" charset="0"/>
                  </a:rPr>
                  <a:t>CC</a:t>
                </a:r>
                <a:r>
                  <a:rPr lang="en-US" altLang="zh-CN" sz="2600" b="1" spc="-130" baseline="-25000">
                    <a:latin typeface="Times New Roman" panose="02020603050405020304" pitchFamily="18" charset="0"/>
                    <a:cs typeface="Times New Roman" panose="02020603050405020304" pitchFamily="18" charset="0"/>
                  </a:rPr>
                  <a:t>1</a:t>
                </a:r>
                <a:r>
                  <a:rPr lang="zh-CN" altLang="zh-CN" sz="2600" b="1" spc="-130">
                    <a:latin typeface="Times New Roman" panose="02020603050405020304" pitchFamily="18" charset="0"/>
                    <a:cs typeface="Times New Roman" panose="02020603050405020304" pitchFamily="18" charset="0"/>
                  </a:rPr>
                  <a:t>上的点</a:t>
                </a:r>
                <a:r>
                  <a:rPr lang="en-US" altLang="zh-CN" sz="2600" b="1" spc="-130">
                    <a:latin typeface="宋体" panose="02010600030101010101" pitchFamily="2" charset="-122"/>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且</a:t>
                </a:r>
                <a:r>
                  <a:rPr lang="en-US" altLang="zh-CN" sz="2600" b="1" i="1" spc="-130">
                    <a:latin typeface="Times New Roman" panose="02020603050405020304" pitchFamily="18" charset="0"/>
                    <a:cs typeface="Times New Roman" panose="02020603050405020304" pitchFamily="18" charset="0"/>
                  </a:rPr>
                  <a:t>C</a:t>
                </a:r>
                <a:r>
                  <a:rPr lang="en-US" altLang="zh-CN" sz="2600" b="1" spc="-130" baseline="-25000">
                    <a:latin typeface="Times New Roman" panose="02020603050405020304" pitchFamily="18" charset="0"/>
                    <a:cs typeface="Times New Roman" panose="02020603050405020304" pitchFamily="18" charset="0"/>
                  </a:rPr>
                  <a:t>1</a:t>
                </a:r>
                <a:r>
                  <a:rPr lang="en-US" altLang="zh-CN" sz="2600" b="1" i="1" spc="-130">
                    <a:latin typeface="Times New Roman" panose="02020603050405020304" pitchFamily="18" charset="0"/>
                    <a:cs typeface="Times New Roman" panose="02020603050405020304" pitchFamily="18" charset="0"/>
                  </a:rPr>
                  <a:t>M</a:t>
                </a:r>
                <a:r>
                  <a:rPr lang="en-US" altLang="zh-CN" sz="2600" b="1" spc="-130">
                    <a:latin typeface="Times New Roman" panose="02020603050405020304" pitchFamily="18" charset="0"/>
                    <a:cs typeface="Times New Roman" panose="02020603050405020304" pitchFamily="18" charset="0"/>
                  </a:rPr>
                  <a:t>=</a:t>
                </a:r>
                <a:r>
                  <a:rPr lang="en-US" altLang="zh-CN" sz="2600" b="1" i="1" spc="-130">
                    <a:latin typeface="Times New Roman" panose="02020603050405020304" pitchFamily="18" charset="0"/>
                    <a:cs typeface="Times New Roman" panose="02020603050405020304" pitchFamily="18" charset="0"/>
                  </a:rPr>
                  <a:t>MD</a:t>
                </a:r>
                <a:r>
                  <a:rPr lang="en-US" altLang="zh-CN" sz="2600" b="1" spc="-130" baseline="-25000">
                    <a:latin typeface="Times New Roman" panose="02020603050405020304" pitchFamily="18" charset="0"/>
                    <a:cs typeface="Times New Roman" panose="02020603050405020304" pitchFamily="18" charset="0"/>
                  </a:rPr>
                  <a:t>1</a:t>
                </a:r>
                <a:r>
                  <a:rPr lang="en-US" altLang="zh-CN" sz="2600" b="1" spc="-130">
                    <a:latin typeface="宋体" panose="02010600030101010101" pitchFamily="2" charset="-122"/>
                    <a:cs typeface="Times New Roman" panose="02020603050405020304" pitchFamily="18" charset="0"/>
                  </a:rPr>
                  <a:t>,</a:t>
                </a:r>
                <a:r>
                  <a:rPr lang="en-US" altLang="zh-CN" sz="2600" b="1" i="1" spc="-130">
                    <a:latin typeface="Times New Roman" panose="02020603050405020304" pitchFamily="18" charset="0"/>
                    <a:cs typeface="Times New Roman" panose="02020603050405020304" pitchFamily="18" charset="0"/>
                  </a:rPr>
                  <a:t>C</a:t>
                </a:r>
                <a:r>
                  <a:rPr lang="en-US" altLang="zh-CN" sz="2600" b="1" spc="-130" baseline="-25000">
                    <a:latin typeface="Times New Roman" panose="02020603050405020304" pitchFamily="18" charset="0"/>
                    <a:cs typeface="Times New Roman" panose="02020603050405020304" pitchFamily="18" charset="0"/>
                  </a:rPr>
                  <a:t>1</a:t>
                </a:r>
                <a:r>
                  <a:rPr lang="en-US" altLang="zh-CN" sz="2600" b="1" i="1" spc="-130">
                    <a:latin typeface="Times New Roman" panose="02020603050405020304" pitchFamily="18" charset="0"/>
                    <a:cs typeface="Times New Roman" panose="02020603050405020304" pitchFamily="18" charset="0"/>
                  </a:rPr>
                  <a:t>P</a:t>
                </a:r>
                <a:r>
                  <a:rPr lang="en-US" altLang="zh-CN" sz="2600" b="1" spc="-13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spc="-13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spc="-130">
                            <a:latin typeface="Cambria Math" panose="02040503050406030204" pitchFamily="18" charset="0"/>
                            <a:cs typeface="Times New Roman" panose="02020603050405020304" pitchFamily="18" charset="0"/>
                          </a:rPr>
                          <m:t>𝟑</m:t>
                        </m:r>
                      </m:num>
                      <m:den>
                        <m:r>
                          <a:rPr lang="en-US" altLang="zh-CN" sz="2600" b="1" i="1" spc="-130">
                            <a:latin typeface="Cambria Math" panose="02040503050406030204" pitchFamily="18" charset="0"/>
                            <a:cs typeface="Times New Roman" panose="02020603050405020304" pitchFamily="18" charset="0"/>
                          </a:rPr>
                          <m:t>𝟓</m:t>
                        </m:r>
                      </m:den>
                    </m:f>
                  </m:oMath>
                </a14:m>
                <a:r>
                  <a:rPr lang="en-US" altLang="zh-CN" sz="2600" b="1" i="1" spc="-130">
                    <a:latin typeface="Times New Roman" panose="02020603050405020304" pitchFamily="18" charset="0"/>
                    <a:cs typeface="Times New Roman" panose="02020603050405020304" pitchFamily="18" charset="0"/>
                  </a:rPr>
                  <a:t>C</a:t>
                </a:r>
                <a:r>
                  <a:rPr lang="en-US" altLang="zh-CN" sz="2600" b="1" spc="-130" baseline="-25000">
                    <a:latin typeface="Times New Roman" panose="02020603050405020304" pitchFamily="18" charset="0"/>
                    <a:cs typeface="Times New Roman" panose="02020603050405020304" pitchFamily="18" charset="0"/>
                  </a:rPr>
                  <a:t>1</a:t>
                </a:r>
                <a:r>
                  <a:rPr lang="en-US" altLang="zh-CN" sz="2600" b="1" i="1" spc="-130">
                    <a:latin typeface="Times New Roman" panose="02020603050405020304" pitchFamily="18" charset="0"/>
                    <a:cs typeface="Times New Roman" panose="02020603050405020304" pitchFamily="18" charset="0"/>
                  </a:rPr>
                  <a:t>C</a:t>
                </a:r>
                <a:r>
                  <a:rPr lang="en-US" altLang="zh-CN" sz="2600" b="1" spc="-130">
                    <a:latin typeface="宋体" panose="02010600030101010101" pitchFamily="2" charset="-122"/>
                    <a:cs typeface="Times New Roman" panose="02020603050405020304" pitchFamily="18" charset="0"/>
                  </a:rPr>
                  <a:t>,</a:t>
                </a:r>
                <a:r>
                  <a:rPr lang="en-US" altLang="zh-CN" sz="2600" b="1" i="1" spc="-130">
                    <a:latin typeface="Times New Roman" panose="02020603050405020304" pitchFamily="18" charset="0"/>
                    <a:cs typeface="Times New Roman" panose="02020603050405020304" pitchFamily="18" charset="0"/>
                  </a:rPr>
                  <a:t>CN</a:t>
                </a:r>
                <a:r>
                  <a:rPr lang="en-US" altLang="zh-CN" sz="2600" b="1" spc="-13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spc="-13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spc="-130">
                            <a:latin typeface="Cambria Math" panose="02040503050406030204" pitchFamily="18" charset="0"/>
                            <a:cs typeface="Times New Roman" panose="02020603050405020304" pitchFamily="18" charset="0"/>
                          </a:rPr>
                          <m:t>𝟏</m:t>
                        </m:r>
                      </m:num>
                      <m:den>
                        <m:r>
                          <a:rPr lang="en-US" altLang="zh-CN" sz="2600" b="1" i="1" spc="-130">
                            <a:latin typeface="Cambria Math" panose="02040503050406030204" pitchFamily="18" charset="0"/>
                            <a:cs typeface="Times New Roman" panose="02020603050405020304" pitchFamily="18" charset="0"/>
                          </a:rPr>
                          <m:t>𝟒</m:t>
                        </m:r>
                      </m:den>
                    </m:f>
                  </m:oMath>
                </a14:m>
                <a:r>
                  <a:rPr lang="en-US" altLang="zh-CN" sz="2600" b="1" i="1" spc="-130">
                    <a:latin typeface="Times New Roman" panose="02020603050405020304" pitchFamily="18" charset="0"/>
                    <a:cs typeface="Times New Roman" panose="02020603050405020304" pitchFamily="18" charset="0"/>
                  </a:rPr>
                  <a:t>CB</a:t>
                </a:r>
                <a:r>
                  <a:rPr lang="en-US" altLang="zh-CN" sz="2600" b="1" spc="-130">
                    <a:latin typeface="宋体" panose="02010600030101010101" pitchFamily="2" charset="-122"/>
                    <a:cs typeface="Times New Roman" panose="02020603050405020304" pitchFamily="18" charset="0"/>
                  </a:rPr>
                  <a:t>,</a:t>
                </a:r>
                <a:r>
                  <a:rPr lang="en-US" altLang="zh-CN" sz="2600" b="1" i="1" spc="-130">
                    <a:latin typeface="Times New Roman" panose="02020603050405020304" pitchFamily="18" charset="0"/>
                    <a:cs typeface="Times New Roman" panose="02020603050405020304" pitchFamily="18" charset="0"/>
                  </a:rPr>
                  <a:t>Q</a:t>
                </a:r>
                <a:r>
                  <a:rPr lang="zh-CN" altLang="zh-CN" sz="2600" b="1" spc="-130">
                    <a:latin typeface="Times New Roman" panose="02020603050405020304" pitchFamily="18" charset="0"/>
                    <a:cs typeface="Times New Roman" panose="02020603050405020304" pitchFamily="18" charset="0"/>
                  </a:rPr>
                  <a:t>是平面</a:t>
                </a:r>
                <a:r>
                  <a:rPr lang="en-US" altLang="zh-CN" sz="2600" b="1" i="1" spc="-130">
                    <a:latin typeface="Times New Roman" panose="02020603050405020304" pitchFamily="18" charset="0"/>
                    <a:cs typeface="Times New Roman" panose="02020603050405020304" pitchFamily="18" charset="0"/>
                  </a:rPr>
                  <a:t>ABCD</a:t>
                </a:r>
                <a:r>
                  <a:rPr lang="zh-CN" altLang="zh-CN" sz="2600" b="1" spc="-130">
                    <a:latin typeface="Times New Roman" panose="02020603050405020304" pitchFamily="18" charset="0"/>
                    <a:cs typeface="Times New Roman" panose="02020603050405020304" pitchFamily="18" charset="0"/>
                  </a:rPr>
                  <a:t>内一动点</a:t>
                </a:r>
                <a:r>
                  <a:rPr lang="en-US" altLang="zh-CN" sz="2600" b="1" spc="-130">
                    <a:latin typeface="Times New Roman" panose="02020603050405020304" pitchFamily="18" charset="0"/>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若直线</a:t>
                </a:r>
                <a:r>
                  <a:rPr lang="en-US" altLang="zh-CN" sz="2600" b="1" i="1" spc="-130">
                    <a:latin typeface="Times New Roman" panose="02020603050405020304" pitchFamily="18" charset="0"/>
                    <a:cs typeface="Times New Roman" panose="02020603050405020304" pitchFamily="18" charset="0"/>
                  </a:rPr>
                  <a:t>D</a:t>
                </a:r>
                <a:r>
                  <a:rPr lang="en-US" altLang="zh-CN" sz="2600" b="1" spc="-130" baseline="-25000">
                    <a:latin typeface="Times New Roman" panose="02020603050405020304" pitchFamily="18" charset="0"/>
                    <a:cs typeface="Times New Roman" panose="02020603050405020304" pitchFamily="18" charset="0"/>
                  </a:rPr>
                  <a:t>1</a:t>
                </a:r>
                <a:r>
                  <a:rPr lang="en-US" altLang="zh-CN" sz="2600" b="1" i="1" spc="-130">
                    <a:latin typeface="Times New Roman" panose="02020603050405020304" pitchFamily="18" charset="0"/>
                    <a:cs typeface="Times New Roman" panose="02020603050405020304" pitchFamily="18" charset="0"/>
                  </a:rPr>
                  <a:t>Q</a:t>
                </a:r>
                <a:r>
                  <a:rPr lang="zh-CN" altLang="zh-CN" sz="2600" b="1" spc="-130">
                    <a:latin typeface="Times New Roman" panose="02020603050405020304" pitchFamily="18" charset="0"/>
                    <a:cs typeface="Times New Roman" panose="02020603050405020304" pitchFamily="18" charset="0"/>
                  </a:rPr>
                  <a:t>与平面</a:t>
                </a:r>
                <a:r>
                  <a:rPr lang="en-US" altLang="zh-CN" sz="2600" b="1" i="1" spc="-130">
                    <a:latin typeface="Times New Roman" panose="02020603050405020304" pitchFamily="18" charset="0"/>
                    <a:cs typeface="Times New Roman" panose="02020603050405020304" pitchFamily="18" charset="0"/>
                  </a:rPr>
                  <a:t>MNP</a:t>
                </a:r>
                <a:r>
                  <a:rPr lang="zh-CN" altLang="zh-CN" sz="2600" b="1" spc="-130">
                    <a:latin typeface="Times New Roman" panose="02020603050405020304" pitchFamily="18" charset="0"/>
                    <a:cs typeface="Times New Roman" panose="02020603050405020304" pitchFamily="18" charset="0"/>
                  </a:rPr>
                  <a:t>平行</a:t>
                </a:r>
                <a:r>
                  <a:rPr lang="en-US" altLang="zh-CN" sz="2600" b="1" spc="-130">
                    <a:latin typeface="宋体" panose="02010600030101010101" pitchFamily="2" charset="-122"/>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spc="-130">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spc="-130">
                            <a:latin typeface="Cambria Math" panose="02040503050406030204" pitchFamily="18" charset="0"/>
                            <a:cs typeface="Times New Roman" panose="02020603050405020304" pitchFamily="18" charset="0"/>
                          </a:rPr>
                          <m:t>𝑸</m:t>
                        </m:r>
                        <m:sSub>
                          <m:sSubPr>
                            <m:ctrlPr>
                              <a:rPr lang="zh-CN" altLang="zh-CN" sz="2600" b="1" i="1" spc="-13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spc="-130">
                                <a:latin typeface="Cambria Math" panose="02040503050406030204" pitchFamily="18" charset="0"/>
                                <a:cs typeface="Times New Roman" panose="02020603050405020304" pitchFamily="18" charset="0"/>
                              </a:rPr>
                              <m:t>𝑩</m:t>
                            </m:r>
                          </m:e>
                          <m:sub>
                            <m:r>
                              <a:rPr lang="en-US" altLang="zh-CN" sz="2600" b="1" i="1" spc="-130">
                                <a:latin typeface="Cambria Math" panose="02040503050406030204" pitchFamily="18" charset="0"/>
                                <a:cs typeface="Times New Roman" panose="02020603050405020304" pitchFamily="18" charset="0"/>
                              </a:rPr>
                              <m:t>𝟏</m:t>
                            </m:r>
                          </m:sub>
                        </m:sSub>
                      </m:e>
                    </m:acc>
                  </m:oMath>
                </a14:m>
                <a:r>
                  <a:rPr lang="en-US" altLang="zh-CN" sz="2600" b="1" spc="-130">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spc="-130">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spc="-130">
                            <a:latin typeface="Cambria Math" panose="02040503050406030204" pitchFamily="18" charset="0"/>
                            <a:cs typeface="Times New Roman" panose="02020603050405020304" pitchFamily="18" charset="0"/>
                          </a:rPr>
                          <m:t>𝑸</m:t>
                        </m:r>
                        <m:sSub>
                          <m:sSubPr>
                            <m:ctrlPr>
                              <a:rPr lang="zh-CN" altLang="zh-CN" sz="2600" b="1" i="1" spc="-13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spc="-130">
                                <a:latin typeface="Cambria Math" panose="02040503050406030204" pitchFamily="18" charset="0"/>
                                <a:cs typeface="Times New Roman" panose="02020603050405020304" pitchFamily="18" charset="0"/>
                              </a:rPr>
                              <m:t>𝑫</m:t>
                            </m:r>
                          </m:e>
                          <m:sub>
                            <m:r>
                              <a:rPr lang="en-US" altLang="zh-CN" sz="2600" b="1" i="1" spc="-130">
                                <a:latin typeface="Cambria Math" panose="02040503050406030204" pitchFamily="18" charset="0"/>
                                <a:cs typeface="Times New Roman" panose="02020603050405020304" pitchFamily="18" charset="0"/>
                              </a:rPr>
                              <m:t>𝟏</m:t>
                            </m:r>
                          </m:sub>
                        </m:sSub>
                      </m:e>
                    </m:acc>
                  </m:oMath>
                </a14:m>
                <a:r>
                  <a:rPr lang="zh-CN" altLang="zh-CN" sz="2600" b="1" spc="-130">
                    <a:latin typeface="Times New Roman" panose="02020603050405020304" pitchFamily="18" charset="0"/>
                    <a:cs typeface="Times New Roman" panose="02020603050405020304" pitchFamily="18" charset="0"/>
                  </a:rPr>
                  <a:t>的最小值为</a:t>
                </a:r>
                <a:r>
                  <a:rPr lang="en-US" altLang="zh-CN" sz="2600" b="1" spc="-130">
                    <a:latin typeface="Times New Roman" panose="02020603050405020304" pitchFamily="18" charset="0"/>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　　</a:t>
                </a:r>
                <a:r>
                  <a:rPr lang="en-US" altLang="zh-CN" sz="2600" b="1" spc="-130">
                    <a:latin typeface="Times New Roman" panose="02020603050405020304" pitchFamily="18" charset="0"/>
                    <a:cs typeface="Times New Roman" panose="02020603050405020304" pitchFamily="18" charset="0"/>
                  </a:rPr>
                  <a:t>)</a:t>
                </a:r>
                <a:endParaRPr lang="zh-CN" altLang="zh-CN" sz="1150" spc="-13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𝟒𝟒𝟏</m:t>
                        </m:r>
                      </m:num>
                      <m:den>
                        <m:r>
                          <a:rPr lang="en-US" altLang="zh-CN" sz="2600" b="1" i="1">
                            <a:latin typeface="Cambria Math" panose="02040503050406030204" pitchFamily="18" charset="0"/>
                            <a:cs typeface="Times New Roman" panose="02020603050405020304" pitchFamily="18" charset="0"/>
                          </a:rPr>
                          <m:t>𝟐𝟓</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B.17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𝟖𝟗</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𝟏𝟔</m:t>
                        </m:r>
                      </m:num>
                      <m:den>
                        <m:r>
                          <a:rPr lang="en-US" altLang="zh-CN" sz="2600" b="1" i="1">
                            <a:latin typeface="Cambria Math" panose="02040503050406030204" pitchFamily="18" charset="0"/>
                            <a:cs typeface="Times New Roman" panose="02020603050405020304" pitchFamily="18" charset="0"/>
                          </a:rPr>
                          <m:t>𝟐𝟓</m:t>
                        </m:r>
                      </m:den>
                    </m:f>
                  </m:oMath>
                </a14:m>
                <a:r>
                  <a:rPr lang="en-US" altLang="zh-CN" sz="2600" b="1" smtClean="0">
                    <a:solidFill>
                      <a:srgbClr val="C00000"/>
                    </a:solidFill>
                    <a:effectLst/>
                    <a:latin typeface="Times New Roman" panose="02020603050405020304" pitchFamily="18" charset="0"/>
                    <a:ea typeface="黑体" panose="02010609060101010101" pitchFamily="49" charset="-122"/>
                    <a:cs typeface="Times New Roman" panose="02020603050405020304" pitchFamily="18" charset="0"/>
                  </a:rPr>
                  <a:t>	</a:t>
                </a:r>
              </a:p>
              <a:p>
                <a:pPr marL="355600" indent="-355600">
                  <a:lnSpc>
                    <a:spcPct val="150000"/>
                  </a:lnSpc>
                  <a:spcAft>
                    <a:spcPts val="0"/>
                  </a:spcAft>
                  <a:tabLst>
                    <a:tab pos="2970530" algn="l"/>
                  </a:tabLst>
                </a:pPr>
                <a:r>
                  <a:rPr lang="en-US" altLang="zh-CN" sz="2600" b="1">
                    <a:solidFill>
                      <a:srgbClr val="C0000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以</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为原点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所在直线分别</a:t>
                </a:r>
                <a:r>
                  <a:rPr lang="zh-CN" altLang="zh-CN" sz="2600" b="1" smtClean="0">
                    <a:latin typeface="Times New Roman" panose="02020603050405020304" pitchFamily="18" charset="0"/>
                    <a:cs typeface="Times New Roman" panose="02020603050405020304" pitchFamily="18" charset="0"/>
                  </a:rPr>
                  <a:t>为</a:t>
                </a:r>
                <a:endParaRPr lang="en-US" altLang="zh-CN" sz="2600" b="1" smtClean="0">
                  <a:latin typeface="Times New Roman" panose="02020603050405020304" pitchFamily="18" charset="0"/>
                  <a:cs typeface="Times New Roman" panose="02020603050405020304" pitchFamily="18" charset="0"/>
                </a:endParaRPr>
              </a:p>
              <a:p>
                <a:pPr marL="355600" indent="-355600">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	</a:t>
                </a:r>
                <a:r>
                  <a:rPr lang="en-US" altLang="zh-CN" sz="2600" b="1" i="1" smtClean="0">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轴、</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轴、</a:t>
                </a:r>
                <a:r>
                  <a:rPr lang="en-US" altLang="zh-CN" sz="2600" b="1" i="1">
                    <a:latin typeface="Times New Roman" panose="02020603050405020304" pitchFamily="18" charset="0"/>
                    <a:cs typeface="Times New Roman" panose="02020603050405020304" pitchFamily="18" charset="0"/>
                  </a:rPr>
                  <a:t>z</a:t>
                </a:r>
                <a:r>
                  <a:rPr lang="zh-CN" altLang="zh-CN" sz="2600" b="1">
                    <a:latin typeface="Times New Roman" panose="02020603050405020304" pitchFamily="18" charset="0"/>
                    <a:cs typeface="Times New Roman" panose="02020603050405020304" pitchFamily="18" charset="0"/>
                  </a:rPr>
                  <a:t>轴建立空间直角坐标系</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492501"/>
                <a:ext cx="11589417" cy="4303679"/>
              </a:xfrm>
              <a:prstGeom prst="rect">
                <a:avLst/>
              </a:prstGeom>
              <a:blipFill rotWithShape="0">
                <a:blip r:embed="rId4"/>
                <a:stretch>
                  <a:fillRect l="-947" b="-992"/>
                </a:stretch>
              </a:blipFill>
            </p:spPr>
            <p:txBody>
              <a:bodyPr/>
              <a:lstStyle/>
              <a:p>
                <a:r>
                  <a:rPr lang="zh-CN" altLang="en-US">
                    <a:noFill/>
                  </a:rPr>
                  <a:t> </a:t>
                </a:r>
              </a:p>
            </p:txBody>
          </p:sp>
        </mc:Fallback>
      </mc:AlternateContent>
      <p:sp>
        <p:nvSpPr>
          <p:cNvPr id="13" name="矩形 12"/>
          <p:cNvSpPr/>
          <p:nvPr>
            <p:custDataLst>
              <p:tags r:id="rId2"/>
            </p:custDataLst>
          </p:nvPr>
        </p:nvSpPr>
        <p:spPr>
          <a:xfrm>
            <a:off x="10144387" y="2070132"/>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pic>
        <p:nvPicPr>
          <p:cNvPr id="5" name="image16.jpeg"/>
          <p:cNvPicPr/>
          <p:nvPr/>
        </p:nvPicPr>
        <p:blipFill>
          <a:blip r:embed="rId5">
            <a:clrChange>
              <a:clrFrom>
                <a:srgbClr val="FFFFFF"/>
              </a:clrFrom>
              <a:clrTo>
                <a:srgbClr val="FFFFFF">
                  <a:alpha val="0"/>
                </a:srgbClr>
              </a:clrTo>
            </a:clrChange>
          </a:blip>
          <a:stretch>
            <a:fillRect/>
          </a:stretch>
        </p:blipFill>
        <p:spPr>
          <a:xfrm>
            <a:off x="8687530" y="3645821"/>
            <a:ext cx="2508931" cy="2593054"/>
          </a:xfrm>
          <a:prstGeom prst="rect">
            <a:avLst/>
          </a:prstGeom>
        </p:spPr>
      </p:pic>
      <mc:AlternateContent xmlns:mc="http://schemas.openxmlformats.org/markup-compatibility/2006" xmlns:a14="http://schemas.microsoft.com/office/drawing/2010/main">
        <mc:Choice Requires="a14">
          <p:sp>
            <p:nvSpPr>
              <p:cNvPr id="2" name="矩形 1"/>
              <p:cNvSpPr/>
              <p:nvPr/>
            </p:nvSpPr>
            <p:spPr>
              <a:xfrm>
                <a:off x="592804" y="4707351"/>
                <a:ext cx="10793813" cy="1365567"/>
              </a:xfrm>
              <a:prstGeom prst="rect">
                <a:avLst/>
              </a:prstGeom>
            </p:spPr>
            <p:txBody>
              <a:bodyPr>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M</a:t>
                </a:r>
                <a:r>
                  <a:rPr lang="en-US" altLang="zh-CN" sz="2600" b="1" smtClean="0">
                    <a:latin typeface="Times New Roman" panose="02020603050405020304" pitchFamily="18" charset="0"/>
                    <a:cs typeface="Times New Roman" panose="02020603050405020304" pitchFamily="18" charset="0"/>
                  </a:rPr>
                  <a:t>(0</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5</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𝑴𝑵</m:t>
                        </m:r>
                      </m:e>
                    </m:acc>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𝑴𝑷</m:t>
                        </m:r>
                      </m:e>
                    </m:acc>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592804" y="4707351"/>
                <a:ext cx="10793813" cy="1365567"/>
              </a:xfrm>
              <a:prstGeom prst="rect">
                <a:avLst/>
              </a:prstGeom>
              <a:blipFill rotWithShape="0">
                <a:blip r:embed="rId6"/>
                <a:stretch>
                  <a:fillRect l="-1016" b="-446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1352902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3" end="3"/>
                                            </p:txEl>
                                          </p:spTgt>
                                        </p:tgtEl>
                                        <p:attrNameLst>
                                          <p:attrName>style.visibility</p:attrName>
                                        </p:attrNameLst>
                                      </p:cBhvr>
                                      <p:to>
                                        <p:strVal val="visible"/>
                                      </p:to>
                                    </p:set>
                                    <p:animEffect transition="in" filter="blinds(horizontal)">
                                      <p:cBhvr>
                                        <p:cTn id="12" dur="500"/>
                                        <p:tgtEl>
                                          <p:spTgt spid="1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blinds(horizontal)">
                                      <p:cBhvr>
                                        <p:cTn id="17" dur="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blinds(horizontal)">
                                      <p:cBhvr>
                                        <p:cTn id="27" dur="5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blinds(horizontal)">
                                      <p:cBhvr>
                                        <p:cTn id="3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31772"/>
            <a:ext cx="12190413" cy="614827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4" name="矩形 3"/>
              <p:cNvSpPr/>
              <p:nvPr/>
            </p:nvSpPr>
            <p:spPr>
              <a:xfrm>
                <a:off x="486795" y="248726"/>
                <a:ext cx="11873194" cy="5974905"/>
              </a:xfrm>
              <a:prstGeom prst="rect">
                <a:avLst/>
              </a:prstGeom>
            </p:spPr>
            <p:txBody>
              <a:bodyPr>
                <a:spAutoFit/>
              </a:bodyPr>
              <a:lstStyle/>
              <a:p>
                <a:pPr>
                  <a:lnSpc>
                    <a:spcPct val="11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设平面</a:t>
                </a:r>
                <a:r>
                  <a:rPr lang="en-US" altLang="zh-CN" sz="2600" b="1" i="1">
                    <a:latin typeface="Times New Roman" panose="02020603050405020304" pitchFamily="18" charset="0"/>
                    <a:cs typeface="Times New Roman" panose="02020603050405020304" pitchFamily="18" charset="0"/>
                  </a:rPr>
                  <a:t>MPN</a:t>
                </a:r>
                <a:r>
                  <a:rPr lang="zh-CN" altLang="zh-CN" sz="2600" b="1">
                    <a:latin typeface="Times New Roman" panose="02020603050405020304" pitchFamily="18" charset="0"/>
                    <a:cs typeface="Times New Roman" panose="02020603050405020304" pitchFamily="18" charset="0"/>
                  </a:rPr>
                  <a:t>的法向量为</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p>
              <a:p>
                <a:pPr>
                  <a:lnSpc>
                    <a:spcPct val="9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则</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𝑴𝑵</m:t>
                                  </m:r>
                                </m:e>
                              </m:acc>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𝒛</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𝟓</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𝒚</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𝟓</m:t>
                              </m:r>
                              <m:r>
                                <a:rPr lang="en-US" altLang="zh-CN" sz="2600" b="1" i="1">
                                  <a:latin typeface="Cambria Math" panose="02040503050406030204" pitchFamily="18" charset="0"/>
                                  <a:cs typeface="Times New Roman" panose="02020603050405020304" pitchFamily="18" charset="0"/>
                                </a:rPr>
                                <m:t>𝒛</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𝑴𝑷</m:t>
                                  </m:r>
                                </m:e>
                              </m:acc>
                              <m:r>
                                <a:rPr lang="en-US" altLang="zh-CN" sz="2600" b="1">
                                  <a:latin typeface="Cambria Math" panose="02040503050406030204" pitchFamily="18" charset="0"/>
                                  <a:cs typeface="Times New Roman" panose="02020603050405020304" pitchFamily="18" charset="0"/>
                                </a:rPr>
                                <m:t>=</m:t>
                              </m:r>
                              <m:d>
                                <m:dPr>
                                  <m:ctrlPr>
                                    <a:rPr lang="en-US" altLang="zh-CN" sz="2600" b="1" i="1">
                                      <a:latin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𝒛</m:t>
                                  </m:r>
                                </m:e>
                              </m:d>
                              <m:r>
                                <a:rPr lang="en-US" altLang="zh-CN" sz="2600" b="1" i="1">
                                  <a:latin typeface="Cambria Math" panose="02040503050406030204" pitchFamily="18" charset="0"/>
                                  <a:cs typeface="Times New Roman" panose="02020603050405020304" pitchFamily="18" charset="0"/>
                                </a:rPr>
                                <m:t>·</m:t>
                              </m:r>
                              <m:d>
                                <m:dPr>
                                  <m:ctrlPr>
                                    <a:rPr lang="en-US" altLang="zh-CN" sz="2600" b="1" i="1">
                                      <a:latin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e>
                              </m:d>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𝒚</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𝒛</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Q</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𝑸</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𝑸</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因为直线</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Q</a:t>
                </a:r>
                <a:r>
                  <a:rPr lang="zh-CN" altLang="zh-CN" sz="2600" b="1">
                    <a:latin typeface="Times New Roman" panose="02020603050405020304" pitchFamily="18" charset="0"/>
                    <a:cs typeface="Times New Roman" panose="02020603050405020304" pitchFamily="18" charset="0"/>
                  </a:rPr>
                  <a:t>与平面</a:t>
                </a:r>
                <a:r>
                  <a:rPr lang="en-US" altLang="zh-CN" sz="2600" b="1" i="1">
                    <a:latin typeface="Times New Roman" panose="02020603050405020304" pitchFamily="18" charset="0"/>
                    <a:cs typeface="Times New Roman" panose="02020603050405020304" pitchFamily="18" charset="0"/>
                  </a:rPr>
                  <a:t>MNP</a:t>
                </a:r>
                <a:r>
                  <a:rPr lang="zh-CN" altLang="zh-CN" sz="2600" b="1">
                    <a:latin typeface="Times New Roman" panose="02020603050405020304" pitchFamily="18" charset="0"/>
                    <a:cs typeface="Times New Roman" panose="02020603050405020304" pitchFamily="18" charset="0"/>
                  </a:rPr>
                  <a:t>平行</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𝑸</m:t>
                        </m:r>
                      </m:e>
                    </m:acc>
                  </m:oMath>
                </a14:m>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s</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𝟏𝟎</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𝒕</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𝑸</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𝑸</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s</a:t>
                </a:r>
                <a:r>
                  <a:rPr lang="en-US" altLang="zh-CN" sz="2600" b="1" baseline="30000" smtClean="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4</a:t>
                </a:r>
                <a:r>
                  <a:rPr lang="en-US" altLang="zh-CN" sz="2600" b="1" i="1" smtClean="0">
                    <a:latin typeface="Times New Roman" panose="02020603050405020304" pitchFamily="18" charset="0"/>
                    <a:cs typeface="Times New Roman" panose="02020603050405020304" pitchFamily="18" charset="0"/>
                  </a:rPr>
                  <a:t>s</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t</a:t>
                </a:r>
                <a:r>
                  <a:rPr lang="en-US" altLang="zh-CN" sz="2600" b="1" baseline="30000" smtClean="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4</a:t>
                </a:r>
                <a:r>
                  <a:rPr lang="en-US" altLang="zh-CN" sz="2600" b="1" i="1" smtClean="0">
                    <a:latin typeface="Times New Roman" panose="02020603050405020304" pitchFamily="18" charset="0"/>
                    <a:cs typeface="Times New Roman" panose="02020603050405020304" pitchFamily="18" charset="0"/>
                  </a:rPr>
                  <a:t>t</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25</a:t>
                </a:r>
                <a:endParaRPr lang="zh-CN" altLang="zh-CN" sz="1150" smtClean="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𝟏𝟎</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𝒕</m:t>
                                </m:r>
                              </m:num>
                              <m:den>
                                <m:r>
                                  <a:rPr lang="en-US" altLang="zh-CN" sz="2600" b="1" i="1">
                                    <a:latin typeface="Cambria Math" panose="02040503050406030204" pitchFamily="18" charset="0"/>
                                    <a:cs typeface="Times New Roman" panose="02020603050405020304" pitchFamily="18" charset="0"/>
                                  </a:rPr>
                                  <m:t>𝟒</m:t>
                                </m:r>
                              </m:den>
                            </m:f>
                          </m:e>
                        </m:d>
                      </m:e>
                      <m:sup>
                        <m:r>
                          <a:rPr lang="en-US" altLang="zh-CN" sz="2600" b="1" i="1">
                            <a:latin typeface="Cambria Math" panose="02040503050406030204" pitchFamily="18" charset="0"/>
                            <a:cs typeface="Times New Roman" panose="02020603050405020304" pitchFamily="18" charset="0"/>
                          </a:rPr>
                          <m:t>𝟐</m:t>
                        </m:r>
                      </m:sup>
                    </m:sSup>
                  </m:oMath>
                </a14:m>
                <a:r>
                  <a:rPr lang="en-US" altLang="zh-CN" sz="2600" b="1">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10</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3</a:t>
                </a:r>
                <a:r>
                  <a:rPr lang="en-US" altLang="zh-CN" sz="2600" b="1" i="1" smtClean="0">
                    <a:latin typeface="Times New Roman" panose="02020603050405020304" pitchFamily="18" charset="0"/>
                    <a:cs typeface="Times New Roman" panose="02020603050405020304" pitchFamily="18" charset="0"/>
                  </a:rPr>
                  <a:t>t</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t</a:t>
                </a:r>
                <a:r>
                  <a:rPr lang="en-US" altLang="zh-CN" sz="2600" b="1" baseline="30000" smtClean="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4</a:t>
                </a:r>
                <a:r>
                  <a:rPr lang="en-US" altLang="zh-CN" sz="2600" b="1" i="1" smtClean="0">
                    <a:latin typeface="Times New Roman" panose="02020603050405020304" pitchFamily="18" charset="0"/>
                    <a:cs typeface="Times New Roman" panose="02020603050405020304" pitchFamily="18" charset="0"/>
                  </a:rPr>
                  <a:t>t</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25=</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𝟐𝟓</m:t>
                        </m:r>
                      </m:num>
                      <m:den>
                        <m:r>
                          <a:rPr lang="en-US" altLang="zh-CN" sz="2600" b="1" i="1">
                            <a:latin typeface="Cambria Math" panose="02040503050406030204" pitchFamily="18" charset="0"/>
                            <a:cs typeface="Times New Roman" panose="02020603050405020304" pitchFamily="18" charset="0"/>
                          </a:rPr>
                          <m:t>𝟏𝟔</m:t>
                        </m:r>
                      </m:den>
                    </m:f>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𝒕</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𝟑𝟖</m:t>
                                </m:r>
                              </m:num>
                              <m:den>
                                <m:r>
                                  <a:rPr lang="en-US" altLang="zh-CN" sz="2600" b="1" i="1">
                                    <a:latin typeface="Cambria Math" panose="02040503050406030204" pitchFamily="18" charset="0"/>
                                    <a:cs typeface="Times New Roman" panose="02020603050405020304" pitchFamily="18" charset="0"/>
                                  </a:rPr>
                                  <m:t>𝟐𝟓</m:t>
                                </m:r>
                              </m:den>
                            </m:f>
                          </m:e>
                        </m:d>
                      </m:e>
                      <m:sup>
                        <m:r>
                          <a:rPr lang="en-US" altLang="zh-CN" sz="2600" b="1" i="1">
                            <a:latin typeface="Cambria Math" panose="02040503050406030204" pitchFamily="18" charset="0"/>
                            <a:cs typeface="Times New Roman" panose="02020603050405020304" pitchFamily="18" charset="0"/>
                          </a:rPr>
                          <m:t>𝟐</m:t>
                        </m:r>
                      </m:sup>
                    </m:sSup>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𝟒𝟒𝟏</m:t>
                        </m:r>
                      </m:num>
                      <m:den>
                        <m:r>
                          <a:rPr lang="en-US" altLang="zh-CN" sz="2600" b="1" i="1">
                            <a:latin typeface="Cambria Math" panose="02040503050406030204" pitchFamily="18" charset="0"/>
                            <a:cs typeface="Times New Roman" panose="02020603050405020304" pitchFamily="18" charset="0"/>
                          </a:rPr>
                          <m:t>𝟐𝟓</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故当</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𝟑𝟖</m:t>
                        </m:r>
                      </m:num>
                      <m:den>
                        <m:r>
                          <a:rPr lang="en-US" altLang="zh-CN" sz="2600" b="1" i="1">
                            <a:latin typeface="Cambria Math" panose="02040503050406030204" pitchFamily="18" charset="0"/>
                            <a:cs typeface="Times New Roman" panose="02020603050405020304" pitchFamily="18" charset="0"/>
                          </a:rPr>
                          <m:t>𝟐𝟓</m:t>
                        </m:r>
                      </m:den>
                    </m:f>
                  </m:oMath>
                </a14:m>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𝑸</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𝑸</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e>
                    </m:acc>
                  </m:oMath>
                </a14:m>
                <a:r>
                  <a:rPr lang="zh-CN" altLang="zh-CN" sz="2600" b="1">
                    <a:latin typeface="Times New Roman" panose="02020603050405020304" pitchFamily="18" charset="0"/>
                    <a:cs typeface="Times New Roman" panose="02020603050405020304" pitchFamily="18" charset="0"/>
                  </a:rPr>
                  <a:t>取得最小值</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最小值为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𝟒𝟒𝟏</m:t>
                        </m:r>
                      </m:num>
                      <m:den>
                        <m:r>
                          <a:rPr lang="en-US" altLang="zh-CN" sz="2600" b="1" i="1">
                            <a:latin typeface="Cambria Math" panose="02040503050406030204" pitchFamily="18" charset="0"/>
                            <a:cs typeface="Times New Roman" panose="02020603050405020304" pitchFamily="18" charset="0"/>
                          </a:rPr>
                          <m:t>𝟐𝟓</m:t>
                        </m:r>
                      </m:den>
                    </m:f>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故选</a:t>
                </a:r>
                <a:r>
                  <a:rPr lang="en-US" altLang="zh-CN" sz="2600" b="1">
                    <a:latin typeface="Times New Roman" panose="02020603050405020304" pitchFamily="18" charset="0"/>
                    <a:cs typeface="Times New Roman" panose="02020603050405020304" pitchFamily="18" charset="0"/>
                  </a:rPr>
                  <a:t>A.</a:t>
                </a:r>
                <a:endParaRPr lang="zh-CN" altLang="zh-CN" sz="1150">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486795" y="248726"/>
                <a:ext cx="11873194" cy="5974905"/>
              </a:xfrm>
              <a:prstGeom prst="rect">
                <a:avLst/>
              </a:prstGeom>
              <a:blipFill rotWithShape="0">
                <a:blip r:embed="rId3"/>
                <a:stretch>
                  <a:fillRect l="-924" t="-102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25020970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linds(horizontal)">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blinds(horizontal)">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blinds(horizontal)">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blinds(horizontal)">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blinds(horizontal)">
                                      <p:cBhvr>
                                        <p:cTn id="37" dur="500"/>
                                        <p:tgtEl>
                                          <p:spTgt spid="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blinds(horizontal)">
                                      <p:cBhvr>
                                        <p:cTn id="42" dur="500"/>
                                        <p:tgtEl>
                                          <p:spTgt spid="4">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animEffect transition="in" filter="blinds(horizontal)">
                                      <p:cBhvr>
                                        <p:cTn id="47"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矩形 7"/>
              <p:cNvSpPr/>
              <p:nvPr/>
            </p:nvSpPr>
            <p:spPr>
              <a:xfrm>
                <a:off x="269382" y="492501"/>
                <a:ext cx="11589417" cy="3960058"/>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二、多选题</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9.</a:t>
                </a:r>
                <a:r>
                  <a:rPr lang="zh-CN" altLang="zh-CN" sz="2600" b="1">
                    <a:latin typeface="Times New Roman" panose="02020603050405020304" pitchFamily="18" charset="0"/>
                    <a:cs typeface="Times New Roman" panose="02020603050405020304" pitchFamily="18" charset="0"/>
                  </a:rPr>
                  <a:t>已知空间向量</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则下列说法正确的是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向量</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均垂直</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向量</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共面</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分别是异面直线</a:t>
                </a:r>
                <a:r>
                  <a:rPr lang="en-US" altLang="zh-CN" sz="2600" b="1" i="1">
                    <a:latin typeface="Times New Roman" panose="02020603050405020304" pitchFamily="18" charset="0"/>
                    <a:cs typeface="Times New Roman" panose="02020603050405020304" pitchFamily="18" charset="0"/>
                  </a:rPr>
                  <a:t>l</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l</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的方向向量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l</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l</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所成的角的余弦值为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oMath>
                </a14:m>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向量</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在向量</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上的投影向量为</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492501"/>
                <a:ext cx="11589417" cy="3960058"/>
              </a:xfrm>
              <a:prstGeom prst="rect">
                <a:avLst/>
              </a:prstGeom>
              <a:blipFill rotWithShape="0">
                <a:blip r:embed="rId3"/>
                <a:stretch>
                  <a:fillRect l="-947" b="-1233"/>
                </a:stretch>
              </a:blipFill>
            </p:spPr>
            <p:txBody>
              <a:bodyPr/>
              <a:lstStyle/>
              <a:p>
                <a:r>
                  <a:rPr lang="zh-CN" altLang="en-US">
                    <a:noFill/>
                  </a:rPr>
                  <a:t> </a:t>
                </a:r>
              </a:p>
            </p:txBody>
          </p:sp>
        </mc:Fallback>
      </mc:AlternateContent>
      <p:sp>
        <p:nvSpPr>
          <p:cNvPr id="9" name="矩形 8"/>
          <p:cNvSpPr/>
          <p:nvPr>
            <p:custDataLst>
              <p:tags r:id="rId1"/>
            </p:custDataLst>
          </p:nvPr>
        </p:nvSpPr>
        <p:spPr>
          <a:xfrm>
            <a:off x="8976127" y="1220152"/>
            <a:ext cx="71846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BC</a:t>
            </a:r>
            <a:endParaRPr lang="zh-CN" altLang="en-US" sz="3000" b="1" dirty="0">
              <a:solidFill>
                <a:srgbClr val="C00000"/>
              </a:solidFill>
            </a:endParaRPr>
          </a:p>
        </p:txBody>
      </p:sp>
    </p:spTree>
    <p:extLst>
      <p:ext uri="{BB962C8B-B14F-4D97-AF65-F5344CB8AC3E}">
        <p14:creationId xmlns:p14="http://schemas.microsoft.com/office/powerpoint/2010/main" val="216694012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69382" y="837470"/>
            <a:ext cx="11589417" cy="616579"/>
          </a:xfrm>
          <a:prstGeom prst="rect">
            <a:avLst/>
          </a:prstGeom>
        </p:spPr>
        <p:txBody>
          <a:bodyPr wrap="square">
            <a:spAutoFit/>
          </a:bodyPr>
          <a:lstStyle/>
          <a:p>
            <a:pPr algn="just">
              <a:lnSpc>
                <a:spcPct val="150000"/>
              </a:lnSpc>
              <a:spcAft>
                <a:spcPts val="0"/>
              </a:spcAft>
              <a:tabLst>
                <a:tab pos="2700655" algn="l"/>
                <a:tab pos="5311140" algn="l"/>
                <a:tab pos="8011160" algn="l"/>
              </a:tabLst>
            </a:pPr>
            <a:r>
              <a:rPr lang="en-US" altLang="zh-CN" sz="2600" b="1">
                <a:latin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空间向量的有关概念</a:t>
            </a:r>
            <a:endParaRPr lang="zh-CN" altLang="zh-CN" sz="1050" kern="100" dirty="0">
              <a:effectLst/>
              <a:latin typeface="Times New Roman" panose="02020603050405020304" pitchFamily="18" charset="0"/>
              <a:cs typeface="Times New Roman" panose="02020603050405020304" pitchFamily="18" charset="0"/>
            </a:endParaRPr>
          </a:p>
        </p:txBody>
      </p:sp>
      <p:graphicFrame>
        <p:nvGraphicFramePr>
          <p:cNvPr id="3" name="表格 2"/>
          <p:cNvGraphicFramePr>
            <a:graphicFrameLocks noGrp="1"/>
          </p:cNvGraphicFramePr>
          <p:nvPr>
            <p:extLst>
              <p:ext uri="{D42A27DB-BD31-4B8C-83A1-F6EECF244321}">
                <p14:modId xmlns:p14="http://schemas.microsoft.com/office/powerpoint/2010/main" val="326061161"/>
              </p:ext>
            </p:extLst>
          </p:nvPr>
        </p:nvGraphicFramePr>
        <p:xfrm>
          <a:off x="796004" y="1574705"/>
          <a:ext cx="10471023" cy="4663440"/>
        </p:xfrm>
        <a:graphic>
          <a:graphicData uri="http://schemas.openxmlformats.org/drawingml/2006/table">
            <a:tbl>
              <a:tblPr firstRow="1" firstCol="1" bandRow="1"/>
              <a:tblGrid>
                <a:gridCol w="2706878"/>
                <a:gridCol w="7764145"/>
              </a:tblGrid>
              <a:tr h="255712">
                <a:tc>
                  <a:txBody>
                    <a:bodyPr/>
                    <a:lstStyle/>
                    <a:p>
                      <a:pPr algn="ctr">
                        <a:lnSpc>
                          <a:spcPct val="150000"/>
                        </a:lnSpc>
                        <a:spcAft>
                          <a:spcPts val="0"/>
                        </a:spcAft>
                        <a:tabLst>
                          <a:tab pos="2970530" algn="l"/>
                        </a:tabLst>
                      </a:pPr>
                      <a:r>
                        <a:rPr lang="zh-CN" sz="2500" b="1" dirty="0">
                          <a:effectLst/>
                          <a:latin typeface="Times New Roman" panose="02020603050405020304" pitchFamily="18" charset="0"/>
                          <a:ea typeface="宋体" panose="02010600030101010101" pitchFamily="2" charset="-122"/>
                          <a:cs typeface="Times New Roman" panose="02020603050405020304" pitchFamily="18" charset="0"/>
                        </a:rPr>
                        <a:t>名称</a:t>
                      </a:r>
                      <a:endParaRPr lang="zh-CN" sz="2500" dirty="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定义</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9445">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空间向量</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dirty="0">
                          <a:effectLst/>
                          <a:latin typeface="Times New Roman" panose="02020603050405020304" pitchFamily="18" charset="0"/>
                          <a:ea typeface="宋体" panose="02010600030101010101" pitchFamily="2" charset="-122"/>
                          <a:cs typeface="Times New Roman" panose="02020603050405020304" pitchFamily="18" charset="0"/>
                        </a:rPr>
                        <a:t>在空间中</a:t>
                      </a:r>
                      <a:r>
                        <a:rPr lang="en-US" sz="2500" b="1" dirty="0">
                          <a:effectLst/>
                          <a:latin typeface="宋体" panose="02010600030101010101" pitchFamily="2" charset="-122"/>
                          <a:ea typeface="宋体" panose="02010600030101010101" pitchFamily="2" charset="-122"/>
                          <a:cs typeface="Times New Roman" panose="02020603050405020304" pitchFamily="18" charset="0"/>
                        </a:rPr>
                        <a:t>,</a:t>
                      </a:r>
                      <a:r>
                        <a:rPr lang="zh-CN" sz="2500" b="1" dirty="0" smtClean="0">
                          <a:effectLst/>
                          <a:latin typeface="Times New Roman" panose="02020603050405020304" pitchFamily="18" charset="0"/>
                          <a:ea typeface="宋体" panose="02010600030101010101" pitchFamily="2" charset="-122"/>
                          <a:cs typeface="Times New Roman" panose="02020603050405020304" pitchFamily="18" charset="0"/>
                        </a:rPr>
                        <a:t>具有</a:t>
                      </a:r>
                      <a:r>
                        <a:rPr kumimoji="0" lang="en-US" altLang="zh-CN" sz="2600" b="1" i="0" u="none" baseline="0" dirty="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zh-CN" sz="2500" b="1" dirty="0" smtClean="0">
                          <a:effectLst/>
                          <a:latin typeface="Times New Roman" panose="02020603050405020304" pitchFamily="18" charset="0"/>
                          <a:ea typeface="宋体" panose="02010600030101010101" pitchFamily="2" charset="-122"/>
                          <a:cs typeface="Times New Roman" panose="02020603050405020304" pitchFamily="18" charset="0"/>
                        </a:rPr>
                        <a:t>和</a:t>
                      </a:r>
                      <a:r>
                        <a:rPr kumimoji="0" lang="en-US" altLang="zh-CN" sz="2600" b="1" i="0" u="none" baseline="0" dirty="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zh-CN" sz="2500" b="1" dirty="0" smtClean="0">
                          <a:effectLst/>
                          <a:latin typeface="Times New Roman" panose="02020603050405020304" pitchFamily="18" charset="0"/>
                          <a:ea typeface="宋体" panose="02010600030101010101" pitchFamily="2" charset="-122"/>
                          <a:cs typeface="Times New Roman" panose="02020603050405020304" pitchFamily="18" charset="0"/>
                        </a:rPr>
                        <a:t>的</a:t>
                      </a:r>
                      <a:r>
                        <a:rPr lang="zh-CN" sz="2500" b="1" dirty="0">
                          <a:effectLst/>
                          <a:latin typeface="Times New Roman" panose="02020603050405020304" pitchFamily="18" charset="0"/>
                          <a:ea typeface="宋体" panose="02010600030101010101" pitchFamily="2" charset="-122"/>
                          <a:cs typeface="Times New Roman" panose="02020603050405020304" pitchFamily="18" charset="0"/>
                        </a:rPr>
                        <a:t>量</a:t>
                      </a:r>
                      <a:endParaRPr lang="zh-CN" sz="2500" dirty="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9445">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相等向量</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方向</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且模</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的</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向量</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9445">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相反向量</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方向</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且模</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的</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向量</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86912">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共线向量</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p>
                      <a:pPr algn="ctr">
                        <a:lnSpc>
                          <a:spcPct val="15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或平行向量</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表示空间向量的有向线段所在的直线</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互相</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或</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的</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向量</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9445">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共面向量</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平行于同一个平面的向量</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矩形 3"/>
          <p:cNvSpPr/>
          <p:nvPr/>
        </p:nvSpPr>
        <p:spPr>
          <a:xfrm>
            <a:off x="7048214" y="2362359"/>
            <a:ext cx="854721" cy="492443"/>
          </a:xfrm>
          <a:prstGeom prst="rect">
            <a:avLst/>
          </a:prstGeom>
        </p:spPr>
        <p:txBody>
          <a:bodyPr wrap="none">
            <a:spAutoFit/>
          </a:bodyPr>
          <a:lstStyle/>
          <a:p>
            <a:r>
              <a:rPr lang="zh-CN" altLang="zh-CN" sz="25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大小</a:t>
            </a:r>
            <a:endParaRPr lang="zh-CN" altLang="en-US" sz="25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5" name="矩形 4"/>
          <p:cNvSpPr/>
          <p:nvPr/>
        </p:nvSpPr>
        <p:spPr>
          <a:xfrm>
            <a:off x="8341836" y="2372519"/>
            <a:ext cx="854721" cy="492443"/>
          </a:xfrm>
          <a:prstGeom prst="rect">
            <a:avLst/>
          </a:prstGeom>
        </p:spPr>
        <p:txBody>
          <a:bodyPr wrap="none">
            <a:spAutoFit/>
          </a:bodyPr>
          <a:lstStyle/>
          <a:p>
            <a:r>
              <a:rPr lang="zh-CN" altLang="zh-CN" sz="25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方向</a:t>
            </a:r>
            <a:endParaRPr lang="zh-CN" altLang="en-US" sz="25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6" name="矩形 5"/>
          <p:cNvSpPr/>
          <p:nvPr/>
        </p:nvSpPr>
        <p:spPr>
          <a:xfrm>
            <a:off x="6019006" y="3039078"/>
            <a:ext cx="854721" cy="492443"/>
          </a:xfrm>
          <a:prstGeom prst="rect">
            <a:avLst/>
          </a:prstGeom>
        </p:spPr>
        <p:txBody>
          <a:bodyPr wrap="none">
            <a:spAutoFit/>
          </a:bodyPr>
          <a:lstStyle/>
          <a:p>
            <a:r>
              <a:rPr lang="zh-CN" altLang="zh-CN" sz="25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相同</a:t>
            </a:r>
            <a:endParaRPr lang="zh-CN" altLang="en-US" sz="25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7" name="矩形 6"/>
          <p:cNvSpPr/>
          <p:nvPr/>
        </p:nvSpPr>
        <p:spPr>
          <a:xfrm>
            <a:off x="7632922" y="3023267"/>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相等</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8" name="矩形 7"/>
          <p:cNvSpPr/>
          <p:nvPr/>
        </p:nvSpPr>
        <p:spPr>
          <a:xfrm>
            <a:off x="5975826" y="3707479"/>
            <a:ext cx="854721" cy="492443"/>
          </a:xfrm>
          <a:prstGeom prst="rect">
            <a:avLst/>
          </a:prstGeom>
        </p:spPr>
        <p:txBody>
          <a:bodyPr wrap="none">
            <a:spAutoFit/>
          </a:bodyPr>
          <a:lstStyle/>
          <a:p>
            <a:r>
              <a:rPr lang="zh-CN"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相反</a:t>
            </a:r>
            <a:endParaRPr lang="zh-CN" altLang="en-US" sz="26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0" name="矩形 9"/>
          <p:cNvSpPr/>
          <p:nvPr/>
        </p:nvSpPr>
        <p:spPr>
          <a:xfrm>
            <a:off x="7569422" y="3696748"/>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相等</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1" name="矩形 10"/>
          <p:cNvSpPr/>
          <p:nvPr/>
        </p:nvSpPr>
        <p:spPr>
          <a:xfrm>
            <a:off x="9348311" y="4386040"/>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平行</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12" name="矩形 11"/>
          <p:cNvSpPr/>
          <p:nvPr/>
        </p:nvSpPr>
        <p:spPr>
          <a:xfrm>
            <a:off x="3670649" y="4999133"/>
            <a:ext cx="854721" cy="492443"/>
          </a:xfrm>
          <a:prstGeom prst="rect">
            <a:avLst/>
          </a:prstGeom>
        </p:spPr>
        <p:txBody>
          <a:bodyPr wrap="none">
            <a:spAutoFit/>
          </a:bodyPr>
          <a:lstStyle/>
          <a:p>
            <a:r>
              <a:rPr lang="zh-CN"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重合</a:t>
            </a:r>
            <a:endParaRPr lang="zh-CN" altLang="en-US" sz="26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val="251435297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6" grpId="0" autoUpdateAnimBg="0"/>
      <p:bldP spid="7" grpId="0" autoUpdateAnimBg="0"/>
      <p:bldP spid="8" grpId="0" autoUpdateAnimBg="0"/>
      <p:bldP spid="10" grpId="0" autoUpdateAnimBg="0"/>
      <p:bldP spid="11" grpId="0" autoUpdateAnimBg="0"/>
      <p:bldP spid="12"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26638"/>
            <a:ext cx="12190413" cy="647201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mc:Choice xmlns:a14="http://schemas.microsoft.com/office/drawing/2010/main" Requires="a14">
          <p:sp>
            <p:nvSpPr>
              <p:cNvPr id="2" name="矩形 1"/>
              <p:cNvSpPr/>
              <p:nvPr/>
            </p:nvSpPr>
            <p:spPr>
              <a:xfrm>
                <a:off x="269382" y="390903"/>
                <a:ext cx="11589417" cy="5638210"/>
              </a:xfrm>
              <a:prstGeom prst="rect">
                <a:avLst/>
              </a:prstGeom>
            </p:spPr>
            <p:txBody>
              <a:bodyPr wrap="square">
                <a:spAutoFit/>
              </a:bodyPr>
              <a:lstStyle/>
              <a:p>
                <a:pPr>
                  <a:lnSpc>
                    <a:spcPct val="150000"/>
                  </a:lnSpc>
                  <a:spcAft>
                    <a:spcPts val="0"/>
                  </a:spcAft>
                  <a:tabLst>
                    <a:tab pos="2970530" algn="l"/>
                  </a:tabLst>
                </a:pPr>
                <a:r>
                  <a:rPr lang="zh-CN"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对于</a:t>
                </a:r>
                <a:r>
                  <a:rPr lang="en-US" altLang="zh-CN" sz="2600" b="1" dirty="0" err="1">
                    <a:latin typeface="Times New Roman" panose="02020603050405020304" pitchFamily="18" charset="0"/>
                    <a:cs typeface="Times New Roman" panose="02020603050405020304" pitchFamily="18" charset="0"/>
                  </a:rPr>
                  <a:t>A</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a·c</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16</a:t>
                </a:r>
                <a:r>
                  <a:rPr lang="en-US" altLang="zh-CN" sz="2600" b="1" dirty="0" err="1">
                    <a:latin typeface="宋体" panose="02010600030101010101" pitchFamily="2" charset="-122"/>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10</a:t>
                </a:r>
                <a:r>
                  <a:rPr lang="en-US" altLang="zh-CN" sz="2600" b="1" dirty="0" err="1">
                    <a:latin typeface="宋体" panose="02010600030101010101" pitchFamily="2" charset="-122"/>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6</a:t>
                </a:r>
                <a:r>
                  <a:rPr lang="en-US" altLang="zh-CN" sz="2600" b="1" dirty="0" err="1">
                    <a:latin typeface="宋体" panose="02010600030101010101" pitchFamily="2" charset="-122"/>
                    <a:cs typeface="Times New Roman" panose="02020603050405020304" pitchFamily="18" charset="0"/>
                  </a:rPr>
                  <a:t>≠</a:t>
                </a:r>
                <a:r>
                  <a:rPr lang="en-US" altLang="zh-CN" sz="2600" b="1" dirty="0" err="1" smtClean="0">
                    <a:latin typeface="Times New Roman" panose="02020603050405020304" pitchFamily="18" charset="0"/>
                    <a:cs typeface="Times New Roman" panose="02020603050405020304" pitchFamily="18" charset="0"/>
                  </a:rPr>
                  <a:t>0</a:t>
                </a:r>
                <a:r>
                  <a:rPr lang="en-US" altLang="zh-CN" sz="2600" b="1" dirty="0" err="1" smtClean="0">
                    <a:latin typeface="宋体" panose="02010600030101010101" pitchFamily="2" charset="-122"/>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b·c</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24</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24=0</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故</a:t>
                </a:r>
                <a:r>
                  <a:rPr lang="en-US" altLang="zh-CN" sz="2600" b="1" i="1" dirty="0">
                    <a:latin typeface="Times New Roman" panose="02020603050405020304" pitchFamily="18" charset="0"/>
                    <a:cs typeface="Times New Roman" panose="02020603050405020304" pitchFamily="18" charset="0"/>
                  </a:rPr>
                  <a:t>c</a:t>
                </a:r>
                <a:r>
                  <a:rPr lang="zh-CN" altLang="zh-CN" sz="2600" b="1" dirty="0">
                    <a:latin typeface="Times New Roman" panose="02020603050405020304" pitchFamily="18" charset="0"/>
                    <a:cs typeface="Times New Roman" panose="02020603050405020304" pitchFamily="18" charset="0"/>
                  </a:rPr>
                  <a:t>与</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不垂直</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错误</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对于</a:t>
                </a:r>
                <a:r>
                  <a:rPr lang="en-US" altLang="zh-CN" sz="2600" b="1" dirty="0">
                    <a:latin typeface="Times New Roman" panose="02020603050405020304" pitchFamily="18" charset="0"/>
                    <a:cs typeface="Times New Roman" panose="02020603050405020304" pitchFamily="18" charset="0"/>
                  </a:rPr>
                  <a:t>B</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设</a:t>
                </a:r>
                <a:r>
                  <a:rPr lang="en-US" altLang="zh-CN" sz="2600" b="1" i="1" dirty="0">
                    <a:latin typeface="Times New Roman" panose="02020603050405020304" pitchFamily="18" charset="0"/>
                    <a:cs typeface="Times New Roman" panose="02020603050405020304" pitchFamily="18" charset="0"/>
                  </a:rPr>
                  <a:t>d</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ma</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nb</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则</a:t>
                </a:r>
                <a:r>
                  <a:rPr lang="en-US" altLang="zh-CN" sz="2600" b="1" i="1" dirty="0">
                    <a:latin typeface="Times New Roman" panose="02020603050405020304" pitchFamily="18" charset="0"/>
                    <a:cs typeface="Times New Roman" panose="02020603050405020304" pitchFamily="18" charset="0"/>
                  </a:rPr>
                  <a:t>m</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n</a:t>
                </a:r>
                <a:r>
                  <a:rPr lang="en-US" altLang="zh-CN" sz="2600" b="1" dirty="0">
                    <a:latin typeface="Times New Roman" panose="02020603050405020304" pitchFamily="18" charset="0"/>
                    <a:cs typeface="Times New Roman" panose="02020603050405020304" pitchFamily="18" charset="0"/>
                  </a:rPr>
                  <a:t>(3</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0</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4)=(1</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4</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2)</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dirty="0" smtClean="0">
                    <a:latin typeface="Times New Roman" panose="02020603050405020304" pitchFamily="18" charset="0"/>
                    <a:cs typeface="Times New Roman" panose="02020603050405020304" pitchFamily="18" charset="0"/>
                  </a:rPr>
                  <a:t>所以</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e>
                          </m:mr>
                        </m:m>
                      </m:e>
                    </m:d>
                    <m:r>
                      <a:rPr lang="zh-CN" altLang="zh-CN" sz="2600" b="1">
                        <a:latin typeface="Cambria Math" panose="02040503050406030204" pitchFamily="18" charset="0"/>
                        <a:cs typeface="Times New Roman" panose="02020603050405020304" pitchFamily="18" charset="0"/>
                      </a:rPr>
                      <m:t>解得</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mr>
                        </m:m>
                      </m:e>
                    </m:d>
                  </m:oMath>
                </a14:m>
                <a:r>
                  <a:rPr lang="zh-CN" altLang="zh-CN" sz="2600" b="1" dirty="0" smtClean="0">
                    <a:latin typeface="Times New Roman" panose="02020603050405020304" pitchFamily="18" charset="0"/>
                    <a:cs typeface="Times New Roman" panose="02020603050405020304" pitchFamily="18" charset="0"/>
                  </a:rPr>
                  <a:t>即</a:t>
                </a:r>
                <a:r>
                  <a:rPr lang="en-US" altLang="zh-CN" sz="2600" b="1" dirty="0" err="1">
                    <a:latin typeface="Times New Roman" panose="02020603050405020304" pitchFamily="18" charset="0"/>
                    <a:cs typeface="Times New Roman" panose="02020603050405020304" pitchFamily="18" charset="0"/>
                  </a:rPr>
                  <a:t>2</a:t>
                </a:r>
                <a:r>
                  <a:rPr lang="en-US" altLang="zh-CN" sz="2600" b="1" i="1" dirty="0" err="1">
                    <a:latin typeface="Times New Roman" panose="02020603050405020304" pitchFamily="18" charset="0"/>
                    <a:cs typeface="Times New Roman" panose="02020603050405020304" pitchFamily="18" charset="0"/>
                  </a:rPr>
                  <a:t>a</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b</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d</a:t>
                </a:r>
                <a:r>
                  <a:rPr lang="en-US" altLang="zh-CN" sz="2600" b="1" dirty="0" err="1">
                    <a:latin typeface="宋体" panose="02010600030101010101" pitchFamily="2" charset="-122"/>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正确</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dirty="0" smtClean="0">
                    <a:latin typeface="Times New Roman" panose="02020603050405020304" pitchFamily="18" charset="0"/>
                    <a:cs typeface="Times New Roman" panose="02020603050405020304" pitchFamily="18" charset="0"/>
                  </a:rPr>
                  <a:t>对于</a:t>
                </a:r>
                <a:r>
                  <a:rPr lang="en-US" altLang="zh-CN" sz="2600" b="1" dirty="0">
                    <a:latin typeface="Times New Roman" panose="02020603050405020304" pitchFamily="18" charset="0"/>
                    <a:cs typeface="Times New Roman" panose="02020603050405020304" pitchFamily="18" charset="0"/>
                  </a:rPr>
                  <a:t>C</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因为</a:t>
                </a:r>
                <a:r>
                  <a:rPr lang="en-US" altLang="zh-CN" sz="2600" b="1" dirty="0" err="1">
                    <a:latin typeface="Times New Roman" panose="02020603050405020304" pitchFamily="18" charset="0"/>
                    <a:cs typeface="Times New Roman" panose="02020603050405020304" pitchFamily="18" charset="0"/>
                  </a:rPr>
                  <a:t>cos</a:t>
                </a:r>
                <a:r>
                  <a:rPr lang="en-US" altLang="zh-CN" sz="2600" b="1" dirty="0">
                    <a:latin typeface="Times New Roman" panose="02020603050405020304" pitchFamily="18" charset="0"/>
                    <a:cs typeface="Times New Roman" panose="02020603050405020304" pitchFamily="18" charset="0"/>
                  </a:rPr>
                  <a:t>&lt;</a:t>
                </a:r>
                <a:r>
                  <a:rPr lang="en-US" altLang="zh-CN" sz="2600" b="1" i="1" dirty="0" err="1">
                    <a:latin typeface="Times New Roman" panose="02020603050405020304" pitchFamily="18" charset="0"/>
                    <a:cs typeface="Times New Roman" panose="02020603050405020304" pitchFamily="18" charset="0"/>
                  </a:rPr>
                  <a:t>a</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en-US" altLang="zh-CN" sz="2600" b="1" dirty="0">
                    <a:latin typeface="Times New Roman" panose="02020603050405020304" pitchFamily="18" charset="0"/>
                    <a:cs typeface="Times New Roman" panose="02020603050405020304" pitchFamily="18" charset="0"/>
                  </a:rPr>
                  <a:t>&gt;=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𝒃</m:t>
                        </m:r>
                      </m:num>
                      <m:den>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𝒃</m:t>
                        </m:r>
                        <m:r>
                          <a:rPr lang="en-US" altLang="zh-CN" sz="2600" b="1" i="1">
                            <a:latin typeface="Cambria Math" panose="02040503050406030204" pitchFamily="18" charset="0"/>
                            <a:cs typeface="Times New Roman" panose="02020603050405020304" pitchFamily="18" charset="0"/>
                          </a:rPr>
                          <m:t>|</m:t>
                        </m:r>
                      </m:den>
                    </m:f>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𝟏𝟎</m:t>
                        </m:r>
                      </m:num>
                      <m:den>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𝟓</m:t>
                        </m:r>
                      </m:den>
                    </m:f>
                  </m:oMath>
                </a14:m>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所以异面直线</a:t>
                </a:r>
                <a:r>
                  <a:rPr lang="en-US" altLang="zh-CN" sz="2600" b="1" i="1" dirty="0" err="1">
                    <a:latin typeface="Times New Roman" panose="02020603050405020304" pitchFamily="18" charset="0"/>
                    <a:cs typeface="Times New Roman" panose="02020603050405020304" pitchFamily="18" charset="0"/>
                  </a:rPr>
                  <a:t>l</a:t>
                </a:r>
                <a:r>
                  <a:rPr lang="en-US" altLang="zh-CN" sz="2600" b="1" baseline="-25000" dirty="0" err="1">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与</a:t>
                </a:r>
                <a:r>
                  <a:rPr lang="en-US" altLang="zh-CN" sz="2600" b="1" i="1" dirty="0" err="1">
                    <a:latin typeface="Times New Roman" panose="02020603050405020304" pitchFamily="18" charset="0"/>
                    <a:cs typeface="Times New Roman" panose="02020603050405020304" pitchFamily="18" charset="0"/>
                  </a:rPr>
                  <a:t>l</a:t>
                </a:r>
                <a:r>
                  <a:rPr lang="en-US" altLang="zh-CN" sz="2600" b="1" baseline="-25000" dirty="0" err="1">
                    <a:latin typeface="Times New Roman" panose="02020603050405020304" pitchFamily="18" charset="0"/>
                    <a:cs typeface="Times New Roman" panose="02020603050405020304" pitchFamily="18" charset="0"/>
                  </a:rPr>
                  <a:t>2</a:t>
                </a:r>
                <a:r>
                  <a:rPr lang="zh-CN" altLang="zh-CN" sz="2600" b="1" dirty="0">
                    <a:latin typeface="Times New Roman" panose="02020603050405020304" pitchFamily="18" charset="0"/>
                    <a:cs typeface="Times New Roman" panose="02020603050405020304" pitchFamily="18" charset="0"/>
                  </a:rPr>
                  <a:t>所成的角的余弦值为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dirty="0" smtClean="0">
                    <a:latin typeface="宋体" panose="02010600030101010101" pitchFamily="2" charset="-122"/>
                    <a:cs typeface="Times New Roman" panose="02020603050405020304" pitchFamily="18" charset="0"/>
                  </a:rPr>
                  <a:t>,</a:t>
                </a:r>
              </a:p>
              <a:p>
                <a:pPr>
                  <a:lnSpc>
                    <a:spcPct val="12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C</a:t>
                </a:r>
                <a:r>
                  <a:rPr lang="zh-CN" altLang="zh-CN" sz="2600" b="1" dirty="0">
                    <a:latin typeface="Times New Roman" panose="02020603050405020304" pitchFamily="18" charset="0"/>
                    <a:cs typeface="Times New Roman" panose="02020603050405020304" pitchFamily="18" charset="0"/>
                  </a:rPr>
                  <a:t>正确</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对于</a:t>
                </a:r>
                <a:r>
                  <a:rPr lang="en-US" altLang="zh-CN" sz="2600" b="1" dirty="0">
                    <a:latin typeface="Times New Roman" panose="02020603050405020304" pitchFamily="18" charset="0"/>
                    <a:cs typeface="Times New Roman" panose="02020603050405020304" pitchFamily="18" charset="0"/>
                  </a:rPr>
                  <a:t>D</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向量</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在向量</a:t>
                </a:r>
                <a:r>
                  <a:rPr lang="en-US" altLang="zh-CN" sz="2600" b="1" i="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上的投影向量</a:t>
                </a:r>
                <a:r>
                  <a:rPr lang="zh-CN" altLang="zh-CN" sz="2600" b="1" dirty="0" smtClean="0">
                    <a:latin typeface="Times New Roman" panose="02020603050405020304" pitchFamily="18" charset="0"/>
                    <a:cs typeface="Times New Roman" panose="02020603050405020304" pitchFamily="18" charset="0"/>
                  </a:rPr>
                  <a:t>为</a:t>
                </a:r>
                <a:r>
                  <a:rPr lang="en-US" altLang="zh-CN" sz="2600" b="1" i="1" dirty="0" err="1" smtClean="0">
                    <a:latin typeface="Times New Roman" panose="02020603050405020304" pitchFamily="18" charset="0"/>
                    <a:cs typeface="Times New Roman" panose="02020603050405020304" pitchFamily="18" charset="0"/>
                  </a:rPr>
                  <a:t>a</a:t>
                </a:r>
                <a:r>
                  <a:rPr lang="en-US" altLang="zh-CN" sz="2600" b="1" dirty="0" err="1" smtClean="0">
                    <a:latin typeface="Times New Roman" panose="02020603050405020304" pitchFamily="18" charset="0"/>
                    <a:cs typeface="Times New Roman" panose="02020603050405020304" pitchFamily="18" charset="0"/>
                  </a:rPr>
                  <a:t>|cos</a:t>
                </a:r>
                <a:r>
                  <a:rPr lang="en-US" altLang="zh-CN" sz="2600" b="1" dirty="0" smtClean="0">
                    <a:latin typeface="Times New Roman" panose="02020603050405020304" pitchFamily="18" charset="0"/>
                    <a:cs typeface="Times New Roman" panose="02020603050405020304" pitchFamily="18" charset="0"/>
                  </a:rPr>
                  <a:t>&lt;</a:t>
                </a:r>
                <a:r>
                  <a:rPr lang="en-US" altLang="zh-CN" sz="2600" b="1" i="1" dirty="0" err="1" smtClean="0">
                    <a:latin typeface="Times New Roman" panose="02020603050405020304" pitchFamily="18" charset="0"/>
                    <a:cs typeface="Times New Roman" panose="02020603050405020304" pitchFamily="18" charset="0"/>
                  </a:rPr>
                  <a:t>a</a:t>
                </a:r>
                <a:r>
                  <a:rPr lang="en-US" altLang="zh-CN" sz="2600" b="1" dirty="0" err="1" smtClean="0">
                    <a:latin typeface="宋体" panose="02010600030101010101" pitchFamily="2" charset="-122"/>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b</a:t>
                </a:r>
                <a:r>
                  <a:rPr lang="en-US" altLang="zh-CN" sz="2600" b="1" dirty="0">
                    <a:latin typeface="Times New Roman" panose="02020603050405020304" pitchFamily="18" charset="0"/>
                    <a:cs typeface="Times New Roman" panose="02020603050405020304" pitchFamily="18" charset="0"/>
                  </a:rPr>
                  <a:t>&gt;</a:t>
                </a:r>
                <a:r>
                  <a:rPr lang="en-US" altLang="zh-CN" sz="2600" b="1" i="1" dirty="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𝒃</m:t>
                        </m:r>
                      </m:num>
                      <m:den>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𝒃</m:t>
                            </m:r>
                          </m:e>
                        </m:d>
                      </m:den>
                    </m:f>
                  </m:oMath>
                </a14:m>
                <a:r>
                  <a:rPr lang="en-US" altLang="zh-CN" sz="2600" b="1" dirty="0">
                    <a:latin typeface="Times New Roman" panose="02020603050405020304" pitchFamily="18" charset="0"/>
                    <a:cs typeface="Times New Roman" panose="02020603050405020304" pitchFamily="18" charset="0"/>
                  </a:rPr>
                  <a:t>=3</a:t>
                </a:r>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dirty="0">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dirty="0">
                    <a:latin typeface="Times New Roman" panose="02020603050405020304" pitchFamily="18" charset="0"/>
                    <a:cs typeface="Times New Roman" panose="02020603050405020304" pitchFamily="18" charset="0"/>
                  </a:rPr>
                  <a:t>(3</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0</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4)=</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m:t>
                            </m:r>
                          </m:num>
                          <m:den>
                            <m:r>
                              <a:rPr lang="en-US" altLang="zh-CN" sz="2600" b="1" i="1">
                                <a:latin typeface="Cambria Math" panose="02040503050406030204" pitchFamily="18" charset="0"/>
                                <a:cs typeface="Times New Roman" panose="02020603050405020304" pitchFamily="18" charset="0"/>
                              </a:rPr>
                              <m:t>𝟓</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𝟖</m:t>
                            </m:r>
                          </m:num>
                          <m:den>
                            <m:r>
                              <a:rPr lang="en-US" altLang="zh-CN" sz="2600" b="1" i="1">
                                <a:latin typeface="Cambria Math" panose="02040503050406030204" pitchFamily="18" charset="0"/>
                                <a:cs typeface="Times New Roman" panose="02020603050405020304" pitchFamily="18" charset="0"/>
                              </a:rPr>
                              <m:t>𝟓</m:t>
                            </m:r>
                          </m:den>
                        </m:f>
                      </m:e>
                    </m:d>
                  </m:oMath>
                </a14:m>
                <a:r>
                  <a:rPr lang="en-US" altLang="zh-CN" sz="2600" b="1" dirty="0" smtClean="0">
                    <a:latin typeface="宋体" panose="02010600030101010101" pitchFamily="2" charset="-122"/>
                    <a:cs typeface="Times New Roman" panose="02020603050405020304" pitchFamily="18" charset="0"/>
                  </a:rPr>
                  <a:t>,</a:t>
                </a:r>
              </a:p>
              <a:p>
                <a:pPr>
                  <a:lnSpc>
                    <a:spcPct val="12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D</a:t>
                </a:r>
                <a:r>
                  <a:rPr lang="zh-CN" altLang="zh-CN" sz="2600" b="1" dirty="0">
                    <a:latin typeface="Times New Roman" panose="02020603050405020304" pitchFamily="18" charset="0"/>
                    <a:cs typeface="Times New Roman" panose="02020603050405020304" pitchFamily="18" charset="0"/>
                  </a:rPr>
                  <a:t>错误</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p:sp>
            <p:nvSpPr>
              <p:cNvPr id="2" name="矩形 1"/>
              <p:cNvSpPr>
                <a:spLocks noRot="1" noChangeAspect="1" noMove="1" noResize="1" noEditPoints="1" noAdjustHandles="1" noChangeArrowheads="1" noChangeShapeType="1" noTextEdit="1"/>
              </p:cNvSpPr>
              <p:nvPr/>
            </p:nvSpPr>
            <p:spPr>
              <a:xfrm>
                <a:off x="269382" y="390903"/>
                <a:ext cx="11589417" cy="5638210"/>
              </a:xfrm>
              <a:prstGeom prst="rect">
                <a:avLst/>
              </a:prstGeom>
              <a:blipFill rotWithShape="0">
                <a:blip r:embed="rId3"/>
                <a:stretch>
                  <a:fillRect l="-947" b="-108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0158648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linds(horizontal)">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blinds(horizontal)">
                                      <p:cBhvr>
                                        <p:cTn id="3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矩形 9"/>
              <p:cNvSpPr/>
              <p:nvPr/>
            </p:nvSpPr>
            <p:spPr>
              <a:xfrm>
                <a:off x="269382" y="492501"/>
                <a:ext cx="11589417" cy="4077078"/>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10.(2025·</a:t>
                </a:r>
                <a:r>
                  <a:rPr lang="zh-CN" altLang="zh-CN" sz="2600" b="1">
                    <a:latin typeface="Times New Roman" panose="02020603050405020304" pitchFamily="18" charset="0"/>
                    <a:cs typeface="Times New Roman" panose="02020603050405020304" pitchFamily="18" charset="0"/>
                  </a:rPr>
                  <a:t>重庆诊断</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构成空间的一个基底</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则下列说法中正确的是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存在</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使得</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1150" smtClean="0">
                    <a:latin typeface="Calibri" panose="020F0502020204030204" pitchFamily="34"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𝑪𝑫</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也构成空间的一个基底</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𝑨𝑷</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则直线</a:t>
                </a:r>
                <a:r>
                  <a:rPr lang="en-US" altLang="zh-CN" sz="2600" b="1" i="1">
                    <a:latin typeface="Times New Roman" panose="02020603050405020304" pitchFamily="18" charset="0"/>
                    <a:cs typeface="Times New Roman" panose="02020603050405020304" pitchFamily="18" charset="0"/>
                  </a:rPr>
                  <a:t>AP</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异面</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𝑨𝑷</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四点</a:t>
                </a:r>
                <a:r>
                  <a:rPr lang="zh-CN" altLang="zh-CN" sz="2600" b="1" smtClean="0">
                    <a:latin typeface="Times New Roman" panose="02020603050405020304" pitchFamily="18" charset="0"/>
                    <a:cs typeface="Times New Roman" panose="02020603050405020304" pitchFamily="18" charset="0"/>
                  </a:rPr>
                  <a:t>共面</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492501"/>
                <a:ext cx="11589417" cy="4077078"/>
              </a:xfrm>
              <a:prstGeom prst="rect">
                <a:avLst/>
              </a:prstGeom>
              <a:blipFill rotWithShape="0">
                <a:blip r:embed="rId3"/>
                <a:stretch>
                  <a:fillRect l="-947" b="-598"/>
                </a:stretch>
              </a:blipFill>
            </p:spPr>
            <p:txBody>
              <a:bodyPr/>
              <a:lstStyle/>
              <a:p>
                <a:r>
                  <a:rPr lang="zh-CN" altLang="en-US">
                    <a:noFill/>
                  </a:rPr>
                  <a:t> </a:t>
                </a:r>
              </a:p>
            </p:txBody>
          </p:sp>
        </mc:Fallback>
      </mc:AlternateContent>
      <p:sp>
        <p:nvSpPr>
          <p:cNvPr id="11" name="矩形 10"/>
          <p:cNvSpPr/>
          <p:nvPr>
            <p:custDataLst>
              <p:tags r:id="rId1"/>
            </p:custDataLst>
          </p:nvPr>
        </p:nvSpPr>
        <p:spPr>
          <a:xfrm>
            <a:off x="1226498" y="1269524"/>
            <a:ext cx="99578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BCD</a:t>
            </a:r>
            <a:endParaRPr lang="zh-CN" altLang="en-US" sz="3000" b="1" dirty="0">
              <a:solidFill>
                <a:srgbClr val="C00000"/>
              </a:solidFill>
            </a:endParaRPr>
          </a:p>
        </p:txBody>
      </p:sp>
    </p:spTree>
    <p:extLst>
      <p:ext uri="{BB962C8B-B14F-4D97-AF65-F5344CB8AC3E}">
        <p14:creationId xmlns:p14="http://schemas.microsoft.com/office/powerpoint/2010/main" val="332197532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53578"/>
            <a:ext cx="12190413" cy="627185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269382" y="492501"/>
                <a:ext cx="11589417" cy="4879926"/>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由题意知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向量</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zh-CN" altLang="zh-CN" sz="2600" b="1">
                    <a:latin typeface="Times New Roman" panose="02020603050405020304" pitchFamily="18" charset="0"/>
                    <a:cs typeface="Times New Roman" panose="02020603050405020304" pitchFamily="18" charset="0"/>
                  </a:rPr>
                  <a:t>不共面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若向量</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𝑪𝑫</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zh-CN" altLang="zh-CN" sz="2600" b="1">
                    <a:latin typeface="Times New Roman" panose="02020603050405020304" pitchFamily="18" charset="0"/>
                    <a:cs typeface="Times New Roman" panose="02020603050405020304" pitchFamily="18" charset="0"/>
                  </a:rPr>
                  <a:t>共面</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zh-CN" altLang="zh-CN" sz="2600" b="1">
                    <a:latin typeface="Times New Roman" panose="02020603050405020304" pitchFamily="18" charset="0"/>
                    <a:cs typeface="Times New Roman" panose="02020603050405020304" pitchFamily="18" charset="0"/>
                  </a:rPr>
                  <a:t>有</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𝑪𝑫</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因为向量</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zh-CN" altLang="zh-CN" sz="2600" b="1">
                    <a:latin typeface="Times New Roman" panose="02020603050405020304" pitchFamily="18" charset="0"/>
                    <a:cs typeface="Times New Roman" panose="02020603050405020304" pitchFamily="18" charset="0"/>
                  </a:rPr>
                  <a:t>不共面</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oMath>
                </a14:m>
                <a:r>
                  <a:rPr lang="zh-CN" altLang="zh-CN" sz="2600" b="1">
                    <a:latin typeface="Times New Roman" panose="02020603050405020304" pitchFamily="18" charset="0"/>
                    <a:cs typeface="Times New Roman" panose="02020603050405020304" pitchFamily="18" charset="0"/>
                  </a:rPr>
                  <a:t>无解</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故向量</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𝑪𝑫</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zh-CN" altLang="zh-CN" sz="2600" b="1">
                    <a:latin typeface="Times New Roman" panose="02020603050405020304" pitchFamily="18" charset="0"/>
                    <a:cs typeface="Times New Roman" panose="02020603050405020304" pitchFamily="18" charset="0"/>
                  </a:rPr>
                  <a:t>不共面</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𝑪𝑫</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能够构成空间的一个基底</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𝑨𝑷</m:t>
                        </m:r>
                      </m:e>
                    </m:acc>
                    <m:r>
                      <a:rPr lang="zh-CN" altLang="zh-CN" sz="2600" b="1">
                        <a:latin typeface="Cambria Math" panose="02040503050406030204" pitchFamily="18" charset="0"/>
                        <a:cs typeface="Times New Roman" panose="02020603050405020304" pitchFamily="18" charset="0"/>
                      </a:rPr>
                      <m:t>与</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𝑩𝑫</m:t>
                        </m:r>
                      </m:e>
                    </m:acc>
                  </m:oMath>
                </a14:m>
                <a:r>
                  <a:rPr lang="zh-CN" altLang="zh-CN" sz="2600" b="1">
                    <a:latin typeface="Times New Roman" panose="02020603050405020304" pitchFamily="18" charset="0"/>
                    <a:cs typeface="Times New Roman" panose="02020603050405020304" pitchFamily="18" charset="0"/>
                  </a:rPr>
                  <a:t>共面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则有</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𝑨𝑷</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269382" y="492501"/>
                <a:ext cx="11589417" cy="4879926"/>
              </a:xfrm>
              <a:prstGeom prst="rect">
                <a:avLst/>
              </a:prstGeom>
              <a:blipFill rotWithShape="0">
                <a:blip r:embed="rId3"/>
                <a:stretch>
                  <a:fillRect l="-947" b="-37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4980392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53578"/>
            <a:ext cx="12190413" cy="627185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269382" y="492501"/>
                <a:ext cx="11589417" cy="4000326"/>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又</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𝑨𝑷</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与题意矛盾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𝑨𝑷</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𝑨𝑷</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𝑩𝑷</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𝑪𝑫</m:t>
                        </m:r>
                      </m:e>
                    </m:acc>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四点共面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269382" y="492501"/>
                <a:ext cx="11589417" cy="4000326"/>
              </a:xfrm>
              <a:prstGeom prst="rect">
                <a:avLst/>
              </a:prstGeom>
              <a:blipFill rotWithShape="0">
                <a:blip r:embed="rId3"/>
                <a:stretch>
                  <a:fillRect l="-947" b="-122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00380624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69383" y="492501"/>
            <a:ext cx="7554040" cy="1292662"/>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11.</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正方体</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则以下四个结论中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正确的有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0" name="矩形 9"/>
          <p:cNvSpPr/>
          <p:nvPr>
            <p:custDataLst>
              <p:tags r:id="rId1"/>
            </p:custDataLst>
          </p:nvPr>
        </p:nvSpPr>
        <p:spPr>
          <a:xfrm>
            <a:off x="5058613" y="1176608"/>
            <a:ext cx="73930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AC</a:t>
            </a:r>
            <a:endParaRPr lang="zh-CN" altLang="en-US" sz="3000" b="1" dirty="0">
              <a:solidFill>
                <a:srgbClr val="C00000"/>
              </a:solidFill>
            </a:endParaRPr>
          </a:p>
        </p:txBody>
      </p:sp>
      <p:pic>
        <p:nvPicPr>
          <p:cNvPr id="5" name="image17.jpeg"/>
          <p:cNvPicPr/>
          <p:nvPr/>
        </p:nvPicPr>
        <p:blipFill>
          <a:blip r:embed="rId3">
            <a:clrChange>
              <a:clrFrom>
                <a:srgbClr val="FFFFFF"/>
              </a:clrFrom>
              <a:clrTo>
                <a:srgbClr val="FFFFFF">
                  <a:alpha val="0"/>
                </a:srgbClr>
              </a:clrTo>
            </a:clrChange>
          </a:blip>
          <a:stretch>
            <a:fillRect/>
          </a:stretch>
        </p:blipFill>
        <p:spPr>
          <a:xfrm>
            <a:off x="8149730" y="715702"/>
            <a:ext cx="2587787" cy="2498065"/>
          </a:xfrm>
          <a:prstGeom prst="rect">
            <a:avLst/>
          </a:prstGeom>
        </p:spPr>
      </p:pic>
      <p:sp>
        <p:nvSpPr>
          <p:cNvPr id="6" name="矩形 5"/>
          <p:cNvSpPr/>
          <p:nvPr/>
        </p:nvSpPr>
        <p:spPr>
          <a:xfrm>
            <a:off x="528951" y="1701578"/>
            <a:ext cx="7554040" cy="2492990"/>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en-US" altLang="zh-CN" sz="2600" b="1" i="1">
                <a:latin typeface="Times New Roman" panose="02020603050405020304" pitchFamily="18" charset="0"/>
                <a:cs typeface="Times New Roman" panose="02020603050405020304" pitchFamily="18" charset="0"/>
              </a:rPr>
              <a:t>DB</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BDE</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en-US" altLang="zh-CN" sz="2600" b="1" i="1">
                <a:latin typeface="Times New Roman" panose="02020603050405020304" pitchFamily="18" charset="0"/>
                <a:cs typeface="Times New Roman" panose="02020603050405020304" pitchFamily="18" charset="0"/>
              </a:rPr>
              <a:t>AC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480879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35651"/>
            <a:ext cx="12190413" cy="624560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solidFill>
                  <a:schemeClr val="accent6">
                    <a:lumMod val="40000"/>
                    <a:lumOff val="60000"/>
                  </a:schemeClr>
                </a:solidFill>
              </a:rPr>
              <a:t>	</a:t>
            </a:r>
            <a:endParaRPr lang="zh-CN" altLang="en-US" dirty="0">
              <a:solidFill>
                <a:schemeClr val="accent6">
                  <a:lumMod val="40000"/>
                  <a:lumOff val="60000"/>
                </a:schemeClr>
              </a:solidFill>
            </a:endParaRPr>
          </a:p>
        </p:txBody>
      </p:sp>
      <p:sp>
        <p:nvSpPr>
          <p:cNvPr id="3" name="矩形 2"/>
          <p:cNvSpPr/>
          <p:nvPr/>
        </p:nvSpPr>
        <p:spPr>
          <a:xfrm>
            <a:off x="269383" y="477460"/>
            <a:ext cx="7554040" cy="1224118"/>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设正方体的棱长为</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4"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4337" name="image18.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03557" y="726295"/>
            <a:ext cx="2808351" cy="2538749"/>
          </a:xfrm>
          <a:prstGeom prst="rect">
            <a:avLst/>
          </a:prstGeom>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1533525"/>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7" name="矩形 6"/>
              <p:cNvSpPr/>
              <p:nvPr/>
            </p:nvSpPr>
            <p:spPr>
              <a:xfrm>
                <a:off x="363726" y="1632108"/>
                <a:ext cx="9561909" cy="4216091"/>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以</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为坐标原点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所在直线分别</a:t>
                </a:r>
                <a:r>
                  <a:rPr lang="zh-CN" altLang="zh-CN" sz="2600" b="1" smtClean="0">
                    <a:latin typeface="Times New Roman" panose="02020603050405020304" pitchFamily="18" charset="0"/>
                    <a:cs typeface="Times New Roman" panose="02020603050405020304" pitchFamily="18" charset="0"/>
                  </a:rPr>
                  <a:t>为</a:t>
                </a:r>
                <a:endParaRPr lang="en-US" altLang="zh-CN" sz="2600" b="1" smtClean="0">
                  <a:latin typeface="Times New Roman" panose="02020603050405020304" pitchFamily="18" charset="0"/>
                  <a:cs typeface="Times New Roman" panose="02020603050405020304" pitchFamily="18" charset="0"/>
                </a:endParaRPr>
              </a:p>
              <a:p>
                <a:pPr>
                  <a:lnSpc>
                    <a:spcPct val="15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x</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y</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z</a:t>
                </a:r>
                <a:r>
                  <a:rPr lang="zh-CN" altLang="zh-CN" sz="2600" b="1">
                    <a:latin typeface="Times New Roman" panose="02020603050405020304" pitchFamily="18" charset="0"/>
                    <a:cs typeface="Times New Roman" panose="02020603050405020304" pitchFamily="18" charset="0"/>
                  </a:rPr>
                  <a:t>轴建立空间直角坐标系</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𝑫𝑩</m:t>
                        </m:r>
                      </m:e>
                    </m:acc>
                  </m:oMath>
                </a14:m>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设平面</a:t>
                </a:r>
                <a:r>
                  <a:rPr lang="en-US" altLang="zh-CN" sz="2600" b="1" i="1">
                    <a:latin typeface="Times New Roman" panose="02020603050405020304" pitchFamily="18" charset="0"/>
                    <a:cs typeface="Times New Roman" panose="02020603050405020304" pitchFamily="18" charset="0"/>
                  </a:rPr>
                  <a:t>CB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的法向量为</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e>
                              </m:acc>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𝒛</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e>
                              </m:acc>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𝒛</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363726" y="1632108"/>
                <a:ext cx="9561909" cy="4216091"/>
              </a:xfrm>
              <a:prstGeom prst="rect">
                <a:avLst/>
              </a:prstGeom>
              <a:blipFill rotWithShape="0">
                <a:blip r:embed="rId4"/>
                <a:stretch>
                  <a:fillRect l="-114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43255702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337"/>
                                        </p:tgtEl>
                                        <p:attrNameLst>
                                          <p:attrName>style.visibility</p:attrName>
                                        </p:attrNameLst>
                                      </p:cBhvr>
                                      <p:to>
                                        <p:strVal val="visible"/>
                                      </p:to>
                                    </p:set>
                                    <p:animEffect transition="in" filter="blinds(horizontal)">
                                      <p:cBhvr>
                                        <p:cTn id="12" dur="500"/>
                                        <p:tgtEl>
                                          <p:spTgt spid="1433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linds(horizont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linds(horizont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linds(horizontal)">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blinds(horizontal)">
                                      <p:cBhvr>
                                        <p:cTn id="32" dur="5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blinds(horizontal)">
                                      <p:cBhvr>
                                        <p:cTn id="37" dur="500"/>
                                        <p:tgtEl>
                                          <p:spTgt spid="7">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blinds(horizontal)">
                                      <p:cBhvr>
                                        <p:cTn id="4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64679"/>
            <a:ext cx="12190413" cy="624560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solidFill>
                  <a:schemeClr val="accent6">
                    <a:lumMod val="40000"/>
                    <a:lumOff val="60000"/>
                  </a:schemeClr>
                </a:solidFill>
              </a:rPr>
              <a:t>	</a:t>
            </a: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463990" y="277482"/>
                <a:ext cx="12313539" cy="5868851"/>
              </a:xfrm>
              <a:prstGeom prst="rect">
                <a:avLst/>
              </a:prstGeom>
            </p:spPr>
            <p:txBody>
              <a:bodyPr wrap="square">
                <a:spAutoFit/>
              </a:bodyPr>
              <a:lstStyle/>
              <a:p>
                <a:pPr>
                  <a:lnSpc>
                    <a:spcPct val="14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4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所以平面</a:t>
                </a:r>
                <a:r>
                  <a:rPr lang="en-US" altLang="zh-CN" sz="2600" b="1" i="1">
                    <a:latin typeface="Times New Roman" panose="02020603050405020304" pitchFamily="18" charset="0"/>
                    <a:cs typeface="Times New Roman" panose="02020603050405020304" pitchFamily="18" charset="0"/>
                  </a:rPr>
                  <a:t>CB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的一个法向量为</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4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𝑫𝑩</m:t>
                        </m:r>
                      </m:e>
                    </m:acc>
                  </m:oMath>
                </a14:m>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𝑫𝑩</m:t>
                        </m:r>
                      </m:e>
                    </m:acc>
                  </m:oMath>
                </a14:m>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DB</a:t>
                </a:r>
                <a:r>
                  <a:rPr lang="en-US" altLang="zh-CN" sz="2600" b="1">
                    <a:effectLst/>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4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从而</a:t>
                </a:r>
                <a:r>
                  <a:rPr lang="en-US" altLang="zh-CN" sz="2600" b="1" i="1">
                    <a:latin typeface="Times New Roman" panose="02020603050405020304" pitchFamily="18" charset="0"/>
                    <a:cs typeface="Times New Roman" panose="02020603050405020304" pitchFamily="18" charset="0"/>
                  </a:rPr>
                  <a:t>DB</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40000"/>
                  </a:lnSpc>
                  <a:spcAft>
                    <a:spcPts val="0"/>
                  </a:spcAft>
                  <a:tabLst>
                    <a:tab pos="2970530" algn="l"/>
                  </a:tabLst>
                </a:pPr>
                <a:r>
                  <a:rPr lang="en-US" altLang="zh-CN" sz="2600" b="1" spc="-120">
                    <a:latin typeface="Times New Roman" panose="02020603050405020304" pitchFamily="18" charset="0"/>
                    <a:cs typeface="Times New Roman" panose="02020603050405020304" pitchFamily="18" charset="0"/>
                  </a:rPr>
                  <a:t>B</a:t>
                </a:r>
                <a:r>
                  <a:rPr lang="zh-CN" altLang="zh-CN" sz="2600" b="1" spc="-120">
                    <a:latin typeface="Times New Roman" panose="02020603050405020304" pitchFamily="18" charset="0"/>
                    <a:cs typeface="Times New Roman" panose="02020603050405020304" pitchFamily="18" charset="0"/>
                  </a:rPr>
                  <a:t>项</a:t>
                </a:r>
                <a:r>
                  <a:rPr lang="en-US" altLang="zh-CN" sz="2600" b="1" spc="-120">
                    <a:latin typeface="宋体" panose="02010600030101010101" pitchFamily="2" charset="-122"/>
                    <a:cs typeface="Times New Roman" panose="02020603050405020304" pitchFamily="18" charset="0"/>
                  </a:rPr>
                  <a:t>,</a:t>
                </a:r>
                <a:r>
                  <a:rPr lang="zh-CN" altLang="zh-CN" sz="2600" b="1" spc="-120">
                    <a:latin typeface="Times New Roman" panose="02020603050405020304" pitchFamily="18" charset="0"/>
                    <a:cs typeface="Times New Roman" panose="02020603050405020304" pitchFamily="18" charset="0"/>
                  </a:rPr>
                  <a:t>由图可知</a:t>
                </a:r>
                <a:r>
                  <a:rPr lang="en-US" altLang="zh-CN" sz="2600" b="1" spc="-120">
                    <a:latin typeface="宋体" panose="02010600030101010101" pitchFamily="2" charset="-122"/>
                    <a:cs typeface="Times New Roman" panose="02020603050405020304" pitchFamily="18" charset="0"/>
                  </a:rPr>
                  <a:t>,</a:t>
                </a:r>
                <a:r>
                  <a:rPr lang="en-US" altLang="zh-CN" sz="2600" b="1" i="1" spc="-120">
                    <a:latin typeface="Times New Roman" panose="02020603050405020304" pitchFamily="18" charset="0"/>
                    <a:cs typeface="Times New Roman" panose="02020603050405020304" pitchFamily="18" charset="0"/>
                  </a:rPr>
                  <a:t>E</a:t>
                </a:r>
                <a:r>
                  <a:rPr lang="en-US" altLang="zh-CN" sz="2600" b="1" spc="-120">
                    <a:latin typeface="Times New Roman" panose="02020603050405020304" pitchFamily="18" charset="0"/>
                    <a:cs typeface="Times New Roman" panose="02020603050405020304" pitchFamily="18" charset="0"/>
                  </a:rPr>
                  <a:t>(2</a:t>
                </a:r>
                <a:r>
                  <a:rPr lang="en-US" altLang="zh-CN" sz="2600" b="1" spc="-120">
                    <a:latin typeface="宋体" panose="02010600030101010101" pitchFamily="2" charset="-122"/>
                    <a:cs typeface="Times New Roman" panose="02020603050405020304" pitchFamily="18" charset="0"/>
                  </a:rPr>
                  <a:t>,</a:t>
                </a:r>
                <a:r>
                  <a:rPr lang="en-US" altLang="zh-CN" sz="2600" b="1" spc="-120">
                    <a:latin typeface="Times New Roman" panose="02020603050405020304" pitchFamily="18" charset="0"/>
                    <a:cs typeface="Times New Roman" panose="02020603050405020304" pitchFamily="18" charset="0"/>
                  </a:rPr>
                  <a:t>0</a:t>
                </a:r>
                <a:r>
                  <a:rPr lang="en-US" altLang="zh-CN" sz="2600" b="1" spc="-120">
                    <a:latin typeface="宋体" panose="02010600030101010101" pitchFamily="2" charset="-122"/>
                    <a:cs typeface="Times New Roman" panose="02020603050405020304" pitchFamily="18" charset="0"/>
                  </a:rPr>
                  <a:t>,</a:t>
                </a:r>
                <a:r>
                  <a:rPr lang="en-US" altLang="zh-CN" sz="2600" b="1" spc="-120">
                    <a:latin typeface="Times New Roman" panose="02020603050405020304" pitchFamily="18" charset="0"/>
                    <a:cs typeface="Times New Roman" panose="02020603050405020304" pitchFamily="18" charset="0"/>
                  </a:rPr>
                  <a:t>1</a:t>
                </a:r>
                <a:r>
                  <a:rPr lang="en-US" altLang="zh-CN" sz="2600" b="1" spc="-120" smtClean="0">
                    <a:latin typeface="Times New Roman" panose="02020603050405020304" pitchFamily="18" charset="0"/>
                    <a:cs typeface="Times New Roman" panose="02020603050405020304" pitchFamily="18" charset="0"/>
                  </a:rPr>
                  <a:t>)</a:t>
                </a:r>
                <a:r>
                  <a:rPr lang="en-US" altLang="zh-CN" sz="2600" b="1" spc="-120" smtClean="0">
                    <a:latin typeface="宋体" panose="02010600030101010101" pitchFamily="2" charset="-122"/>
                    <a:cs typeface="Times New Roman" panose="02020603050405020304" pitchFamily="18" charset="0"/>
                  </a:rPr>
                  <a:t>,</a:t>
                </a:r>
                <a:r>
                  <a:rPr lang="zh-CN" altLang="zh-CN" sz="2600" b="1" spc="-120" smtClean="0">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spc="-120">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spc="-120">
                            <a:latin typeface="Cambria Math" panose="02040503050406030204" pitchFamily="18" charset="0"/>
                            <a:cs typeface="Times New Roman" panose="02020603050405020304" pitchFamily="18" charset="0"/>
                          </a:rPr>
                          <m:t>𝑫𝑬</m:t>
                        </m:r>
                      </m:e>
                    </m:acc>
                  </m:oMath>
                </a14:m>
                <a:r>
                  <a:rPr lang="en-US" altLang="zh-CN" sz="2600" b="1" spc="-120">
                    <a:latin typeface="Times New Roman" panose="02020603050405020304" pitchFamily="18" charset="0"/>
                    <a:cs typeface="Times New Roman" panose="02020603050405020304" pitchFamily="18" charset="0"/>
                  </a:rPr>
                  <a:t>=(2</a:t>
                </a:r>
                <a:r>
                  <a:rPr lang="en-US" altLang="zh-CN" sz="2600" b="1" spc="-120">
                    <a:latin typeface="宋体" panose="02010600030101010101" pitchFamily="2" charset="-122"/>
                    <a:cs typeface="Times New Roman" panose="02020603050405020304" pitchFamily="18" charset="0"/>
                  </a:rPr>
                  <a:t>,</a:t>
                </a:r>
                <a:r>
                  <a:rPr lang="en-US" altLang="zh-CN" sz="2600" b="1" spc="-120">
                    <a:latin typeface="Times New Roman" panose="02020603050405020304" pitchFamily="18" charset="0"/>
                    <a:cs typeface="Times New Roman" panose="02020603050405020304" pitchFamily="18" charset="0"/>
                  </a:rPr>
                  <a:t>0</a:t>
                </a:r>
                <a:r>
                  <a:rPr lang="en-US" altLang="zh-CN" sz="2600" b="1" spc="-120">
                    <a:latin typeface="宋体" panose="02010600030101010101" pitchFamily="2" charset="-122"/>
                    <a:cs typeface="Times New Roman" panose="02020603050405020304" pitchFamily="18" charset="0"/>
                  </a:rPr>
                  <a:t>,</a:t>
                </a:r>
                <a:r>
                  <a:rPr lang="en-US" altLang="zh-CN" sz="2600" b="1" spc="-120">
                    <a:latin typeface="Times New Roman" panose="02020603050405020304" pitchFamily="18" charset="0"/>
                    <a:cs typeface="Times New Roman" panose="02020603050405020304" pitchFamily="18" charset="0"/>
                  </a:rPr>
                  <a:t>1</a:t>
                </a:r>
                <a:r>
                  <a:rPr lang="en-US" altLang="zh-CN" sz="2600" b="1" spc="-120" smtClean="0">
                    <a:latin typeface="Times New Roman" panose="02020603050405020304" pitchFamily="18" charset="0"/>
                    <a:cs typeface="Times New Roman" panose="02020603050405020304" pitchFamily="18" charset="0"/>
                  </a:rPr>
                  <a:t>)</a:t>
                </a:r>
                <a:r>
                  <a:rPr lang="en-US" altLang="zh-CN" sz="2600" b="1" spc="-120" smtClean="0">
                    <a:latin typeface="宋体" panose="02010600030101010101" pitchFamily="2" charset="-122"/>
                    <a:cs typeface="Times New Roman" panose="02020603050405020304" pitchFamily="18" charset="0"/>
                  </a:rPr>
                  <a:t>,</a:t>
                </a:r>
                <a:r>
                  <a:rPr lang="zh-CN" altLang="zh-CN" sz="2600" b="1" spc="-120" smtClean="0">
                    <a:latin typeface="Times New Roman" panose="02020603050405020304" pitchFamily="18" charset="0"/>
                    <a:cs typeface="Times New Roman" panose="02020603050405020304" pitchFamily="18" charset="0"/>
                  </a:rPr>
                  <a:t>设</a:t>
                </a:r>
                <a:r>
                  <a:rPr lang="zh-CN" altLang="zh-CN" sz="2600" b="1" spc="-120">
                    <a:latin typeface="Times New Roman" panose="02020603050405020304" pitchFamily="18" charset="0"/>
                    <a:cs typeface="Times New Roman" panose="02020603050405020304" pitchFamily="18" charset="0"/>
                  </a:rPr>
                  <a:t>平面</a:t>
                </a:r>
                <a:r>
                  <a:rPr lang="en-US" altLang="zh-CN" sz="2600" b="1" i="1" spc="-120">
                    <a:latin typeface="Times New Roman" panose="02020603050405020304" pitchFamily="18" charset="0"/>
                    <a:cs typeface="Times New Roman" panose="02020603050405020304" pitchFamily="18" charset="0"/>
                  </a:rPr>
                  <a:t>BDE</a:t>
                </a:r>
                <a:r>
                  <a:rPr lang="zh-CN" altLang="zh-CN" sz="2600" b="1" spc="-120">
                    <a:latin typeface="Times New Roman" panose="02020603050405020304" pitchFamily="18" charset="0"/>
                    <a:cs typeface="Times New Roman" panose="02020603050405020304" pitchFamily="18" charset="0"/>
                  </a:rPr>
                  <a:t>的法向量为</a:t>
                </a:r>
                <a:r>
                  <a:rPr lang="en-US" altLang="zh-CN" sz="2600" b="1" i="1" spc="-120">
                    <a:latin typeface="Times New Roman" panose="02020603050405020304" pitchFamily="18" charset="0"/>
                    <a:cs typeface="Times New Roman" panose="02020603050405020304" pitchFamily="18" charset="0"/>
                  </a:rPr>
                  <a:t>m</a:t>
                </a:r>
                <a:r>
                  <a:rPr lang="en-US" altLang="zh-CN" sz="2600" b="1" spc="-120">
                    <a:latin typeface="Times New Roman" panose="02020603050405020304" pitchFamily="18" charset="0"/>
                    <a:cs typeface="Times New Roman" panose="02020603050405020304" pitchFamily="18" charset="0"/>
                  </a:rPr>
                  <a:t>=(</a:t>
                </a:r>
                <a:r>
                  <a:rPr lang="en-US" altLang="zh-CN" sz="2600" b="1" i="1" spc="-120">
                    <a:latin typeface="Times New Roman" panose="02020603050405020304" pitchFamily="18" charset="0"/>
                    <a:cs typeface="Times New Roman" panose="02020603050405020304" pitchFamily="18" charset="0"/>
                  </a:rPr>
                  <a:t>x′ </a:t>
                </a:r>
                <a:r>
                  <a:rPr lang="en-US" altLang="zh-CN" sz="2600" b="1" spc="-120">
                    <a:latin typeface="宋体" panose="02010600030101010101" pitchFamily="2" charset="-122"/>
                    <a:cs typeface="Times New Roman" panose="02020603050405020304" pitchFamily="18" charset="0"/>
                  </a:rPr>
                  <a:t>,</a:t>
                </a:r>
                <a:r>
                  <a:rPr lang="en-US" altLang="zh-CN" sz="2600" b="1" i="1" spc="-120">
                    <a:latin typeface="Times New Roman" panose="02020603050405020304" pitchFamily="18" charset="0"/>
                    <a:cs typeface="Times New Roman" panose="02020603050405020304" pitchFamily="18" charset="0"/>
                  </a:rPr>
                  <a:t>y′ </a:t>
                </a:r>
                <a:r>
                  <a:rPr lang="en-US" altLang="zh-CN" sz="2600" b="1" spc="-120">
                    <a:latin typeface="宋体" panose="02010600030101010101" pitchFamily="2" charset="-122"/>
                    <a:cs typeface="Times New Roman" panose="02020603050405020304" pitchFamily="18" charset="0"/>
                  </a:rPr>
                  <a:t>,</a:t>
                </a:r>
                <a:r>
                  <a:rPr lang="en-US" altLang="zh-CN" sz="2600" b="1" i="1" spc="-120">
                    <a:latin typeface="Times New Roman" panose="02020603050405020304" pitchFamily="18" charset="0"/>
                    <a:cs typeface="Times New Roman" panose="02020603050405020304" pitchFamily="18" charset="0"/>
                  </a:rPr>
                  <a:t>z′ </a:t>
                </a:r>
                <a:r>
                  <a:rPr lang="en-US" altLang="zh-CN" sz="2600" b="1" spc="-120">
                    <a:latin typeface="Times New Roman" panose="02020603050405020304" pitchFamily="18" charset="0"/>
                    <a:cs typeface="Times New Roman" panose="02020603050405020304" pitchFamily="18" charset="0"/>
                  </a:rPr>
                  <a:t>)</a:t>
                </a:r>
                <a:r>
                  <a:rPr lang="en-US" altLang="zh-CN" sz="2600" b="1" spc="-120">
                    <a:latin typeface="宋体" panose="02010600030101010101" pitchFamily="2" charset="-122"/>
                    <a:cs typeface="Times New Roman" panose="02020603050405020304" pitchFamily="18" charset="0"/>
                  </a:rPr>
                  <a:t>,</a:t>
                </a:r>
                <a:endParaRPr lang="zh-CN" altLang="zh-CN" sz="1150" spc="-12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𝒎</m:t>
                              </m:r>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𝑫𝑩</m:t>
                                  </m:r>
                                </m:e>
                              </m:acc>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𝒚</m:t>
                              </m:r>
                              <m:r>
                                <a:rPr lang="en-US" altLang="zh-CN" sz="2600" b="1" i="1">
                                  <a:latin typeface="Cambria Math" panose="02040503050406030204" pitchFamily="18" charset="0"/>
                                  <a:cs typeface="Times New Roman" panose="02020603050405020304" pitchFamily="18" charset="0"/>
                                </a:rPr>
                                <m:t>′</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𝒎</m:t>
                              </m:r>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𝑫𝑬</m:t>
                                  </m:r>
                                </m:e>
                              </m:acc>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sSup>
                                <m:sSupPr>
                                  <m:ctrlPr>
                                    <a:rPr lang="en-US" altLang="zh-CN" sz="2600" b="1" i="1">
                                      <a:latin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m:t>
                                  </m:r>
                                </m:sup>
                              </m:sSup>
                              <m:r>
                                <a:rPr lang="en-US" altLang="zh-CN" sz="2600" b="1">
                                  <a:latin typeface="Cambria Math" panose="02040503050406030204" pitchFamily="18" charset="0"/>
                                  <a:cs typeface="Times New Roman" panose="02020603050405020304" pitchFamily="18" charset="0"/>
                                </a:rPr>
                                <m:t>+</m:t>
                              </m:r>
                              <m:sSup>
                                <m:sSupPr>
                                  <m:ctrlPr>
                                    <a:rPr lang="en-US" altLang="zh-CN" sz="2600" b="1" i="1">
                                      <a:latin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𝒛</m:t>
                                  </m:r>
                                </m:e>
                                <m:sup>
                                  <m:r>
                                    <a:rPr lang="en-US" altLang="zh-CN" sz="2600" b="1" i="1">
                                      <a:latin typeface="Cambria Math" panose="02040503050406030204" pitchFamily="18" charset="0"/>
                                      <a:cs typeface="Times New Roman" panose="02020603050405020304" pitchFamily="18" charset="0"/>
                                    </a:rPr>
                                    <m:t>′</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令</a:t>
                </a:r>
                <a:r>
                  <a:rPr lang="en-US" altLang="zh-CN" sz="2600" b="1" i="1" smtClean="0">
                    <a:latin typeface="Times New Roman" panose="02020603050405020304" pitchFamily="18" charset="0"/>
                    <a:cs typeface="Times New Roman" panose="02020603050405020304" pitchFamily="18" charset="0"/>
                  </a:rPr>
                  <a:t>x</a:t>
                </a:r>
                <a:r>
                  <a:rPr lang="en-US" altLang="zh-CN" sz="2600" b="1" i="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y′ </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 </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所以</a:t>
                </a:r>
                <a:r>
                  <a:rPr lang="en-US" altLang="zh-CN" sz="2600" b="1" i="1" smtClean="0">
                    <a:latin typeface="Times New Roman" panose="02020603050405020304" pitchFamily="18" charset="0"/>
                    <a:cs typeface="Times New Roman" panose="02020603050405020304" pitchFamily="18" charset="0"/>
                  </a:rPr>
                  <a:t>m</a:t>
                </a:r>
                <a:r>
                  <a:rPr lang="en-US" altLang="zh-CN" sz="2600" b="1"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2)</a:t>
                </a:r>
                <a:r>
                  <a:rPr lang="zh-CN" altLang="zh-CN" sz="2600" b="1" smtClean="0">
                    <a:latin typeface="Times New Roman" panose="02020603050405020304" pitchFamily="18" charset="0"/>
                    <a:cs typeface="Times New Roman" panose="02020603050405020304" pitchFamily="18" charset="0"/>
                  </a:rPr>
                  <a:t>是平面</a:t>
                </a:r>
                <a:r>
                  <a:rPr lang="en-US" altLang="zh-CN" sz="2600" b="1" i="1" smtClean="0">
                    <a:latin typeface="Times New Roman" panose="02020603050405020304" pitchFamily="18" charset="0"/>
                    <a:cs typeface="Times New Roman" panose="02020603050405020304" pitchFamily="18" charset="0"/>
                  </a:rPr>
                  <a:t>BDE</a:t>
                </a:r>
                <a:r>
                  <a:rPr lang="zh-CN" altLang="zh-CN" sz="2600" b="1" smtClean="0">
                    <a:latin typeface="Times New Roman" panose="02020603050405020304" pitchFamily="18" charset="0"/>
                    <a:cs typeface="Times New Roman" panose="02020603050405020304" pitchFamily="18" charset="0"/>
                  </a:rPr>
                  <a:t>的一个法向量</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易知</a:t>
                </a:r>
                <a:r>
                  <a:rPr lang="en-US" altLang="zh-CN" sz="2600" b="1" i="1" smtClean="0">
                    <a:latin typeface="Times New Roman" panose="02020603050405020304" pitchFamily="18" charset="0"/>
                    <a:cs typeface="Times New Roman" panose="02020603050405020304" pitchFamily="18" charset="0"/>
                  </a:rPr>
                  <a:t>m</a:t>
                </a:r>
                <a:r>
                  <a:rPr lang="zh-CN" altLang="zh-CN" sz="2600" b="1" smtClean="0">
                    <a:latin typeface="Times New Roman" panose="02020603050405020304" pitchFamily="18" charset="0"/>
                    <a:cs typeface="Times New Roman" panose="02020603050405020304" pitchFamily="18" charset="0"/>
                  </a:rPr>
                  <a:t>与</a:t>
                </a:r>
                <a:r>
                  <a:rPr lang="en-US" altLang="zh-CN" sz="2600" b="1" i="1" smtClean="0">
                    <a:latin typeface="Times New Roman" panose="02020603050405020304" pitchFamily="18" charset="0"/>
                    <a:cs typeface="Times New Roman" panose="02020603050405020304" pitchFamily="18" charset="0"/>
                  </a:rPr>
                  <a:t>n</a:t>
                </a:r>
                <a:r>
                  <a:rPr lang="zh-CN" altLang="zh-CN" sz="2600" b="1" smtClean="0">
                    <a:latin typeface="Times New Roman" panose="02020603050405020304" pitchFamily="18" charset="0"/>
                    <a:cs typeface="Times New Roman" panose="02020603050405020304" pitchFamily="18" charset="0"/>
                  </a:rPr>
                  <a:t>不平行</a:t>
                </a:r>
                <a:r>
                  <a:rPr lang="en-US" altLang="zh-CN" sz="2600" b="1" smtClean="0">
                    <a:latin typeface="宋体" panose="02010600030101010101" pitchFamily="2" charset="-122"/>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BDE</a:t>
                </a:r>
                <a:r>
                  <a:rPr lang="zh-CN" altLang="zh-CN" sz="2600" b="1">
                    <a:latin typeface="Times New Roman" panose="02020603050405020304" pitchFamily="18" charset="0"/>
                    <a:cs typeface="Times New Roman" panose="02020603050405020304" pitchFamily="18" charset="0"/>
                  </a:rPr>
                  <a:t>与平面</a:t>
                </a:r>
                <a:r>
                  <a:rPr lang="en-US" altLang="zh-CN" sz="2600" b="1" i="1">
                    <a:latin typeface="Times New Roman" panose="02020603050405020304" pitchFamily="18" charset="0"/>
                    <a:cs typeface="Times New Roman" panose="02020603050405020304" pitchFamily="18" charset="0"/>
                  </a:rPr>
                  <a:t>CB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不平行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项错误</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463990" y="277482"/>
                <a:ext cx="12313539" cy="5868851"/>
              </a:xfrm>
              <a:prstGeom prst="rect">
                <a:avLst/>
              </a:prstGeom>
              <a:blipFill rotWithShape="0">
                <a:blip r:embed="rId3"/>
                <a:stretch>
                  <a:fillRect l="-891" b="-52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4799197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blinds(horizontal)">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35651"/>
            <a:ext cx="12190413" cy="624560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mtClean="0">
                <a:solidFill>
                  <a:schemeClr val="accent6">
                    <a:lumMod val="40000"/>
                    <a:lumOff val="60000"/>
                  </a:schemeClr>
                </a:solidFill>
              </a:rPr>
              <a:t>	</a:t>
            </a: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379611" y="531040"/>
                <a:ext cx="13060513" cy="5476564"/>
              </a:xfrm>
              <a:prstGeom prst="rect">
                <a:avLst/>
              </a:prstGeom>
            </p:spPr>
            <p:txBody>
              <a:bodyPr>
                <a:spAutoFit/>
              </a:bodyPr>
              <a:lstStyle/>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由图可知</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e>
                    </m:acc>
                  </m:oMath>
                </a14:m>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项正确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由图可知</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𝑩</m:t>
                        </m:r>
                      </m:e>
                    </m:acc>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的法向量为</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𝒑</m:t>
                              </m:r>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𝑩</m:t>
                                  </m:r>
                                </m:e>
                              </m:acc>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sSup>
                                <m:sSupPr>
                                  <m:ctrlPr>
                                    <a:rPr lang="en-US" altLang="zh-CN" sz="2600" b="1" i="1">
                                      <a:latin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𝒚</m:t>
                                  </m:r>
                                </m:e>
                                <m:sup>
                                  <m:r>
                                    <a:rPr lang="en-US" altLang="zh-CN" sz="2600" b="1" i="1">
                                      <a:latin typeface="Cambria Math" panose="02040503050406030204" pitchFamily="18" charset="0"/>
                                      <a:cs typeface="Times New Roman" panose="02020603050405020304" pitchFamily="18" charset="0"/>
                                    </a:rPr>
                                    <m:t>″</m:t>
                                  </m:r>
                                </m:sup>
                              </m:s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sSup>
                                <m:sSupPr>
                                  <m:ctrlPr>
                                    <a:rPr lang="en-US" altLang="zh-CN" sz="2600" b="1" i="1">
                                      <a:latin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𝒛</m:t>
                                  </m:r>
                                </m:e>
                                <m:sup>
                                  <m:r>
                                    <a:rPr lang="en-US" altLang="zh-CN" sz="2600" b="1" i="1">
                                      <a:latin typeface="Cambria Math" panose="02040503050406030204" pitchFamily="18" charset="0"/>
                                      <a:cs typeface="Times New Roman" panose="02020603050405020304" pitchFamily="18" charset="0"/>
                                    </a:rPr>
                                    <m:t>″</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𝒑</m:t>
                              </m:r>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e>
                              </m:acc>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𝒚</m:t>
                              </m:r>
                              <m:r>
                                <a:rPr lang="en-US" altLang="zh-CN" sz="2600" b="1" i="1">
                                  <a:latin typeface="Cambria Math" panose="02040503050406030204" pitchFamily="18" charset="0"/>
                                  <a:cs typeface="Times New Roman" panose="02020603050405020304" pitchFamily="18" charset="0"/>
                                </a:rPr>
                                <m:t>″</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是平面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的一个法向量</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p·n</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与平面</a:t>
                </a:r>
                <a:r>
                  <a:rPr lang="en-US" altLang="zh-CN" sz="2600" b="1" i="1">
                    <a:latin typeface="Times New Roman" panose="02020603050405020304" pitchFamily="18" charset="0"/>
                    <a:cs typeface="Times New Roman" panose="02020603050405020304" pitchFamily="18" charset="0"/>
                  </a:rPr>
                  <a:t>CB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不垂直</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项错误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379611" y="531040"/>
                <a:ext cx="13060513" cy="5476564"/>
              </a:xfrm>
              <a:prstGeom prst="rect">
                <a:avLst/>
              </a:prstGeom>
              <a:blipFill rotWithShape="0">
                <a:blip r:embed="rId3"/>
                <a:stretch>
                  <a:fillRect l="-840" b="-66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00398079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1830077"/>
            <a:ext cx="12190413" cy="446467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nvSpPr>
        <p:spPr>
          <a:xfrm>
            <a:off x="269382" y="492501"/>
            <a:ext cx="11589417" cy="1224118"/>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三、填空题</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12.</a:t>
            </a:r>
            <a:r>
              <a:rPr lang="zh-CN" altLang="zh-CN" sz="2600" b="1">
                <a:latin typeface="Times New Roman" panose="02020603050405020304" pitchFamily="18" charset="0"/>
                <a:cs typeface="Times New Roman" panose="02020603050405020304" pitchFamily="18" charset="0"/>
              </a:rPr>
              <a:t>若空间中三点</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共线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a:t>
            </a:r>
            <a:r>
              <a:rPr lang="en-US" altLang="zh-CN" sz="2600" b="1">
                <a:latin typeface="Times New Roman" panose="02020603050405020304" pitchFamily="18" charset="0"/>
                <a:cs typeface="Times New Roman" panose="02020603050405020304" pitchFamily="18" charset="0"/>
              </a:rPr>
              <a:t>=</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p:sp>
        <p:nvSpPr>
          <p:cNvPr id="9" name="矩形 8"/>
          <p:cNvSpPr/>
          <p:nvPr>
            <p:custDataLst>
              <p:tags r:id="rId2"/>
            </p:custDataLst>
          </p:nvPr>
        </p:nvSpPr>
        <p:spPr>
          <a:xfrm>
            <a:off x="9301859" y="1181795"/>
            <a:ext cx="351378" cy="492443"/>
          </a:xfrm>
          <a:prstGeom prst="rect">
            <a:avLst/>
          </a:prstGeom>
        </p:spPr>
        <p:txBody>
          <a:bodyPr wrap="none">
            <a:spAutoFit/>
          </a:bodyPr>
          <a:lstStyle/>
          <a:p>
            <a:r>
              <a:rPr lang="en-US" altLang="zh-CN" sz="2600" b="1">
                <a:solidFill>
                  <a:srgbClr val="C00000"/>
                </a:solidFill>
                <a:latin typeface="Times New Roman" panose="02020603050405020304" pitchFamily="18" charset="0"/>
              </a:rPr>
              <a:t>7</a:t>
            </a:r>
            <a:endParaRPr lang="zh-CN" altLang="en-US" sz="2600" b="1" dirty="0">
              <a:solidFill>
                <a:srgbClr val="C00000"/>
              </a:solidFill>
            </a:endParaRPr>
          </a:p>
        </p:txBody>
      </p:sp>
      <mc:AlternateContent xmlns:mc="http://schemas.openxmlformats.org/markup-compatibility/2006" xmlns:a14="http://schemas.microsoft.com/office/drawing/2010/main">
        <mc:Choice Requires="a14">
          <p:sp>
            <p:nvSpPr>
              <p:cNvPr id="5" name="矩形 4"/>
              <p:cNvSpPr/>
              <p:nvPr/>
            </p:nvSpPr>
            <p:spPr>
              <a:xfrm>
                <a:off x="421782" y="1852238"/>
                <a:ext cx="11589417" cy="291323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因为空间中三点</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共线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zh-CN"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𝒑</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𝟏</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𝒒</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a:t>
                </a:r>
                <a:r>
                  <a:rPr lang="en-US" altLang="zh-CN" sz="2600" b="1">
                    <a:latin typeface="Times New Roman" panose="02020603050405020304" pitchFamily="18" charset="0"/>
                    <a:cs typeface="Times New Roman" panose="02020603050405020304" pitchFamily="18" charset="0"/>
                  </a:rPr>
                  <a:t>=7.</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1782" y="1852238"/>
                <a:ext cx="11589417" cy="2913233"/>
              </a:xfrm>
              <a:prstGeom prst="rect">
                <a:avLst/>
              </a:prstGeom>
              <a:blipFill rotWithShape="0">
                <a:blip r:embed="rId4"/>
                <a:stretch>
                  <a:fillRect l="-947" b="-188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9371091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1908589"/>
            <a:ext cx="12190413" cy="418178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1" name="矩形 10"/>
              <p:cNvSpPr/>
              <p:nvPr/>
            </p:nvSpPr>
            <p:spPr>
              <a:xfrm>
                <a:off x="269382" y="577027"/>
                <a:ext cx="7770067" cy="1482906"/>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13.</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已知空间四边形</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AOB</a:t>
                </a:r>
                <a:r>
                  <a:rPr lang="en-US" altLang="zh-CN" sz="2600" b="1">
                    <a:latin typeface="Times New Roman" panose="02020603050405020304" pitchFamily="18" charset="0"/>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AOC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cos&lt;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Times New Roman" panose="02020603050405020304" pitchFamily="18" charset="0"/>
                    <a:cs typeface="Times New Roman" panose="02020603050405020304" pitchFamily="18" charset="0"/>
                  </a:rPr>
                  <a:t>&gt;</a:t>
                </a:r>
                <a:r>
                  <a:rPr lang="zh-CN" altLang="zh-CN" sz="2600" b="1">
                    <a:latin typeface="Times New Roman" panose="02020603050405020304" pitchFamily="18" charset="0"/>
                    <a:cs typeface="Times New Roman" panose="02020603050405020304" pitchFamily="18" charset="0"/>
                  </a:rPr>
                  <a:t>的值为</a:t>
                </a:r>
                <a:r>
                  <a:rPr lang="zh-CN" altLang="zh-CN" sz="2600" b="1" u="sng">
                    <a:latin typeface="Times New Roman" panose="02020603050405020304" pitchFamily="18" charset="0"/>
                    <a:cs typeface="Times New Roman" panose="02020603050405020304" pitchFamily="18" charset="0"/>
                  </a:rPr>
                  <a:t>　　</a:t>
                </a:r>
                <a:r>
                  <a:rPr lang="zh-CN" altLang="zh-CN" sz="2600" b="1" u="sng">
                    <a:latin typeface="Calibri" panose="020F0502020204030204" pitchFamily="34" charset="0"/>
                    <a:cs typeface="Times New Roman" panose="02020603050405020304" pitchFamily="18" charset="0"/>
                  </a:rPr>
                  <a:t> </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577027"/>
                <a:ext cx="7770067" cy="1482906"/>
              </a:xfrm>
              <a:prstGeom prst="rect">
                <a:avLst/>
              </a:prstGeom>
              <a:blipFill rotWithShape="0">
                <a:blip r:embed="rId4"/>
                <a:stretch>
                  <a:fillRect l="-1412"/>
                </a:stretch>
              </a:blipFill>
            </p:spPr>
            <p:txBody>
              <a:bodyPr/>
              <a:lstStyle/>
              <a:p>
                <a:r>
                  <a:rPr lang="zh-CN" altLang="en-US">
                    <a:noFill/>
                  </a:rPr>
                  <a:t> </a:t>
                </a:r>
              </a:p>
            </p:txBody>
          </p:sp>
        </mc:Fallback>
      </mc:AlternateContent>
      <p:sp>
        <p:nvSpPr>
          <p:cNvPr id="12" name="矩形 11"/>
          <p:cNvSpPr/>
          <p:nvPr>
            <p:custDataLst>
              <p:tags r:id="rId2"/>
            </p:custDataLst>
          </p:nvPr>
        </p:nvSpPr>
        <p:spPr>
          <a:xfrm>
            <a:off x="6743287" y="1196954"/>
            <a:ext cx="351378" cy="628314"/>
          </a:xfrm>
          <a:prstGeom prst="rect">
            <a:avLst/>
          </a:prstGeom>
        </p:spPr>
        <p:txBody>
          <a:bodyPr wrap="none">
            <a:spAutoFit/>
          </a:bodyPr>
          <a:lstStyle/>
          <a:p>
            <a:pPr>
              <a:lnSpc>
                <a:spcPct val="150000"/>
              </a:lnSpc>
              <a:spcAft>
                <a:spcPts val="0"/>
              </a:spcAft>
              <a:tabLst>
                <a:tab pos="2970530" algn="l"/>
              </a:tabLst>
            </a:pPr>
            <a:r>
              <a:rPr lang="en-US" altLang="zh-CN" sz="2600" b="1">
                <a:solidFill>
                  <a:srgbClr val="C00000"/>
                </a:solidFill>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p:txBody>
      </p:sp>
      <p:pic>
        <p:nvPicPr>
          <p:cNvPr id="5" name="image19.jpeg"/>
          <p:cNvPicPr/>
          <p:nvPr/>
        </p:nvPicPr>
        <p:blipFill>
          <a:blip r:embed="rId5">
            <a:clrChange>
              <a:clrFrom>
                <a:srgbClr val="FFFFFF"/>
              </a:clrFrom>
              <a:clrTo>
                <a:srgbClr val="FFFFFF">
                  <a:alpha val="0"/>
                </a:srgbClr>
              </a:clrTo>
            </a:clrChange>
          </a:blip>
          <a:stretch>
            <a:fillRect/>
          </a:stretch>
        </p:blipFill>
        <p:spPr>
          <a:xfrm>
            <a:off x="8601597" y="811489"/>
            <a:ext cx="2601884" cy="2409718"/>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485409" y="1932119"/>
                <a:ext cx="7770067" cy="349666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𝑶𝑪</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由已知条件得</a:t>
                </a:r>
                <a:r>
                  <a:rPr lang="en-US" altLang="zh-CN" sz="2600" b="1">
                    <a:latin typeface="Times New Roman" panose="02020603050405020304" pitchFamily="18" charset="0"/>
                    <a:cs typeface="Times New Roman" panose="02020603050405020304" pitchFamily="18" charset="0"/>
                  </a:rPr>
                  <a:t>&lt;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&gt;=&lt;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&gt;=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zh-CN" altLang="zh-CN" sz="2600" b="1">
                    <a:latin typeface="Calibri" panose="020F0502020204030204" pitchFamily="34" charset="0"/>
                    <a:cs typeface="宋体" panose="02010600030101010101" pitchFamily="2" charset="-122"/>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cos&lt;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Times New Roman" panose="02020603050405020304" pitchFamily="18" charset="0"/>
                    <a:cs typeface="Times New Roman" panose="02020603050405020304" pitchFamily="18" charset="0"/>
                  </a:rPr>
                  <a:t>&gt;=0.</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485409" y="1932119"/>
                <a:ext cx="7770067" cy="3496663"/>
              </a:xfrm>
              <a:prstGeom prst="rect">
                <a:avLst/>
              </a:prstGeom>
              <a:blipFill rotWithShape="0">
                <a:blip r:embed="rId6"/>
                <a:stretch>
                  <a:fillRect l="-1413" b="-87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4601310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linds(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linds(horizont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blinds(horizontal)">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linds(horizontal)">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69382" y="621443"/>
            <a:ext cx="11589417" cy="4893647"/>
          </a:xfrm>
          <a:prstGeom prst="rect">
            <a:avLst/>
          </a:prstGeom>
        </p:spPr>
        <p:txBody>
          <a:bodyPr wrap="square">
            <a:spAutoFit/>
          </a:bodyPr>
          <a:lstStyle/>
          <a:p>
            <a:pPr>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2.</a:t>
            </a:r>
            <a:r>
              <a:rPr lang="zh-CN" altLang="zh-CN" sz="2600" b="1" dirty="0">
                <a:latin typeface="Times New Roman" panose="02020603050405020304" pitchFamily="18" charset="0"/>
                <a:cs typeface="Times New Roman" panose="02020603050405020304" pitchFamily="18" charset="0"/>
              </a:rPr>
              <a:t>空间向量的有关定理</a:t>
            </a:r>
            <a:endParaRPr lang="zh-CN" altLang="zh-CN" sz="1150" dirty="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共线向量定理</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对任意两个空间向量</a:t>
            </a:r>
            <a:r>
              <a:rPr lang="en-US" altLang="zh-CN" sz="2600" b="1" i="1" dirty="0" err="1">
                <a:latin typeface="Times New Roman" panose="02020603050405020304" pitchFamily="18" charset="0"/>
                <a:cs typeface="Times New Roman" panose="02020603050405020304" pitchFamily="18" charset="0"/>
              </a:rPr>
              <a:t>a</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en-US" altLang="zh-CN" sz="2600" b="1" dirty="0" err="1">
                <a:latin typeface="宋体" panose="02010600030101010101" pitchFamily="2" charset="-122"/>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0</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的充要条件是存在实数</a:t>
            </a:r>
            <a:r>
              <a:rPr lang="en-US" altLang="zh-CN" sz="2600" b="1" i="1" dirty="0">
                <a:latin typeface="Times New Roman" panose="02020603050405020304" pitchFamily="18" charset="0"/>
                <a:cs typeface="Times New Roman" panose="02020603050405020304" pitchFamily="18" charset="0"/>
              </a:rPr>
              <a:t>λ</a:t>
            </a:r>
            <a:r>
              <a:rPr lang="en-US" altLang="zh-CN" sz="2600" b="1" dirty="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使得</a:t>
            </a:r>
            <a:r>
              <a:rPr lang="en-US" altLang="zh-CN" sz="2600" b="1" dirty="0"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a:t>
            </a:r>
            <a:r>
              <a:rPr lang="en-US" altLang="zh-CN" sz="2600" b="1" dirty="0" smtClean="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(2)</a:t>
            </a:r>
            <a:r>
              <a:rPr lang="zh-CN" altLang="zh-CN" sz="2600" b="1" dirty="0">
                <a:latin typeface="Times New Roman" panose="02020603050405020304" pitchFamily="18" charset="0"/>
                <a:cs typeface="Times New Roman" panose="02020603050405020304" pitchFamily="18" charset="0"/>
              </a:rPr>
              <a:t>共面向量定理</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如果两个向量</a:t>
            </a:r>
            <a:r>
              <a:rPr lang="en-US" altLang="zh-CN" sz="2600" b="1" i="1" dirty="0" err="1">
                <a:latin typeface="Times New Roman" panose="02020603050405020304" pitchFamily="18" charset="0"/>
                <a:cs typeface="Times New Roman" panose="02020603050405020304" pitchFamily="18" charset="0"/>
              </a:rPr>
              <a:t>a</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不共线</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那么向量</a:t>
            </a:r>
            <a:r>
              <a:rPr lang="en-US" altLang="zh-CN" sz="2600" b="1" i="1" dirty="0">
                <a:latin typeface="Times New Roman" panose="02020603050405020304" pitchFamily="18" charset="0"/>
                <a:cs typeface="Times New Roman" panose="02020603050405020304" pitchFamily="18" charset="0"/>
              </a:rPr>
              <a:t>p</a:t>
            </a:r>
            <a:r>
              <a:rPr lang="zh-CN" altLang="zh-CN" sz="2600" b="1" dirty="0">
                <a:latin typeface="Times New Roman" panose="02020603050405020304" pitchFamily="18" charset="0"/>
                <a:cs typeface="Times New Roman" panose="02020603050405020304" pitchFamily="18" charset="0"/>
              </a:rPr>
              <a:t>与向量</a:t>
            </a:r>
            <a:r>
              <a:rPr lang="en-US" altLang="zh-CN" sz="2600" b="1" i="1" dirty="0" err="1">
                <a:latin typeface="Times New Roman" panose="02020603050405020304" pitchFamily="18" charset="0"/>
                <a:cs typeface="Times New Roman" panose="02020603050405020304" pitchFamily="18" charset="0"/>
              </a:rPr>
              <a:t>a</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共面的充要条件是</a:t>
            </a:r>
            <a:r>
              <a:rPr lang="zh-CN" altLang="zh-CN" sz="2600" b="1" dirty="0" smtClean="0">
                <a:latin typeface="Times New Roman" panose="02020603050405020304" pitchFamily="18" charset="0"/>
                <a:cs typeface="Times New Roman" panose="02020603050405020304" pitchFamily="18" charset="0"/>
              </a:rPr>
              <a:t>存在</a:t>
            </a:r>
            <a:r>
              <a:rPr lang="en-US" altLang="zh-CN" sz="2600" b="1" dirty="0"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zh-CN" altLang="zh-CN" sz="2600" b="1" dirty="0" smtClean="0">
                <a:latin typeface="Times New Roman" panose="02020603050405020304" pitchFamily="18" charset="0"/>
                <a:cs typeface="Times New Roman" panose="02020603050405020304" pitchFamily="18" charset="0"/>
              </a:rPr>
              <a:t>的</a:t>
            </a:r>
            <a:r>
              <a:rPr lang="zh-CN" altLang="zh-CN" sz="2600" b="1" dirty="0">
                <a:latin typeface="Times New Roman" panose="02020603050405020304" pitchFamily="18" charset="0"/>
                <a:cs typeface="Times New Roman" panose="02020603050405020304" pitchFamily="18" charset="0"/>
              </a:rPr>
              <a:t>有序实数对</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x</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y</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使</a:t>
            </a:r>
            <a:r>
              <a:rPr lang="en-US" altLang="zh-CN" sz="2600" b="1" i="1" dirty="0">
                <a:latin typeface="Times New Roman" panose="02020603050405020304" pitchFamily="18" charset="0"/>
                <a:cs typeface="Times New Roman" panose="02020603050405020304" pitchFamily="18" charset="0"/>
              </a:rPr>
              <a:t>p</a:t>
            </a:r>
            <a:r>
              <a:rPr lang="en-US" altLang="zh-CN" sz="2600" b="1" dirty="0" smtClean="0">
                <a:latin typeface="Times New Roman" panose="02020603050405020304" pitchFamily="18" charset="0"/>
                <a:cs typeface="Times New Roman" panose="02020603050405020304" pitchFamily="18" charset="0"/>
              </a:rPr>
              <a:t>=</a:t>
            </a:r>
            <a:r>
              <a:rPr lang="en-US" altLang="zh-CN" sz="2600" b="1" dirty="0"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a:t>
            </a:r>
            <a:r>
              <a:rPr lang="en-US" altLang="zh-CN" sz="2600" b="1" dirty="0" smtClean="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(3)</a:t>
            </a:r>
            <a:r>
              <a:rPr lang="zh-CN" altLang="zh-CN" sz="2600" b="1" dirty="0">
                <a:latin typeface="Times New Roman" panose="02020603050405020304" pitchFamily="18" charset="0"/>
                <a:cs typeface="Times New Roman" panose="02020603050405020304" pitchFamily="18" charset="0"/>
              </a:rPr>
              <a:t>空间向量基本定理</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如果三个向量</a:t>
            </a:r>
            <a:r>
              <a:rPr lang="en-US" altLang="zh-CN" sz="2600" b="1" i="1" dirty="0" err="1">
                <a:latin typeface="Times New Roman" panose="02020603050405020304" pitchFamily="18" charset="0"/>
                <a:cs typeface="Times New Roman" panose="02020603050405020304" pitchFamily="18" charset="0"/>
              </a:rPr>
              <a:t>a</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c</a:t>
            </a:r>
            <a:r>
              <a:rPr lang="zh-CN" altLang="zh-CN" sz="2600" b="1" dirty="0">
                <a:latin typeface="Times New Roman" panose="02020603050405020304" pitchFamily="18" charset="0"/>
                <a:cs typeface="Times New Roman" panose="02020603050405020304" pitchFamily="18" charset="0"/>
              </a:rPr>
              <a:t>不共面</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那么对任意一个空间向量</a:t>
            </a:r>
            <a:r>
              <a:rPr lang="en-US" altLang="zh-CN" sz="2600" b="1" i="1" dirty="0">
                <a:latin typeface="Times New Roman" panose="02020603050405020304" pitchFamily="18" charset="0"/>
                <a:cs typeface="Times New Roman" panose="02020603050405020304" pitchFamily="18" charset="0"/>
              </a:rPr>
              <a:t>p</a:t>
            </a:r>
            <a:r>
              <a:rPr lang="en-US" altLang="zh-CN" sz="2600" b="1" dirty="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存在</a:t>
            </a:r>
            <a:r>
              <a:rPr lang="en-US" altLang="zh-CN" sz="2600" b="1" dirty="0"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zh-CN" altLang="zh-CN" sz="2600" b="1" dirty="0" smtClean="0">
                <a:latin typeface="Times New Roman" panose="02020603050405020304" pitchFamily="18" charset="0"/>
                <a:cs typeface="Times New Roman" panose="02020603050405020304" pitchFamily="18" charset="0"/>
              </a:rPr>
              <a:t>的</a:t>
            </a:r>
            <a:r>
              <a:rPr lang="zh-CN" altLang="zh-CN" sz="2600" b="1" dirty="0">
                <a:latin typeface="Times New Roman" panose="02020603050405020304" pitchFamily="18" charset="0"/>
                <a:cs typeface="Times New Roman" panose="02020603050405020304" pitchFamily="18" charset="0"/>
              </a:rPr>
              <a:t>有序实数组</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x</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y</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z</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使得</a:t>
            </a:r>
            <a:r>
              <a:rPr lang="en-US" altLang="zh-CN" sz="2600" b="1" i="1" dirty="0">
                <a:latin typeface="Times New Roman" panose="02020603050405020304" pitchFamily="18" charset="0"/>
                <a:cs typeface="Times New Roman" panose="02020603050405020304" pitchFamily="18" charset="0"/>
              </a:rPr>
              <a:t>p</a:t>
            </a:r>
            <a:r>
              <a:rPr lang="en-US" altLang="zh-CN" sz="2600" b="1" dirty="0" smtClean="0">
                <a:latin typeface="Times New Roman" panose="02020603050405020304" pitchFamily="18" charset="0"/>
                <a:cs typeface="Times New Roman" panose="02020603050405020304" pitchFamily="18" charset="0"/>
              </a:rPr>
              <a:t>=</a:t>
            </a:r>
            <a:r>
              <a:rPr lang="en-US" altLang="zh-CN" sz="2600" b="1" dirty="0"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a:t>
            </a:r>
            <a:r>
              <a:rPr lang="en-US" altLang="zh-CN" sz="2600" b="1" dirty="0" smtClean="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其中</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c</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叫做空间的一个基底</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
        <p:nvSpPr>
          <p:cNvPr id="2" name="矩形 1"/>
          <p:cNvSpPr/>
          <p:nvPr/>
        </p:nvSpPr>
        <p:spPr>
          <a:xfrm>
            <a:off x="1909322" y="1908016"/>
            <a:ext cx="856325" cy="492443"/>
          </a:xfrm>
          <a:prstGeom prst="rect">
            <a:avLst/>
          </a:prstGeom>
        </p:spPr>
        <p:txBody>
          <a:bodyPr wrap="none">
            <a:spAutoFit/>
          </a:bodyPr>
          <a:lstStyle/>
          <a:p>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λb</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3" name="矩形 2"/>
          <p:cNvSpPr/>
          <p:nvPr/>
        </p:nvSpPr>
        <p:spPr>
          <a:xfrm>
            <a:off x="2432134" y="3064351"/>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唯一</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4" name="矩形 3"/>
          <p:cNvSpPr/>
          <p:nvPr/>
        </p:nvSpPr>
        <p:spPr>
          <a:xfrm>
            <a:off x="7051306" y="3061240"/>
            <a:ext cx="1026243" cy="492443"/>
          </a:xfrm>
          <a:prstGeom prst="rect">
            <a:avLst/>
          </a:prstGeom>
        </p:spPr>
        <p:txBody>
          <a:bodyPr wrap="none">
            <a:spAutoFit/>
          </a:bodyPr>
          <a:lstStyle/>
          <a:p>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xa</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yb</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6" name="矩形 5"/>
          <p:cNvSpPr/>
          <p:nvPr/>
        </p:nvSpPr>
        <p:spPr>
          <a:xfrm>
            <a:off x="1428972" y="4294473"/>
            <a:ext cx="854721" cy="492443"/>
          </a:xfrm>
          <a:prstGeom prst="rect">
            <a:avLst/>
          </a:prstGeom>
        </p:spPr>
        <p:txBody>
          <a:bodyPr wrap="none">
            <a:spAutoFit/>
          </a:bodyPr>
          <a:lstStyle/>
          <a:p>
            <a:r>
              <a:rPr lang="zh-CN"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唯一</a:t>
            </a:r>
            <a:endParaRPr lang="zh-CN" altLang="en-US" sz="26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7" name="矩形 6"/>
          <p:cNvSpPr/>
          <p:nvPr/>
        </p:nvSpPr>
        <p:spPr>
          <a:xfrm>
            <a:off x="6711588" y="4268502"/>
            <a:ext cx="1531188" cy="492443"/>
          </a:xfrm>
          <a:prstGeom prst="rect">
            <a:avLst/>
          </a:prstGeom>
        </p:spPr>
        <p:txBody>
          <a:bodyPr wrap="none">
            <a:spAutoFit/>
          </a:bodyPr>
          <a:lstStyle/>
          <a:p>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xa</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yb</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zc</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val="18355342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P spid="4" grpId="0" autoUpdateAnimBg="0"/>
      <p:bldP spid="6" grpId="0" autoUpdateAnimBg="0"/>
      <p:bldP spid="7"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矩形 9"/>
              <p:cNvSpPr/>
              <p:nvPr/>
            </p:nvSpPr>
            <p:spPr>
              <a:xfrm>
                <a:off x="269382" y="492501"/>
                <a:ext cx="8418148" cy="3770071"/>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14.</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在长方体</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以</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为坐标原点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向量</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𝑫𝑨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𝑫𝑪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𝑫</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e>
                    </m:acc>
                  </m:oMath>
                </a14:m>
                <a:r>
                  <a:rPr lang="zh-CN" altLang="zh-CN" sz="2600" b="1">
                    <a:latin typeface="Times New Roman" panose="02020603050405020304" pitchFamily="18" charset="0"/>
                    <a:cs typeface="Times New Roman" panose="02020603050405020304" pitchFamily="18" charset="0"/>
                  </a:rPr>
                  <a:t>的方向分别为</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轴、</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轴、</a:t>
                </a:r>
                <a:r>
                  <a:rPr lang="en-US" altLang="zh-CN" sz="2600" b="1" i="1">
                    <a:latin typeface="Times New Roman" panose="02020603050405020304" pitchFamily="18" charset="0"/>
                    <a:cs typeface="Times New Roman" panose="02020603050405020304" pitchFamily="18" charset="0"/>
                  </a:rPr>
                  <a:t>z</a:t>
                </a:r>
                <a:r>
                  <a:rPr lang="zh-CN" altLang="zh-CN" sz="2600" b="1">
                    <a:latin typeface="Times New Roman" panose="02020603050405020304" pitchFamily="18" charset="0"/>
                    <a:cs typeface="Times New Roman" panose="02020603050405020304" pitchFamily="18" charset="0"/>
                  </a:rPr>
                  <a:t>轴的正方向</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建立空间直角坐标系</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在平面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DP</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ACD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的坐标</a:t>
                </a:r>
                <a:r>
                  <a:rPr lang="zh-CN" altLang="zh-CN" sz="2600" b="1" smtClean="0">
                    <a:latin typeface="Times New Roman" panose="02020603050405020304" pitchFamily="18" charset="0"/>
                    <a:cs typeface="Times New Roman" panose="02020603050405020304" pitchFamily="18" charset="0"/>
                  </a:rPr>
                  <a:t>是</a:t>
                </a:r>
                <a:endParaRPr lang="en-US" altLang="zh-CN" sz="2600" b="1" smtClean="0">
                  <a:latin typeface="Times New Roman" panose="02020603050405020304" pitchFamily="18" charset="0"/>
                  <a:cs typeface="Times New Roman" panose="02020603050405020304" pitchFamily="18" charset="0"/>
                </a:endParaRPr>
              </a:p>
              <a:p>
                <a:pPr marL="355600" indent="-355600">
                  <a:lnSpc>
                    <a:spcPct val="150000"/>
                  </a:lnSpc>
                  <a:spcAft>
                    <a:spcPts val="0"/>
                  </a:spcAft>
                  <a:tabLst>
                    <a:tab pos="2970530" algn="l"/>
                  </a:tabLst>
                </a:pPr>
                <a:endParaRPr lang="en-US" altLang="zh-CN" sz="2600" b="1" u="sng" smtClean="0">
                  <a:latin typeface="Times New Roman" panose="02020603050405020304" pitchFamily="18"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492501"/>
                <a:ext cx="8418148" cy="3770071"/>
              </a:xfrm>
              <a:prstGeom prst="rect">
                <a:avLst/>
              </a:prstGeom>
              <a:blipFill rotWithShape="0">
                <a:blip r:embed="rId3"/>
                <a:stretch>
                  <a:fillRect l="-1303" r="-434" b="-129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矩形 10"/>
              <p:cNvSpPr/>
              <p:nvPr>
                <p:custDataLst>
                  <p:tags r:id="rId1"/>
                </p:custDataLst>
              </p:nvPr>
            </p:nvSpPr>
            <p:spPr>
              <a:xfrm>
                <a:off x="1126585" y="2798834"/>
                <a:ext cx="1438727" cy="1337097"/>
              </a:xfrm>
              <a:prstGeom prst="rect">
                <a:avLst/>
              </a:prstGeom>
            </p:spPr>
            <p:txBody>
              <a:bodyPr wrap="none">
                <a:spAutoFit/>
              </a:bodyPr>
              <a:lstStyle/>
              <a:p>
                <a:pPr>
                  <a:lnSpc>
                    <a:spcPct val="150000"/>
                  </a:lnSpc>
                  <a:spcAft>
                    <a:spcPts val="0"/>
                  </a:spcAft>
                  <a:tabLst>
                    <a:tab pos="2970530" algn="l"/>
                  </a:tabLst>
                </a:pPr>
                <a14:m>
                  <m:oMathPara xmlns:m="http://schemas.openxmlformats.org/officeDocument/2006/math">
                    <m:oMathParaPr>
                      <m:jc m:val="centerGroup"/>
                    </m:oMathParaPr>
                    <m:oMath xmlns:m="http://schemas.openxmlformats.org/officeDocument/2006/math">
                      <m:d>
                        <m:dPr>
                          <m:ctrlPr>
                            <a:rPr lang="zh-CN" altLang="zh-CN" sz="2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400" b="1" i="1">
                              <a:solidFill>
                                <a:srgbClr val="C00000"/>
                              </a:solidFill>
                              <a:latin typeface="Cambria Math" panose="02040503050406030204" pitchFamily="18" charset="0"/>
                              <a:cs typeface="Times New Roman" panose="02020603050405020304" pitchFamily="18" charset="0"/>
                            </a:rPr>
                            <m:t>𝟏</m:t>
                          </m:r>
                          <m:r>
                            <a:rPr lang="en-US" altLang="zh-CN" sz="2400" b="1">
                              <a:solidFill>
                                <a:srgbClr val="C00000"/>
                              </a:solidFill>
                              <a:latin typeface="Cambria Math" panose="02040503050406030204" pitchFamily="18" charset="0"/>
                              <a:cs typeface="Times New Roman" panose="02020603050405020304" pitchFamily="18" charset="0"/>
                            </a:rPr>
                            <m:t>,</m:t>
                          </m:r>
                          <m:f>
                            <m:fPr>
                              <m:ctrlPr>
                                <a:rPr lang="zh-CN" altLang="zh-CN" sz="24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400" b="1" i="1">
                                  <a:solidFill>
                                    <a:srgbClr val="C00000"/>
                                  </a:solidFill>
                                  <a:latin typeface="Cambria Math" panose="02040503050406030204" pitchFamily="18" charset="0"/>
                                  <a:cs typeface="Times New Roman" panose="02020603050405020304" pitchFamily="18" charset="0"/>
                                </a:rPr>
                                <m:t>𝟏</m:t>
                              </m:r>
                            </m:num>
                            <m:den>
                              <m:r>
                                <a:rPr lang="en-US" altLang="zh-CN" sz="2400" b="1" i="1">
                                  <a:solidFill>
                                    <a:srgbClr val="C00000"/>
                                  </a:solidFill>
                                  <a:latin typeface="Cambria Math" panose="02040503050406030204" pitchFamily="18" charset="0"/>
                                  <a:cs typeface="Times New Roman" panose="02020603050405020304" pitchFamily="18" charset="0"/>
                                </a:rPr>
                                <m:t>𝟐</m:t>
                              </m:r>
                            </m:den>
                          </m:f>
                          <m:r>
                            <a:rPr lang="en-US" altLang="zh-CN" sz="2400" b="1">
                              <a:solidFill>
                                <a:srgbClr val="C00000"/>
                              </a:solidFill>
                              <a:latin typeface="Cambria Math" panose="02040503050406030204" pitchFamily="18" charset="0"/>
                              <a:cs typeface="Times New Roman" panose="02020603050405020304" pitchFamily="18" charset="0"/>
                            </a:rPr>
                            <m:t>,</m:t>
                          </m:r>
                          <m:r>
                            <a:rPr lang="en-US" altLang="zh-CN" sz="2400" b="1" i="1">
                              <a:solidFill>
                                <a:srgbClr val="C00000"/>
                              </a:solidFill>
                              <a:latin typeface="Cambria Math" panose="02040503050406030204" pitchFamily="18" charset="0"/>
                              <a:cs typeface="Times New Roman" panose="02020603050405020304" pitchFamily="18" charset="0"/>
                            </a:rPr>
                            <m:t>𝟏</m:t>
                          </m:r>
                        </m:e>
                      </m:d>
                    </m:oMath>
                  </m:oMathPara>
                </a14:m>
                <a:endParaRPr lang="zh-CN" altLang="zh-CN" sz="240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custDataLst>
                  <p:tags r:id="rId4"/>
                </p:custDataLst>
              </p:nvPr>
            </p:nvSpPr>
            <p:spPr>
              <a:xfrm>
                <a:off x="1126585" y="2798834"/>
                <a:ext cx="1438727" cy="1337097"/>
              </a:xfrm>
              <a:prstGeom prst="rect">
                <a:avLst/>
              </a:prstGeom>
              <a:blipFill rotWithShape="0">
                <a:blip r:embed="rId5"/>
                <a:stretch>
                  <a:fillRect/>
                </a:stretch>
              </a:blipFill>
            </p:spPr>
            <p:txBody>
              <a:bodyPr/>
              <a:lstStyle/>
              <a:p>
                <a:r>
                  <a:rPr lang="zh-CN" altLang="en-US">
                    <a:noFill/>
                  </a:rPr>
                  <a:t> </a:t>
                </a:r>
              </a:p>
            </p:txBody>
          </p:sp>
        </mc:Fallback>
      </mc:AlternateContent>
      <p:pic>
        <p:nvPicPr>
          <p:cNvPr id="5" name="image20.jpeg"/>
          <p:cNvPicPr/>
          <p:nvPr/>
        </p:nvPicPr>
        <p:blipFill>
          <a:blip r:embed="rId6">
            <a:clrChange>
              <a:clrFrom>
                <a:srgbClr val="FFFFFF"/>
              </a:clrFrom>
              <a:clrTo>
                <a:srgbClr val="FFFFFF">
                  <a:alpha val="0"/>
                </a:srgbClr>
              </a:clrTo>
            </a:clrChange>
          </a:blip>
          <a:stretch>
            <a:fillRect/>
          </a:stretch>
        </p:blipFill>
        <p:spPr>
          <a:xfrm>
            <a:off x="8856505" y="683666"/>
            <a:ext cx="3114737" cy="2314074"/>
          </a:xfrm>
          <a:prstGeom prst="rect">
            <a:avLst/>
          </a:prstGeom>
        </p:spPr>
      </p:pic>
    </p:spTree>
    <p:extLst>
      <p:ext uri="{BB962C8B-B14F-4D97-AF65-F5344CB8AC3E}">
        <p14:creationId xmlns:p14="http://schemas.microsoft.com/office/powerpoint/2010/main" val="385372534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485409" y="405416"/>
                <a:ext cx="11010472" cy="4430893"/>
              </a:xfrm>
              <a:prstGeom prst="rect">
                <a:avLst/>
              </a:prstGeom>
            </p:spPr>
            <p:txBody>
              <a:bodyPr wrap="square">
                <a:spAutoFit/>
              </a:bodyPr>
              <a:lstStyle/>
              <a:p>
                <a:pPr>
                  <a:lnSpc>
                    <a:spcPct val="150000"/>
                  </a:lnSpc>
                  <a:spcAft>
                    <a:spcPts val="0"/>
                  </a:spcAft>
                  <a:tabLst>
                    <a:tab pos="2970530" algn="l"/>
                  </a:tabLst>
                </a:pP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由题意得</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𝑪</m:t>
                        </m:r>
                      </m:e>
                    </m:acc>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在平面</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所以设点</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DP</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ACD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𝑫𝑷</m:t>
                                  </m:r>
                                </m:e>
                              </m:acc>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𝑪</m:t>
                                  </m:r>
                                </m:e>
                              </m:acc>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𝑫𝑷</m:t>
                                  </m:r>
                                </m:e>
                              </m:acc>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r>
                      <a:rPr lang="zh-CN" altLang="zh-CN" sz="2600" b="1">
                        <a:latin typeface="Cambria Math" panose="02040503050406030204" pitchFamily="18" charset="0"/>
                        <a:cs typeface="Times New Roman" panose="02020603050405020304" pitchFamily="18" charset="0"/>
                      </a:rPr>
                      <m:t>即</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oMath>
                </a14:m>
                <a:r>
                  <a:rPr lang="zh-CN" altLang="zh-CN" sz="2600" b="1" smtClean="0">
                    <a:latin typeface="Times New Roman" panose="02020603050405020304" pitchFamily="18" charset="0"/>
                    <a:cs typeface="Times New Roman" panose="02020603050405020304" pitchFamily="18" charset="0"/>
                  </a:rPr>
                  <a:t>解</a:t>
                </a:r>
                <a:r>
                  <a:rPr lang="zh-CN" altLang="zh-CN" sz="2600" b="1">
                    <a:latin typeface="Times New Roman" panose="02020603050405020304" pitchFamily="18" charset="0"/>
                    <a:cs typeface="Times New Roman" panose="02020603050405020304" pitchFamily="18" charset="0"/>
                  </a:rPr>
                  <a:t>得</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𝒏</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r>
                      <a:rPr lang="en-US" altLang="zh-CN" sz="2600" b="1" i="1" smtClean="0">
                        <a:latin typeface="Cambria Math" panose="02040503050406030204" pitchFamily="18" charset="0"/>
                        <a:cs typeface="Times New Roman" panose="02020603050405020304" pitchFamily="18" charset="0"/>
                      </a:rPr>
                      <m:t> </m:t>
                    </m:r>
                  </m:oMath>
                </a14:m>
                <a:endParaRPr lang="en-US" altLang="zh-CN" sz="2600" b="1" smtClean="0">
                  <a:latin typeface="Times New Roman" panose="02020603050405020304" pitchFamily="18" charset="0"/>
                  <a:cs typeface="Times New Roman" panose="02020603050405020304" pitchFamily="18" charset="0"/>
                </a:endParaRPr>
              </a:p>
              <a:p>
                <a:pPr>
                  <a:lnSpc>
                    <a:spcPct val="12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的坐标是</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e>
                    </m: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485409" y="405416"/>
                <a:ext cx="11010472" cy="4430893"/>
              </a:xfrm>
              <a:prstGeom prst="rect">
                <a:avLst/>
              </a:prstGeom>
              <a:blipFill rotWithShape="0">
                <a:blip r:embed="rId3"/>
                <a:stretch>
                  <a:fillRect l="-997" b="-41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631480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3567169"/>
            <a:ext cx="12190413" cy="267105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3" name="矩形 12"/>
          <p:cNvSpPr/>
          <p:nvPr/>
        </p:nvSpPr>
        <p:spPr>
          <a:xfrm>
            <a:off x="269382" y="492501"/>
            <a:ext cx="8634175" cy="5493812"/>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四、解答题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15.</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四棱锥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的底面为正方形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侧棱</a:t>
            </a:r>
            <a:r>
              <a:rPr lang="en-US" altLang="zh-CN" sz="2600" b="1" i="1">
                <a:latin typeface="Times New Roman" panose="02020603050405020304" pitchFamily="18" charset="0"/>
                <a:cs typeface="Times New Roman" panose="02020603050405020304" pitchFamily="18" charset="0"/>
              </a:rPr>
              <a:t>PA</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底面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分别是线段</a:t>
            </a:r>
            <a:r>
              <a:rPr lang="en-US" altLang="zh-CN" sz="2600" b="1" i="1">
                <a:latin typeface="Times New Roman" panose="02020603050405020304" pitchFamily="18" charset="0"/>
                <a:cs typeface="Times New Roman" panose="02020603050405020304" pitchFamily="18" charset="0"/>
              </a:rPr>
              <a:t>PA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求证</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PB</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EFH</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分别是线段</a:t>
            </a:r>
            <a:r>
              <a:rPr lang="en-US" altLang="zh-CN" sz="2600" b="1" i="1">
                <a:latin typeface="Times New Roman" panose="02020603050405020304" pitchFamily="18" charset="0"/>
                <a:cs typeface="Times New Roman" panose="02020603050405020304" pitchFamily="18" charset="0"/>
              </a:rPr>
              <a:t>AP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PB</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EH</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PB</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EFH</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EH</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EFH</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Calibri" panose="020F0502020204030204" pitchFamily="34" charset="0"/>
                <a:cs typeface="宋体" panose="02010600030101010101" pitchFamily="2" charset="-122"/>
              </a:rPr>
              <a:t>	</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PB</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EFH</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6385" name="image21.jpe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9584" y="1159307"/>
            <a:ext cx="2592324" cy="2486514"/>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35255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Tree>
    <p:extLst>
      <p:ext uri="{BB962C8B-B14F-4D97-AF65-F5344CB8AC3E}">
        <p14:creationId xmlns:p14="http://schemas.microsoft.com/office/powerpoint/2010/main" val="428466185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animEffect transition="in" filter="blinds(horizontal)">
                                      <p:cBhvr>
                                        <p:cTn id="7" dur="500"/>
                                        <p:tgtEl>
                                          <p:spTgt spid="1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xEl>
                                              <p:pRg st="4" end="4"/>
                                            </p:txEl>
                                          </p:spTgt>
                                        </p:tgtEl>
                                        <p:attrNameLst>
                                          <p:attrName>style.visibility</p:attrName>
                                        </p:attrNameLst>
                                      </p:cBhvr>
                                      <p:to>
                                        <p:strVal val="visible"/>
                                      </p:to>
                                    </p:set>
                                    <p:animEffect transition="in" filter="blinds(horizontal)">
                                      <p:cBhvr>
                                        <p:cTn id="12" dur="500"/>
                                        <p:tgtEl>
                                          <p:spTgt spid="1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animEffect transition="in" filter="blinds(horizontal)">
                                      <p:cBhvr>
                                        <p:cTn id="17" dur="500"/>
                                        <p:tgtEl>
                                          <p:spTgt spid="1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xEl>
                                              <p:pRg st="6" end="6"/>
                                            </p:txEl>
                                          </p:spTgt>
                                        </p:tgtEl>
                                        <p:attrNameLst>
                                          <p:attrName>style.visibility</p:attrName>
                                        </p:attrNameLst>
                                      </p:cBhvr>
                                      <p:to>
                                        <p:strVal val="visible"/>
                                      </p:to>
                                    </p:set>
                                    <p:animEffect transition="in" filter="blinds(horizontal)">
                                      <p:cBhvr>
                                        <p:cTn id="22"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142755"/>
            <a:ext cx="12190413" cy="500985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269382" y="492501"/>
            <a:ext cx="11589417" cy="1224118"/>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PD</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AHF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建立如图所示的空间直角坐标系</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4"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9457" name="image22.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73941" y="1308523"/>
            <a:ext cx="2851556" cy="2674912"/>
          </a:xfrm>
          <a:prstGeom prst="rect">
            <a:avLst/>
          </a:prstGeom>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146685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7" name="矩形 6"/>
              <p:cNvSpPr/>
              <p:nvPr/>
            </p:nvSpPr>
            <p:spPr>
              <a:xfrm>
                <a:off x="262477" y="1846721"/>
                <a:ext cx="11589417" cy="3991862"/>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𝑷𝑫</m:t>
                        </m:r>
                      </m:e>
                    </m:acc>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𝑨𝑯</m:t>
                        </m:r>
                      </m:e>
                    </m:acc>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𝑨𝑭</m:t>
                        </m:r>
                      </m:e>
                    </m:acc>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𝑷𝑫</m:t>
                        </m:r>
                      </m:e>
                    </m:acc>
                  </m:oMath>
                </a14:m>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𝑨𝑭</m:t>
                        </m:r>
                      </m:e>
                    </m:acc>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𝑷𝑫</m:t>
                        </m:r>
                      </m:e>
                    </m:acc>
                  </m:oMath>
                </a14:m>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𝑨𝑯</m:t>
                        </m:r>
                      </m:e>
                    </m:acc>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𝑷𝑫</m:t>
                        </m:r>
                      </m:e>
                    </m:acc>
                  </m:oMath>
                </a14:m>
                <a:r>
                  <a:rPr lang="zh-CN" altLang="zh-CN" sz="2600" b="1">
                    <a:latin typeface="Calibri" panose="020F0502020204030204" pitchFamily="34" charset="0"/>
                    <a:cs typeface="宋体" panose="02010600030101010101" pitchFamily="2" charset="-122"/>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𝑨𝑭</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𝑷𝑫</m:t>
                        </m:r>
                      </m:e>
                    </m:acc>
                  </m:oMath>
                </a14:m>
                <a:r>
                  <a:rPr lang="zh-CN" altLang="zh-CN" sz="2600" b="1">
                    <a:latin typeface="Calibri" panose="020F0502020204030204" pitchFamily="34" charset="0"/>
                    <a:cs typeface="宋体" panose="02010600030101010101" pitchFamily="2" charset="-122"/>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𝑨𝑯</m:t>
                        </m:r>
                      </m:e>
                    </m:acc>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PD</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PD</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AH</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AH</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AH</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AF</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AHF</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PD</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AHF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2477" y="1846721"/>
                <a:ext cx="11589417" cy="3991862"/>
              </a:xfrm>
              <a:prstGeom prst="rect">
                <a:avLst/>
              </a:prstGeom>
              <a:blipFill rotWithShape="0">
                <a:blip r:embed="rId4"/>
                <a:stretch>
                  <a:fillRect l="-947" b="-106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9021516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9457"/>
                                        </p:tgtEl>
                                        <p:attrNameLst>
                                          <p:attrName>style.visibility</p:attrName>
                                        </p:attrNameLst>
                                      </p:cBhvr>
                                      <p:to>
                                        <p:strVal val="visible"/>
                                      </p:to>
                                    </p:set>
                                    <p:animEffect transition="in" filter="blinds(horizontal)">
                                      <p:cBhvr>
                                        <p:cTn id="12" dur="500"/>
                                        <p:tgtEl>
                                          <p:spTgt spid="1945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linds(horizont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linds(horizont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linds(horizontal)">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blinds(horizontal)">
                                      <p:cBhvr>
                                        <p:cTn id="32" dur="5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blinds(horizontal)">
                                      <p:cBhvr>
                                        <p:cTn id="37" dur="500"/>
                                        <p:tgtEl>
                                          <p:spTgt spid="7">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blinds(horizontal)">
                                      <p:cBhvr>
                                        <p:cTn id="4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0" y="2349659"/>
            <a:ext cx="12190413" cy="394465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6" name="矩形 5"/>
          <p:cNvSpPr/>
          <p:nvPr/>
        </p:nvSpPr>
        <p:spPr>
          <a:xfrm>
            <a:off x="269383" y="492501"/>
            <a:ext cx="8418148" cy="1292662"/>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16.</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棱柱</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的所有棱长都等于</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和</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均为</a:t>
            </a:r>
            <a:r>
              <a:rPr lang="en-US" altLang="zh-CN" sz="2600" b="1">
                <a:latin typeface="Times New Roman" panose="02020603050405020304" pitchFamily="18" charset="0"/>
                <a:cs typeface="Times New Roman" panose="02020603050405020304" pitchFamily="18" charset="0"/>
              </a:rPr>
              <a:t>60°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20481" name="image23.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28327" y="621443"/>
            <a:ext cx="2383581" cy="2552330"/>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609725"/>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7" name="矩形 6"/>
              <p:cNvSpPr/>
              <p:nvPr/>
            </p:nvSpPr>
            <p:spPr>
              <a:xfrm>
                <a:off x="443319" y="1701578"/>
                <a:ext cx="11484616" cy="4371197"/>
              </a:xfrm>
              <a:prstGeom prst="rect">
                <a:avLst/>
              </a:prstGeom>
            </p:spPr>
            <p:txBody>
              <a:bodyPr wrap="square">
                <a:spAutoFit/>
              </a:bodyPr>
              <a:lstStyle/>
              <a:p>
                <a:pPr>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求证</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BD</a:t>
                </a: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AA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设</a:t>
                </a:r>
                <a:r>
                  <a:rPr lang="en-US" altLang="zh-CN" sz="2600" b="1" i="1" dirty="0">
                    <a:latin typeface="Times New Roman" panose="02020603050405020304" pitchFamily="18" charset="0"/>
                    <a:cs typeface="Times New Roman" panose="02020603050405020304" pitchFamily="18" charset="0"/>
                  </a:rPr>
                  <a:t>BD</a:t>
                </a:r>
                <a:r>
                  <a:rPr lang="zh-CN" altLang="zh-CN" sz="2600" b="1" dirty="0">
                    <a:latin typeface="Times New Roman" panose="02020603050405020304" pitchFamily="18" charset="0"/>
                    <a:cs typeface="Times New Roman" panose="02020603050405020304" pitchFamily="18" charset="0"/>
                  </a:rPr>
                  <a:t>与</a:t>
                </a:r>
                <a:r>
                  <a:rPr lang="en-US" altLang="zh-CN" sz="2600" b="1" i="1" dirty="0">
                    <a:latin typeface="Times New Roman" panose="02020603050405020304" pitchFamily="18" charset="0"/>
                    <a:cs typeface="Times New Roman" panose="02020603050405020304" pitchFamily="18" charset="0"/>
                  </a:rPr>
                  <a:t>AC</a:t>
                </a:r>
                <a:r>
                  <a:rPr lang="zh-CN" altLang="zh-CN" sz="2600" b="1" dirty="0">
                    <a:latin typeface="Times New Roman" panose="02020603050405020304" pitchFamily="18" charset="0"/>
                    <a:cs typeface="Times New Roman" panose="02020603050405020304" pitchFamily="18" charset="0"/>
                  </a:rPr>
                  <a:t>交于点</a:t>
                </a:r>
                <a:r>
                  <a:rPr lang="en-US" altLang="zh-CN" sz="2600" b="1" i="1" dirty="0">
                    <a:latin typeface="Times New Roman" panose="02020603050405020304" pitchFamily="18" charset="0"/>
                    <a:cs typeface="Times New Roman" panose="02020603050405020304" pitchFamily="18" charset="0"/>
                  </a:rPr>
                  <a:t>O</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则</a:t>
                </a:r>
                <a:r>
                  <a:rPr lang="en-US" altLang="zh-CN" sz="2600" b="1" i="1" dirty="0">
                    <a:latin typeface="Times New Roman" panose="02020603050405020304" pitchFamily="18" charset="0"/>
                    <a:cs typeface="Times New Roman" panose="02020603050405020304" pitchFamily="18" charset="0"/>
                  </a:rPr>
                  <a:t>BD</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AC</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连接</a:t>
                </a:r>
                <a:r>
                  <a:rPr lang="en-US" altLang="zh-CN" sz="2600" b="1" i="1" dirty="0" err="1">
                    <a:latin typeface="Times New Roman" panose="02020603050405020304" pitchFamily="18" charset="0"/>
                    <a:cs typeface="Times New Roman" panose="02020603050405020304" pitchFamily="18" charset="0"/>
                  </a:rPr>
                  <a:t>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O</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如图所示</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在</a:t>
                </a: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AA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O</a:t>
                </a:r>
                <a:r>
                  <a:rPr lang="zh-CN" altLang="zh-CN" sz="2600" b="1" dirty="0">
                    <a:latin typeface="Times New Roman" panose="02020603050405020304" pitchFamily="18" charset="0"/>
                    <a:cs typeface="Times New Roman" panose="02020603050405020304" pitchFamily="18" charset="0"/>
                  </a:rPr>
                  <a:t>中</a:t>
                </a:r>
                <a:r>
                  <a:rPr lang="en-US" altLang="zh-CN" sz="2600" b="1" dirty="0">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dirty="0">
                    <a:latin typeface="Times New Roman" panose="02020603050405020304" pitchFamily="18" charset="0"/>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2</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AO</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AO</a:t>
                </a:r>
                <a:r>
                  <a:rPr lang="en-US" altLang="zh-CN" sz="2600" b="1" dirty="0">
                    <a:latin typeface="Times New Roman" panose="02020603050405020304" pitchFamily="18" charset="0"/>
                    <a:cs typeface="Times New Roman" panose="02020603050405020304" pitchFamily="18" charset="0"/>
                  </a:rPr>
                  <a:t>=60°</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所以</a:t>
                </a:r>
                <a:r>
                  <a:rPr lang="en-US" altLang="zh-CN" sz="2600" b="1" i="1" dirty="0" err="1">
                    <a:latin typeface="Times New Roman" panose="02020603050405020304" pitchFamily="18" charset="0"/>
                    <a:cs typeface="Times New Roman" panose="02020603050405020304" pitchFamily="18" charset="0"/>
                  </a:rPr>
                  <a:t>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O</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dirty="0">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AO</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err="1">
                    <a:latin typeface="宋体" panose="02010600030101010101" pitchFamily="2" charset="-122"/>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2</a:t>
                </a:r>
                <a:r>
                  <a:rPr lang="en-US" altLang="zh-CN" sz="2600" b="1" i="1" dirty="0" err="1">
                    <a:latin typeface="Times New Roman" panose="02020603050405020304" pitchFamily="18" charset="0"/>
                    <a:cs typeface="Times New Roman" panose="02020603050405020304" pitchFamily="18" charset="0"/>
                  </a:rPr>
                  <a:t>AA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·AO</a:t>
                </a:r>
                <a:r>
                  <a:rPr lang="en-US" altLang="zh-CN" sz="2600" b="1" dirty="0" err="1">
                    <a:latin typeface="Times New Roman" panose="02020603050405020304" pitchFamily="18" charset="0"/>
                    <a:cs typeface="Times New Roman" panose="02020603050405020304" pitchFamily="18" charset="0"/>
                  </a:rPr>
                  <a:t>cos</a:t>
                </a:r>
                <a:r>
                  <a:rPr lang="en-US" altLang="zh-CN" sz="2600" b="1" dirty="0">
                    <a:latin typeface="宋体" panose="02010600030101010101" pitchFamily="2" charset="-122"/>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60°=3</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所以</a:t>
                </a:r>
                <a:r>
                  <a:rPr lang="en-US" altLang="zh-CN" sz="2600" b="1" i="1" dirty="0" err="1">
                    <a:latin typeface="Times New Roman" panose="02020603050405020304" pitchFamily="18" charset="0"/>
                    <a:cs typeface="Times New Roman" panose="02020603050405020304" pitchFamily="18" charset="0"/>
                  </a:rPr>
                  <a:t>AO</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O</a:t>
                </a:r>
                <a:r>
                  <a:rPr lang="en-US" altLang="zh-CN" sz="2600" b="1" baseline="30000" dirty="0" err="1">
                    <a:latin typeface="Times New Roman" panose="02020603050405020304" pitchFamily="18" charset="0"/>
                    <a:cs typeface="Times New Roman" panose="02020603050405020304" pitchFamily="18" charset="0"/>
                  </a:rPr>
                  <a:t>2</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所以</a:t>
                </a:r>
                <a:r>
                  <a:rPr lang="en-US" altLang="zh-CN" sz="2600" b="1" i="1" dirty="0" err="1">
                    <a:latin typeface="Times New Roman" panose="02020603050405020304" pitchFamily="18" charset="0"/>
                    <a:cs typeface="Times New Roman" panose="02020603050405020304" pitchFamily="18" charset="0"/>
                  </a:rPr>
                  <a:t>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O</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AO</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由于平面</a:t>
                </a:r>
                <a:r>
                  <a:rPr lang="en-US" altLang="zh-CN" sz="2600" b="1" i="1" dirty="0" err="1">
                    <a:latin typeface="Times New Roman" panose="02020603050405020304" pitchFamily="18" charset="0"/>
                    <a:cs typeface="Times New Roman" panose="02020603050405020304" pitchFamily="18" charset="0"/>
                  </a:rPr>
                  <a:t>AA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C</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C</a:t>
                </a:r>
                <a:r>
                  <a:rPr lang="zh-CN" altLang="zh-CN" sz="2600" b="1" dirty="0">
                    <a:latin typeface="Calibri" panose="020F0502020204030204" pitchFamily="34" charset="0"/>
                    <a:cs typeface="宋体" panose="02010600030101010101" pitchFamily="2" charset="-122"/>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ABCD</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且平面</a:t>
                </a:r>
                <a:r>
                  <a:rPr lang="en-US" altLang="zh-CN" sz="2600" b="1" i="1" dirty="0" err="1">
                    <a:latin typeface="Times New Roman" panose="02020603050405020304" pitchFamily="18" charset="0"/>
                    <a:cs typeface="Times New Roman" panose="02020603050405020304" pitchFamily="18" charset="0"/>
                  </a:rPr>
                  <a:t>AA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C</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C</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ABCD</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AC</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O</a:t>
                </a:r>
                <a:r>
                  <a:rPr lang="en-US" altLang="zh-CN" sz="2600" b="1" dirty="0">
                    <a:latin typeface="Cambria Math" panose="02040503050406030204" pitchFamily="18" charset="0"/>
                    <a:cs typeface="Cambria Math" panose="020405030504060302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AA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C</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C</a:t>
                </a:r>
                <a:r>
                  <a:rPr lang="en-US" altLang="zh-CN" sz="2600" b="1" dirty="0" smtClean="0">
                    <a:latin typeface="宋体" panose="02010600030101010101" pitchFamily="2" charset="-122"/>
                    <a:cs typeface="Times New Roman" panose="02020603050405020304" pitchFamily="18" charset="0"/>
                  </a:rPr>
                  <a:t>,</a:t>
                </a:r>
                <a:r>
                  <a:rPr lang="zh-CN" altLang="zh-CN" sz="2600" b="1" dirty="0" smtClean="0">
                    <a:latin typeface="Times New Roman" panose="02020603050405020304" pitchFamily="18" charset="0"/>
                    <a:cs typeface="Times New Roman" panose="02020603050405020304" pitchFamily="18" charset="0"/>
                  </a:rPr>
                  <a:t>所以</a:t>
                </a:r>
                <a:r>
                  <a:rPr lang="en-US" altLang="zh-CN" sz="2600" b="1" i="1" dirty="0" err="1">
                    <a:latin typeface="Times New Roman" panose="02020603050405020304" pitchFamily="18" charset="0"/>
                    <a:cs typeface="Times New Roman" panose="02020603050405020304" pitchFamily="18" charset="0"/>
                  </a:rPr>
                  <a:t>A</a:t>
                </a:r>
                <a:r>
                  <a:rPr lang="en-US" altLang="zh-CN" sz="2600" b="1" baseline="-25000" dirty="0" err="1">
                    <a:latin typeface="Times New Roman" panose="02020603050405020304" pitchFamily="18" charset="0"/>
                    <a:cs typeface="Times New Roman" panose="02020603050405020304" pitchFamily="18" charset="0"/>
                  </a:rPr>
                  <a:t>1</a:t>
                </a:r>
                <a:r>
                  <a:rPr lang="en-US" altLang="zh-CN" sz="2600" b="1" i="1" dirty="0" err="1">
                    <a:latin typeface="Times New Roman" panose="02020603050405020304" pitchFamily="18" charset="0"/>
                    <a:cs typeface="Times New Roman" panose="02020603050405020304" pitchFamily="18" charset="0"/>
                  </a:rPr>
                  <a:t>O</a:t>
                </a:r>
                <a:r>
                  <a:rPr lang="zh-CN" altLang="zh-CN" sz="2600" b="1" dirty="0">
                    <a:latin typeface="Calibri" panose="020F0502020204030204" pitchFamily="34" charset="0"/>
                    <a:cs typeface="宋体" panose="02010600030101010101" pitchFamily="2" charset="-122"/>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ABCD</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443319" y="1701578"/>
                <a:ext cx="11484616" cy="4371197"/>
              </a:xfrm>
              <a:prstGeom prst="rect">
                <a:avLst/>
              </a:prstGeom>
              <a:blipFill rotWithShape="0">
                <a:blip r:embed="rId4"/>
                <a:stretch>
                  <a:fillRect l="-955" b="-111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8122711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blinds(horizontal)">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blinds(horizontal)">
                                      <p:cBhvr>
                                        <p:cTn id="2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270768" y="461788"/>
            <a:ext cx="11873194" cy="2758447"/>
          </a:xfrm>
          <a:prstGeom prst="rect">
            <a:avLst/>
          </a:prstGeom>
        </p:spPr>
        <p:txBody>
          <a:bodyPr>
            <a:spAutoFit/>
          </a:bodyPr>
          <a:lstStyle/>
          <a:p>
            <a:pPr>
              <a:lnSpc>
                <a:spcPct val="150000"/>
              </a:lnSpc>
              <a:spcAft>
                <a:spcPts val="0"/>
              </a:spcAft>
              <a:tabLst>
                <a:tab pos="2970530" algn="l"/>
              </a:tabLst>
            </a:pP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BO</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CO</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O</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BO</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O</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CO</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所以以</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为原点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以</a:t>
            </a:r>
            <a:r>
              <a:rPr lang="en-US" altLang="zh-CN" sz="2600" b="1" i="1">
                <a:latin typeface="Times New Roman" panose="02020603050405020304" pitchFamily="18" charset="0"/>
                <a:cs typeface="Times New Roman" panose="02020603050405020304" pitchFamily="18" charset="0"/>
              </a:rPr>
              <a:t>OB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所在直线分别为</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轴</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轴</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zh-CN" altLang="zh-CN" sz="2600" b="1">
                <a:latin typeface="Times New Roman" panose="02020603050405020304" pitchFamily="18" charset="0"/>
                <a:cs typeface="Times New Roman" panose="02020603050405020304" pitchFamily="18" charset="0"/>
              </a:rPr>
              <a:t>轴</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建立</a:t>
            </a:r>
            <a:r>
              <a:rPr lang="zh-CN" altLang="zh-CN" sz="2600" b="1">
                <a:latin typeface="Times New Roman" panose="02020603050405020304" pitchFamily="18" charset="0"/>
                <a:cs typeface="Times New Roman" panose="02020603050405020304" pitchFamily="18" charset="0"/>
              </a:rPr>
              <a:t>如图所示的空间直角坐标系</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4" name="image24.jpeg"/>
          <p:cNvPicPr/>
          <p:nvPr/>
        </p:nvPicPr>
        <p:blipFill>
          <a:blip r:embed="rId3">
            <a:clrChange>
              <a:clrFrom>
                <a:srgbClr val="FFFFFF"/>
              </a:clrFrom>
              <a:clrTo>
                <a:srgbClr val="FFFFFF">
                  <a:alpha val="0"/>
                </a:srgbClr>
              </a:clrTo>
            </a:clrChange>
          </a:blip>
          <a:stretch>
            <a:fillRect/>
          </a:stretch>
        </p:blipFill>
        <p:spPr>
          <a:xfrm>
            <a:off x="9331048" y="2223214"/>
            <a:ext cx="2596887" cy="2781794"/>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276991" y="3041282"/>
                <a:ext cx="11873194" cy="2755241"/>
              </a:xfrm>
              <a:prstGeom prst="rect">
                <a:avLst/>
              </a:prstGeom>
            </p:spPr>
            <p:txBody>
              <a:bodyPr>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由于</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𝑩𝑫</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𝑩𝑫</m:t>
                        </m:r>
                      </m:e>
                    </m:acc>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0=0</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𝑩𝑫</m:t>
                        </m:r>
                      </m:e>
                    </m:acc>
                  </m:oMath>
                </a14:m>
                <a:r>
                  <a:rPr lang="zh-CN" altLang="zh-CN" sz="2600" b="1">
                    <a:latin typeface="Calibri" panose="020F0502020204030204" pitchFamily="34" charset="0"/>
                    <a:cs typeface="宋体" panose="02010600030101010101" pitchFamily="2" charset="-122"/>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BD</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76991" y="3041282"/>
                <a:ext cx="11873194" cy="2755241"/>
              </a:xfrm>
              <a:prstGeom prst="rect">
                <a:avLst/>
              </a:prstGeom>
              <a:blipFill rotWithShape="0">
                <a:blip r:embed="rId4"/>
                <a:stretch>
                  <a:fillRect l="-924" b="-132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36889364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blinds(horizontal)">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blinds(horizontal)">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blinds(horizontal)">
                                      <p:cBhvr>
                                        <p:cTn id="37" dur="500"/>
                                        <p:tgtEl>
                                          <p:spTgt spid="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blinds(horizontal)">
                                      <p:cBhvr>
                                        <p:cTn id="4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297969"/>
            <a:ext cx="12190413" cy="503878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1" name="矩形 10"/>
              <p:cNvSpPr/>
              <p:nvPr/>
            </p:nvSpPr>
            <p:spPr>
              <a:xfrm>
                <a:off x="269382" y="198809"/>
                <a:ext cx="11589417" cy="6074099"/>
              </a:xfrm>
              <a:prstGeom prst="rect">
                <a:avLst/>
              </a:prstGeom>
            </p:spPr>
            <p:txBody>
              <a:bodyPr wrap="square">
                <a:spAutoFit/>
              </a:bodyPr>
              <a:lstStyle/>
              <a:p>
                <a:pPr>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在直线</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上是否存在点</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使</a:t>
                </a:r>
                <a:r>
                  <a:rPr lang="en-US" altLang="zh-CN" sz="2600" b="1" i="1">
                    <a:latin typeface="Times New Roman" panose="02020603050405020304" pitchFamily="18" charset="0"/>
                    <a:cs typeface="Times New Roman" panose="02020603050405020304" pitchFamily="18" charset="0"/>
                  </a:rPr>
                  <a:t>BP</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DA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若存在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求出点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的位置</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若不存在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请说明理由</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假设在直线</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上存在点</a:t>
                </a:r>
                <a:r>
                  <a:rPr lang="en-US" altLang="zh-CN" sz="2600" b="1" i="1">
                    <a:latin typeface="Times New Roman" panose="02020603050405020304" pitchFamily="18" charset="0"/>
                    <a:cs typeface="Times New Roman" panose="02020603050405020304" pitchFamily="18" charset="0"/>
                  </a:rPr>
                  <a:t>P</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使</a:t>
                </a:r>
                <a:r>
                  <a:rPr lang="en-US" altLang="zh-CN" sz="2600" b="1" i="1">
                    <a:latin typeface="Times New Roman" panose="02020603050405020304" pitchFamily="18" charset="0"/>
                    <a:cs typeface="Times New Roman" panose="02020603050405020304" pitchFamily="18" charset="0"/>
                  </a:rPr>
                  <a:t>BP</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DA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𝑪𝑷</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λ</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𝑪</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λ</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从而有</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λ</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i="1">
                    <a:latin typeface="Times New Roman" panose="02020603050405020304" pitchFamily="18" charset="0"/>
                    <a:cs typeface="Times New Roman" panose="02020603050405020304" pitchFamily="18" charset="0"/>
                  </a:rPr>
                  <a:t>λ</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𝑩𝑷</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λ</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i="1">
                    <a:latin typeface="Times New Roman" panose="02020603050405020304" pitchFamily="18" charset="0"/>
                    <a:cs typeface="Times New Roman" panose="02020603050405020304" pitchFamily="18" charset="0"/>
                  </a:rPr>
                  <a:t>λ</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𝑫</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设平面</a:t>
                </a:r>
                <a:r>
                  <a:rPr lang="en-US" altLang="zh-CN" sz="2600" b="1" i="1">
                    <a:latin typeface="Times New Roman" panose="02020603050405020304" pitchFamily="18" charset="0"/>
                    <a:cs typeface="Times New Roman" panose="02020603050405020304" pitchFamily="18" charset="0"/>
                  </a:rPr>
                  <a:t>DA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的一个法向量为</a:t>
                </a:r>
                <a:r>
                  <a:rPr lang="en-US" altLang="zh-CN" sz="2600" b="1" i="1">
                    <a:latin typeface="Times New Roman" panose="02020603050405020304" pitchFamily="18" charset="0"/>
                    <a:cs typeface="Times New Roman" panose="02020603050405020304" pitchFamily="18" charset="0"/>
                  </a:rPr>
                  <a:t>n</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𝒏</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e>
                              </m:acc>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𝒏</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𝑫</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e>
                              </m:acc>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oMath>
                </a14:m>
                <a:r>
                  <a:rPr lang="zh-CN" altLang="zh-CN" sz="2600" b="1" smtClean="0">
                    <a:latin typeface="Times New Roman" panose="02020603050405020304" pitchFamily="18" charset="0"/>
                    <a:cs typeface="Times New Roman" panose="02020603050405020304" pitchFamily="18" charset="0"/>
                  </a:rPr>
                  <a:t>则</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𝟐</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𝒚</m:t>
                                  </m:r>
                                </m:e>
                                <m:sub>
                                  <m:r>
                                    <a:rPr lang="en-US" altLang="zh-CN" sz="2600" b="1" i="1">
                                      <a:latin typeface="Cambria Math" panose="02040503050406030204" pitchFamily="18" charset="0"/>
                                      <a:cs typeface="Times New Roman" panose="02020603050405020304" pitchFamily="18" charset="0"/>
                                    </a:rPr>
                                    <m:t>𝟏</m:t>
                                  </m:r>
                                </m:sub>
                              </m:s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𝟏</m:t>
                                  </m:r>
                                </m:sub>
                              </m:sSub>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𝒛</m:t>
                                  </m:r>
                                </m:e>
                                <m:sub>
                                  <m:r>
                                    <a:rPr lang="en-US" altLang="zh-CN" sz="2600" b="1" i="1">
                                      <a:latin typeface="Cambria Math" panose="02040503050406030204" pitchFamily="18" charset="0"/>
                                      <a:cs typeface="Times New Roman" panose="02020603050405020304" pitchFamily="18" charset="0"/>
                                    </a:rPr>
                                    <m:t>𝟏</m:t>
                                  </m:r>
                                </m:sub>
                              </m:s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oMath>
                </a14:m>
                <a:r>
                  <a:rPr lang="zh-CN" altLang="zh-CN" sz="2600" b="1">
                    <a:latin typeface="Times New Roman" panose="02020603050405020304" pitchFamily="18" charset="0"/>
                    <a:cs typeface="Times New Roman" panose="02020603050405020304" pitchFamily="18" charset="0"/>
                  </a:rPr>
                  <a:t>取</a:t>
                </a:r>
                <a:r>
                  <a:rPr lang="en-US" altLang="zh-CN" sz="2600" b="1" i="1">
                    <a:latin typeface="Times New Roman" panose="02020603050405020304" pitchFamily="18" charset="0"/>
                    <a:cs typeface="Times New Roman" panose="02020603050405020304" pitchFamily="18" charset="0"/>
                  </a:rPr>
                  <a:t>n</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BP</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DA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n</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𝑩𝑷</m:t>
                        </m:r>
                      </m:e>
                    </m:acc>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n</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𝑩𝑷</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i="1">
                    <a:latin typeface="Times New Roman" panose="02020603050405020304" pitchFamily="18" charset="0"/>
                    <a:cs typeface="Times New Roman" panose="02020603050405020304" pitchFamily="18" charset="0"/>
                  </a:rPr>
                  <a:t>λ</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λ</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即</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在</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的延长线上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CP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198809"/>
                <a:ext cx="11589417" cy="6074099"/>
              </a:xfrm>
              <a:prstGeom prst="rect">
                <a:avLst/>
              </a:prstGeom>
              <a:blipFill rotWithShape="0">
                <a:blip r:embed="rId3"/>
                <a:stretch>
                  <a:fillRect l="-947" t="-201" r="-105" b="-80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5734655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linds(horizontal)">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linds(horizontal)">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blinds(horizontal)">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blinds(horizontal)">
                                      <p:cBhvr>
                                        <p:cTn id="22" dur="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blinds(horizontal)">
                                      <p:cBhvr>
                                        <p:cTn id="27" dur="500"/>
                                        <p:tgtEl>
                                          <p:spTgt spid="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1">
                                            <p:txEl>
                                              <p:pRg st="6" end="6"/>
                                            </p:txEl>
                                          </p:spTgt>
                                        </p:tgtEl>
                                        <p:attrNameLst>
                                          <p:attrName>style.visibility</p:attrName>
                                        </p:attrNameLst>
                                      </p:cBhvr>
                                      <p:to>
                                        <p:strVal val="visible"/>
                                      </p:to>
                                    </p:set>
                                    <p:animEffect transition="in" filter="blinds(horizontal)">
                                      <p:cBhvr>
                                        <p:cTn id="32" dur="500"/>
                                        <p:tgtEl>
                                          <p:spTgt spid="11">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1">
                                            <p:txEl>
                                              <p:pRg st="7" end="7"/>
                                            </p:txEl>
                                          </p:spTgt>
                                        </p:tgtEl>
                                        <p:attrNameLst>
                                          <p:attrName>style.visibility</p:attrName>
                                        </p:attrNameLst>
                                      </p:cBhvr>
                                      <p:to>
                                        <p:strVal val="visible"/>
                                      </p:to>
                                    </p:set>
                                    <p:animEffect transition="in" filter="blinds(horizontal)">
                                      <p:cBhvr>
                                        <p:cTn id="37" dur="500"/>
                                        <p:tgtEl>
                                          <p:spTgt spid="11">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1">
                                            <p:txEl>
                                              <p:pRg st="8" end="8"/>
                                            </p:txEl>
                                          </p:spTgt>
                                        </p:tgtEl>
                                        <p:attrNameLst>
                                          <p:attrName>style.visibility</p:attrName>
                                        </p:attrNameLst>
                                      </p:cBhvr>
                                      <p:to>
                                        <p:strVal val="visible"/>
                                      </p:to>
                                    </p:set>
                                    <p:animEffect transition="in" filter="blinds(horizontal)">
                                      <p:cBhvr>
                                        <p:cTn id="42"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2084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矩形 4"/>
              <p:cNvSpPr/>
              <p:nvPr/>
            </p:nvSpPr>
            <p:spPr>
              <a:xfrm>
                <a:off x="269382" y="621443"/>
                <a:ext cx="11589417" cy="5684441"/>
              </a:xfrm>
              <a:prstGeom prst="rect">
                <a:avLst/>
              </a:prstGeom>
            </p:spPr>
            <p:txBody>
              <a:bodyPr wrap="square">
                <a:spAutoFit/>
              </a:bodyPr>
              <a:lstStyle/>
              <a:p>
                <a:pPr>
                  <a:lnSpc>
                    <a:spcPct val="135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空间向量的数量积</a:t>
                </a:r>
                <a:endParaRPr lang="zh-CN" altLang="zh-CN" sz="1150">
                  <a:latin typeface="Calibri" panose="020F0502020204030204" pitchFamily="34" charset="0"/>
                  <a:cs typeface="Times New Roman" panose="02020603050405020304" pitchFamily="18" charset="0"/>
                </a:endParaRPr>
              </a:p>
              <a:p>
                <a:pPr marL="356400">
                  <a:lnSpc>
                    <a:spcPct val="135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两向量的夹角</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已知两个非零向量</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在空间任取一点</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作</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𝑶𝑩</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AOB</a:t>
                </a:r>
                <a:r>
                  <a:rPr lang="zh-CN" altLang="zh-CN" sz="2600" b="1">
                    <a:latin typeface="Times New Roman" panose="02020603050405020304" pitchFamily="18" charset="0"/>
                    <a:cs typeface="Times New Roman" panose="02020603050405020304" pitchFamily="18" charset="0"/>
                  </a:rPr>
                  <a:t>叫做向量</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的夹角</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记作</a:t>
                </a:r>
                <a:r>
                  <a:rPr lang="en-US" altLang="zh-CN" sz="2600" b="1">
                    <a:latin typeface="Times New Roman" panose="02020603050405020304" pitchFamily="18" charset="0"/>
                    <a:cs typeface="Times New Roman" panose="02020603050405020304" pitchFamily="18" charset="0"/>
                  </a:rPr>
                  <a:t>&lt;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&gt;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其范围</a:t>
                </a:r>
                <a:r>
                  <a:rPr lang="zh-CN" altLang="zh-CN" sz="2600" b="1" smtClean="0">
                    <a:latin typeface="Times New Roman" panose="02020603050405020304" pitchFamily="18" charset="0"/>
                    <a:cs typeface="Times New Roman" panose="02020603050405020304" pitchFamily="18" charset="0"/>
                  </a:rPr>
                  <a:t>是</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en-US" altLang="zh-CN" sz="2600" b="1" smtClean="0">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a:latin typeface="Times New Roman" panose="02020603050405020304" pitchFamily="18" charset="0"/>
                    <a:cs typeface="Times New Roman" panose="02020603050405020304" pitchFamily="18" charset="0"/>
                  </a:rPr>
                  <a:t>&lt;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&gt;=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则称</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与</a:t>
                </a:r>
                <a:r>
                  <a:rPr lang="en-US" altLang="zh-CN" sz="2600" b="1" i="1" smtClean="0">
                    <a:latin typeface="Times New Roman" panose="02020603050405020304" pitchFamily="18" charset="0"/>
                    <a:cs typeface="Times New Roman" panose="02020603050405020304" pitchFamily="18" charset="0"/>
                  </a:rPr>
                  <a:t>b</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a:t>
                </a:r>
                <a:r>
                  <a:rPr lang="en-US" altLang="zh-CN" sz="2600" b="1" smtClean="0">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记作</a:t>
                </a:r>
                <a:r>
                  <a:rPr lang="en-US" altLang="zh-CN" sz="2600" b="1" i="1">
                    <a:latin typeface="Times New Roman" panose="02020603050405020304" pitchFamily="18" charset="0"/>
                    <a:cs typeface="Times New Roman" panose="02020603050405020304" pitchFamily="18" charset="0"/>
                  </a:rPr>
                  <a:t>a</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35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两向量的数量积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已知两个非零向量</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|cos&lt;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&gt;</a:t>
                </a:r>
                <a:r>
                  <a:rPr lang="zh-CN" altLang="zh-CN" sz="2600" b="1">
                    <a:latin typeface="Times New Roman" panose="02020603050405020304" pitchFamily="18" charset="0"/>
                    <a:cs typeface="Times New Roman" panose="02020603050405020304" pitchFamily="18" charset="0"/>
                  </a:rPr>
                  <a:t>叫做</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的数量积</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记作</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_______________</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35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空间向量数量积的运算律</a:t>
                </a:r>
                <a:endParaRPr lang="zh-CN" altLang="zh-CN" sz="1150">
                  <a:latin typeface="Calibri" panose="020F0502020204030204" pitchFamily="34" charset="0"/>
                  <a:cs typeface="Times New Roman" panose="02020603050405020304" pitchFamily="18" charset="0"/>
                </a:endParaRPr>
              </a:p>
              <a:p>
                <a:pPr marL="356400">
                  <a:lnSpc>
                    <a:spcPct val="135000"/>
                  </a:lnSpc>
                  <a:spcAft>
                    <a:spcPts val="0"/>
                  </a:spcAft>
                  <a:tabLst>
                    <a:tab pos="2970530" algn="l"/>
                  </a:tabLst>
                </a:pPr>
                <a:r>
                  <a:rPr lang="zh-CN" altLang="zh-CN" sz="2600" b="1">
                    <a:latin typeface="Calibri" panose="020F0502020204030204" pitchFamily="34" charset="0"/>
                    <a:cs typeface="宋体" panose="02010600030101010101" pitchFamily="2" charset="-122"/>
                  </a:rPr>
                  <a:t>①</a:t>
                </a:r>
                <a:r>
                  <a:rPr lang="zh-CN" altLang="zh-CN" sz="2600" b="1">
                    <a:latin typeface="Times New Roman" panose="02020603050405020304" pitchFamily="18" charset="0"/>
                    <a:cs typeface="Times New Roman" panose="02020603050405020304" pitchFamily="18" charset="0"/>
                  </a:rPr>
                  <a:t>结合律</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λa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λ</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35000"/>
                  </a:lnSpc>
                  <a:spcAft>
                    <a:spcPts val="0"/>
                  </a:spcAft>
                  <a:tabLst>
                    <a:tab pos="2970530" algn="l"/>
                  </a:tabLst>
                </a:pPr>
                <a:r>
                  <a:rPr lang="zh-CN" altLang="zh-CN" sz="2600" b="1">
                    <a:latin typeface="Calibri" panose="020F0502020204030204" pitchFamily="34" charset="0"/>
                    <a:cs typeface="宋体" panose="02010600030101010101" pitchFamily="2" charset="-122"/>
                  </a:rPr>
                  <a:t>②</a:t>
                </a:r>
                <a:r>
                  <a:rPr lang="zh-CN" altLang="zh-CN" sz="2600" b="1">
                    <a:latin typeface="Times New Roman" panose="02020603050405020304" pitchFamily="18" charset="0"/>
                    <a:cs typeface="Times New Roman" panose="02020603050405020304" pitchFamily="18" charset="0"/>
                  </a:rPr>
                  <a:t>交换律</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35000"/>
                  </a:lnSpc>
                  <a:spcAft>
                    <a:spcPts val="0"/>
                  </a:spcAft>
                  <a:tabLst>
                    <a:tab pos="2970530" algn="l"/>
                  </a:tabLst>
                </a:pPr>
                <a:r>
                  <a:rPr lang="zh-CN" altLang="zh-CN" sz="2600" b="1">
                    <a:latin typeface="Calibri" panose="020F0502020204030204" pitchFamily="34" charset="0"/>
                    <a:cs typeface="宋体" panose="02010600030101010101" pitchFamily="2" charset="-122"/>
                  </a:rPr>
                  <a:t>③</a:t>
                </a:r>
                <a:r>
                  <a:rPr lang="zh-CN" altLang="zh-CN" sz="2600" b="1">
                    <a:latin typeface="Times New Roman" panose="02020603050405020304" pitchFamily="18" charset="0"/>
                    <a:cs typeface="Times New Roman" panose="02020603050405020304" pitchFamily="18" charset="0"/>
                  </a:rPr>
                  <a:t>分配律</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i="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69382" y="621443"/>
                <a:ext cx="11589417" cy="5684441"/>
              </a:xfrm>
              <a:prstGeom prst="rect">
                <a:avLst/>
              </a:prstGeom>
              <a:blipFill rotWithShape="0">
                <a:blip r:embed="rId3"/>
                <a:stretch>
                  <a:fillRect l="-947" r="-999" b="-1717"/>
                </a:stretch>
              </a:blipFill>
            </p:spPr>
            <p:txBody>
              <a:bodyPr/>
              <a:lstStyle/>
              <a:p>
                <a:r>
                  <a:rPr lang="zh-CN" altLang="en-US">
                    <a:noFill/>
                  </a:rPr>
                  <a:t> </a:t>
                </a:r>
              </a:p>
            </p:txBody>
          </p:sp>
        </mc:Fallback>
      </mc:AlternateContent>
      <p:sp>
        <p:nvSpPr>
          <p:cNvPr id="2" name="矩形 1"/>
          <p:cNvSpPr/>
          <p:nvPr/>
        </p:nvSpPr>
        <p:spPr>
          <a:xfrm>
            <a:off x="8217393" y="1882616"/>
            <a:ext cx="838691" cy="492443"/>
          </a:xfrm>
          <a:prstGeom prst="rect">
            <a:avLst/>
          </a:prstGeom>
        </p:spPr>
        <p:txBody>
          <a:bodyPr wrap="none">
            <a:spAutoFit/>
          </a:bodyPr>
          <a:lstStyle/>
          <a:p>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[0,π]</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3" name="矩形 2"/>
          <p:cNvSpPr/>
          <p:nvPr/>
        </p:nvSpPr>
        <p:spPr>
          <a:xfrm>
            <a:off x="1469852" y="2508409"/>
            <a:ext cx="1524776"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互相垂直</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4" name="矩形 3"/>
          <p:cNvSpPr/>
          <p:nvPr/>
        </p:nvSpPr>
        <p:spPr>
          <a:xfrm>
            <a:off x="3137373" y="3590512"/>
            <a:ext cx="2055371" cy="492443"/>
          </a:xfrm>
          <a:prstGeom prst="rect">
            <a:avLst/>
          </a:prstGeom>
        </p:spPr>
        <p:txBody>
          <a:bodyPr wrap="none">
            <a:spAutoFit/>
          </a:bodyPr>
          <a:lstStyle/>
          <a:p>
            <a:r>
              <a:rPr lang="en-US"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a:t>
            </a:r>
            <a:r>
              <a:rPr lang="en-US"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b</a:t>
            </a:r>
            <a:r>
              <a:rPr lang="en-US" altLang="zh-CN" sz="2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|cos</a:t>
            </a:r>
            <a:r>
              <a:rPr lang="en-US"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&lt;</a:t>
            </a:r>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a:t>
            </a:r>
            <a:r>
              <a:rPr lang="en-US" altLang="zh-CN" sz="2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b</a:t>
            </a:r>
            <a:r>
              <a:rPr lang="en-US"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&gt;</a:t>
            </a:r>
            <a:endParaRPr lang="zh-CN" altLang="en-US" sz="26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val="290570209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P spid="4"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69382" y="608743"/>
            <a:ext cx="11589417" cy="892552"/>
          </a:xfrm>
          <a:prstGeom prst="rect">
            <a:avLst/>
          </a:prstGeom>
        </p:spPr>
        <p:txBody>
          <a:bodyPr wrap="square">
            <a:spAutoFit/>
          </a:bodyPr>
          <a:lstStyle/>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空间向量的坐标表示及其应用</a:t>
            </a:r>
            <a:endParaRPr lang="zh-CN" altLang="zh-CN" sz="1150">
              <a:latin typeface="Calibri" panose="020F0502020204030204" pitchFamily="34" charset="0"/>
              <a:cs typeface="Times New Roman" panose="02020603050405020304" pitchFamily="18" charset="0"/>
            </a:endParaRPr>
          </a:p>
          <a:p>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rPr>
              <a:t>a</a:t>
            </a:r>
            <a:r>
              <a:rPr lang="en-US" altLang="zh-CN" sz="2600" b="1">
                <a:latin typeface="Times New Roman" panose="02020603050405020304" pitchFamily="18" charset="0"/>
              </a:rPr>
              <a:t>=(</a:t>
            </a:r>
            <a:r>
              <a:rPr lang="en-US" altLang="zh-CN" sz="2600" b="1" i="1">
                <a:latin typeface="Times New Roman" panose="02020603050405020304" pitchFamily="18" charset="0"/>
              </a:rPr>
              <a:t>a</a:t>
            </a:r>
            <a:r>
              <a:rPr lang="en-US" altLang="zh-CN" sz="2600" b="1" baseline="-25000">
                <a:latin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rPr>
              <a:t>a</a:t>
            </a:r>
            <a:r>
              <a:rPr lang="en-US" altLang="zh-CN" sz="2600" b="1" baseline="-25000">
                <a:latin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rPr>
              <a:t>a</a:t>
            </a:r>
            <a:r>
              <a:rPr lang="en-US" altLang="zh-CN" sz="2600" b="1" baseline="-25000">
                <a:latin typeface="Times New Roman" panose="02020603050405020304" pitchFamily="18" charset="0"/>
              </a:rPr>
              <a:t>3</a:t>
            </a:r>
            <a:r>
              <a:rPr lang="en-US" altLang="zh-CN" sz="2600" b="1">
                <a:latin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rPr>
              <a:t>b</a:t>
            </a:r>
            <a:r>
              <a:rPr lang="en-US" altLang="zh-CN" sz="2600" b="1">
                <a:latin typeface="Times New Roman" panose="02020603050405020304" pitchFamily="18" charset="0"/>
              </a:rPr>
              <a:t>=(</a:t>
            </a:r>
            <a:r>
              <a:rPr lang="en-US" altLang="zh-CN" sz="2600" b="1" i="1">
                <a:latin typeface="Times New Roman" panose="02020603050405020304" pitchFamily="18" charset="0"/>
              </a:rPr>
              <a:t>b</a:t>
            </a:r>
            <a:r>
              <a:rPr lang="en-US" altLang="zh-CN" sz="2600" b="1" baseline="-25000">
                <a:latin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rPr>
              <a:t>b</a:t>
            </a:r>
            <a:r>
              <a:rPr lang="en-US" altLang="zh-CN" sz="2600" b="1" baseline="-25000">
                <a:latin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rPr>
              <a:t>b</a:t>
            </a:r>
            <a:r>
              <a:rPr lang="en-US" altLang="zh-CN" sz="2600" b="1" baseline="-25000">
                <a:latin typeface="Times New Roman" panose="02020603050405020304" pitchFamily="18" charset="0"/>
              </a:rPr>
              <a:t>3</a:t>
            </a:r>
            <a:r>
              <a:rPr lang="en-US" altLang="zh-CN" sz="2600" b="1">
                <a:latin typeface="Times New Roman" panose="02020603050405020304" pitchFamily="18" charset="0"/>
              </a:rPr>
              <a:t>).</a:t>
            </a:r>
            <a:endParaRPr lang="zh-CN" altLang="zh-CN" sz="1050" kern="100" dirty="0">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2" name="表格 1"/>
              <p:cNvGraphicFramePr>
                <a:graphicFrameLocks noGrp="1"/>
              </p:cNvGraphicFramePr>
              <p:nvPr>
                <p:extLst>
                  <p:ext uri="{D42A27DB-BD31-4B8C-83A1-F6EECF244321}">
                    <p14:modId xmlns:p14="http://schemas.microsoft.com/office/powerpoint/2010/main" val="587246450"/>
                  </p:ext>
                </p:extLst>
              </p:nvPr>
            </p:nvGraphicFramePr>
            <p:xfrm>
              <a:off x="694531" y="1510951"/>
              <a:ext cx="9937242" cy="4492067"/>
            </p:xfrm>
            <a:graphic>
              <a:graphicData uri="http://schemas.openxmlformats.org/drawingml/2006/table">
                <a:tbl>
                  <a:tblPr firstRow="1" firstCol="1" bandRow="1"/>
                  <a:tblGrid>
                    <a:gridCol w="1296162"/>
                    <a:gridCol w="3024378"/>
                    <a:gridCol w="5616702"/>
                  </a:tblGrid>
                  <a:tr h="457533">
                    <a:tc>
                      <a:txBody>
                        <a:bodyPr/>
                        <a:lstStyle/>
                        <a:p>
                          <a:pPr>
                            <a:lnSpc>
                              <a:spcPct val="10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ctr">
                            <a:lnSpc>
                              <a:spcPct val="10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向量表示</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坐标表示</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38054">
                    <a:tc>
                      <a:txBody>
                        <a:bodyPr/>
                        <a:lstStyle/>
                        <a:p>
                          <a:pPr algn="ctr">
                            <a:lnSpc>
                              <a:spcPct val="10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数量积</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2970530" algn="l"/>
                            </a:tabLst>
                          </a:pPr>
                          <a:r>
                            <a:rPr kumimoji="0" lang="en-US"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5649">
                    <a:tc>
                      <a:txBody>
                        <a:bodyPr/>
                        <a:lstStyle/>
                        <a:p>
                          <a:pPr algn="ctr">
                            <a:lnSpc>
                              <a:spcPct val="10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共线</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λb</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0</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λ</a:t>
                          </a:r>
                          <a:r>
                            <a:rPr lang="zh-CN" sz="2500" b="1">
                              <a:effectLst/>
                              <a:latin typeface="Calibri" panose="020F0502020204030204" pitchFamily="34" charset="0"/>
                              <a:ea typeface="宋体" panose="02010600030101010101" pitchFamily="2" charset="-122"/>
                              <a:cs typeface="宋体" panose="02010600030101010101" pitchFamily="2" charset="-122"/>
                            </a:rPr>
                            <a:t>∈</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R)</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2970530" algn="l"/>
                            </a:tabLst>
                          </a:pPr>
                          <a:r>
                            <a:rPr kumimoji="0" lang="en-US"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 __________________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8081">
                    <a:tc>
                      <a:txBody>
                        <a:bodyPr/>
                        <a:lstStyle/>
                        <a:p>
                          <a:pPr algn="ctr">
                            <a:lnSpc>
                              <a:spcPct val="10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垂直</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=0(</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0</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0)</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2970530" algn="l"/>
                            </a:tabLst>
                          </a:pPr>
                          <a:r>
                            <a:rPr kumimoji="0" lang="en-US"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3322">
                    <a:tc>
                      <a:txBody>
                        <a:bodyPr/>
                        <a:lstStyle/>
                        <a:p>
                          <a:pPr algn="ctr">
                            <a:lnSpc>
                              <a:spcPct val="10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模</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2970530" algn="l"/>
                            </a:tabLst>
                          </a:pPr>
                          <a:endParaRPr kumimoji="0" lang="en-US"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p>
                          <a:pPr algn="ctr">
                            <a:lnSpc>
                              <a:spcPct val="100000"/>
                            </a:lnSpc>
                            <a:spcAft>
                              <a:spcPts val="0"/>
                            </a:spcAft>
                            <a:tabLst>
                              <a:tab pos="2970530" algn="l"/>
                            </a:tabLst>
                          </a:pPr>
                          <a:r>
                            <a:rPr kumimoji="0" lang="en-US"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24521">
                    <a:tc>
                      <a:txBody>
                        <a:bodyPr/>
                        <a:lstStyle/>
                        <a:p>
                          <a:pPr algn="ctr">
                            <a:lnSpc>
                              <a:spcPct val="10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夹角</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&lt;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&gt;(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0</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0)</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cos&lt;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&gt;=</a:t>
                          </a:r>
                          <a14:m>
                            <m:oMath xmlns:m="http://schemas.openxmlformats.org/officeDocument/2006/math">
                              <m:f>
                                <m:f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𝒂</m:t>
                                      </m:r>
                                    </m:e>
                                    <m:sub>
                                      <m:r>
                                        <a:rPr lang="en-US" sz="2500" b="1" i="1">
                                          <a:effectLst/>
                                          <a:latin typeface="Cambria Math" panose="02040503050406030204" pitchFamily="18" charset="0"/>
                                          <a:ea typeface="宋体" panose="02010600030101010101" pitchFamily="2" charset="-122"/>
                                          <a:cs typeface="Times New Roman" panose="02020603050405020304" pitchFamily="18" charset="0"/>
                                        </a:rPr>
                                        <m:t>𝟏</m:t>
                                      </m:r>
                                    </m:sub>
                                  </m:sSub>
                                  <m:sSub>
                                    <m:sSub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𝒃</m:t>
                                      </m:r>
                                    </m:e>
                                    <m:sub>
                                      <m:r>
                                        <a:rPr lang="en-US" sz="2500" b="1" i="1">
                                          <a:effectLst/>
                                          <a:latin typeface="Cambria Math" panose="02040503050406030204" pitchFamily="18" charset="0"/>
                                          <a:ea typeface="宋体" panose="02010600030101010101" pitchFamily="2" charset="-122"/>
                                          <a:cs typeface="Times New Roman" panose="02020603050405020304" pitchFamily="18" charset="0"/>
                                        </a:rPr>
                                        <m:t>𝟏</m:t>
                                      </m:r>
                                    </m:sub>
                                  </m:sSub>
                                  <m:r>
                                    <a:rPr lang="en-US" sz="2500" b="1">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𝒂</m:t>
                                      </m:r>
                                    </m:e>
                                    <m:sub>
                                      <m:r>
                                        <a:rPr lang="en-US" sz="2500" b="1" i="1">
                                          <a:effectLst/>
                                          <a:latin typeface="Cambria Math" panose="02040503050406030204" pitchFamily="18" charset="0"/>
                                          <a:ea typeface="宋体" panose="02010600030101010101" pitchFamily="2" charset="-122"/>
                                          <a:cs typeface="Times New Roman" panose="02020603050405020304" pitchFamily="18" charset="0"/>
                                        </a:rPr>
                                        <m:t>𝟐</m:t>
                                      </m:r>
                                    </m:sub>
                                  </m:sSub>
                                  <m:sSub>
                                    <m:sSub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𝒃</m:t>
                                      </m:r>
                                    </m:e>
                                    <m:sub>
                                      <m:r>
                                        <a:rPr lang="en-US" sz="2500" b="1" i="1">
                                          <a:effectLst/>
                                          <a:latin typeface="Cambria Math" panose="02040503050406030204" pitchFamily="18" charset="0"/>
                                          <a:ea typeface="宋体" panose="02010600030101010101" pitchFamily="2" charset="-122"/>
                                          <a:cs typeface="Times New Roman" panose="02020603050405020304" pitchFamily="18" charset="0"/>
                                        </a:rPr>
                                        <m:t>𝟐</m:t>
                                      </m:r>
                                    </m:sub>
                                  </m:sSub>
                                  <m:r>
                                    <a:rPr lang="en-US" sz="2500" b="1">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𝒂</m:t>
                                      </m:r>
                                    </m:e>
                                    <m:sub>
                                      <m:r>
                                        <a:rPr lang="en-US" sz="2500" b="1" i="1">
                                          <a:effectLst/>
                                          <a:latin typeface="Cambria Math" panose="02040503050406030204" pitchFamily="18" charset="0"/>
                                          <a:ea typeface="宋体" panose="02010600030101010101" pitchFamily="2" charset="-122"/>
                                          <a:cs typeface="Times New Roman" panose="02020603050405020304" pitchFamily="18" charset="0"/>
                                        </a:rPr>
                                        <m:t>𝟑</m:t>
                                      </m:r>
                                    </m:sub>
                                  </m:sSub>
                                  <m:sSub>
                                    <m:sSub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𝒃</m:t>
                                      </m:r>
                                    </m:e>
                                    <m:sub>
                                      <m:r>
                                        <a:rPr lang="en-US" sz="2500" b="1" i="1">
                                          <a:effectLst/>
                                          <a:latin typeface="Cambria Math" panose="02040503050406030204" pitchFamily="18" charset="0"/>
                                          <a:ea typeface="宋体" panose="02010600030101010101" pitchFamily="2" charset="-122"/>
                                          <a:cs typeface="Times New Roman" panose="02020603050405020304" pitchFamily="18" charset="0"/>
                                        </a:rPr>
                                        <m:t>𝟑</m:t>
                                      </m:r>
                                    </m:sub>
                                  </m:sSub>
                                </m:num>
                                <m:den>
                                  <m:rad>
                                    <m:radPr>
                                      <m:degHide m:val="on"/>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bSup>
                                        <m:sSubSup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𝒂</m:t>
                                          </m:r>
                                        </m:e>
                                        <m:sub>
                                          <m:r>
                                            <a:rPr lang="en-US" sz="2500" b="1" i="1">
                                              <a:effectLst/>
                                              <a:latin typeface="Cambria Math" panose="02040503050406030204" pitchFamily="18" charset="0"/>
                                              <a:ea typeface="宋体" panose="02010600030101010101" pitchFamily="2" charset="-122"/>
                                              <a:cs typeface="Times New Roman" panose="02020603050405020304" pitchFamily="18" charset="0"/>
                                            </a:rPr>
                                            <m:t>𝟏</m:t>
                                          </m:r>
                                        </m:sub>
                                        <m:sup>
                                          <m:r>
                                            <a:rPr lang="en-US" sz="2500" b="1" i="1">
                                              <a:effectLst/>
                                              <a:latin typeface="Cambria Math" panose="02040503050406030204" pitchFamily="18" charset="0"/>
                                              <a:ea typeface="宋体" panose="02010600030101010101" pitchFamily="2" charset="-122"/>
                                              <a:cs typeface="Times New Roman" panose="02020603050405020304" pitchFamily="18" charset="0"/>
                                            </a:rPr>
                                            <m:t>𝟐</m:t>
                                          </m:r>
                                        </m:sup>
                                      </m:sSubSup>
                                      <m:r>
                                        <a:rPr lang="en-US" sz="2500" b="1">
                                          <a:effectLst/>
                                          <a:latin typeface="Cambria Math" panose="02040503050406030204" pitchFamily="18" charset="0"/>
                                          <a:ea typeface="宋体" panose="02010600030101010101" pitchFamily="2" charset="-122"/>
                                          <a:cs typeface="Times New Roman" panose="02020603050405020304" pitchFamily="18" charset="0"/>
                                        </a:rPr>
                                        <m:t>+</m:t>
                                      </m:r>
                                      <m:sSubSup>
                                        <m:sSubSup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𝒂</m:t>
                                          </m:r>
                                        </m:e>
                                        <m:sub>
                                          <m:r>
                                            <a:rPr lang="en-US" sz="2500" b="1" i="1">
                                              <a:effectLst/>
                                              <a:latin typeface="Cambria Math" panose="02040503050406030204" pitchFamily="18" charset="0"/>
                                              <a:ea typeface="宋体" panose="02010600030101010101" pitchFamily="2" charset="-122"/>
                                              <a:cs typeface="Times New Roman" panose="02020603050405020304" pitchFamily="18" charset="0"/>
                                            </a:rPr>
                                            <m:t>𝟐</m:t>
                                          </m:r>
                                        </m:sub>
                                        <m:sup>
                                          <m:r>
                                            <a:rPr lang="en-US" sz="2500" b="1" i="1">
                                              <a:effectLst/>
                                              <a:latin typeface="Cambria Math" panose="02040503050406030204" pitchFamily="18" charset="0"/>
                                              <a:ea typeface="宋体" panose="02010600030101010101" pitchFamily="2" charset="-122"/>
                                              <a:cs typeface="Times New Roman" panose="02020603050405020304" pitchFamily="18" charset="0"/>
                                            </a:rPr>
                                            <m:t>𝟐</m:t>
                                          </m:r>
                                        </m:sup>
                                      </m:sSubSup>
                                      <m:r>
                                        <a:rPr lang="en-US" sz="2500" b="1">
                                          <a:effectLst/>
                                          <a:latin typeface="Cambria Math" panose="02040503050406030204" pitchFamily="18" charset="0"/>
                                          <a:ea typeface="宋体" panose="02010600030101010101" pitchFamily="2" charset="-122"/>
                                          <a:cs typeface="Times New Roman" panose="02020603050405020304" pitchFamily="18" charset="0"/>
                                        </a:rPr>
                                        <m:t>+</m:t>
                                      </m:r>
                                      <m:sSubSup>
                                        <m:sSubSup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𝒂</m:t>
                                          </m:r>
                                        </m:e>
                                        <m:sub>
                                          <m:r>
                                            <a:rPr lang="en-US" sz="2500" b="1" i="1">
                                              <a:effectLst/>
                                              <a:latin typeface="Cambria Math" panose="02040503050406030204" pitchFamily="18" charset="0"/>
                                              <a:ea typeface="宋体" panose="02010600030101010101" pitchFamily="2" charset="-122"/>
                                              <a:cs typeface="Times New Roman" panose="02020603050405020304" pitchFamily="18" charset="0"/>
                                            </a:rPr>
                                            <m:t>𝟑</m:t>
                                          </m:r>
                                        </m:sub>
                                        <m:sup>
                                          <m:r>
                                            <a:rPr lang="en-US" sz="2500" b="1" i="1">
                                              <a:effectLst/>
                                              <a:latin typeface="Cambria Math" panose="02040503050406030204" pitchFamily="18" charset="0"/>
                                              <a:ea typeface="宋体" panose="02010600030101010101" pitchFamily="2" charset="-122"/>
                                              <a:cs typeface="Times New Roman" panose="02020603050405020304" pitchFamily="18" charset="0"/>
                                            </a:rPr>
                                            <m:t>𝟐</m:t>
                                          </m:r>
                                        </m:sup>
                                      </m:sSubSup>
                                    </m:e>
                                  </m:rad>
                                  <m:r>
                                    <a:rPr lang="en-US" sz="2500" b="1" i="1">
                                      <a:effectLst/>
                                      <a:latin typeface="Cambria Math" panose="02040503050406030204" pitchFamily="18" charset="0"/>
                                      <a:ea typeface="宋体" panose="02010600030101010101" pitchFamily="2" charset="-122"/>
                                      <a:cs typeface="Times New Roman" panose="02020603050405020304" pitchFamily="18" charset="0"/>
                                    </a:rPr>
                                    <m:t>·</m:t>
                                  </m:r>
                                  <m:rad>
                                    <m:radPr>
                                      <m:degHide m:val="on"/>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bSup>
                                        <m:sSubSup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𝒃</m:t>
                                          </m:r>
                                        </m:e>
                                        <m:sub>
                                          <m:r>
                                            <a:rPr lang="en-US" sz="2500" b="1" i="1">
                                              <a:effectLst/>
                                              <a:latin typeface="Cambria Math" panose="02040503050406030204" pitchFamily="18" charset="0"/>
                                              <a:ea typeface="宋体" panose="02010600030101010101" pitchFamily="2" charset="-122"/>
                                              <a:cs typeface="Times New Roman" panose="02020603050405020304" pitchFamily="18" charset="0"/>
                                            </a:rPr>
                                            <m:t>𝟏</m:t>
                                          </m:r>
                                        </m:sub>
                                        <m:sup>
                                          <m:r>
                                            <a:rPr lang="en-US" sz="2500" b="1" i="1">
                                              <a:effectLst/>
                                              <a:latin typeface="Cambria Math" panose="02040503050406030204" pitchFamily="18" charset="0"/>
                                              <a:ea typeface="宋体" panose="02010600030101010101" pitchFamily="2" charset="-122"/>
                                              <a:cs typeface="Times New Roman" panose="02020603050405020304" pitchFamily="18" charset="0"/>
                                            </a:rPr>
                                            <m:t>𝟐</m:t>
                                          </m:r>
                                        </m:sup>
                                      </m:sSubSup>
                                      <m:r>
                                        <a:rPr lang="en-US" sz="2500" b="1">
                                          <a:effectLst/>
                                          <a:latin typeface="Cambria Math" panose="02040503050406030204" pitchFamily="18" charset="0"/>
                                          <a:ea typeface="宋体" panose="02010600030101010101" pitchFamily="2" charset="-122"/>
                                          <a:cs typeface="Times New Roman" panose="02020603050405020304" pitchFamily="18" charset="0"/>
                                        </a:rPr>
                                        <m:t>+</m:t>
                                      </m:r>
                                      <m:sSubSup>
                                        <m:sSubSup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𝒃</m:t>
                                          </m:r>
                                        </m:e>
                                        <m:sub>
                                          <m:r>
                                            <a:rPr lang="en-US" sz="2500" b="1" i="1">
                                              <a:effectLst/>
                                              <a:latin typeface="Cambria Math" panose="02040503050406030204" pitchFamily="18" charset="0"/>
                                              <a:ea typeface="宋体" panose="02010600030101010101" pitchFamily="2" charset="-122"/>
                                              <a:cs typeface="Times New Roman" panose="02020603050405020304" pitchFamily="18" charset="0"/>
                                            </a:rPr>
                                            <m:t>𝟐</m:t>
                                          </m:r>
                                        </m:sub>
                                        <m:sup>
                                          <m:r>
                                            <a:rPr lang="en-US" sz="2500" b="1" i="1">
                                              <a:effectLst/>
                                              <a:latin typeface="Cambria Math" panose="02040503050406030204" pitchFamily="18" charset="0"/>
                                              <a:ea typeface="宋体" panose="02010600030101010101" pitchFamily="2" charset="-122"/>
                                              <a:cs typeface="Times New Roman" panose="02020603050405020304" pitchFamily="18" charset="0"/>
                                            </a:rPr>
                                            <m:t>𝟐</m:t>
                                          </m:r>
                                        </m:sup>
                                      </m:sSubSup>
                                      <m:r>
                                        <a:rPr lang="en-US" sz="2500" b="1">
                                          <a:effectLst/>
                                          <a:latin typeface="Cambria Math" panose="02040503050406030204" pitchFamily="18" charset="0"/>
                                          <a:ea typeface="宋体" panose="02010600030101010101" pitchFamily="2" charset="-122"/>
                                          <a:cs typeface="Times New Roman" panose="02020603050405020304" pitchFamily="18" charset="0"/>
                                        </a:rPr>
                                        <m:t>+</m:t>
                                      </m:r>
                                      <m:sSubSup>
                                        <m:sSubSupPr>
                                          <m:ctrlPr>
                                            <a:rPr lang="zh-CN" sz="25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sz="2500" b="1" i="1">
                                              <a:effectLst/>
                                              <a:latin typeface="Cambria Math" panose="02040503050406030204" pitchFamily="18" charset="0"/>
                                              <a:ea typeface="宋体" panose="02010600030101010101" pitchFamily="2" charset="-122"/>
                                              <a:cs typeface="Times New Roman" panose="02020603050405020304" pitchFamily="18" charset="0"/>
                                            </a:rPr>
                                            <m:t>𝒃</m:t>
                                          </m:r>
                                        </m:e>
                                        <m:sub>
                                          <m:r>
                                            <a:rPr lang="en-US" sz="2500" b="1" i="1">
                                              <a:effectLst/>
                                              <a:latin typeface="Cambria Math" panose="02040503050406030204" pitchFamily="18" charset="0"/>
                                              <a:ea typeface="宋体" panose="02010600030101010101" pitchFamily="2" charset="-122"/>
                                              <a:cs typeface="Times New Roman" panose="02020603050405020304" pitchFamily="18" charset="0"/>
                                            </a:rPr>
                                            <m:t>𝟑</m:t>
                                          </m:r>
                                        </m:sub>
                                        <m:sup>
                                          <m:r>
                                            <a:rPr lang="en-US" sz="2500" b="1" i="1">
                                              <a:effectLst/>
                                              <a:latin typeface="Cambria Math" panose="02040503050406030204" pitchFamily="18" charset="0"/>
                                              <a:ea typeface="宋体" panose="02010600030101010101" pitchFamily="2" charset="-122"/>
                                              <a:cs typeface="Times New Roman" panose="02020603050405020304" pitchFamily="18" charset="0"/>
                                            </a:rPr>
                                            <m:t>𝟐</m:t>
                                          </m:r>
                                        </m:sup>
                                      </m:sSubSup>
                                    </m:e>
                                  </m:rad>
                                </m:den>
                              </m:f>
                            </m:oMath>
                          </a14:m>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2" name="表格 1"/>
              <p:cNvGraphicFramePr>
                <a:graphicFrameLocks noGrp="1"/>
              </p:cNvGraphicFramePr>
              <p:nvPr>
                <p:extLst>
                  <p:ext uri="{D42A27DB-BD31-4B8C-83A1-F6EECF244321}">
                    <p14:modId xmlns:p14="http://schemas.microsoft.com/office/powerpoint/2010/main" val="587246450"/>
                  </p:ext>
                </p:extLst>
              </p:nvPr>
            </p:nvGraphicFramePr>
            <p:xfrm>
              <a:off x="694531" y="1510951"/>
              <a:ext cx="9937242" cy="4492067"/>
            </p:xfrm>
            <a:graphic>
              <a:graphicData uri="http://schemas.openxmlformats.org/drawingml/2006/table">
                <a:tbl>
                  <a:tblPr firstRow="1" firstCol="1" bandRow="1"/>
                  <a:tblGrid>
                    <a:gridCol w="1296162"/>
                    <a:gridCol w="3024378"/>
                    <a:gridCol w="5616702"/>
                  </a:tblGrid>
                  <a:tr h="472440">
                    <a:tc>
                      <a:txBody>
                        <a:bodyPr/>
                        <a:lstStyle/>
                        <a:p>
                          <a:pPr>
                            <a:lnSpc>
                              <a:spcPct val="10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ctr">
                            <a:lnSpc>
                              <a:spcPct val="10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向量表示</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坐标表示</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38054">
                    <a:tc>
                      <a:txBody>
                        <a:bodyPr/>
                        <a:lstStyle/>
                        <a:p>
                          <a:pPr algn="ctr">
                            <a:lnSpc>
                              <a:spcPct val="10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数量积</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2970530" algn="l"/>
                            </a:tabLst>
                          </a:pPr>
                          <a:r>
                            <a:rPr kumimoji="0" lang="en-US"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5649">
                    <a:tc>
                      <a:txBody>
                        <a:bodyPr/>
                        <a:lstStyle/>
                        <a:p>
                          <a:pPr algn="ctr">
                            <a:lnSpc>
                              <a:spcPct val="10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共线</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λb</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0</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λ</a:t>
                          </a:r>
                          <a:r>
                            <a:rPr lang="zh-CN" sz="2500" b="1">
                              <a:effectLst/>
                              <a:latin typeface="Calibri" panose="020F0502020204030204" pitchFamily="34" charset="0"/>
                              <a:ea typeface="宋体" panose="02010600030101010101" pitchFamily="2" charset="-122"/>
                              <a:cs typeface="宋体" panose="02010600030101010101" pitchFamily="2" charset="-122"/>
                            </a:rPr>
                            <a:t>∈</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R)</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2970530" algn="l"/>
                            </a:tabLst>
                          </a:pPr>
                          <a:r>
                            <a:rPr kumimoji="0" lang="en-US"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 __________________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8081">
                    <a:tc>
                      <a:txBody>
                        <a:bodyPr/>
                        <a:lstStyle/>
                        <a:p>
                          <a:pPr algn="ctr">
                            <a:lnSpc>
                              <a:spcPct val="10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垂直</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=0(</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0</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0)</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2970530" algn="l"/>
                            </a:tabLst>
                          </a:pPr>
                          <a:r>
                            <a:rPr kumimoji="0" lang="en-US"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3322">
                    <a:tc>
                      <a:txBody>
                        <a:bodyPr/>
                        <a:lstStyle/>
                        <a:p>
                          <a:pPr algn="ctr">
                            <a:lnSpc>
                              <a:spcPct val="10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模</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tabLst>
                              <a:tab pos="2970530" algn="l"/>
                            </a:tabLst>
                          </a:pPr>
                          <a:endParaRPr kumimoji="0" lang="en-US"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p>
                          <a:pPr algn="ctr">
                            <a:lnSpc>
                              <a:spcPct val="100000"/>
                            </a:lnSpc>
                            <a:spcAft>
                              <a:spcPts val="0"/>
                            </a:spcAft>
                            <a:tabLst>
                              <a:tab pos="2970530" algn="l"/>
                            </a:tabLst>
                          </a:pPr>
                          <a:r>
                            <a:rPr kumimoji="0" lang="en-US" altLang="zh-CN" sz="2600"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24521">
                    <a:tc>
                      <a:txBody>
                        <a:bodyPr/>
                        <a:lstStyle/>
                        <a:p>
                          <a:pPr algn="ctr">
                            <a:lnSpc>
                              <a:spcPct val="10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夹角</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tabLst>
                              <a:tab pos="2970530" algn="l"/>
                            </a:tabLst>
                          </a:pPr>
                          <a:r>
                            <a:rPr lang="en-US" sz="2500" b="1">
                              <a:effectLst/>
                              <a:latin typeface="Times New Roman" panose="02020603050405020304" pitchFamily="18" charset="0"/>
                              <a:ea typeface="宋体" panose="02010600030101010101" pitchFamily="2" charset="-122"/>
                              <a:cs typeface="Times New Roman" panose="02020603050405020304" pitchFamily="18" charset="0"/>
                            </a:rPr>
                            <a:t>&lt;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&gt;(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0</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0)</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zh-CN"/>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77115" t="-346429" r="-217" b="-1190"/>
                          </a:stretch>
                        </a:blipFill>
                      </a:tcPr>
                    </a:tc>
                  </a:tr>
                </a:tbl>
              </a:graphicData>
            </a:graphic>
          </p:graphicFrame>
        </mc:Fallback>
      </mc:AlternateContent>
      <p:sp>
        <p:nvSpPr>
          <p:cNvPr id="3" name="矩形 2"/>
          <p:cNvSpPr/>
          <p:nvPr/>
        </p:nvSpPr>
        <p:spPr>
          <a:xfrm>
            <a:off x="6673459" y="2044732"/>
            <a:ext cx="2230098" cy="492443"/>
          </a:xfrm>
          <a:prstGeom prst="rect">
            <a:avLst/>
          </a:prstGeom>
        </p:spPr>
        <p:txBody>
          <a:bodyPr wrap="none">
            <a:spAutoFit/>
          </a:bodyPr>
          <a:lstStyle/>
          <a:p>
            <a:pPr algn="ctr">
              <a:lnSpc>
                <a:spcPct val="100000"/>
              </a:lnSpc>
              <a:spcAft>
                <a:spcPts val="0"/>
              </a:spcAft>
              <a:tabLst>
                <a:tab pos="2970530" algn="l"/>
              </a:tabLst>
            </a:pP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a:t>
            </a:r>
            <a:r>
              <a:rPr lang="en-US" altLang="zh-CN" sz="26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1</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b</a:t>
            </a:r>
            <a:r>
              <a:rPr lang="en-US" altLang="zh-CN" sz="26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1</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a:t>
            </a:r>
            <a:r>
              <a:rPr lang="en-US" altLang="zh-CN" sz="26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b</a:t>
            </a:r>
            <a:r>
              <a:rPr lang="en-US" altLang="zh-CN" sz="26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a:t>
            </a:r>
            <a:r>
              <a:rPr lang="en-US" altLang="zh-CN" sz="26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3</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b</a:t>
            </a:r>
            <a:r>
              <a:rPr lang="en-US" altLang="zh-CN" sz="26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3</a:t>
            </a:r>
            <a:endParaRPr lang="zh-CN" altLang="zh-CN" sz="26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p:txBody>
      </p:sp>
      <p:sp>
        <p:nvSpPr>
          <p:cNvPr id="4" name="矩形 3"/>
          <p:cNvSpPr/>
          <p:nvPr/>
        </p:nvSpPr>
        <p:spPr>
          <a:xfrm>
            <a:off x="6331014" y="2769013"/>
            <a:ext cx="3029997" cy="492443"/>
          </a:xfrm>
          <a:prstGeom prst="rect">
            <a:avLst/>
          </a:prstGeom>
        </p:spPr>
        <p:txBody>
          <a:bodyPr wrap="none">
            <a:spAutoFit/>
          </a:bodyPr>
          <a:lstStyle/>
          <a:p>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a:t>
            </a:r>
            <a:r>
              <a:rPr lang="en-US" altLang="zh-CN" sz="26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1</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λb</a:t>
            </a:r>
            <a:r>
              <a:rPr lang="en-US" altLang="zh-CN" sz="26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1</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a:t>
            </a:r>
            <a:r>
              <a:rPr lang="en-US" altLang="zh-CN" sz="26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λb</a:t>
            </a:r>
            <a:r>
              <a:rPr lang="en-US" altLang="zh-CN" sz="26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a:t>
            </a:r>
            <a:r>
              <a:rPr lang="en-US" altLang="zh-CN" sz="26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3</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λb</a:t>
            </a:r>
            <a:r>
              <a:rPr lang="en-US" altLang="zh-CN" sz="26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3</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6" name="矩形 5"/>
          <p:cNvSpPr/>
          <p:nvPr/>
        </p:nvSpPr>
        <p:spPr>
          <a:xfrm>
            <a:off x="6481216" y="3417094"/>
            <a:ext cx="2587568" cy="492443"/>
          </a:xfrm>
          <a:prstGeom prst="rect">
            <a:avLst/>
          </a:prstGeom>
        </p:spPr>
        <p:txBody>
          <a:bodyPr wrap="none">
            <a:spAutoFit/>
          </a:bodyPr>
          <a:lstStyle/>
          <a:p>
            <a:pPr algn="ctr">
              <a:lnSpc>
                <a:spcPct val="100000"/>
              </a:lnSpc>
              <a:spcAft>
                <a:spcPts val="0"/>
              </a:spcAft>
              <a:tabLst>
                <a:tab pos="2970530" algn="l"/>
              </a:tabLst>
            </a:pP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a:t>
            </a:r>
            <a:r>
              <a:rPr lang="en-US" altLang="zh-CN" sz="26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1</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b</a:t>
            </a:r>
            <a:r>
              <a:rPr lang="en-US" altLang="zh-CN" sz="26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1</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a:t>
            </a:r>
            <a:r>
              <a:rPr lang="en-US" altLang="zh-CN" sz="26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b</a:t>
            </a:r>
            <a:r>
              <a:rPr lang="en-US" altLang="zh-CN" sz="26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a:t>
            </a:r>
            <a:r>
              <a:rPr lang="en-US" altLang="zh-CN" sz="26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3</a:t>
            </a:r>
            <a:r>
              <a:rPr lang="en-US" altLang="zh-CN" sz="26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b</a:t>
            </a:r>
            <a:r>
              <a:rPr lang="en-US" altLang="zh-CN" sz="26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3</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=0</a:t>
            </a:r>
            <a:endParaRPr lang="zh-CN" altLang="zh-CN" sz="26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矩形 6"/>
              <p:cNvSpPr/>
              <p:nvPr/>
            </p:nvSpPr>
            <p:spPr>
              <a:xfrm>
                <a:off x="6514560" y="4010053"/>
                <a:ext cx="2494594" cy="9065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ad>
                        <m:radPr>
                          <m:degHide m:val="on"/>
                          <m:ctrlPr>
                            <a:rPr lang="zh-CN" altLang="zh-CN" sz="2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radPr>
                        <m:deg/>
                        <m:e>
                          <m:sSubSup>
                            <m:sSubSup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bSup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𝒂</m:t>
                              </m:r>
                            </m:e>
                            <m:sub>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𝟏</m:t>
                              </m:r>
                            </m:sub>
                            <m:sup>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𝟐</m:t>
                              </m:r>
                            </m:sup>
                          </m:sSubSup>
                          <m:r>
                            <a:rPr lang="en-US" altLang="zh-CN" sz="2600" b="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sSubSup>
                            <m:sSubSup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bSup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𝒂</m:t>
                              </m:r>
                            </m:e>
                            <m:sub>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𝟐</m:t>
                              </m:r>
                            </m:sub>
                            <m:sup>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𝟐</m:t>
                              </m:r>
                            </m:sup>
                          </m:sSubSup>
                          <m:r>
                            <a:rPr lang="en-US" altLang="zh-CN" sz="2600" b="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sSubSup>
                            <m:sSubSup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bSup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𝒂</m:t>
                              </m:r>
                            </m:e>
                            <m:sub>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𝟑</m:t>
                              </m:r>
                            </m:sub>
                            <m:sup>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𝟐</m:t>
                              </m:r>
                            </m:sup>
                          </m:sSubSup>
                        </m:e>
                      </m:rad>
                    </m:oMath>
                  </m:oMathPara>
                </a14:m>
                <a:endParaRPr lang="zh-CN" altLang="en-US" sz="2600">
                  <a:latin typeface="Times New Roman" panose="02020603050405020304" pitchFamily="18" charset="0"/>
                  <a:ea typeface="宋体" panose="02010600030101010101" pitchFamily="2" charset="-122"/>
                  <a:sym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6514560" y="4010053"/>
                <a:ext cx="2494594" cy="906530"/>
              </a:xfrm>
              <a:prstGeom prst="rect">
                <a:avLst/>
              </a:prstGeom>
              <a:blipFill rotWithShape="0">
                <a:blip r:embed="rId4"/>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0912283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P spid="6" grpId="0" autoUpdateAnimBg="0"/>
      <p:bldP spid="7"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55009" y="608743"/>
            <a:ext cx="10387868" cy="2424446"/>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5.</a:t>
            </a:r>
            <a:r>
              <a:rPr lang="zh-CN" altLang="zh-CN" sz="2600" b="1">
                <a:latin typeface="Times New Roman" panose="02020603050405020304" pitchFamily="18" charset="0"/>
                <a:cs typeface="Times New Roman" panose="02020603050405020304" pitchFamily="18" charset="0"/>
              </a:rPr>
              <a:t>直线的方向向量和平面的法向量</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直线的方向向量</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如果表示非零向量</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的有向线段所在直线与直线</a:t>
            </a:r>
            <a:r>
              <a:rPr lang="en-US" altLang="zh-CN" sz="2600" b="1" i="1" smtClean="0">
                <a:latin typeface="Times New Roman" panose="02020603050405020304" pitchFamily="18" charset="0"/>
                <a:cs typeface="Times New Roman" panose="02020603050405020304" pitchFamily="18" charset="0"/>
              </a:rPr>
              <a:t>l</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____________</a:t>
            </a:r>
            <a:r>
              <a:rPr lang="en-US" altLang="zh-CN" sz="2600" b="1" smtClean="0">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则称此向量</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为直线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的方向向量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64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平面的法向量</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α</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取直线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的方向向量</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则向量</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叫做平面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的法向量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3" name="矩形 2"/>
          <p:cNvSpPr/>
          <p:nvPr/>
        </p:nvSpPr>
        <p:spPr>
          <a:xfrm>
            <a:off x="1081356" y="1877536"/>
            <a:ext cx="1859805" cy="492443"/>
          </a:xfrm>
          <a:prstGeom prst="rect">
            <a:avLst/>
          </a:prstGeom>
        </p:spPr>
        <p:txBody>
          <a:bodyPr wrap="none">
            <a:spAutoFit/>
          </a:bodyPr>
          <a:lstStyle/>
          <a:p>
            <a:r>
              <a:rPr lang="zh-CN" altLang="zh-CN" sz="2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平行或重合</a:t>
            </a:r>
            <a:endParaRPr lang="zh-CN" altLang="en-US" sz="2600"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val="6797126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TotalTime>
  <Words>2090</Words>
  <Application>Microsoft Office PowerPoint</Application>
  <PresentationFormat>自定义</PresentationFormat>
  <Paragraphs>506</Paragraphs>
  <Slides>67</Slides>
  <Notes>5</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67</vt:i4>
      </vt:variant>
    </vt:vector>
  </HeadingPairs>
  <TitlesOfParts>
    <vt:vector size="83" baseType="lpstr">
      <vt:lpstr>MS Gothic</vt:lpstr>
      <vt:lpstr>等线</vt:lpstr>
      <vt:lpstr>黑体</vt:lpstr>
      <vt:lpstr>经典繁仿黑</vt:lpstr>
      <vt:lpstr>楷体</vt:lpstr>
      <vt:lpstr>宋体</vt:lpstr>
      <vt:lpstr>微软雅黑</vt:lpstr>
      <vt:lpstr>微软雅黑 Light</vt:lpstr>
      <vt:lpstr>Arial</vt:lpstr>
      <vt:lpstr>Broadway</vt:lpstr>
      <vt:lpstr>Calibri</vt:lpstr>
      <vt:lpstr>Cambria Math</vt:lpstr>
      <vt:lpstr>Courier New</vt:lpstr>
      <vt:lpstr>Impact</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JBY</cp:lastModifiedBy>
  <cp:revision>73</cp:revision>
  <dcterms:created xsi:type="dcterms:W3CDTF">2024-01-05T07:50:57Z</dcterms:created>
  <dcterms:modified xsi:type="dcterms:W3CDTF">2025-02-22T10:07:16Z</dcterms:modified>
</cp:coreProperties>
</file>