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heme/theme2.xml" ContentType="application/vnd.openxmlformats-officedocument.them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56" r:id="rId2"/>
    <p:sldId id="257" r:id="rId3"/>
    <p:sldId id="258" r:id="rId4"/>
    <p:sldId id="259" r:id="rId5"/>
    <p:sldId id="260" r:id="rId6"/>
    <p:sldId id="261" r:id="rId7"/>
    <p:sldId id="336" r:id="rId8"/>
    <p:sldId id="352" r:id="rId9"/>
    <p:sldId id="337" r:id="rId10"/>
    <p:sldId id="353" r:id="rId11"/>
    <p:sldId id="264" r:id="rId12"/>
    <p:sldId id="265" r:id="rId13"/>
    <p:sldId id="313" r:id="rId14"/>
    <p:sldId id="268" r:id="rId15"/>
    <p:sldId id="338" r:id="rId16"/>
    <p:sldId id="339" r:id="rId17"/>
    <p:sldId id="269" r:id="rId18"/>
    <p:sldId id="270" r:id="rId19"/>
    <p:sldId id="271" r:id="rId20"/>
    <p:sldId id="354" r:id="rId21"/>
    <p:sldId id="314" r:id="rId22"/>
    <p:sldId id="315" r:id="rId23"/>
    <p:sldId id="355" r:id="rId24"/>
    <p:sldId id="316" r:id="rId25"/>
    <p:sldId id="317" r:id="rId26"/>
    <p:sldId id="356" r:id="rId27"/>
    <p:sldId id="275" r:id="rId28"/>
    <p:sldId id="276" r:id="rId29"/>
    <p:sldId id="277" r:id="rId30"/>
    <p:sldId id="278" r:id="rId31"/>
    <p:sldId id="279" r:id="rId32"/>
    <p:sldId id="318" r:id="rId33"/>
    <p:sldId id="280" r:id="rId34"/>
    <p:sldId id="281" r:id="rId35"/>
    <p:sldId id="357" r:id="rId36"/>
    <p:sldId id="282" r:id="rId37"/>
    <p:sldId id="283" r:id="rId38"/>
    <p:sldId id="358" r:id="rId39"/>
    <p:sldId id="360" r:id="rId40"/>
    <p:sldId id="362" r:id="rId41"/>
    <p:sldId id="295" r:id="rId42"/>
    <p:sldId id="296" r:id="rId43"/>
    <p:sldId id="363" r:id="rId44"/>
    <p:sldId id="297" r:id="rId45"/>
    <p:sldId id="298" r:id="rId46"/>
    <p:sldId id="364" r:id="rId47"/>
    <p:sldId id="299" r:id="rId48"/>
    <p:sldId id="365" r:id="rId49"/>
    <p:sldId id="366" r:id="rId50"/>
    <p:sldId id="300" r:id="rId51"/>
    <p:sldId id="301" r:id="rId52"/>
    <p:sldId id="367" r:id="rId53"/>
    <p:sldId id="302" r:id="rId54"/>
    <p:sldId id="368" r:id="rId55"/>
    <p:sldId id="303" r:id="rId56"/>
    <p:sldId id="369" r:id="rId57"/>
    <p:sldId id="304" r:id="rId58"/>
    <p:sldId id="305" r:id="rId59"/>
    <p:sldId id="306" r:id="rId60"/>
    <p:sldId id="370" r:id="rId61"/>
    <p:sldId id="307" r:id="rId62"/>
    <p:sldId id="308" r:id="rId63"/>
    <p:sldId id="309" r:id="rId64"/>
    <p:sldId id="371" r:id="rId65"/>
    <p:sldId id="310" r:id="rId66"/>
    <p:sldId id="343" r:id="rId67"/>
    <p:sldId id="311" r:id="rId68"/>
    <p:sldId id="335" r:id="rId69"/>
    <p:sldId id="372" r:id="rId70"/>
    <p:sldId id="351" r:id="rId71"/>
  </p:sldIdLst>
  <p:sldSz cx="12190413" cy="6859588"/>
  <p:notesSz cx="6858000" cy="9144000"/>
  <p:defaultTextStyle>
    <a:defPPr>
      <a:defRPr lang="zh-CN"/>
    </a:defPPr>
    <a:lvl1pPr marL="0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30" userDrawn="1">
          <p15:clr>
            <a:srgbClr val="A4A3A4"/>
          </p15:clr>
        </p15:guide>
        <p15:guide id="2" pos="1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70AD47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44" autoAdjust="0"/>
    <p:restoredTop sz="94614" autoAdjust="0"/>
  </p:normalViewPr>
  <p:slideViewPr>
    <p:cSldViewPr>
      <p:cViewPr varScale="1">
        <p:scale>
          <a:sx n="92" d="100"/>
          <a:sy n="92" d="100"/>
        </p:scale>
        <p:origin x="192" y="84"/>
      </p:cViewPr>
      <p:guideLst>
        <p:guide orient="horz" pos="3930"/>
        <p:guide pos="1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764"/>
    </p:cViewPr>
  </p:sorterViewPr>
  <p:notesViewPr>
    <p:cSldViewPr>
      <p:cViewPr varScale="1">
        <p:scale>
          <a:sx n="63" d="100"/>
          <a:sy n="63" d="100"/>
        </p:scale>
        <p:origin x="-3163" y="-77"/>
      </p:cViewPr>
      <p:guideLst>
        <p:guide orient="horz" pos="2880"/>
        <p:guide pos="2160"/>
      </p:guideLst>
    </p:cSldViewPr>
  </p:notesViewPr>
  <p:gridSpacing cx="216027" cy="216027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8181C-C744-4CB4-9546-BD96C8CA40C4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7F588-7F48-4419-A943-E4BFEBDD09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789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312-6A05-4643-B813-780AEBCA5446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0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36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76E8C2-FB17-4F97-B19D-97236ED15B4B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5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5295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6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0236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7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8070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8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1224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9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4166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10" Type="http://schemas.openxmlformats.org/officeDocument/2006/relationships/slide" Target="../slides/slide3.xml"/><Relationship Id="rId4" Type="http://schemas.openxmlformats.org/officeDocument/2006/relationships/tags" Target="../tags/tag6.xml"/><Relationship Id="rId9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" Target="../slides/slide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1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3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9" Type="http://schemas.openxmlformats.org/officeDocument/2006/relationships/image" Target="../media/image2.TI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45.xml"/><Relationship Id="rId13" Type="http://schemas.openxmlformats.org/officeDocument/2006/relationships/slide" Target="../slides/slide55.xml"/><Relationship Id="rId18" Type="http://schemas.openxmlformats.org/officeDocument/2006/relationships/slide" Target="../slides/slide62.xml"/><Relationship Id="rId3" Type="http://schemas.openxmlformats.org/officeDocument/2006/relationships/tags" Target="../tags/tag41.xml"/><Relationship Id="rId21" Type="http://schemas.openxmlformats.org/officeDocument/2006/relationships/slide" Target="../slides/slide67.xml"/><Relationship Id="rId7" Type="http://schemas.openxmlformats.org/officeDocument/2006/relationships/slide" Target="../slides/slide44.xml"/><Relationship Id="rId12" Type="http://schemas.openxmlformats.org/officeDocument/2006/relationships/slide" Target="../slides/slide53.xml"/><Relationship Id="rId17" Type="http://schemas.openxmlformats.org/officeDocument/2006/relationships/slide" Target="../slides/slide61.xml"/><Relationship Id="rId2" Type="http://schemas.openxmlformats.org/officeDocument/2006/relationships/tags" Target="../tags/tag40.xml"/><Relationship Id="rId16" Type="http://schemas.openxmlformats.org/officeDocument/2006/relationships/slide" Target="../slides/slide59.xml"/><Relationship Id="rId20" Type="http://schemas.openxmlformats.org/officeDocument/2006/relationships/slide" Target="../slides/slide65.xml"/><Relationship Id="rId1" Type="http://schemas.openxmlformats.org/officeDocument/2006/relationships/tags" Target="../tags/tag39.xml"/><Relationship Id="rId6" Type="http://schemas.openxmlformats.org/officeDocument/2006/relationships/slide" Target="../slides/slide42.xml"/><Relationship Id="rId11" Type="http://schemas.openxmlformats.org/officeDocument/2006/relationships/slide" Target="../slides/slide51.xml"/><Relationship Id="rId5" Type="http://schemas.openxmlformats.org/officeDocument/2006/relationships/slideMaster" Target="../slideMasters/slideMaster1.xml"/><Relationship Id="rId15" Type="http://schemas.openxmlformats.org/officeDocument/2006/relationships/slide" Target="../slides/slide58.xml"/><Relationship Id="rId10" Type="http://schemas.openxmlformats.org/officeDocument/2006/relationships/slide" Target="../slides/slide50.xml"/><Relationship Id="rId19" Type="http://schemas.openxmlformats.org/officeDocument/2006/relationships/slide" Target="../slides/slide63.xml"/><Relationship Id="rId4" Type="http://schemas.openxmlformats.org/officeDocument/2006/relationships/tags" Target="../tags/tag42.xml"/><Relationship Id="rId9" Type="http://schemas.openxmlformats.org/officeDocument/2006/relationships/slide" Target="../slides/slide47.xml"/><Relationship Id="rId14" Type="http://schemas.openxmlformats.org/officeDocument/2006/relationships/slide" Target="../slides/slide57.xml"/><Relationship Id="rId22" Type="http://schemas.openxmlformats.org/officeDocument/2006/relationships/slide" Target="../slides/slide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1693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4385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-33020" y="4782185"/>
            <a:ext cx="12223750" cy="4248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-33020" y="5173345"/>
            <a:ext cx="12223750" cy="1684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02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b532d12f2eb97268d3897fb1f2b9ada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3020" y="0"/>
            <a:ext cx="1222502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6923" y="15647"/>
            <a:ext cx="12231683" cy="6883724"/>
          </a:xfrm>
          <a:prstGeom prst="rect">
            <a:avLst/>
          </a:prstGeom>
          <a:solidFill>
            <a:srgbClr val="548235">
              <a:alpha val="55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100000"/>
              </a:lnSpc>
            </a:pP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7"/>
          <p:cNvSpPr txBox="1"/>
          <p:nvPr userDrawn="1"/>
        </p:nvSpPr>
        <p:spPr>
          <a:xfrm>
            <a:off x="3071095" y="2781945"/>
            <a:ext cx="6038064" cy="83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本课结束</a:t>
            </a:r>
          </a:p>
        </p:txBody>
      </p:sp>
    </p:spTree>
    <p:extLst>
      <p:ext uri="{BB962C8B-B14F-4D97-AF65-F5344CB8AC3E}">
        <p14:creationId xmlns:p14="http://schemas.microsoft.com/office/powerpoint/2010/main" val="3319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b532d12f2eb97268d3897fb1f2b9ada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502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-33016" y="4783293"/>
            <a:ext cx="12222159" cy="4249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-33016" y="5174543"/>
            <a:ext cx="12222159" cy="1685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8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10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7" name="矩形 16"/>
          <p:cNvSpPr/>
          <p:nvPr userDrawn="1">
            <p:custDataLst>
              <p:tags r:id="rId5"/>
            </p:custDataLst>
          </p:nvPr>
        </p:nvSpPr>
        <p:spPr>
          <a:xfrm>
            <a:off x="0" y="1914333"/>
            <a:ext cx="12190413" cy="437997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6"/>
            </p:custDataLst>
          </p:nvPr>
        </p:nvSpPr>
        <p:spPr>
          <a:xfrm>
            <a:off x="833619" y="-20959"/>
            <a:ext cx="2605066" cy="1720613"/>
          </a:xfrm>
          <a:prstGeom prst="rect">
            <a:avLst/>
          </a:prstGeom>
          <a:solidFill>
            <a:srgbClr val="54823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矩形 14"/>
          <p:cNvSpPr/>
          <p:nvPr userDrawn="1">
            <p:custDataLst>
              <p:tags r:id="rId7"/>
            </p:custDataLst>
          </p:nvPr>
        </p:nvSpPr>
        <p:spPr>
          <a:xfrm>
            <a:off x="834253" y="389345"/>
            <a:ext cx="2604431" cy="1310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矩形 15"/>
          <p:cNvSpPr/>
          <p:nvPr userDrawn="1">
            <p:custDataLst>
              <p:tags r:id="rId8"/>
            </p:custDataLst>
          </p:nvPr>
        </p:nvSpPr>
        <p:spPr>
          <a:xfrm>
            <a:off x="956157" y="746966"/>
            <a:ext cx="2360623" cy="896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课标</a:t>
            </a:r>
            <a:r>
              <a:rPr lang="zh-CN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</a:t>
            </a:r>
            <a:endParaRPr lang="zh-CN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4285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6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1670168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6" y="167679"/>
            <a:ext cx="1751737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156320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7" y="167679"/>
            <a:ext cx="2231354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74631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63491" y="18863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知识梳理</a:t>
            </a: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60358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3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33015" y="17021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诊断自测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4318926" y="189389"/>
            <a:ext cx="4673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</a:rPr>
              <a:t>概念思考辨析</a:t>
            </a:r>
            <a:r>
              <a:rPr lang="en-US" altLang="zh-CN" sz="2800" dirty="0" smtClean="0">
                <a:solidFill>
                  <a:schemeClr val="tx1"/>
                </a:solidFill>
              </a:rPr>
              <a:t>+</a:t>
            </a:r>
            <a:r>
              <a:rPr lang="zh-CN" altLang="en-US" sz="2800" dirty="0" smtClean="0">
                <a:solidFill>
                  <a:schemeClr val="tx1"/>
                </a:solidFill>
              </a:rPr>
              <a:t>教材经典改编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pic>
        <p:nvPicPr>
          <p:cNvPr id="14" name="image2.jpeg"/>
          <p:cNvPicPr/>
          <p:nvPr userDrawn="1"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5338" y="303585"/>
            <a:ext cx="1046212" cy="30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1">
            <a:hlinkClick r:id="rId6" action="ppaction://hlinksldjump"/>
          </p:cNvPr>
          <p:cNvSpPr>
            <a:spLocks noChangeArrowheads="1"/>
          </p:cNvSpPr>
          <p:nvPr userDrawn="1"/>
        </p:nvSpPr>
        <p:spPr bwMode="auto">
          <a:xfrm>
            <a:off x="2258719" y="6418161"/>
            <a:ext cx="246030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1</a:t>
            </a:r>
          </a:p>
        </p:txBody>
      </p:sp>
      <p:sp>
        <p:nvSpPr>
          <p:cNvPr id="11" name="Rectangle 21">
            <a:hlinkClick r:id="rId7" action="ppaction://hlinksldjump"/>
          </p:cNvPr>
          <p:cNvSpPr>
            <a:spLocks noChangeArrowheads="1"/>
          </p:cNvSpPr>
          <p:nvPr userDrawn="1"/>
        </p:nvSpPr>
        <p:spPr bwMode="auto">
          <a:xfrm>
            <a:off x="2555543" y="6418161"/>
            <a:ext cx="246031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2</a:t>
            </a:r>
          </a:p>
        </p:txBody>
      </p:sp>
      <p:sp>
        <p:nvSpPr>
          <p:cNvPr id="12" name="Rectangle 21">
            <a:hlinkClick r:id="rId8" action="ppaction://hlinksldjump"/>
          </p:cNvPr>
          <p:cNvSpPr>
            <a:spLocks noChangeArrowheads="1"/>
          </p:cNvSpPr>
          <p:nvPr userDrawn="1"/>
        </p:nvSpPr>
        <p:spPr bwMode="auto">
          <a:xfrm>
            <a:off x="285395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3</a:t>
            </a:r>
          </a:p>
        </p:txBody>
      </p:sp>
      <p:sp>
        <p:nvSpPr>
          <p:cNvPr id="13" name="Rectangle 21">
            <a:hlinkClick r:id="rId9" action="ppaction://hlinksldjump"/>
          </p:cNvPr>
          <p:cNvSpPr>
            <a:spLocks noChangeArrowheads="1"/>
          </p:cNvSpPr>
          <p:nvPr userDrawn="1"/>
        </p:nvSpPr>
        <p:spPr bwMode="auto">
          <a:xfrm>
            <a:off x="3150778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4</a:t>
            </a:r>
          </a:p>
        </p:txBody>
      </p:sp>
      <p:sp>
        <p:nvSpPr>
          <p:cNvPr id="14" name="Rectangle 21">
            <a:hlinkClick r:id="rId10" action="ppaction://hlinksldjump"/>
          </p:cNvPr>
          <p:cNvSpPr>
            <a:spLocks noChangeArrowheads="1"/>
          </p:cNvSpPr>
          <p:nvPr userDrawn="1"/>
        </p:nvSpPr>
        <p:spPr bwMode="auto">
          <a:xfrm>
            <a:off x="3447602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5</a:t>
            </a:r>
          </a:p>
        </p:txBody>
      </p:sp>
      <p:sp>
        <p:nvSpPr>
          <p:cNvPr id="15" name="Rectangle 21">
            <a:hlinkClick r:id="rId11" action="ppaction://hlinksldjump"/>
          </p:cNvPr>
          <p:cNvSpPr>
            <a:spLocks noChangeArrowheads="1"/>
          </p:cNvSpPr>
          <p:nvPr userDrawn="1"/>
        </p:nvSpPr>
        <p:spPr bwMode="auto">
          <a:xfrm>
            <a:off x="3744426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6</a:t>
            </a:r>
          </a:p>
        </p:txBody>
      </p:sp>
      <p:sp>
        <p:nvSpPr>
          <p:cNvPr id="16" name="Rectangle 21">
            <a:hlinkClick r:id="rId12" action="ppaction://hlinksldjump"/>
          </p:cNvPr>
          <p:cNvSpPr>
            <a:spLocks noChangeArrowheads="1"/>
          </p:cNvSpPr>
          <p:nvPr userDrawn="1"/>
        </p:nvSpPr>
        <p:spPr bwMode="auto">
          <a:xfrm>
            <a:off x="4041249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7</a:t>
            </a:r>
          </a:p>
        </p:txBody>
      </p:sp>
      <p:sp>
        <p:nvSpPr>
          <p:cNvPr id="17" name="Rectangle 21">
            <a:hlinkClick r:id="rId13" action="ppaction://hlinksldjump"/>
          </p:cNvPr>
          <p:cNvSpPr>
            <a:spLocks noChangeArrowheads="1"/>
          </p:cNvSpPr>
          <p:nvPr userDrawn="1"/>
        </p:nvSpPr>
        <p:spPr bwMode="auto">
          <a:xfrm>
            <a:off x="433807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8</a:t>
            </a:r>
          </a:p>
        </p:txBody>
      </p:sp>
      <p:sp>
        <p:nvSpPr>
          <p:cNvPr id="18" name="Rectangle 21">
            <a:hlinkClick r:id="rId14" action="ppaction://hlinksldjump"/>
          </p:cNvPr>
          <p:cNvSpPr>
            <a:spLocks noChangeArrowheads="1"/>
          </p:cNvSpPr>
          <p:nvPr userDrawn="1"/>
        </p:nvSpPr>
        <p:spPr bwMode="auto">
          <a:xfrm>
            <a:off x="4634897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9</a:t>
            </a:r>
          </a:p>
        </p:txBody>
      </p:sp>
      <p:sp>
        <p:nvSpPr>
          <p:cNvPr id="19" name="Rectangle 21">
            <a:hlinkClick r:id="rId15" action="ppaction://hlinksldjump"/>
          </p:cNvPr>
          <p:cNvSpPr>
            <a:spLocks noChangeArrowheads="1"/>
          </p:cNvSpPr>
          <p:nvPr userDrawn="1"/>
        </p:nvSpPr>
        <p:spPr bwMode="auto">
          <a:xfrm>
            <a:off x="493172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10</a:t>
            </a:r>
          </a:p>
        </p:txBody>
      </p:sp>
      <p:sp>
        <p:nvSpPr>
          <p:cNvPr id="20" name="Rectangle 21">
            <a:hlinkClick r:id="rId16" action="ppaction://hlinksldjump"/>
          </p:cNvPr>
          <p:cNvSpPr>
            <a:spLocks noChangeArrowheads="1"/>
          </p:cNvSpPr>
          <p:nvPr userDrawn="1"/>
        </p:nvSpPr>
        <p:spPr bwMode="auto">
          <a:xfrm>
            <a:off x="527775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11</a:t>
            </a:r>
          </a:p>
        </p:txBody>
      </p:sp>
      <p:sp>
        <p:nvSpPr>
          <p:cNvPr id="21" name="Rectangle 21">
            <a:hlinkClick r:id="rId17" action="ppaction://hlinksldjump"/>
          </p:cNvPr>
          <p:cNvSpPr>
            <a:spLocks noChangeArrowheads="1"/>
          </p:cNvSpPr>
          <p:nvPr userDrawn="1"/>
        </p:nvSpPr>
        <p:spPr bwMode="auto">
          <a:xfrm>
            <a:off x="562378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12</a:t>
            </a:r>
          </a:p>
        </p:txBody>
      </p:sp>
      <p:sp>
        <p:nvSpPr>
          <p:cNvPr id="22" name="Rectangle 21">
            <a:hlinkClick r:id="rId18" action="ppaction://hlinksldjump"/>
          </p:cNvPr>
          <p:cNvSpPr>
            <a:spLocks noChangeArrowheads="1"/>
          </p:cNvSpPr>
          <p:nvPr userDrawn="1"/>
        </p:nvSpPr>
        <p:spPr bwMode="auto">
          <a:xfrm>
            <a:off x="596981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13</a:t>
            </a:r>
          </a:p>
        </p:txBody>
      </p:sp>
      <p:sp>
        <p:nvSpPr>
          <p:cNvPr id="23" name="Rectangle 21">
            <a:hlinkClick r:id="rId19" action="ppaction://hlinksldjump"/>
          </p:cNvPr>
          <p:cNvSpPr>
            <a:spLocks noChangeArrowheads="1"/>
          </p:cNvSpPr>
          <p:nvPr userDrawn="1"/>
        </p:nvSpPr>
        <p:spPr bwMode="auto">
          <a:xfrm>
            <a:off x="631584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14</a:t>
            </a:r>
          </a:p>
        </p:txBody>
      </p:sp>
      <p:sp>
        <p:nvSpPr>
          <p:cNvPr id="24" name="Rectangle 21">
            <a:hlinkClick r:id="rId20" action="ppaction://hlinksldjump"/>
          </p:cNvPr>
          <p:cNvSpPr>
            <a:spLocks noChangeArrowheads="1"/>
          </p:cNvSpPr>
          <p:nvPr userDrawn="1"/>
        </p:nvSpPr>
        <p:spPr bwMode="auto">
          <a:xfrm>
            <a:off x="666187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15</a:t>
            </a:r>
          </a:p>
        </p:txBody>
      </p:sp>
      <p:sp>
        <p:nvSpPr>
          <p:cNvPr id="25" name="Rectangle 21">
            <a:hlinkClick r:id="rId21" action="ppaction://hlinksldjump"/>
          </p:cNvPr>
          <p:cNvSpPr>
            <a:spLocks noChangeArrowheads="1"/>
          </p:cNvSpPr>
          <p:nvPr userDrawn="1"/>
        </p:nvSpPr>
        <p:spPr bwMode="auto">
          <a:xfrm>
            <a:off x="700790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16</a:t>
            </a:r>
          </a:p>
        </p:txBody>
      </p:sp>
      <p:sp>
        <p:nvSpPr>
          <p:cNvPr id="26" name="动作按钮: 后退或前一项 25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动作按钮: 前进或下一项 26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动作按钮: 结束 27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圆角矩形 28">
            <a:hlinkClick r:id="rId22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389553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4924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51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1" r:id="rId11"/>
  </p:sldLayoutIdLst>
  <p:timing>
    <p:tnLst>
      <p:par>
        <p:cTn id="1" dur="indefinite" restart="never" nodeType="tmRoot"/>
      </p:par>
    </p:tnLst>
  </p:timing>
  <p:txStyles>
    <p:titleStyle>
      <a:lvl1pPr algn="ctr" defTabSz="108850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88" indent="-408188" algn="l" defTabSz="108850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defTabSz="1088502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627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878" indent="-272125" algn="l" defTabSz="108850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29" indent="-272125" algn="l" defTabSz="1088502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80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31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8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13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6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7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1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4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7.xml"/><Relationship Id="rId4" Type="http://schemas.openxmlformats.org/officeDocument/2006/relationships/image" Target="../media/image22.T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8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slide" Target="slide41.xml"/><Relationship Id="rId4" Type="http://schemas.openxmlformats.org/officeDocument/2006/relationships/slide" Target="slide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8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9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96.xml"/><Relationship Id="rId5" Type="http://schemas.openxmlformats.org/officeDocument/2006/relationships/image" Target="../media/image34.png"/><Relationship Id="rId4" Type="http://schemas.openxmlformats.org/officeDocument/2006/relationships/image" Target="../media/image3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0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04.xml"/><Relationship Id="rId1" Type="http://schemas.openxmlformats.org/officeDocument/2006/relationships/tags" Target="../tags/tag10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4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4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4.xml"/><Relationship Id="rId4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2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image" Target="../media/image48.png"/><Relationship Id="rId5" Type="http://schemas.openxmlformats.org/officeDocument/2006/relationships/image" Target="../media/image41.png"/><Relationship Id="rId4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2.xml"/><Relationship Id="rId1" Type="http://schemas.openxmlformats.org/officeDocument/2006/relationships/tags" Target="../tags/tag12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4" Type="http://schemas.openxmlformats.org/officeDocument/2006/relationships/image" Target="../media/image48.T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T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7.xml"/><Relationship Id="rId4" Type="http://schemas.openxmlformats.org/officeDocument/2006/relationships/image" Target="../media/image49.T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5" Type="http://schemas.openxmlformats.org/officeDocument/2006/relationships/image" Target="../media/image51.TIF"/><Relationship Id="rId4" Type="http://schemas.openxmlformats.org/officeDocument/2006/relationships/image" Target="../media/image50.T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4" Type="http://schemas.openxmlformats.org/officeDocument/2006/relationships/image" Target="../media/image52.T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5" Type="http://schemas.openxmlformats.org/officeDocument/2006/relationships/image" Target="../media/image62.png"/><Relationship Id="rId4" Type="http://schemas.openxmlformats.org/officeDocument/2006/relationships/image" Target="../media/image53.TI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7.xml"/><Relationship Id="rId5" Type="http://schemas.openxmlformats.org/officeDocument/2006/relationships/image" Target="../media/image57.png"/><Relationship Id="rId4" Type="http://schemas.openxmlformats.org/officeDocument/2006/relationships/image" Target="../media/image55.TI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472036" y="4763921"/>
            <a:ext cx="6238063" cy="463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1300"/>
              </a:spcBef>
              <a:spcAft>
                <a:spcPts val="1300"/>
              </a:spcAft>
              <a:defRPr/>
            </a:pPr>
            <a:r>
              <a:rPr lang="zh-CN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第七章　立体几何与空间向量</a:t>
            </a:r>
          </a:p>
        </p:txBody>
      </p:sp>
      <p:sp>
        <p:nvSpPr>
          <p:cNvPr id="8" name="文本框 5"/>
          <p:cNvSpPr txBox="1"/>
          <p:nvPr/>
        </p:nvSpPr>
        <p:spPr>
          <a:xfrm>
            <a:off x="2855223" y="5158030"/>
            <a:ext cx="8874875" cy="83013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 fontAlgn="auto">
              <a:lnSpc>
                <a:spcPct val="100000"/>
              </a:lnSpc>
              <a:spcBef>
                <a:spcPts val="1400"/>
              </a:spcBef>
              <a:spcAft>
                <a:spcPts val="1450"/>
              </a:spcAft>
              <a:defRPr/>
            </a:pP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节　空间直线、平面的垂直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9356777" y="0"/>
            <a:ext cx="2398083" cy="1329998"/>
            <a:chOff x="14872" y="0"/>
            <a:chExt cx="3777" cy="2094"/>
          </a:xfrm>
        </p:grpSpPr>
        <p:pic>
          <p:nvPicPr>
            <p:cNvPr id="11" name="图片 11" descr="创新设计字体-0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biLevel thresh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2" y="0"/>
              <a:ext cx="2151" cy="2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文本框 13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6421" y="851"/>
              <a:ext cx="2229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INNOVATIVE </a:t>
              </a:r>
            </a:p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254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9383" y="596043"/>
            <a:ext cx="10578418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两个平面垂直的判定定理与性质定理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208.jpeg"/>
          <p:cNvPicPr/>
          <p:nvPr/>
        </p:nvPicPr>
        <p:blipFill>
          <a:blip r:embed="rId2"/>
          <a:stretch>
            <a:fillRect/>
          </a:stretch>
        </p:blipFill>
        <p:spPr>
          <a:xfrm>
            <a:off x="5879179" y="2125133"/>
            <a:ext cx="1728216" cy="1363959"/>
          </a:xfrm>
          <a:prstGeom prst="rect">
            <a:avLst/>
          </a:prstGeom>
        </p:spPr>
      </p:pic>
      <p:pic>
        <p:nvPicPr>
          <p:cNvPr id="4" name="image209.jpeg"/>
          <p:cNvPicPr/>
          <p:nvPr/>
        </p:nvPicPr>
        <p:blipFill>
          <a:blip r:embed="rId3"/>
          <a:stretch>
            <a:fillRect/>
          </a:stretch>
        </p:blipFill>
        <p:spPr>
          <a:xfrm>
            <a:off x="5879179" y="4081356"/>
            <a:ext cx="1728216" cy="13639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格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1494243"/>
                  </p:ext>
                </p:extLst>
              </p:nvPr>
            </p:nvGraphicFramePr>
            <p:xfrm>
              <a:off x="681831" y="1294924"/>
              <a:ext cx="9721216" cy="4934133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080135"/>
                    <a:gridCol w="3944015"/>
                    <a:gridCol w="2130090"/>
                    <a:gridCol w="2566976"/>
                  </a:tblGrid>
                  <a:tr h="70503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文字语言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图形表示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符号表示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87915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判定定理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如果一个平面过另一个平面</a:t>
                          </a: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的</a:t>
                          </a:r>
                          <a:r>
                            <a:rPr kumimoji="0" lang="en-US" altLang="zh-CN" sz="2600" b="1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</a:t>
                          </a:r>
                          <a:r>
                            <a:rPr lang="en-US" sz="2500" b="1" smtClean="0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那么这两个平面垂直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14:m>
                            <m:oMath xmlns:m="http://schemas.openxmlformats.org/officeDocument/2006/math">
                              <m:d>
                                <m:dPr>
                                  <m:begChr m:val=""/>
                                  <m:endChr m:val="}"/>
                                  <m:ctrlPr>
                                    <a:rPr lang="zh-CN" sz="2600" b="1" i="1" u="none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eqArr>
                                    <m:eqArrPr>
                                      <m:ctrlPr>
                                        <a:rPr lang="zh-CN" altLang="en-US" sz="2600" b="1" i="1" u="none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altLang="zh-CN" sz="2600" b="1" i="1" u="none" smtClean="0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  </m:t>
                                      </m:r>
                                      <m:m>
                                        <m:mPr>
                                          <m:plcHide m:val="on"/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zh-CN" sz="2600" b="1" i="1" u="none"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a:rPr lang="en-US" sz="2600" b="1" i="1" u="none">
                                                <a:effectLst/>
                                                <a:latin typeface="Cambria Math" panose="02040503050406030204" pitchFamily="18" charset="0"/>
                                                <a:ea typeface="宋体" panose="02010600030101010101" pitchFamily="2" charset="-122"/>
                                                <a:cs typeface="Times New Roman" panose="02020603050405020304" pitchFamily="18" charset="0"/>
                                              </a:rPr>
                                              <m:t>𝒍</m:t>
                                            </m:r>
                                            <m:r>
                                              <a:rPr lang="en-US" sz="2600" b="1" u="none">
                                                <a:effectLst/>
                                                <a:latin typeface="Cambria Math" panose="02040503050406030204" pitchFamily="18" charset="0"/>
                                                <a:ea typeface="宋体" panose="02010600030101010101" pitchFamily="2" charset="-122"/>
                                                <a:cs typeface="Times New Roman" panose="02020603050405020304" pitchFamily="18" charset="0"/>
                                              </a:rPr>
                                              <m:t>⊥</m:t>
                                            </m:r>
                                            <m:r>
                                              <a:rPr lang="en-US" sz="2600" b="1" i="1" u="none">
                                                <a:effectLst/>
                                                <a:latin typeface="Cambria Math" panose="02040503050406030204" pitchFamily="18" charset="0"/>
                                                <a:ea typeface="宋体" panose="02010600030101010101" pitchFamily="2" charset="-122"/>
                                                <a:cs typeface="Times New Roman" panose="02020603050405020304" pitchFamily="18" charset="0"/>
                                              </a:rPr>
                                              <m:t>𝜶</m:t>
                                            </m:r>
                                          </m:e>
                                        </m:mr>
                                        <m:mr>
                                          <m:e/>
                                        </m:mr>
                                      </m:m>
                                    </m:e>
                                    <m:e>
                                      <m:r>
                                        <a:rPr lang="en-US" sz="2600" b="1" i="1" u="none" smtClean="0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_______</m:t>
                                      </m:r>
                                    </m:e>
                                  </m:eqArr>
                                </m:e>
                              </m:d>
                            </m:oMath>
                          </a14:m>
                          <a:r>
                            <a:rPr lang="en-US" sz="2500" b="1" smtClean="0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Cambria Math" panose="02040503050406030204" pitchFamily="18" charset="0"/>
                            </a:rPr>
                            <a:t>⇒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α</a:t>
                          </a:r>
                          <a:r>
                            <a:rPr lang="zh-CN" sz="2500" b="1"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a:t>⊥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β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57562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性质定理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两个平面垂直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如果一个平面内有一直线垂直于这两个平面</a:t>
                          </a: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的</a:t>
                          </a:r>
                          <a:r>
                            <a:rPr kumimoji="0" lang="en-US" altLang="zh-CN" sz="2600" b="1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</a:t>
                          </a:r>
                          <a:r>
                            <a:rPr lang="en-US" sz="2500" b="1" smtClean="0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那么这条直线与另一个平面垂直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14:m>
                            <m:oMath xmlns:m="http://schemas.openxmlformats.org/officeDocument/2006/math">
                              <m:d>
                                <m:dPr>
                                  <m:begChr m:val=""/>
                                  <m:endChr m:val="}"/>
                                  <m:ctrlPr>
                                    <a:rPr lang="zh-CN" sz="2500" b="1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plcHide m:val="on"/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en-US" altLang="zh-CN" sz="2500" b="1" i="1" smtClean="0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     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𝜶</m:t>
                                        </m:r>
                                        <m:r>
                                          <a:rPr lang="en-US" sz="2500" b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⊥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𝜷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𝜶</m:t>
                                        </m:r>
                                        <m:r>
                                          <a:rPr lang="en-US" sz="2500" b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⋂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𝜷</m:t>
                                        </m:r>
                                        <m:r>
                                          <a:rPr lang="en-US" sz="2500" b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=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𝒂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2500" b="1" i="1" smtClean="0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       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𝒍</m:t>
                                        </m:r>
                                        <m:r>
                                          <a:rPr lang="en-US" sz="2500" b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⊥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𝒂</m:t>
                                        </m:r>
                                      </m:e>
                                    </m:mr>
                                    <m:mr>
                                      <m:e>
                                        <m:bar>
                                          <m:barPr>
                                            <m:ctrlPr>
                                              <a:rPr lang="zh-CN" sz="2500" b="1" i="1"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barPr>
                                          <m:e>
                                            <m:r>
                                              <a:rPr lang="en-US" altLang="zh-CN" sz="2500" b="1" i="1" smtClean="0"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                </m:t>
                                            </m:r>
                                          </m:e>
                                        </m:bar>
                                      </m:e>
                                    </m:mr>
                                  </m:m>
                                </m:e>
                              </m:d>
                            </m:oMath>
                          </a14:m>
                          <a:r>
                            <a:rPr lang="en-US" sz="2500" b="1" dirty="0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Cambria Math" panose="02040503050406030204" pitchFamily="18" charset="0"/>
                            </a:rPr>
                            <a:t>⇒</a:t>
                          </a:r>
                          <a:r>
                            <a:rPr lang="en-US" sz="2500" b="1" i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l</a:t>
                          </a:r>
                          <a:r>
                            <a:rPr lang="zh-CN" sz="2500" b="1" dirty="0"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a:t>⊥</a:t>
                          </a:r>
                          <a:r>
                            <a:rPr lang="en-US" sz="2500" b="1" i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α</a:t>
                          </a:r>
                          <a:endParaRPr lang="zh-CN" sz="25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格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1494243"/>
                  </p:ext>
                </p:extLst>
              </p:nvPr>
            </p:nvGraphicFramePr>
            <p:xfrm>
              <a:off x="681831" y="1294924"/>
              <a:ext cx="9721216" cy="480370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080135"/>
                    <a:gridCol w="3944015"/>
                    <a:gridCol w="2130090"/>
                    <a:gridCol w="2566976"/>
                  </a:tblGrid>
                  <a:tr h="70503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文字语言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图形表示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符号表示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76358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判定定理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如果一个平面过另一个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平面</a:t>
                          </a: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的</a:t>
                          </a:r>
                          <a:r>
                            <a:rPr kumimoji="0" lang="en-US" altLang="zh-CN" sz="2600" b="1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</a:t>
                          </a:r>
                          <a:r>
                            <a:rPr lang="en-US" sz="2500" b="1" smtClean="0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那么这两个平面垂直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279335" t="-40484" r="-475" b="-139100"/>
                          </a:stretch>
                        </a:blipFill>
                      </a:tcPr>
                    </a:tc>
                  </a:tr>
                  <a:tr h="233508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性质定理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两个平面垂直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如果一个平面内有一直线垂直于这两个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平面</a:t>
                          </a: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的</a:t>
                          </a:r>
                          <a:r>
                            <a:rPr kumimoji="0" lang="en-US" altLang="zh-CN" sz="2600" b="1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</a:t>
                          </a:r>
                          <a:r>
                            <a:rPr lang="en-US" sz="2500" b="1" smtClean="0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那么这条直线与另一个平面垂直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279335" t="-105729" r="-475" b="-4688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6" name="矩形 5"/>
          <p:cNvSpPr/>
          <p:nvPr/>
        </p:nvSpPr>
        <p:spPr>
          <a:xfrm>
            <a:off x="2548974" y="2659793"/>
            <a:ext cx="8547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垂线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94515" y="5044154"/>
            <a:ext cx="8547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交线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8129423" y="2860453"/>
                <a:ext cx="1051121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5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𝒍</m:t>
                      </m:r>
                      <m:r>
                        <a:rPr lang="en-US" altLang="zh-CN" sz="25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⊂</m:t>
                      </m:r>
                      <m:r>
                        <a:rPr lang="en-US" altLang="zh-CN" sz="25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𝜷</m:t>
                      </m:r>
                    </m:oMath>
                  </m:oMathPara>
                </a14:m>
                <a:endParaRPr lang="zh-CN" altLang="en-US" sz="2500" dirty="0"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9423" y="2860453"/>
                <a:ext cx="1051121" cy="49244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8080303" y="5295170"/>
                <a:ext cx="1008801" cy="4770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5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𝒍</m:t>
                      </m:r>
                      <m:r>
                        <a:rPr lang="en-US" altLang="zh-CN" sz="25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⊂</m:t>
                      </m:r>
                      <m:r>
                        <a:rPr lang="en-US" altLang="zh-CN" sz="25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𝜷</m:t>
                      </m:r>
                    </m:oMath>
                  </m:oMathPara>
                </a14:m>
                <a:endParaRPr lang="zh-CN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0303" y="5295170"/>
                <a:ext cx="1008801" cy="477054"/>
              </a:xfrm>
              <a:prstGeom prst="rect">
                <a:avLst/>
              </a:prstGeom>
              <a:blipFill rotWithShape="0">
                <a:blip r:embed="rId6"/>
                <a:stretch>
                  <a:fillRect r="-1818"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19022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utoUpdateAnimBg="0"/>
      <p:bldP spid="8" grpId="0" autoUpdateAnimBg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-635" y="1416379"/>
            <a:ext cx="2622209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437459" y="1498947"/>
            <a:ext cx="283109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558728" y="1517367"/>
            <a:ext cx="2733319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常用结论与微点提醒</a:t>
            </a:r>
          </a:p>
        </p:txBody>
      </p:sp>
      <p:sp>
        <p:nvSpPr>
          <p:cNvPr id="7" name="矩形 6"/>
          <p:cNvSpPr/>
          <p:nvPr/>
        </p:nvSpPr>
        <p:spPr>
          <a:xfrm>
            <a:off x="269382" y="2134417"/>
            <a:ext cx="11589417" cy="362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直线与平面垂直的常用结论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若一条直线垂直于一个平面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则这条直线垂直于这个平面内的任意直线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若两平行线中的一条垂直于一个平面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则另一条也垂直于这个平面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垂直于同一条直线的两个平面平行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一直线垂直于两平行平面中的一个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那么它必定垂直于另一个平面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(5)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两相交平面同时垂直于第三个平面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那么两平面的交线垂直于第三个平面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4724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645495" y="1663478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7818" y="931318"/>
            <a:ext cx="11589417" cy="3024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思考辨析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在括号内打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√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“×”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内的无数条直线都垂直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垂直于同一个平面的两平面平行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若两平面垂直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则其中一个平面内的任意一条直线垂直于另一个平面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内的一条直线垂直于平面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内的无数条直线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892006" y="2241200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133497" y="2838481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818465" y="3384835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31169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7" grpId="0" autoUpdateAnimBg="0"/>
      <p:bldP spid="9" grpId="0" autoUpdateAnimBg="0"/>
      <p:bldP spid="10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7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798088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内的无数条直线都垂直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斜交或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垂直于同一个平面的两个平面平行或相交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若两个平面垂直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则其中一个平面内的直线可能垂直于另一平面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也可能与另一平面平行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也可能与另一平面相交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也可能在另一平面内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在正方体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内所有与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平行的直线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而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显然平面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不垂直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140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4372" y="3842689"/>
            <a:ext cx="2417536" cy="241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340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3037799"/>
            <a:ext cx="12190413" cy="3148821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10558" y="1298162"/>
            <a:ext cx="4812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D</a:t>
            </a:r>
            <a:endParaRPr lang="zh-CN" altLang="en-US" sz="32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621443"/>
            <a:ext cx="11589417" cy="5613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人教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必修二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P159T2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改编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能使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的充分条件是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⇒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相交或平行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可以绕交线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任意旋转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所以不能得到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⇒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相交或平行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作平面与平面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交于直线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8151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0" y="4255802"/>
            <a:ext cx="12190413" cy="2038505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760944" y="2489165"/>
            <a:ext cx="4812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C</a:t>
            </a:r>
            <a:endParaRPr lang="zh-CN" altLang="en-US" sz="32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3" y="621443"/>
            <a:ext cx="582582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人教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必修二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P150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探究改编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将一张三角形纸片沿着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边上的高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翻折后竖立在桌面上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则折痕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所在直线与桌面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所成的角等于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3" name="image141.jpe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506" y="650973"/>
            <a:ext cx="5951530" cy="25545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609521" y="1352550"/>
            <a:ext cx="1340945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757872" y="3031684"/>
            <a:ext cx="1158941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A.150°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B.135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°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C.90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°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D.60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54545" y="4217702"/>
            <a:ext cx="11589417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由题意可知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所以折痕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所在直线与桌面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所成的角等于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90°.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3269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3133160"/>
            <a:ext cx="12190413" cy="3073859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058366" y="1857216"/>
            <a:ext cx="51969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外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621443"/>
            <a:ext cx="11589417" cy="2424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4.(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苏教必修二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P187T11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改编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过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所在平面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外一点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垂足为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则点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zh-CN" altLang="zh-CN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心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垂足都为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则点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zh-CN" altLang="zh-CN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心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946852" y="2479897"/>
            <a:ext cx="51969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垂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67245" y="3039658"/>
            <a:ext cx="1158941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易证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POA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≌△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POB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≌△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POC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的外心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易知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从而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从而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PAO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同理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BO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的垂心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1399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5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考点聚焦突破</a:t>
            </a: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91305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KAODIANJUJIAOTUPO</a:t>
            </a:r>
          </a:p>
        </p:txBody>
      </p:sp>
    </p:spTree>
    <p:extLst>
      <p:ext uri="{BB962C8B-B14F-4D97-AF65-F5344CB8AC3E}">
        <p14:creationId xmlns:p14="http://schemas.microsoft.com/office/powerpoint/2010/main" val="10957619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2118073"/>
            <a:ext cx="12190413" cy="415748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矩形 34"/>
          <p:cNvSpPr/>
          <p:nvPr>
            <p:custDataLst>
              <p:tags r:id="rId3"/>
            </p:custDataLst>
          </p:nvPr>
        </p:nvSpPr>
        <p:spPr bwMode="auto">
          <a:xfrm>
            <a:off x="251427" y="-12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考点一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直线与平面垂直的判定与性质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9382" y="837470"/>
            <a:ext cx="11589417" cy="542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已知正方体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因为四边形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是正方形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4097" name="image143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384" y="909841"/>
            <a:ext cx="2717595" cy="251995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52400" y="15240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4100" name="image144.jpe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111" y="3718192"/>
            <a:ext cx="2717595" cy="251995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52400" y="158115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32988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1079651"/>
            <a:ext cx="12190413" cy="512970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38518" y="454529"/>
            <a:ext cx="1158941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四边形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为平行四边形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同理可得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5589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77883" y="1974037"/>
            <a:ext cx="10879599" cy="3277994"/>
          </a:xfrm>
          <a:prstGeom prst="rect">
            <a:avLst/>
          </a:prstGeom>
          <a:noFill/>
        </p:spPr>
        <p:txBody>
          <a:bodyPr wrap="square" lIns="121898" tIns="60948" rIns="121898" bIns="60948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以立体几何的定义、基本事实和定理为出发点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认识和理解空间中线面垂直、面面垂直的有关性质与判定定理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600" b="1" smtClean="0">
              <a:latin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能运用基本事实、定理和已获得的结论证明一些有关空间图形的垂直关系的简单命题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3409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26755" y="2027248"/>
            <a:ext cx="11474670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证明线面垂直的关键是证线线垂直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而证明线面垂直常需借助线面垂直的性质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若题中给出数据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则也可以应用勾股定理证明线线垂直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而证明直线和平面垂直的常用方法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判定定理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垂直于平面的传递性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⇒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);(3)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面面平行的性质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⇒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);(4)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面面垂直的性质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直线和平面垂直的性质定理可以作为两条直线平行的判定定理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可以并入平行推导链中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实现平行与垂直的相互转化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即线线垂直</a:t>
            </a:r>
            <a:r>
              <a:rPr lang="en-US" altLang="zh-CN" sz="2600" b="1">
                <a:latin typeface="Cambria Math" panose="02040503050406030204" pitchFamily="18" charset="0"/>
                <a:cs typeface="Times New Roman" panose="02020603050405020304" pitchFamily="18" charset="0"/>
              </a:rPr>
              <a:t>⇒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线面垂直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⇒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线线平行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⇒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线面平行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8375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2140348"/>
            <a:ext cx="12190413" cy="407417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9382" y="481616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pc="-13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训练</a:t>
            </a:r>
            <a:r>
              <a:rPr lang="en-US" altLang="zh-CN" sz="2600" b="1" spc="-13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pc="-130" dirty="0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2600" b="1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 spc="-130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spc="-1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PAB</a:t>
            </a:r>
            <a:r>
              <a:rPr lang="zh-CN" altLang="zh-CN" sz="2600" b="1" spc="-130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spc="-130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zh-CN" altLang="zh-CN" sz="2600" b="1" spc="-130" dirty="0" smtClean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spc="-1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spc="-130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5600" indent="-355600"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 spc="-130" dirty="0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 spc="-130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en-US" altLang="zh-CN" sz="2600" b="1" i="1" spc="-1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zh-CN" altLang="zh-CN" sz="2600" b="1" spc="-130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spc="-1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PBC</a:t>
            </a:r>
            <a:r>
              <a:rPr lang="en-US" altLang="zh-CN" sz="2600" b="1" spc="-130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pc="-1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为垂足</a:t>
            </a:r>
            <a:r>
              <a:rPr lang="en-US" altLang="zh-CN" sz="2600" b="1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spc="-13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内取一点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于点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且交线为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altLang="zh-CN" sz="2600" b="1" dirty="0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 dirty="0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过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DG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于点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同理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可证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DG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DG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都在平面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DG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1" name="image145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082" y="621443"/>
            <a:ext cx="2307199" cy="224594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5124" name="image146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123" y="3446206"/>
            <a:ext cx="2388870" cy="224594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150495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57135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1209906"/>
            <a:ext cx="12190413" cy="502862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69382" y="632329"/>
            <a:ext cx="11589417" cy="5245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的垂心时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是直角三角形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并延长交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的垂心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BH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BH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BH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ABE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是直角三角形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8421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 bwMode="auto">
          <a:xfrm>
            <a:off x="263490" y="128300"/>
            <a:ext cx="11641048" cy="522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拓展视野      </a:t>
            </a:r>
            <a:r>
              <a:rPr lang="zh-CN" altLang="zh-CN" sz="2800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三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垂线定理及</a:t>
            </a:r>
            <a:r>
              <a:rPr lang="zh-CN" altLang="zh-CN" sz="2800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逆定</a:t>
            </a:r>
            <a:r>
              <a:rPr lang="zh-CN" altLang="en-US" sz="2800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理</a:t>
            </a:r>
            <a:endParaRPr lang="en-US" altLang="zh-CN" sz="2800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9382" y="642225"/>
            <a:ext cx="11589417" cy="4228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三垂线定理及逆定理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三垂线定理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在平面内的一条直线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如果和穿过这个平面的一条斜线在这个平面内的射影垂直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那么它也和这条斜线垂直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三垂线定理的逆定理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平面内的一条直线如果和穿过该平面内一条斜线垂直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那么它也和这条斜线在该平面内的射影垂直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分别是平面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的垂线和斜线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的射影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148.jpe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71503" y="3429794"/>
            <a:ext cx="2916047" cy="223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9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269382" y="621443"/>
            <a:ext cx="11589417" cy="2424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三垂线定理解题的关键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找三垂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一找直线和平面垂直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二找平面的斜线在平面内的射影和平面内的一条直线垂直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注意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由一垂、二垂直接得出第三垂并不是三垂都作为已知条件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8212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1339479"/>
            <a:ext cx="12190413" cy="487230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621443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典例</a:t>
            </a:r>
            <a:r>
              <a:rPr lang="zh-CN" altLang="zh-CN" sz="2600" b="1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在正方体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5" name="image149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581" y="621443"/>
            <a:ext cx="2470300" cy="256717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467469" y="1320324"/>
            <a:ext cx="7915728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在正方体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的一条斜线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上的射影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由三垂线定理知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0723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1891756"/>
            <a:ext cx="12190413" cy="430654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49521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为直角梯形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求证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证明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由勾股定理得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同理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的一条斜线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上的射影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由三垂线逆定理知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4952125"/>
              </a:xfrm>
              <a:prstGeom prst="rect">
                <a:avLst/>
              </a:prstGeom>
              <a:blipFill rotWithShape="0">
                <a:blip r:embed="rId3"/>
                <a:stretch>
                  <a:fillRect l="-947" r="-1894" b="-7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7169" name="image150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158" y="570679"/>
            <a:ext cx="2421132" cy="24211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39065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9115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2640600"/>
            <a:ext cx="12190413" cy="361025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 bwMode="auto">
          <a:xfrm>
            <a:off x="251427" y="146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考点二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平面与平面垂直的判定与性质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69382" y="781100"/>
            <a:ext cx="1036239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(2023·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全国甲卷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在三棱柱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=90°.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证明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=90°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609521" y="0"/>
            <a:ext cx="1340945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8193" name="image151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207" y="965574"/>
            <a:ext cx="2421132" cy="22481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609521" y="1323975"/>
            <a:ext cx="1340945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88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1268999"/>
            <a:ext cx="12190413" cy="497503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694760"/>
                <a:ext cx="11589417" cy="50223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求四棱锥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的高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过点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交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知平面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BB</a:t>
                </a:r>
                <a:r>
                  <a:rPr lang="en-US" altLang="zh-CN" sz="2600" b="1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</a:t>
                </a:r>
                <a:r>
                  <a:rPr lang="en-US" altLang="zh-CN" sz="2600" b="1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 dirty="0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四棱锥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的高为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=90°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ACB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≌△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CB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在等腰直角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为斜边中线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故四棱锥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的高为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94760"/>
                <a:ext cx="11589417" cy="5022354"/>
              </a:xfrm>
              <a:prstGeom prst="rect">
                <a:avLst/>
              </a:prstGeom>
              <a:blipFill rotWithShape="0">
                <a:blip r:embed="rId3"/>
                <a:stretch>
                  <a:fillRect l="-947" t="-121" b="-84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152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76518" y="1390300"/>
            <a:ext cx="2435390" cy="225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668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12448" y="2181729"/>
            <a:ext cx="11411052" cy="3024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证明面面垂直首先要根据条件证明线面垂直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则所有经过平面垂线的平面都与已知平面垂直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而面面垂直判定的常用两种方法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面面垂直的定义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面面垂直的判定定理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⇒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若条件中已知面面垂直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则通常会应用面面垂直证明线面垂直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即一个面内垂直于交线的直线垂直于另一个平面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6033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8"/>
          <p:cNvSpPr/>
          <p:nvPr/>
        </p:nvSpPr>
        <p:spPr bwMode="auto">
          <a:xfrm>
            <a:off x="-2" y="2611947"/>
            <a:ext cx="4837438" cy="1712353"/>
          </a:xfrm>
          <a:custGeom>
            <a:avLst/>
            <a:gdLst/>
            <a:ahLst/>
            <a:cxnLst/>
            <a:rect l="l" t="t" r="r" b="b"/>
            <a:pathLst>
              <a:path w="4310745" h="1283968">
                <a:moveTo>
                  <a:pt x="1089668" y="0"/>
                </a:moveTo>
                <a:lnTo>
                  <a:pt x="3526973" y="0"/>
                </a:lnTo>
                <a:lnTo>
                  <a:pt x="4310745" y="1269454"/>
                </a:lnTo>
                <a:lnTo>
                  <a:pt x="1089668" y="1283968"/>
                </a:lnTo>
                <a:close/>
                <a:moveTo>
                  <a:pt x="0" y="0"/>
                </a:moveTo>
                <a:lnTo>
                  <a:pt x="1089667" y="0"/>
                </a:lnTo>
                <a:lnTo>
                  <a:pt x="1089667" y="1283968"/>
                </a:lnTo>
                <a:lnTo>
                  <a:pt x="0" y="1283968"/>
                </a:lnTo>
                <a:close/>
              </a:path>
            </a:pathLst>
          </a:custGeom>
          <a:solidFill>
            <a:srgbClr val="54823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015234" y="2688154"/>
            <a:ext cx="2902842" cy="1199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r>
              <a:rPr lang="en-US" altLang="zh-CN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1108062" y="3679592"/>
            <a:ext cx="2098700" cy="5028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266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665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307938" y="1710102"/>
            <a:ext cx="3110318" cy="913218"/>
            <a:chOff x="4307938" y="1710102"/>
            <a:chExt cx="3110318" cy="913218"/>
          </a:xfrm>
        </p:grpSpPr>
        <p:sp>
          <p:nvSpPr>
            <p:cNvPr id="8" name="TextBox 7">
              <a:hlinkClick r:id="rId3" action="ppaction://hlinksldjump"/>
            </p:cNvPr>
            <p:cNvSpPr txBox="1"/>
            <p:nvPr/>
          </p:nvSpPr>
          <p:spPr bwMode="auto">
            <a:xfrm>
              <a:off x="5201125" y="1752776"/>
              <a:ext cx="2217131" cy="5017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zh-CN" altLang="en-US" sz="2665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知识诊断自测</a:t>
              </a:r>
            </a:p>
          </p:txBody>
        </p:sp>
        <p:sp>
          <p:nvSpPr>
            <p:cNvPr id="16" name="TextBox 15">
              <a:hlinkClick r:id="rId3" action="ppaction://hlinksldjump"/>
            </p:cNvPr>
            <p:cNvSpPr txBox="1"/>
            <p:nvPr/>
          </p:nvSpPr>
          <p:spPr>
            <a:xfrm>
              <a:off x="4307938" y="1710102"/>
              <a:ext cx="811335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999339" y="2962903"/>
            <a:ext cx="3104980" cy="913218"/>
            <a:chOff x="4999339" y="2962903"/>
            <a:chExt cx="3104980" cy="913218"/>
          </a:xfrm>
        </p:grpSpPr>
        <p:sp>
          <p:nvSpPr>
            <p:cNvPr id="12" name="TextBox 11">
              <a:hlinkClick r:id="rId4" action="ppaction://hlinksldjump"/>
            </p:cNvPr>
            <p:cNvSpPr txBox="1"/>
            <p:nvPr/>
          </p:nvSpPr>
          <p:spPr bwMode="auto">
            <a:xfrm>
              <a:off x="5887187" y="3012193"/>
              <a:ext cx="2217132" cy="5017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考点聚焦突破</a:t>
              </a:r>
            </a:p>
          </p:txBody>
        </p:sp>
        <p:sp>
          <p:nvSpPr>
            <p:cNvPr id="17" name="TextBox 16">
              <a:hlinkClick r:id="rId4" action="ppaction://hlinksldjump"/>
            </p:cNvPr>
            <p:cNvSpPr txBox="1"/>
            <p:nvPr/>
          </p:nvSpPr>
          <p:spPr>
            <a:xfrm>
              <a:off x="4999339" y="2962903"/>
              <a:ext cx="894681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02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712912" y="4110924"/>
            <a:ext cx="3040374" cy="913218"/>
            <a:chOff x="5712912" y="4110924"/>
            <a:chExt cx="3040374" cy="913218"/>
          </a:xfrm>
        </p:grpSpPr>
        <p:sp>
          <p:nvSpPr>
            <p:cNvPr id="10" name="TextBox 9">
              <a:hlinkClick r:id="rId5" action="ppaction://hlinksldjump"/>
            </p:cNvPr>
            <p:cNvSpPr txBox="1"/>
            <p:nvPr/>
          </p:nvSpPr>
          <p:spPr bwMode="auto">
            <a:xfrm>
              <a:off x="6519982" y="4207367"/>
              <a:ext cx="2233304" cy="5024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课时对点精练</a:t>
              </a:r>
              <a:endParaRPr lang="zh-CN" altLang="en-US" sz="2665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TextBox 17">
              <a:hlinkClick r:id="rId5" action="ppaction://hlinksldjump"/>
            </p:cNvPr>
            <p:cNvSpPr txBox="1"/>
            <p:nvPr/>
          </p:nvSpPr>
          <p:spPr>
            <a:xfrm>
              <a:off x="5712912" y="4110924"/>
              <a:ext cx="913914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03</a:t>
              </a:r>
            </a:p>
          </p:txBody>
        </p:sp>
      </p:grpSp>
      <p:sp>
        <p:nvSpPr>
          <p:cNvPr id="20" name="矩形 34"/>
          <p:cNvSpPr/>
          <p:nvPr/>
        </p:nvSpPr>
        <p:spPr bwMode="auto">
          <a:xfrm>
            <a:off x="9315242" y="2607161"/>
            <a:ext cx="2893192" cy="1717138"/>
          </a:xfrm>
          <a:custGeom>
            <a:avLst/>
            <a:gdLst>
              <a:gd name="connsiteX0" fmla="*/ 0 w 1055077"/>
              <a:gd name="connsiteY0" fmla="*/ 0 h 1283968"/>
              <a:gd name="connsiteX1" fmla="*/ 1055077 w 1055077"/>
              <a:gd name="connsiteY1" fmla="*/ 0 h 1283968"/>
              <a:gd name="connsiteX2" fmla="*/ 1055077 w 1055077"/>
              <a:gd name="connsiteY2" fmla="*/ 1283968 h 1283968"/>
              <a:gd name="connsiteX3" fmla="*/ 0 w 1055077"/>
              <a:gd name="connsiteY3" fmla="*/ 1283968 h 1283968"/>
              <a:gd name="connsiteX4" fmla="*/ 0 w 1055077"/>
              <a:gd name="connsiteY4" fmla="*/ 0 h 1283968"/>
              <a:gd name="connsiteX0-1" fmla="*/ 0 w 1606620"/>
              <a:gd name="connsiteY0-2" fmla="*/ 0 h 1283968"/>
              <a:gd name="connsiteX1-3" fmla="*/ 1606620 w 1606620"/>
              <a:gd name="connsiteY1-4" fmla="*/ 0 h 1283968"/>
              <a:gd name="connsiteX2-5" fmla="*/ 1606620 w 1606620"/>
              <a:gd name="connsiteY2-6" fmla="*/ 1283968 h 1283968"/>
              <a:gd name="connsiteX3-7" fmla="*/ 551543 w 1606620"/>
              <a:gd name="connsiteY3-8" fmla="*/ 1283968 h 1283968"/>
              <a:gd name="connsiteX4-9" fmla="*/ 0 w 1606620"/>
              <a:gd name="connsiteY4-10" fmla="*/ 0 h 1283968"/>
              <a:gd name="connsiteX0-11" fmla="*/ 0 w 1833140"/>
              <a:gd name="connsiteY0-12" fmla="*/ 9525 h 1293493"/>
              <a:gd name="connsiteX1-13" fmla="*/ 1833140 w 1833140"/>
              <a:gd name="connsiteY1-14" fmla="*/ 0 h 1293493"/>
              <a:gd name="connsiteX2-15" fmla="*/ 1606620 w 1833140"/>
              <a:gd name="connsiteY2-16" fmla="*/ 1293493 h 1293493"/>
              <a:gd name="connsiteX3-17" fmla="*/ 551543 w 1833140"/>
              <a:gd name="connsiteY3-18" fmla="*/ 1293493 h 1293493"/>
              <a:gd name="connsiteX4-19" fmla="*/ 0 w 1833140"/>
              <a:gd name="connsiteY4-20" fmla="*/ 9525 h 1293493"/>
              <a:gd name="connsiteX0-21" fmla="*/ 0 w 1833140"/>
              <a:gd name="connsiteY0-22" fmla="*/ 9525 h 1293493"/>
              <a:gd name="connsiteX1-23" fmla="*/ 1833140 w 1833140"/>
              <a:gd name="connsiteY1-24" fmla="*/ 0 h 1293493"/>
              <a:gd name="connsiteX2-25" fmla="*/ 1833140 w 1833140"/>
              <a:gd name="connsiteY2-26" fmla="*/ 1293493 h 1293493"/>
              <a:gd name="connsiteX3-27" fmla="*/ 551543 w 1833140"/>
              <a:gd name="connsiteY3-28" fmla="*/ 1293493 h 1293493"/>
              <a:gd name="connsiteX4-29" fmla="*/ 0 w 1833140"/>
              <a:gd name="connsiteY4-30" fmla="*/ 9525 h 1293493"/>
              <a:gd name="connsiteX0-31" fmla="*/ 0 w 1833140"/>
              <a:gd name="connsiteY0-32" fmla="*/ 0 h 1283968"/>
              <a:gd name="connsiteX1-33" fmla="*/ 1833140 w 1833140"/>
              <a:gd name="connsiteY1-34" fmla="*/ 8288 h 1283968"/>
              <a:gd name="connsiteX2-35" fmla="*/ 1833140 w 1833140"/>
              <a:gd name="connsiteY2-36" fmla="*/ 1283968 h 1283968"/>
              <a:gd name="connsiteX3-37" fmla="*/ 551543 w 1833140"/>
              <a:gd name="connsiteY3-38" fmla="*/ 1283968 h 1283968"/>
              <a:gd name="connsiteX4-39" fmla="*/ 0 w 1833140"/>
              <a:gd name="connsiteY4-40" fmla="*/ 0 h 1283968"/>
              <a:gd name="connsiteX0-41" fmla="*/ 0 w 1843227"/>
              <a:gd name="connsiteY0-42" fmla="*/ 3587 h 1287555"/>
              <a:gd name="connsiteX1-43" fmla="*/ 1843227 w 1843227"/>
              <a:gd name="connsiteY1-44" fmla="*/ 0 h 1287555"/>
              <a:gd name="connsiteX2-45" fmla="*/ 1833140 w 1843227"/>
              <a:gd name="connsiteY2-46" fmla="*/ 1287555 h 1287555"/>
              <a:gd name="connsiteX3-47" fmla="*/ 551543 w 1843227"/>
              <a:gd name="connsiteY3-48" fmla="*/ 1287555 h 1287555"/>
              <a:gd name="connsiteX4-49" fmla="*/ 0 w 1843227"/>
              <a:gd name="connsiteY4-50" fmla="*/ 3587 h 12875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43227" h="1287555">
                <a:moveTo>
                  <a:pt x="0" y="3587"/>
                </a:moveTo>
                <a:lnTo>
                  <a:pt x="1843227" y="0"/>
                </a:lnTo>
                <a:cubicBezTo>
                  <a:pt x="1839865" y="429185"/>
                  <a:pt x="1836502" y="858370"/>
                  <a:pt x="1833140" y="1287555"/>
                </a:cubicBezTo>
                <a:lnTo>
                  <a:pt x="551543" y="1287555"/>
                </a:lnTo>
                <a:lnTo>
                  <a:pt x="0" y="3587"/>
                </a:lnTo>
                <a:close/>
              </a:path>
            </a:pathLst>
          </a:custGeom>
          <a:solidFill>
            <a:srgbClr val="70AD4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6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/>
    </mc:Choice>
    <mc:Fallback xmlns=""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3039207"/>
            <a:ext cx="12190413" cy="321363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6682" y="608743"/>
            <a:ext cx="8646875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训练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在四棱锥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底面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endParaRPr lang="en-US" altLang="zh-CN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DAB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=60°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边长为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的菱形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侧面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为正三角形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其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所在平面垂直于底面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7" name="image153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531" y="850838"/>
            <a:ext cx="3070882" cy="214690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548910" y="2399314"/>
            <a:ext cx="9714309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BG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81704" y="3048540"/>
            <a:ext cx="11873194" cy="20847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在菱形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DAB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=60°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BG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BG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BG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8925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1413571"/>
            <a:ext cx="12190413" cy="488073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9382" y="764961"/>
            <a:ext cx="11589417" cy="4825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为正三角形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为线段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BG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BG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0241" name="image154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615" y="1714946"/>
            <a:ext cx="3179586" cy="214690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20967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4767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0" y="1081293"/>
            <a:ext cx="12190413" cy="518100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405416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DEF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菱形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GB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PGB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DEF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974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3157370"/>
            <a:ext cx="12190413" cy="307451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 bwMode="auto">
          <a:xfrm>
            <a:off x="251427" y="19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考点三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平行、垂直关系的综合应用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9382" y="752072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青岛模拟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正方形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endParaRPr lang="en-US" altLang="zh-CN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矩形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所在的平面互相垂直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为线段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上的一点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因为四边形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为正方形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65" name="image155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257" y="945581"/>
            <a:ext cx="2989355" cy="21493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37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1932115"/>
            <a:ext cx="12190413" cy="432463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621443"/>
                <a:ext cx="11589417" cy="50890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在线段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上是否存在点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使得平面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若存在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的长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若不存在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请说明理由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存在点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理由如下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图略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因为四边形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为正方形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又因为平面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dirty="0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又因为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 dirty="0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089022"/>
              </a:xfrm>
              <a:prstGeom prst="rect">
                <a:avLst/>
              </a:prstGeom>
              <a:blipFill rotWithShape="0">
                <a:blip r:embed="rId3"/>
                <a:stretch>
                  <a:fillRect l="-947" r="-368" b="-20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04311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-126702"/>
            <a:ext cx="12190413" cy="633170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608743"/>
                <a:ext cx="11589417" cy="49605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矩形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又因为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08743"/>
                <a:ext cx="11589417" cy="4960589"/>
              </a:xfrm>
              <a:prstGeom prst="rect">
                <a:avLst/>
              </a:prstGeom>
              <a:blipFill rotWithShape="0">
                <a:blip r:embed="rId3"/>
                <a:stretch>
                  <a:fillRect l="-947" b="-7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36352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2447" y="2181729"/>
            <a:ext cx="11615487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垂直与平行的结合问题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求解时应注意平行、垂直性质及判定的综合应用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对于线面关系中的存在性问题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首先假设存在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然后在该假设条件下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利用线面关系的相关定理、性质进行推理论证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5105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8573079" cy="25173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多选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)(2025·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石家庄模拟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在圆柱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轴截面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为正方形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14:m>
                  <m:oMath xmlns:m="http://schemas.openxmlformats.org/officeDocument/2006/math">
                    <m:acc>
                      <m:accPr>
                        <m:chr m:val="̑"/>
                        <m:ctrlPr>
                          <a:rPr lang="zh-CN" altLang="zh-CN" sz="2800" i="1"/>
                        </m:ctrlPr>
                      </m:accPr>
                      <m:e>
                        <m:r>
                          <a:rPr lang="en-US" altLang="zh-CN" sz="2800" i="1"/>
                          <m:t>𝐴𝐵</m:t>
                        </m:r>
                      </m:e>
                    </m:acc>
                  </m:oMath>
                </a14:m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一点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与轴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的交点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DF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上的射影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AMN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则下列选项正确的有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8573079" cy="2517356"/>
              </a:xfrm>
              <a:prstGeom prst="rect">
                <a:avLst/>
              </a:prstGeom>
              <a:blipFill rotWithShape="0">
                <a:blip r:embed="rId3"/>
                <a:stretch>
                  <a:fillRect l="-1279" b="-43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4786344" y="2607688"/>
            <a:ext cx="9957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BCD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2289" name="image156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274" y="594993"/>
            <a:ext cx="2322307" cy="261877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46685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矩形 7"/>
              <p:cNvSpPr/>
              <p:nvPr/>
            </p:nvSpPr>
            <p:spPr>
              <a:xfrm>
                <a:off x="694531" y="3035840"/>
                <a:ext cx="8573079" cy="13672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CF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AMN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DBF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AMN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14:m>
                  <m:oMath xmlns:m="http://schemas.openxmlformats.org/officeDocument/2006/math">
                    <m:acc>
                      <m:accPr>
                        <m:chr m:val="̑"/>
                        <m:ctrlPr>
                          <a:rPr lang="zh-CN" altLang="zh-CN" sz="2800" i="1"/>
                        </m:ctrlPr>
                      </m:accPr>
                      <m:e>
                        <m:r>
                          <a:rPr lang="en-US" altLang="zh-CN" sz="2800" i="1"/>
                          <m:t>𝐴𝐵</m:t>
                        </m:r>
                      </m:e>
                    </m:acc>
                  </m:oMath>
                </a14:m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中点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31" y="3035840"/>
                <a:ext cx="8573079" cy="1367297"/>
              </a:xfrm>
              <a:prstGeom prst="rect">
                <a:avLst/>
              </a:prstGeom>
              <a:blipFill rotWithShape="0">
                <a:blip r:embed="rId5"/>
                <a:stretch>
                  <a:fillRect l="-1280" b="-44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04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04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1028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-26638"/>
            <a:ext cx="12190413" cy="632094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621443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延长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3313" name="image157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903" y="755288"/>
            <a:ext cx="2618774" cy="289053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57162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21782" y="1269524"/>
            <a:ext cx="1158941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交于点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为圆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的直径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BF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底面圆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BF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底面圆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BF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BF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DBF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DBF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5428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-26638"/>
            <a:ext cx="12190413" cy="632094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57162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421782" y="241873"/>
                <a:ext cx="11589417" cy="57548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选项分析可知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又轴截面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为正方形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DEF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又易知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𝑫𝑴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𝑴𝑬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𝑫𝑵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𝑵𝑭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𝑫𝑴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𝑴𝑬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设正方形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的边长为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DF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241873"/>
                <a:ext cx="11589417" cy="5754845"/>
              </a:xfrm>
              <a:prstGeom prst="rect">
                <a:avLst/>
              </a:prstGeom>
              <a:blipFill rotWithShape="0">
                <a:blip r:embed="rId3"/>
                <a:stretch>
                  <a:fillRect l="-947" b="-5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84506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五边形 8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0" name="燕尾形 9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367596" y="2565359"/>
            <a:ext cx="6514252" cy="83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知识诊断自测</a:t>
            </a: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1104756" y="2342422"/>
            <a:ext cx="1928879" cy="1727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75216" y="3429159"/>
            <a:ext cx="4052042" cy="337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ZHISHIZHENDUANZICE</a:t>
            </a:r>
          </a:p>
        </p:txBody>
      </p:sp>
    </p:spTree>
    <p:extLst>
      <p:ext uri="{BB962C8B-B14F-4D97-AF65-F5344CB8AC3E}">
        <p14:creationId xmlns:p14="http://schemas.microsoft.com/office/powerpoint/2010/main" val="33668404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-1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57162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421782" y="443767"/>
                <a:ext cx="11589417" cy="39976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DN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NF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DF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BF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443767"/>
                <a:ext cx="11589417" cy="3997633"/>
              </a:xfrm>
              <a:prstGeom prst="rect">
                <a:avLst/>
              </a:prstGeom>
              <a:blipFill rotWithShape="0">
                <a:blip r:embed="rId4"/>
                <a:stretch>
                  <a:fillRect l="-947" b="-27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5190014"/>
            <a:ext cx="121904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04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矩形 9"/>
              <p:cNvSpPr/>
              <p:nvPr/>
            </p:nvSpPr>
            <p:spPr>
              <a:xfrm>
                <a:off x="478504" y="4509929"/>
                <a:ext cx="5993949" cy="7671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8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 </a:t>
                </a:r>
                <a:r>
                  <a:rPr lang="en-US" altLang="zh-CN" sz="2800" b="1" dirty="0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̑"/>
                        <m:ctrlPr>
                          <a:rPr lang="zh-CN" altLang="zh-CN" sz="2800" i="1"/>
                        </m:ctrlPr>
                      </m:accPr>
                      <m:e>
                        <m:r>
                          <a:rPr lang="en-US" altLang="zh-CN" sz="2800" i="1"/>
                          <m:t>𝐴𝐹</m:t>
                        </m:r>
                      </m:e>
                    </m:acc>
                  </m:oMath>
                </a14:m>
                <a:r>
                  <a:rPr lang="en-US" altLang="zh-CN" sz="2800" b="1" dirty="0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 </a:t>
                </a:r>
                <a:r>
                  <a:rPr lang="en-US" altLang="zh-CN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acc>
                      <m:accPr>
                        <m:chr m:val="̑"/>
                        <m:ctrlPr>
                          <a:rPr lang="zh-CN" altLang="zh-CN" sz="2800" i="1"/>
                        </m:ctrlPr>
                      </m:accPr>
                      <m:e>
                        <m:r>
                          <a:rPr lang="en-US" altLang="zh-CN" sz="2800" i="1"/>
                          <m:t>𝐵𝐹</m:t>
                        </m:r>
                      </m:e>
                    </m:acc>
                  </m:oMath>
                </a14:m>
                <a:r>
                  <a:rPr lang="en-US" altLang="zh-CN" sz="28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14:m>
                  <m:oMath xmlns:m="http://schemas.openxmlformats.org/officeDocument/2006/math">
                    <m:acc>
                      <m:accPr>
                        <m:chr m:val="̑"/>
                        <m:ctrlPr>
                          <a:rPr lang="zh-CN" altLang="zh-CN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zh-CN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8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504" y="4509929"/>
                <a:ext cx="5993949" cy="767133"/>
              </a:xfrm>
              <a:prstGeom prst="rect">
                <a:avLst/>
              </a:prstGeom>
              <a:blipFill rotWithShape="0">
                <a:blip r:embed="rId5"/>
                <a:stretch>
                  <a:fillRect l="-2033" r="-1423" b="-103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46691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课时对点精练</a:t>
            </a:r>
            <a:endParaRPr lang="zh-CN" altLang="en-US" sz="4800" b="1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7162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 err="1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KESHIDUIDIANJINGLIAN</a:t>
            </a:r>
            <a:r>
              <a:rPr lang="en-US" altLang="zh-CN" sz="1600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en-US" altLang="zh-CN" sz="1600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18625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69383" y="479801"/>
            <a:ext cx="841814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一、单选题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是圆柱上底面的一条直径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是上底面圆周上异于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的一点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为下底面圆周上一点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圆柱的底面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则必有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2794909" y="2375059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14337" name="image159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676" y="967525"/>
            <a:ext cx="2310479" cy="28150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612409" y="2845213"/>
            <a:ext cx="841814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ACD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ACD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ABD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24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26049"/>
            <a:ext cx="12190413" cy="628166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64077" y="570516"/>
            <a:ext cx="9812557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是圆柱上底面的一条直径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垂直于圆柱的底面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4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>
            <p:custDataLst>
              <p:tags r:id="rId1"/>
            </p:custDataLst>
          </p:nvPr>
        </p:nvSpPr>
        <p:spPr>
          <a:xfrm>
            <a:off x="0" y="3527699"/>
            <a:ext cx="12190413" cy="267523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69382" y="492501"/>
            <a:ext cx="11589417" cy="4224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下列命题中正确的是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如果直线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不垂直于平面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那么平面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内一定不存在直线垂直于直线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如果平面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垂直于平面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那么平面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内一定不存在直线平行于平面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如果直线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垂直于平面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那么平面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内一定不存在直线平行于直线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如果平面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那么平面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内所有直线都垂直于平面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若直线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垂直于平面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则直线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垂直于平面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内的所有直线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其他选项均不正确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3820509" y="621443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36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69382" y="492501"/>
            <a:ext cx="7770067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郑州质检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在四面体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为线段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则下列判断错误的是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4468717" y="1782961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160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5476" y="237014"/>
            <a:ext cx="2916047" cy="262444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01436" y="2383603"/>
            <a:ext cx="777006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B.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D.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28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-26638"/>
            <a:ext cx="12190413" cy="632094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421782" y="570643"/>
            <a:ext cx="11074099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为线段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又由平面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假设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与过平面外一点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有且仅有一条直线与已知平面垂直矛盾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不成立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3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269382" y="492501"/>
            <a:ext cx="11589417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4.(2024·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全国甲卷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为两个平面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为两条直线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下述四个命题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③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④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所成的角相等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其中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所有真命题的编号是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B.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④</a:t>
            </a: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①②③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D.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①③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④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4532217" y="3582321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57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-2500"/>
            <a:ext cx="12190413" cy="618377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269382" y="492501"/>
            <a:ext cx="1158941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既不在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也不在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则可能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分别作两平面与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分别相交于直线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7409" name="image161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771" y="4185820"/>
            <a:ext cx="2791711" cy="187761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18110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0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-2500"/>
            <a:ext cx="12190413" cy="618377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421782" y="1053497"/>
            <a:ext cx="11589417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则根据线面平行的性质定理知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同理可得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600" b="1">
                <a:latin typeface="Cambria Math" panose="02040503050406030204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⊄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③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④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所成的角相等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④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综上只有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①③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2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69382" y="1041457"/>
            <a:ext cx="1036239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直线与平面垂直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直线和平面垂直的定义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如果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CN" sz="26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一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条直线都垂直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我们就说直线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互相垂直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021296" y="2336959"/>
            <a:ext cx="8547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任意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35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2981769"/>
            <a:ext cx="12190413" cy="326940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80840" y="492501"/>
            <a:ext cx="8794374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在斜三棱柱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BAC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=90°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在底面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上的射影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必在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5409025" y="1218724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9457" name="image162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986" y="200289"/>
            <a:ext cx="2717595" cy="21493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28587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41236" y="1688878"/>
            <a:ext cx="1117067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内部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上的射影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必在平面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的交线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10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3144900"/>
            <a:ext cx="12190413" cy="306224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92501"/>
                <a:ext cx="11589417" cy="5260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已知正方形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的边长为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若将正方形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沿对角线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折叠成三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棱锥</a:t>
                </a:r>
                <a:endParaRPr lang="en-US" altLang="zh-CN" sz="2600" b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则在折叠过程中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不可能出现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			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三棱锥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的体积为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115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	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而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即直角边长与斜边长相等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显然不正确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260223"/>
              </a:xfrm>
              <a:prstGeom prst="rect">
                <a:avLst/>
              </a:prstGeom>
              <a:blipFill rotWithShape="0">
                <a:blip r:embed="rId4"/>
                <a:stretch>
                  <a:fillRect l="-947" b="-5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6327976" y="1194255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32397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19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1946"/>
            <a:ext cx="12190413" cy="624561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492501"/>
                <a:ext cx="11589417" cy="51692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当折叠所成的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=150°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顶点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到底面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的距离为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30°=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此时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=90°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169236"/>
              </a:xfrm>
              <a:prstGeom prst="rect">
                <a:avLst/>
              </a:prstGeom>
              <a:blipFill rotWithShape="0">
                <a:blip r:embed="rId3"/>
                <a:stretch>
                  <a:fillRect l="-947" b="-20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163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727" y="518231"/>
            <a:ext cx="2919439" cy="22706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30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3280055"/>
            <a:ext cx="12190413" cy="290143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8395443" cy="19513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贵阳调研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在四棱锥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=120°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CB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8395443" cy="1951303"/>
              </a:xfrm>
              <a:prstGeom prst="rect">
                <a:avLst/>
              </a:prstGeom>
              <a:blipFill rotWithShape="0">
                <a:blip r:embed="rId4"/>
                <a:stretch>
                  <a:fillRect l="-1307" b="-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3861211" y="1833761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2529" name="image164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584" y="621519"/>
            <a:ext cx="2082605" cy="19192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35255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625109" y="2336959"/>
                <a:ext cx="11290126" cy="16578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A.1	B.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109" y="2336959"/>
                <a:ext cx="11290126" cy="1657890"/>
              </a:xfrm>
              <a:prstGeom prst="rect">
                <a:avLst/>
              </a:prstGeom>
              <a:blipFill rotWithShape="0">
                <a:blip r:embed="rId6"/>
                <a:stretch>
                  <a:fillRect l="-972" b="-44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52400" y="15240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2532" name="image165.jpe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453" y="3773709"/>
            <a:ext cx="2290866" cy="2111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52400" y="150495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681831" y="3950875"/>
                <a:ext cx="11290126" cy="19689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831" y="3950875"/>
                <a:ext cx="11290126" cy="1968937"/>
              </a:xfrm>
              <a:prstGeom prst="rect">
                <a:avLst/>
              </a:prstGeom>
              <a:blipFill rotWithShape="0">
                <a:blip r:embed="rId8"/>
                <a:stretch>
                  <a:fillRect l="-972" b="-71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250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39487"/>
            <a:ext cx="12190413" cy="609693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478504" y="329089"/>
                <a:ext cx="10158486" cy="53021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同理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CB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𝑩𝑪𝑫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=60°.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504" y="329089"/>
                <a:ext cx="10158486" cy="5302157"/>
              </a:xfrm>
              <a:prstGeom prst="rect">
                <a:avLst/>
              </a:prstGeom>
              <a:blipFill rotWithShape="0">
                <a:blip r:embed="rId3"/>
                <a:stretch>
                  <a:fillRect l="-1080" b="-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477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3464451"/>
            <a:ext cx="12190413" cy="282985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9383" y="492501"/>
            <a:ext cx="8587724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8.(2025·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东营模拟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在正方体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分别是棱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和线段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上的动点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则满足与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垂直的直线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1456912" y="1782834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4577" name="image166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5" y="690541"/>
            <a:ext cx="2388870" cy="23071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605345" y="2228193"/>
            <a:ext cx="11589417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有且仅有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条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B.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有且仅有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条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有且仅有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条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D.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有无数条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垂足为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5296" y="3960585"/>
            <a:ext cx="9446496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高度一样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一定有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理由如下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在正方体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4580" name="image167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305" y="3495295"/>
            <a:ext cx="2365218" cy="236521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157162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52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7778"/>
            <a:ext cx="12190413" cy="621398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2707" y="608743"/>
            <a:ext cx="10793813" cy="429348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所以四边形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MDEN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为平行四边形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高度一样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一定有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此时满足条件的直线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有无数条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38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3501188"/>
            <a:ext cx="12190413" cy="271334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11391" y="367316"/>
            <a:ext cx="11589417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二、多选题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若平面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满足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 smtClean="0">
                <a:latin typeface="MS Mincho" panose="02020609040205080304" pitchFamily="49" charset="-128"/>
                <a:cs typeface="MS Mincho" panose="02020609040205080304" pitchFamily="49" charset="-128"/>
              </a:rPr>
              <a:t>∉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则下列命题中是真命题的为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A.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垂直于平面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的直线平行于平面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B.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垂直于直线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的直线在平面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C.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垂直于平面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的直线在平面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D.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且在平面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内垂直于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的直线必垂直于平面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由于过点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垂直于平面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的直线必平行于平面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内垂直于交线的直线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则直线平行于平面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因此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pc="-13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pc="-13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 spc="-13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 spc="-13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垂直于直线</a:t>
            </a:r>
            <a:r>
              <a:rPr lang="en-US" altLang="zh-CN" sz="2600" b="1" i="1" spc="-13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 spc="-13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的直线有可能垂直于平面</a:t>
            </a:r>
            <a:r>
              <a:rPr lang="en-US" altLang="zh-CN" sz="2600" b="1" i="1" spc="-13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 spc="-13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pc="-13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不一定在平面</a:t>
            </a:r>
            <a:r>
              <a:rPr lang="en-US" altLang="zh-CN" sz="2600" b="1" i="1" spc="-13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spc="-13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r>
              <a:rPr lang="en-US" altLang="zh-CN" sz="2600" b="1" spc="-13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pc="-13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因此</a:t>
            </a:r>
            <a:r>
              <a:rPr lang="en-US" altLang="zh-CN" sz="2600" b="1" spc="-13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 spc="-13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不正确</a:t>
            </a:r>
            <a:r>
              <a:rPr lang="en-US" altLang="zh-CN" sz="2600" b="1" spc="-13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 spc="-13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根据面面垂直的性质定理知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选项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10247344" y="939197"/>
            <a:ext cx="101662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ACD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9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3303559"/>
            <a:ext cx="12190413" cy="289639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492501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10.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在以下四个正方体中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垂直的是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8967057" y="601099"/>
            <a:ext cx="7184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168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2475" y="1089524"/>
            <a:ext cx="7102117" cy="214024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21782" y="3303559"/>
            <a:ext cx="11589417" cy="2934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显然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不垂直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则直线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CDE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不垂直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en-US" altLang="zh-CN" sz="2600" b="1" dirty="0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CDE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CDE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显然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不垂直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所以直线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CDE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不垂直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同理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altLang="zh-CN" sz="2600" b="1" dirty="0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CDE</a:t>
            </a:r>
            <a:r>
              <a:rPr lang="en-US" altLang="zh-CN" sz="2600" b="1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CDE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97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2997739"/>
            <a:ext cx="12190413" cy="329656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11589417" cy="50446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江苏名校联考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在四棱锥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底面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是菱形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在底面上的射影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B.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D.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PAC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选项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底面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是菱形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交于点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EH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044651"/>
              </a:xfrm>
              <a:prstGeom prst="rect">
                <a:avLst/>
              </a:prstGeom>
              <a:blipFill rotWithShape="0">
                <a:blip r:embed="rId4"/>
                <a:stretch>
                  <a:fillRect l="-947" r="-6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3642709" y="1206024"/>
            <a:ext cx="7393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0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9382" y="621443"/>
            <a:ext cx="11589417" cy="616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  <a:tab pos="5311140" algn="l"/>
                <a:tab pos="8011160" algn="l"/>
              </a:tabLst>
            </a:pPr>
            <a:r>
              <a:rPr lang="en-US" altLang="zh-CN" sz="2600" b="1">
                <a:latin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直线与平面垂直的判定定理与性质定理</a:t>
            </a:r>
            <a:endParaRPr lang="zh-CN" altLang="zh-CN" sz="1050" kern="1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206.jpeg"/>
          <p:cNvPicPr/>
          <p:nvPr/>
        </p:nvPicPr>
        <p:blipFill>
          <a:blip r:embed="rId3"/>
          <a:stretch>
            <a:fillRect/>
          </a:stretch>
        </p:blipFill>
        <p:spPr>
          <a:xfrm>
            <a:off x="6425660" y="2184432"/>
            <a:ext cx="1728216" cy="2016252"/>
          </a:xfrm>
          <a:prstGeom prst="rect">
            <a:avLst/>
          </a:prstGeom>
        </p:spPr>
      </p:pic>
      <p:pic>
        <p:nvPicPr>
          <p:cNvPr id="4" name="image207.jpeg"/>
          <p:cNvPicPr/>
          <p:nvPr/>
        </p:nvPicPr>
        <p:blipFill>
          <a:blip r:embed="rId4"/>
          <a:stretch>
            <a:fillRect/>
          </a:stretch>
        </p:blipFill>
        <p:spPr>
          <a:xfrm>
            <a:off x="6400133" y="4361081"/>
            <a:ext cx="1817243" cy="1615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26113297"/>
                  </p:ext>
                </p:extLst>
              </p:nvPr>
            </p:nvGraphicFramePr>
            <p:xfrm>
              <a:off x="478504" y="1460151"/>
              <a:ext cx="11164269" cy="456196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080135"/>
                    <a:gridCol w="4320540"/>
                    <a:gridCol w="2815566"/>
                    <a:gridCol w="2948028"/>
                  </a:tblGrid>
                  <a:tr h="51592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文字语言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图形表示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符号表示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17081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判定</a:t>
                          </a:r>
                          <a:endParaRPr lang="en-US" altLang="zh-CN" sz="2500" b="1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定理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如果一条直线与一个平面内</a:t>
                          </a: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的</a:t>
                          </a:r>
                          <a:r>
                            <a:rPr kumimoji="0" lang="en-US" altLang="zh-CN" sz="2600" b="1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______________</a:t>
                          </a: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垂直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那么该直线与此平面垂直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14:m>
                            <m:oMath xmlns:m="http://schemas.openxmlformats.org/officeDocument/2006/math">
                              <m:d>
                                <m:dPr>
                                  <m:begChr m:val=""/>
                                  <m:endChr m:val="}"/>
                                  <m:ctrlPr>
                                    <a:rPr lang="zh-CN" sz="2500" b="1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500" b="1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m>
                                    <m:mPr>
                                      <m:plcHide m:val="on"/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n-US" sz="2500" b="1" i="1">
                                            <a:effectLst/>
                                            <a:latin typeface="Times New Roman" panose="020206030504050203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l</m:t>
                                        </m:r>
                                        <m:r>
                                          <a:rPr lang="en-US" sz="2500" b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⊥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𝒂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𝒍</m:t>
                                        </m:r>
                                        <m:r>
                                          <a:rPr lang="en-US" sz="2500" b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⊥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𝒃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n-US" sz="2500" b="1" i="1">
                                            <a:effectLst/>
                                            <a:latin typeface="Times New Roman" panose="020206030504050203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a</m:t>
                                        </m:r>
                                        <m:r>
                                          <a:rPr lang="en-US" sz="2500" b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⋂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2500" b="1" i="1">
                                            <a:effectLst/>
                                            <a:latin typeface="Times New Roman" panose="020206030504050203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b</m:t>
                                        </m:r>
                                        <m:r>
                                          <a:rPr lang="en-US" sz="2500" b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=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𝑶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𝒂</m:t>
                                        </m:r>
                                        <m:r>
                                          <a:rPr lang="en-US" sz="2500" b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⊂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𝜶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𝒃</m:t>
                                        </m:r>
                                        <m:r>
                                          <a:rPr lang="en-US" sz="2500" b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⊂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𝜶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oMath>
                          </a14:m>
                          <a:r>
                            <a:rPr lang="en-US" sz="2500" b="1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Cambria Math" panose="02040503050406030204" pitchFamily="18" charset="0"/>
                            </a:rPr>
                            <a:t>⇒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l</a:t>
                          </a:r>
                          <a:r>
                            <a:rPr lang="zh-CN" sz="2500" b="1"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  <a:cs typeface="宋体" panose="02010600030101010101" pitchFamily="2" charset="-122"/>
                            </a:rPr>
                            <a:t>⊥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α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7282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性质</a:t>
                          </a:r>
                          <a:endParaRPr lang="en-US" altLang="zh-CN" sz="2500" b="1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定理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垂直于同一个平面的两条</a:t>
                          </a: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直线</a:t>
                          </a:r>
                          <a:r>
                            <a:rPr kumimoji="0" lang="en-US" altLang="zh-CN" sz="2600" b="1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</a:t>
                          </a:r>
                          <a:endParaRPr kumimoji="0" lang="zh-CN" sz="2600" i="0" u="none" baseline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14:m>
                            <m:oMath xmlns:m="http://schemas.openxmlformats.org/officeDocument/2006/math">
                              <m:d>
                                <m:dPr>
                                  <m:begChr m:val=""/>
                                  <m:endChr m:val="}"/>
                                  <m:ctrlPr>
                                    <a:rPr lang="zh-CN" sz="25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plcHide m:val="on"/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en-US" sz="2500" b="1" i="1">
                                            <a:effectLst/>
                                            <a:latin typeface="Times New Roman" panose="020206030504050203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a</m:t>
                                        </m:r>
                                        <m:r>
                                          <a:rPr lang="en-US" sz="2500" b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⊥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2500" b="1">
                                            <a:effectLst/>
                                            <a:latin typeface="Times New Roman" panose="020206030504050203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α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𝒃</m:t>
                                        </m:r>
                                        <m:r>
                                          <a:rPr lang="en-US" sz="2500" b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⊥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2500" b="1">
                                            <a:effectLst/>
                                            <a:latin typeface="Times New Roman" panose="020206030504050203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α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oMath>
                          </a14:m>
                          <a:r>
                            <a:rPr lang="en-US" sz="2500" b="1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Cambria Math" panose="02040503050406030204" pitchFamily="18" charset="0"/>
                            </a:rPr>
                            <a:t>⇒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∥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b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26113297"/>
                  </p:ext>
                </p:extLst>
              </p:nvPr>
            </p:nvGraphicFramePr>
            <p:xfrm>
              <a:off x="478504" y="1460151"/>
              <a:ext cx="11164269" cy="456196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080135"/>
                    <a:gridCol w="4320540"/>
                    <a:gridCol w="2815566"/>
                    <a:gridCol w="2948028"/>
                  </a:tblGrid>
                  <a:tr h="66294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63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文字语言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图形表示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符号表示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17081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判定</a:t>
                          </a:r>
                          <a:endParaRPr lang="en-US" altLang="zh-CN" sz="2500" b="1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定理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如果一条直线与一个平面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内</a:t>
                          </a: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的</a:t>
                          </a:r>
                          <a:r>
                            <a:rPr kumimoji="0" lang="en-US" altLang="zh-CN" sz="2600" b="1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______________</a:t>
                          </a: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垂直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那么该直线与此平面垂直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278719" t="-30899" r="-413" b="-80337"/>
                          </a:stretch>
                        </a:blipFill>
                      </a:tcPr>
                    </a:tc>
                  </a:tr>
                  <a:tr h="17282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性质</a:t>
                          </a:r>
                          <a:endParaRPr lang="en-US" altLang="zh-CN" sz="2500" b="1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定理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垂直于同一个平面的两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条</a:t>
                          </a:r>
                          <a:r>
                            <a:rPr lang="zh-CN" sz="2500" b="1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直线</a:t>
                          </a:r>
                          <a:r>
                            <a:rPr kumimoji="0" lang="en-US" altLang="zh-CN" sz="2600" b="1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</a:t>
                          </a:r>
                          <a:endParaRPr kumimoji="0" lang="zh-CN" sz="2600" i="0" u="none" baseline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  <a:tabLst>
                              <a:tab pos="2970530" algn="l"/>
                            </a:tabLs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278719" t="-164085" r="-413" b="-704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6" name="矩形 5"/>
          <p:cNvSpPr/>
          <p:nvPr/>
        </p:nvSpPr>
        <p:spPr>
          <a:xfrm>
            <a:off x="2041493" y="2985040"/>
            <a:ext cx="219483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5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两条相交直线</a:t>
            </a:r>
            <a:endParaRPr lang="zh-CN" altLang="en-US" sz="25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038180" y="5211921"/>
            <a:ext cx="8547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5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平行</a:t>
            </a:r>
            <a:endParaRPr lang="zh-CN" altLang="en-US" sz="25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5342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"/>
            <a:ext cx="12190413" cy="629430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70768" y="952067"/>
                <a:ext cx="11873194" cy="504465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不一定相等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不一定相等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选项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因为底面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是菱形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选项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不重合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此时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为斜边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不垂直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不垂直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故此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不垂直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768" y="952067"/>
                <a:ext cx="11873194" cy="5044651"/>
              </a:xfrm>
              <a:prstGeom prst="rect">
                <a:avLst/>
              </a:prstGeom>
              <a:blipFill rotWithShape="0">
                <a:blip r:embed="rId3"/>
                <a:stretch>
                  <a:fillRect l="-924" b="-7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-93377" y="373700"/>
            <a:ext cx="1158941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选项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169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83959" y="385924"/>
            <a:ext cx="2495568" cy="258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6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3585655"/>
            <a:ext cx="12190413" cy="270865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9383" y="492501"/>
            <a:ext cx="8418148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三、填空题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如图所示是一个正方体的平面展开图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则在该正方体中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棱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　　　　　　　　　　　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所在的直线与棱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所在的直线是异面直线且互相垂直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填上你认为正确的一条棱即可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不必考虑所有可能的情况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1177385" y="1586006"/>
            <a:ext cx="4830168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CG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DH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EH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FG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任选一个作答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170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34166" y="1176653"/>
            <a:ext cx="3128582" cy="246916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12409" y="3480721"/>
            <a:ext cx="8418148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结合平面图形还原出正方体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171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20234" y="3639076"/>
            <a:ext cx="2523088" cy="2680259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78814" y="4065175"/>
            <a:ext cx="7652862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结合正方体性质易知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DH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EH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FG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所在的直线与棱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所在的直线是异面直线且互相垂直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71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3547329"/>
            <a:ext cx="12190413" cy="266404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9382" y="577027"/>
            <a:ext cx="777006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13.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在四棱锥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底面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且底面各边都相等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上的一动点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满足条件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endParaRPr lang="en-US" altLang="zh-CN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MBD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只要填写一个你认为是正确的条件序号即可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694531" y="2272187"/>
            <a:ext cx="1410964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C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zh-CN" altLang="zh-CN" sz="2600" b="1">
                <a:solidFill>
                  <a:srgbClr val="C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③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172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71503" y="831978"/>
            <a:ext cx="3095142" cy="247611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37809" y="3569494"/>
            <a:ext cx="11722180" cy="2454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底面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底面各边都相等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MBD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PCD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MBD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PCD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01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3437379"/>
            <a:ext cx="12190413" cy="282351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505201"/>
            <a:ext cx="11589417" cy="2934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14.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在矩形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现将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沿矩形的对角线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所在的直线进行翻折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在翻折的过程中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给出下列结论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存在某个位置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使得直线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存在某个位置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使得直线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③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存在某个位置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使得直线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其中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正确结论的序号是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4355423" y="2718213"/>
            <a:ext cx="519694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C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81831" y="3366294"/>
            <a:ext cx="10535834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假设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173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09451" y="3455194"/>
            <a:ext cx="2724390" cy="21088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681831" y="4395502"/>
                <a:ext cx="4653325" cy="10077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}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𝑨𝑬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⊥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𝑩𝑫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𝑩𝑫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⊥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𝑨𝑪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⇒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831" y="4395502"/>
                <a:ext cx="4653325" cy="1007776"/>
              </a:xfrm>
              <a:prstGeom prst="rect">
                <a:avLst/>
              </a:prstGeom>
              <a:blipFill rotWithShape="0">
                <a:blip r:embed="rId5"/>
                <a:stretch>
                  <a:fillRect l="-2359" r="-1704" b="-18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/>
        </p:nvSpPr>
        <p:spPr>
          <a:xfrm>
            <a:off x="681545" y="5348637"/>
            <a:ext cx="761203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而在平面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故假设不成立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不正确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72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38696"/>
            <a:ext cx="12190413" cy="630806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9382" y="492501"/>
            <a:ext cx="11589417" cy="4224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 smtClean="0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假设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dirty="0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ACD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ACD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可知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存在这样的直角三角形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使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故假设成立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③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假设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 dirty="0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ACD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ACD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为直角三角形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为斜边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而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故矛盾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假设不成立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③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不正确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86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2314108"/>
            <a:ext cx="12190413" cy="391681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69382" y="492501"/>
            <a:ext cx="863417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在四棱锥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底面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为菱形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 dirty="0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底面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为菱形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 dirty="0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6625" name="image174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657" y="214789"/>
            <a:ext cx="2470541" cy="23888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57162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66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188734"/>
            <a:ext cx="12190413" cy="500985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9382" y="505201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=60°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因为底面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为菱形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=60°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21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0" y="3109259"/>
            <a:ext cx="12190413" cy="303192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69383" y="492501"/>
                <a:ext cx="7831311" cy="21567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四边形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PDCE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为矩形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四边形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为梯形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PDCE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3" y="492501"/>
                <a:ext cx="7831311" cy="2156744"/>
              </a:xfrm>
              <a:prstGeom prst="rect">
                <a:avLst/>
              </a:prstGeom>
              <a:blipFill rotWithShape="0">
                <a:blip r:embed="rId3"/>
                <a:stretch>
                  <a:fillRect l="-14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175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79376" y="687414"/>
            <a:ext cx="2732392" cy="209429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51292" y="2451259"/>
            <a:ext cx="783131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MDE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四边形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PDCE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为矩形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MDE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Cambria Math" panose="02040503050406030204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⊄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MDE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MDE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8673" name="image176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503" y="3239274"/>
            <a:ext cx="3391377" cy="28972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68592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22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1055580"/>
            <a:ext cx="12190413" cy="519146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492501"/>
                <a:ext cx="11589417" cy="57882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所成角的大小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或其补角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四边形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PDCE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为矩形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PDCE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PDCE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PDCE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∵∠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𝑷𝑨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从而直线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788251"/>
              </a:xfrm>
              <a:prstGeom prst="rect">
                <a:avLst/>
              </a:prstGeom>
              <a:blipFill rotWithShape="0">
                <a:blip r:embed="rId3"/>
                <a:stretch>
                  <a:fillRect l="-947" t="-527" b="-2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734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119427"/>
            <a:ext cx="12190413" cy="508916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9382" y="492501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试判断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能否垂直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并证明你的结论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证明如下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四边形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PDCE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为矩形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PD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altLang="zh-CN" sz="2600" b="1">
                <a:latin typeface="Cambria Math" panose="02040503050406030204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⊄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47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9382" y="621443"/>
            <a:ext cx="11589417" cy="3358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直线和平面所成的角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定义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平面的一条斜线和它在平面上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成的角叫做这条直线和这个平面所成的角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一条直线垂直于平面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则它们所成的角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一条直线和平面平行或在平面内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则它们所成的角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范围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549347" y="1294924"/>
            <a:ext cx="8547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射影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295800" y="1882617"/>
            <a:ext cx="85311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90°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7023" y="2495710"/>
            <a:ext cx="68640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0°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030676" y="3019903"/>
                <a:ext cx="1052852" cy="7781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zh-CN" altLang="zh-CN" sz="2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zh-CN" sz="2600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zh-CN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𝛑</m:t>
                              </m:r>
                            </m:num>
                            <m:den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𝟐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sz="2600"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676" y="3019903"/>
                <a:ext cx="1052852" cy="77816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57020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  <p:bldP spid="4" grpId="0" autoUpdateAnimBg="0"/>
      <p:bldP spid="6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20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9382" y="621443"/>
            <a:ext cx="1158941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二面角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定义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从一条直线出发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____________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组成的图形叫做二面角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二面角的平面角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OB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64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二面角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的平面角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__________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二面角的平面角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的范围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π].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514928" y="1282224"/>
            <a:ext cx="185980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两个半平面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698800" y="3064351"/>
            <a:ext cx="120577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  <a:sym typeface="Times New Roman" panose="02020603050405020304" pitchFamily="18" charset="0"/>
              </a:rPr>
              <a:t>∠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AOB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pic>
        <p:nvPicPr>
          <p:cNvPr id="6" name="image138.jpeg"/>
          <p:cNvPicPr/>
          <p:nvPr/>
        </p:nvPicPr>
        <p:blipFill>
          <a:blip r:embed="rId3"/>
          <a:stretch>
            <a:fillRect/>
          </a:stretch>
        </p:blipFill>
        <p:spPr>
          <a:xfrm>
            <a:off x="8255476" y="2349659"/>
            <a:ext cx="3327218" cy="178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71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9383" y="621443"/>
            <a:ext cx="1057841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两个平面垂直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两个平面垂直的定义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两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个平面相交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如果它们所成的二面角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__________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就说这两个平面互相垂直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568013" y="1892205"/>
            <a:ext cx="152477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直二面角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2283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2624</Words>
  <Application>Microsoft Office PowerPoint</Application>
  <PresentationFormat>自定义</PresentationFormat>
  <Paragraphs>521</Paragraphs>
  <Slides>70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70</vt:i4>
      </vt:variant>
    </vt:vector>
  </HeadingPairs>
  <TitlesOfParts>
    <vt:vector size="86" baseType="lpstr">
      <vt:lpstr>MS Gothic</vt:lpstr>
      <vt:lpstr>MS Mincho</vt:lpstr>
      <vt:lpstr>等线</vt:lpstr>
      <vt:lpstr>黑体</vt:lpstr>
      <vt:lpstr>经典繁仿黑</vt:lpstr>
      <vt:lpstr>楷体</vt:lpstr>
      <vt:lpstr>宋体</vt:lpstr>
      <vt:lpstr>微软雅黑</vt:lpstr>
      <vt:lpstr>微软雅黑 Light</vt:lpstr>
      <vt:lpstr>Arial</vt:lpstr>
      <vt:lpstr>Broadway</vt:lpstr>
      <vt:lpstr>Calibri</vt:lpstr>
      <vt:lpstr>Cambria Math</vt:lpstr>
      <vt:lpstr>Impact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JBY</cp:lastModifiedBy>
  <cp:revision>78</cp:revision>
  <dcterms:created xsi:type="dcterms:W3CDTF">2024-01-05T07:50:57Z</dcterms:created>
  <dcterms:modified xsi:type="dcterms:W3CDTF">2025-02-26T07:01:22Z</dcterms:modified>
</cp:coreProperties>
</file>