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58" r:id="rId4"/>
    <p:sldId id="259" r:id="rId5"/>
    <p:sldId id="260" r:id="rId6"/>
    <p:sldId id="261" r:id="rId7"/>
    <p:sldId id="336" r:id="rId8"/>
    <p:sldId id="337" r:id="rId9"/>
    <p:sldId id="264" r:id="rId10"/>
    <p:sldId id="265" r:id="rId11"/>
    <p:sldId id="313" r:id="rId12"/>
    <p:sldId id="268" r:id="rId13"/>
    <p:sldId id="338" r:id="rId14"/>
    <p:sldId id="339" r:id="rId15"/>
    <p:sldId id="269" r:id="rId16"/>
    <p:sldId id="270" r:id="rId17"/>
    <p:sldId id="271" r:id="rId18"/>
    <p:sldId id="314" r:id="rId19"/>
    <p:sldId id="352" r:id="rId20"/>
    <p:sldId id="353" r:id="rId21"/>
    <p:sldId id="355" r:id="rId22"/>
    <p:sldId id="354" r:id="rId23"/>
    <p:sldId id="315" r:id="rId24"/>
    <p:sldId id="275" r:id="rId25"/>
    <p:sldId id="276" r:id="rId26"/>
    <p:sldId id="277" r:id="rId27"/>
    <p:sldId id="278" r:id="rId28"/>
    <p:sldId id="279" r:id="rId29"/>
    <p:sldId id="280" r:id="rId30"/>
    <p:sldId id="281" r:id="rId31"/>
    <p:sldId id="282" r:id="rId32"/>
    <p:sldId id="283" r:id="rId33"/>
    <p:sldId id="357" r:id="rId34"/>
    <p:sldId id="295" r:id="rId35"/>
    <p:sldId id="296" r:id="rId36"/>
    <p:sldId id="297" r:id="rId37"/>
    <p:sldId id="298" r:id="rId38"/>
    <p:sldId id="299" r:id="rId39"/>
    <p:sldId id="358" r:id="rId40"/>
    <p:sldId id="300" r:id="rId41"/>
    <p:sldId id="301" r:id="rId42"/>
    <p:sldId id="302" r:id="rId43"/>
    <p:sldId id="303" r:id="rId44"/>
    <p:sldId id="359" r:id="rId45"/>
    <p:sldId id="304" r:id="rId46"/>
    <p:sldId id="305" r:id="rId47"/>
    <p:sldId id="360" r:id="rId48"/>
    <p:sldId id="306" r:id="rId49"/>
    <p:sldId id="362" r:id="rId50"/>
    <p:sldId id="363" r:id="rId51"/>
    <p:sldId id="364" r:id="rId52"/>
    <p:sldId id="365" r:id="rId53"/>
    <p:sldId id="307" r:id="rId54"/>
    <p:sldId id="308" r:id="rId55"/>
    <p:sldId id="309" r:id="rId56"/>
    <p:sldId id="310" r:id="rId57"/>
    <p:sldId id="343" r:id="rId58"/>
    <p:sldId id="311" r:id="rId59"/>
    <p:sldId id="335" r:id="rId60"/>
    <p:sldId id="351" r:id="rId61"/>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92" d="100"/>
          <a:sy n="92" d="100"/>
        </p:scale>
        <p:origin x="192" y="8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2025/3/7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7.xml"/><Relationship Id="rId13" Type="http://schemas.openxmlformats.org/officeDocument/2006/relationships/slide" Target="../slides/slide43.xml"/><Relationship Id="rId18" Type="http://schemas.openxmlformats.org/officeDocument/2006/relationships/slide" Target="../slides/slide54.xml"/><Relationship Id="rId3" Type="http://schemas.openxmlformats.org/officeDocument/2006/relationships/tags" Target="../tags/tag41.xml"/><Relationship Id="rId21" Type="http://schemas.openxmlformats.org/officeDocument/2006/relationships/slide" Target="../slides/slide58.xml"/><Relationship Id="rId7" Type="http://schemas.openxmlformats.org/officeDocument/2006/relationships/slide" Target="../slides/slide36.xml"/><Relationship Id="rId12" Type="http://schemas.openxmlformats.org/officeDocument/2006/relationships/slide" Target="../slides/slide42.xml"/><Relationship Id="rId17" Type="http://schemas.openxmlformats.org/officeDocument/2006/relationships/slide" Target="../slides/slide53.xml"/><Relationship Id="rId2" Type="http://schemas.openxmlformats.org/officeDocument/2006/relationships/tags" Target="../tags/tag40.xml"/><Relationship Id="rId16" Type="http://schemas.openxmlformats.org/officeDocument/2006/relationships/slide" Target="../slides/slide48.xml"/><Relationship Id="rId20" Type="http://schemas.openxmlformats.org/officeDocument/2006/relationships/slide" Target="../slides/slide56.xml"/><Relationship Id="rId1" Type="http://schemas.openxmlformats.org/officeDocument/2006/relationships/tags" Target="../tags/tag39.xml"/><Relationship Id="rId6" Type="http://schemas.openxmlformats.org/officeDocument/2006/relationships/slide" Target="../slides/slide35.xml"/><Relationship Id="rId11" Type="http://schemas.openxmlformats.org/officeDocument/2006/relationships/slide" Target="../slides/slide41.xml"/><Relationship Id="rId5" Type="http://schemas.openxmlformats.org/officeDocument/2006/relationships/slideMaster" Target="../slideMasters/slideMaster1.xml"/><Relationship Id="rId15" Type="http://schemas.openxmlformats.org/officeDocument/2006/relationships/slide" Target="../slides/slide46.xml"/><Relationship Id="rId10" Type="http://schemas.openxmlformats.org/officeDocument/2006/relationships/slide" Target="../slides/slide40.xml"/><Relationship Id="rId19" Type="http://schemas.openxmlformats.org/officeDocument/2006/relationships/slide" Target="../slides/slide55.xml"/><Relationship Id="rId4" Type="http://schemas.openxmlformats.org/officeDocument/2006/relationships/tags" Target="../tags/tag42.xml"/><Relationship Id="rId9" Type="http://schemas.openxmlformats.org/officeDocument/2006/relationships/slide" Target="../slides/slide38.xml"/><Relationship Id="rId14" Type="http://schemas.openxmlformats.org/officeDocument/2006/relationships/slide" Target="../slides/slide45.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5.png"/><Relationship Id="rId5" Type="http://schemas.openxmlformats.org/officeDocument/2006/relationships/image" Target="../media/image14.TIF"/><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Layout" Target="../slideLayouts/slideLayout3.xml"/><Relationship Id="rId4" Type="http://schemas.openxmlformats.org/officeDocument/2006/relationships/tags" Target="../tags/tag7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73.xml"/><Relationship Id="rId5" Type="http://schemas.openxmlformats.org/officeDocument/2006/relationships/image" Target="../media/image24.TI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25.TI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6.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Layout" Target="../slideLayouts/slideLayout3.xml"/><Relationship Id="rId4" Type="http://schemas.openxmlformats.org/officeDocument/2006/relationships/tags" Target="../tags/tag8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4.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slideLayout" Target="../slideLayouts/slideLayout3.xml"/><Relationship Id="rId4" Type="http://schemas.openxmlformats.org/officeDocument/2006/relationships/tags" Target="../tags/tag9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92.xml"/><Relationship Id="rId5" Type="http://schemas.openxmlformats.org/officeDocument/2006/relationships/image" Target="../media/image32.png"/><Relationship Id="rId4" Type="http://schemas.openxmlformats.org/officeDocument/2006/relationships/image" Target="../media/image30.TIF"/></Relationships>
</file>

<file path=ppt/slides/_rels/slide34.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slideLayout" Target="../slideLayouts/slideLayout3.xml"/><Relationship Id="rId4" Type="http://schemas.openxmlformats.org/officeDocument/2006/relationships/tags" Target="../tags/tag9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8.xml"/><Relationship Id="rId1" Type="http://schemas.openxmlformats.org/officeDocument/2006/relationships/tags" Target="../tags/tag9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31.T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2.xml"/><Relationship Id="rId1" Type="http://schemas.openxmlformats.org/officeDocument/2006/relationships/tags" Target="../tags/tag101.xml"/></Relationships>
</file>

<file path=ppt/slides/_rels/slide3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slideLayout" Target="../slideLayouts/slideLayout8.xml"/><Relationship Id="rId1" Type="http://schemas.openxmlformats.org/officeDocument/2006/relationships/tags" Target="../tags/tag103.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04.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37.png"/><Relationship Id="rId4" Type="http://schemas.openxmlformats.org/officeDocument/2006/relationships/image" Target="../media/image33.TI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image" Target="../media/image34.T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s>
</file>

<file path=ppt/slides/_rels/slide4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slideLayout" Target="../slideLayouts/slideLayout8.xml"/><Relationship Id="rId1" Type="http://schemas.openxmlformats.org/officeDocument/2006/relationships/tags" Target="../tags/tag11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xml"/><Relationship Id="rId1" Type="http://schemas.openxmlformats.org/officeDocument/2006/relationships/tags" Target="../tags/tag1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48.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49.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slideLayout" Target="../slideLayouts/slideLayout8.xml"/><Relationship Id="rId1" Type="http://schemas.openxmlformats.org/officeDocument/2006/relationships/tags" Target="../tags/tag119.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slideLayout" Target="../slideLayouts/slideLayout8.xml"/><Relationship Id="rId1" Type="http://schemas.openxmlformats.org/officeDocument/2006/relationships/tags" Target="../tags/tag120.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slideLayout" Target="../slideLayouts/slideLayout8.xml"/><Relationship Id="rId1" Type="http://schemas.openxmlformats.org/officeDocument/2006/relationships/tags" Target="../tags/tag121.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8.xml"/><Relationship Id="rId7" Type="http://schemas.openxmlformats.org/officeDocument/2006/relationships/image" Target="../media/image45.TIF"/><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47.png"/><Relationship Id="rId5" Type="http://schemas.openxmlformats.org/officeDocument/2006/relationships/tags" Target="../tags/tag128.xml"/><Relationship Id="rId4" Type="http://schemas.openxmlformats.org/officeDocument/2006/relationships/image" Target="../media/image58.png"/><Relationship Id="rId9"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tags" Target="../tags/tag129.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8.xml"/><Relationship Id="rId1" Type="http://schemas.openxmlformats.org/officeDocument/2006/relationships/tags" Target="../tags/tag131.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T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TIF"/></Relationships>
</file>

<file path=ppt/slides/_rels/slide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0.jpg"/><Relationship Id="rId5" Type="http://schemas.openxmlformats.org/officeDocument/2006/relationships/slideLayout" Target="../slideLayouts/slideLayout3.xml"/><Relationship Id="rId4"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空间直线、平面的平行</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634440" y="1625378"/>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98938" y="908590"/>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思考辨析</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在括号内打</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或</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若一条直线和平面内一条直线平行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那么这条直线和这个平面平行</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若直线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则过点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且平行于直线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的直线有无数条</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如果一个平面内的两条直线平行于另一个平面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那么这两个平面平行</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如果两个平面平行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那么分别在这两个平面内的两条直线平行或异面</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7" name="矩形 6"/>
          <p:cNvSpPr/>
          <p:nvPr/>
        </p:nvSpPr>
        <p:spPr>
          <a:xfrm>
            <a:off x="10199719"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11031770" y="28384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11026489" y="3417983"/>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0" name="矩形 9"/>
          <p:cNvSpPr/>
          <p:nvPr/>
        </p:nvSpPr>
        <p:spPr>
          <a:xfrm>
            <a:off x="269382" y="798088"/>
            <a:ext cx="11589417" cy="309315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若一条直线和平面内的一条直线平行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那么这条直线和这个平面平行或在平面内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且平行于</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的直线只有一条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如果一个平面内的两条直线平行于另一个平面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则这两个平面平行或相交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603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81376"/>
            <a:ext cx="12190413" cy="251522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10755089" y="721709"/>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198262" y="621443"/>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人教</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必修二</a:t>
            </a:r>
            <a:r>
              <a:rPr lang="en-US" altLang="zh-CN" sz="2600" b="1" dirty="0" err="1">
                <a:latin typeface="Times New Roman" panose="02020603050405020304" pitchFamily="18" charset="0"/>
                <a:cs typeface="Times New Roman" panose="02020603050405020304" pitchFamily="18" charset="0"/>
              </a:rPr>
              <a:t>P143T1</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如果直线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一条直线不相交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两条直线不相交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无数条直线不相交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任意一条直线都不相交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无公共点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因此直线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内的任意一条直线都不相交</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451026"/>
            <a:ext cx="12190413" cy="3719369"/>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1168439" y="1871730"/>
            <a:ext cx="1859805" cy="492443"/>
          </a:xfrm>
          <a:prstGeom prst="rect">
            <a:avLst/>
          </a:prstGeom>
        </p:spPr>
        <p:txBody>
          <a:bodyPr wrap="none">
            <a:spAutoFit/>
          </a:bodyPr>
          <a:lstStyle/>
          <a:p>
            <a:r>
              <a:rPr lang="zh-CN" altLang="zh-CN" sz="2600" b="1" smtClean="0">
                <a:solidFill>
                  <a:srgbClr val="C00000"/>
                </a:solidFill>
                <a:latin typeface="Times New Roman" panose="02020603050405020304" pitchFamily="18" charset="0"/>
                <a:cs typeface="Times New Roman" panose="02020603050405020304" pitchFamily="18" charset="0"/>
              </a:rPr>
              <a:t>平行四边形</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36367" y="621443"/>
            <a:ext cx="8486731"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人教</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必修二</a:t>
            </a:r>
            <a:r>
              <a:rPr lang="en-US" altLang="zh-CN" sz="2600" b="1" dirty="0" err="1">
                <a:latin typeface="Times New Roman" panose="02020603050405020304" pitchFamily="18" charset="0"/>
                <a:cs typeface="Times New Roman" panose="02020603050405020304" pitchFamily="18" charset="0"/>
              </a:rPr>
              <a:t>P138</a:t>
            </a:r>
            <a:r>
              <a:rPr lang="zh-CN" altLang="zh-CN" sz="2600" b="1" dirty="0">
                <a:latin typeface="Times New Roman" panose="02020603050405020304" pitchFamily="18" charset="0"/>
                <a:cs typeface="Times New Roman" panose="02020603050405020304" pitchFamily="18" charset="0"/>
              </a:rPr>
              <a:t>例</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如图是长方体被一平面所截得的几何体</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四边形</a:t>
            </a:r>
            <a:r>
              <a:rPr lang="en-US" altLang="zh-CN" sz="2600" b="1" i="1" dirty="0" err="1">
                <a:latin typeface="Times New Roman" panose="02020603050405020304" pitchFamily="18" charset="0"/>
                <a:cs typeface="Times New Roman" panose="02020603050405020304" pitchFamily="18" charset="0"/>
              </a:rPr>
              <a:t>EFGH</a:t>
            </a:r>
            <a:r>
              <a:rPr lang="zh-CN" altLang="zh-CN" sz="2600" b="1" dirty="0">
                <a:latin typeface="Times New Roman" panose="02020603050405020304" pitchFamily="18" charset="0"/>
                <a:cs typeface="Times New Roman" panose="02020603050405020304" pitchFamily="18" charset="0"/>
              </a:rPr>
              <a:t>为截面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则四边形</a:t>
            </a:r>
            <a:r>
              <a:rPr lang="en-US" altLang="zh-CN" sz="2600" b="1" i="1" dirty="0" err="1">
                <a:latin typeface="Times New Roman" panose="02020603050405020304" pitchFamily="18" charset="0"/>
                <a:cs typeface="Times New Roman" panose="02020603050405020304" pitchFamily="18" charset="0"/>
              </a:rPr>
              <a:t>EFGH</a:t>
            </a:r>
            <a:r>
              <a:rPr lang="zh-CN" altLang="zh-CN" sz="2600" b="1" dirty="0">
                <a:latin typeface="Times New Roman" panose="02020603050405020304" pitchFamily="18" charset="0"/>
                <a:cs typeface="Times New Roman" panose="02020603050405020304" pitchFamily="18" charset="0"/>
              </a:rPr>
              <a:t>的形状为</a:t>
            </a:r>
            <a:r>
              <a:rPr lang="zh-CN" altLang="zh-CN" sz="2600" b="1" u="sng"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pic>
        <p:nvPicPr>
          <p:cNvPr id="1025" name="image101.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75928" y="790093"/>
            <a:ext cx="2519953" cy="2890533"/>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416826" y="2420310"/>
            <a:ext cx="8486731" cy="309315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因为平面</a:t>
            </a:r>
            <a:r>
              <a:rPr lang="en-US" altLang="zh-CN" sz="2600" b="1" i="1">
                <a:latin typeface="Times New Roman" panose="02020603050405020304" pitchFamily="18" charset="0"/>
                <a:cs typeface="Times New Roman" panose="02020603050405020304" pitchFamily="18" charset="0"/>
              </a:rPr>
              <a:t>ABFE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DCGH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又平面</a:t>
            </a:r>
            <a:r>
              <a:rPr lang="en-US" altLang="zh-CN" sz="2600" b="1" i="1">
                <a:latin typeface="Times New Roman" panose="02020603050405020304" pitchFamily="18" charset="0"/>
                <a:cs typeface="Times New Roman" panose="02020603050405020304" pitchFamily="18" charset="0"/>
              </a:rPr>
              <a:t>EFGH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DCGH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且平面</a:t>
            </a:r>
            <a:r>
              <a:rPr lang="en-US" altLang="zh-CN" sz="2600" b="1" i="1">
                <a:latin typeface="Times New Roman" panose="02020603050405020304" pitchFamily="18" charset="0"/>
                <a:cs typeface="Times New Roman" panose="02020603050405020304" pitchFamily="18" charset="0"/>
              </a:rPr>
              <a:t>EFGH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ABFE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同理</a:t>
            </a:r>
            <a:r>
              <a:rPr lang="en-US" altLang="zh-CN" sz="2600" b="1" i="1">
                <a:latin typeface="Times New Roman" panose="02020603050405020304" pitchFamily="18" charset="0"/>
                <a:cs typeface="Times New Roman" panose="02020603050405020304" pitchFamily="18" charset="0"/>
              </a:rPr>
              <a:t>EH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EFGH</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942449"/>
            <a:ext cx="12190413" cy="3262964"/>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6124234" y="1614583"/>
                <a:ext cx="955711" cy="1067215"/>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𝟐𝟕</m:t>
                        </m:r>
                      </m:num>
                      <m:den>
                        <m:r>
                          <a:rPr lang="en-US" altLang="zh-CN" sz="3200" b="1" i="1">
                            <a:solidFill>
                              <a:srgbClr val="C00000"/>
                            </a:solidFill>
                            <a:latin typeface="Cambria Math" panose="02040503050406030204" pitchFamily="18" charset="0"/>
                            <a:cs typeface="Times New Roman" panose="02020603050405020304" pitchFamily="18" charset="0"/>
                          </a:rPr>
                          <m:t>𝟒</m:t>
                        </m:r>
                      </m:den>
                    </m:f>
                  </m:oMath>
                </a14:m>
                <a:endParaRPr lang="zh-CN" altLang="zh-CN" sz="32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6124234" y="1614583"/>
                <a:ext cx="955711" cy="1067215"/>
              </a:xfrm>
              <a:prstGeom prst="rect">
                <a:avLst/>
              </a:prstGeom>
              <a:blipFill rotWithShape="0">
                <a:blip r:embed="rId3"/>
                <a:stretch>
                  <a:fillRect/>
                </a:stretch>
              </a:blipFill>
            </p:spPr>
            <p:txBody>
              <a:bodyPr/>
              <a:lstStyle/>
              <a:p>
                <a:r>
                  <a:rPr lang="zh-CN" altLang="en-US">
                    <a:noFill/>
                  </a:rPr>
                  <a:t> </a:t>
                </a:r>
              </a:p>
            </p:txBody>
          </p:sp>
        </mc:Fallback>
      </mc:AlternateContent>
      <p:sp>
        <p:nvSpPr>
          <p:cNvPr id="10" name="矩形 9"/>
          <p:cNvSpPr/>
          <p:nvPr/>
        </p:nvSpPr>
        <p:spPr>
          <a:xfrm>
            <a:off x="203122" y="447273"/>
            <a:ext cx="8971141" cy="2492990"/>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必修四</a:t>
            </a:r>
            <a:r>
              <a:rPr lang="en-US" altLang="zh-CN" sz="2600" b="1">
                <a:latin typeface="Times New Roman" panose="02020603050405020304" pitchFamily="18" charset="0"/>
                <a:cs typeface="Times New Roman" panose="02020603050405020304" pitchFamily="18" charset="0"/>
              </a:rPr>
              <a:t>P108T3</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a:t>
            </a:r>
            <a:r>
              <a:rPr lang="zh-CN" altLang="zh-CN" sz="2600" b="1" smtClean="0">
                <a:latin typeface="Times New Roman" panose="02020603050405020304" pitchFamily="18" charset="0"/>
                <a:cs typeface="Times New Roman" panose="02020603050405020304" pitchFamily="18" charset="0"/>
              </a:rPr>
              <a:t>平面</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0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α</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外</a:t>
            </a:r>
            <a:r>
              <a:rPr lang="zh-CN" altLang="zh-CN" sz="2600" b="1">
                <a:latin typeface="Times New Roman" panose="02020603050405020304" pitchFamily="18" charset="0"/>
                <a:cs typeface="Times New Roman" panose="02020603050405020304" pitchFamily="18" charset="0"/>
              </a:rPr>
              <a:t>的一点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分别与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相交于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若</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0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pic>
        <p:nvPicPr>
          <p:cNvPr id="2049" name="image102.jpe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6558" y="311974"/>
            <a:ext cx="2839887" cy="2720313"/>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矩形 7"/>
              <p:cNvSpPr/>
              <p:nvPr/>
            </p:nvSpPr>
            <p:spPr>
              <a:xfrm>
                <a:off x="580497" y="2904072"/>
                <a:ext cx="8971141" cy="275806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由平面与平面平行的性质定理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𝑷𝑨</m:t>
                        </m:r>
                      </m:num>
                      <m:den>
                        <m:r>
                          <a:rPr lang="en-US" altLang="zh-CN" sz="2600" b="1" i="1">
                            <a:latin typeface="Cambria Math" panose="02040503050406030204" pitchFamily="18" charset="0"/>
                            <a:cs typeface="Times New Roman" panose="02020603050405020304" pitchFamily="18" charset="0"/>
                          </a:rPr>
                          <m:t>𝑷𝑩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𝑷𝑪</m:t>
                        </m:r>
                      </m:num>
                      <m:den>
                        <m:r>
                          <a:rPr lang="en-US" altLang="zh-CN" sz="2600" b="1" i="1">
                            <a:latin typeface="Cambria Math" panose="02040503050406030204" pitchFamily="18" charset="0"/>
                            <a:cs typeface="Times New Roman" panose="02020603050405020304" pitchFamily="18" charset="0"/>
                          </a:rPr>
                          <m:t>𝑷𝑫</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𝑷𝑫</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𝟐𝟕</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80497" y="2904072"/>
                <a:ext cx="8971141" cy="2758063"/>
              </a:xfrm>
              <a:prstGeom prst="rect">
                <a:avLst/>
              </a:prstGeom>
              <a:blipFill rotWithShape="0">
                <a:blip r:embed="rId5"/>
                <a:stretch>
                  <a:fillRect l="-122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3200052"/>
            <a:ext cx="12190413" cy="307971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直线与平面平行的判定与性质</a:t>
            </a:r>
            <a:endParaRPr lang="zh-CN" altLang="zh-CN" sz="1200">
              <a:latin typeface="Calibri" panose="020F0502020204030204" pitchFamily="34" charset="0"/>
              <a:cs typeface="Times New Roman" panose="02020603050405020304" pitchFamily="18" charset="0"/>
            </a:endParaRPr>
          </a:p>
        </p:txBody>
      </p:sp>
      <p:sp>
        <p:nvSpPr>
          <p:cNvPr id="11" name="矩形 10"/>
          <p:cNvSpPr/>
          <p:nvPr/>
        </p:nvSpPr>
        <p:spPr>
          <a:xfrm>
            <a:off x="269382" y="752072"/>
            <a:ext cx="11589417"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直线与平面平行的判定</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为梯形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PD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CD</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104.jpeg"/>
          <p:cNvPicPr/>
          <p:nvPr/>
        </p:nvPicPr>
        <p:blipFill>
          <a:blip r:embed="rId5">
            <a:clrChange>
              <a:clrFrom>
                <a:srgbClr val="FFFFFF"/>
              </a:clrFrom>
              <a:clrTo>
                <a:srgbClr val="FFFFFF">
                  <a:alpha val="0"/>
                </a:srgbClr>
              </a:clrTo>
            </a:clrChange>
          </a:blip>
          <a:stretch>
            <a:fillRect/>
          </a:stretch>
        </p:blipFill>
        <p:spPr>
          <a:xfrm>
            <a:off x="8960532" y="1216360"/>
            <a:ext cx="2898267" cy="1997407"/>
          </a:xfrm>
          <a:prstGeom prst="rect">
            <a:avLst/>
          </a:prstGeom>
        </p:spPr>
      </p:pic>
      <p:sp>
        <p:nvSpPr>
          <p:cNvPr id="7" name="矩形 6"/>
          <p:cNvSpPr/>
          <p:nvPr/>
        </p:nvSpPr>
        <p:spPr>
          <a:xfrm>
            <a:off x="465324" y="2536131"/>
            <a:ext cx="11589417" cy="129266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073" name="image105.jpe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5157" y="3524693"/>
            <a:ext cx="2989355" cy="2065371"/>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811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3" name="矩形 12"/>
              <p:cNvSpPr/>
              <p:nvPr/>
            </p:nvSpPr>
            <p:spPr>
              <a:xfrm>
                <a:off x="421782" y="3616586"/>
                <a:ext cx="11589417" cy="27569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PDC</a:t>
                </a:r>
                <a:r>
                  <a:rPr lang="zh-CN" altLang="zh-CN" sz="2600" b="1">
                    <a:latin typeface="Times New Roman" panose="02020603050405020304" pitchFamily="18" charset="0"/>
                    <a:cs typeface="Times New Roman" panose="02020603050405020304" pitchFamily="18" charset="0"/>
                  </a:rPr>
                  <a:t>的中位线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ABEF</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BE</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421782" y="3616586"/>
                <a:ext cx="11589417" cy="2756909"/>
              </a:xfrm>
              <a:prstGeom prst="rect">
                <a:avLst/>
              </a:prstGeom>
              <a:blipFill rotWithShape="0">
                <a:blip r:embed="rId8"/>
                <a:stretch>
                  <a:fillRect l="-947" b="-2208"/>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3"/>
                                        </p:tgtEl>
                                        <p:attrNameLst>
                                          <p:attrName>style.visibility</p:attrName>
                                        </p:attrNameLst>
                                      </p:cBhvr>
                                      <p:to>
                                        <p:strVal val="visible"/>
                                      </p:to>
                                    </p:set>
                                    <p:animEffect transition="in" filter="blinds(horizontal)">
                                      <p:cBhvr>
                                        <p:cTn id="12" dur="500"/>
                                        <p:tgtEl>
                                          <p:spTgt spid="30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linds(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blinds(horizontal)">
                                      <p:cBhvr>
                                        <p:cTn id="3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98731"/>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06929"/>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延长</a:t>
            </a:r>
            <a:r>
              <a:rPr lang="en-US" altLang="zh-CN" sz="2600" b="1" i="1">
                <a:latin typeface="Times New Roman" panose="02020603050405020304" pitchFamily="18" charset="0"/>
                <a:cs typeface="Times New Roman" panose="02020603050405020304" pitchFamily="18" charset="0"/>
              </a:rPr>
              <a:t>DA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CB</a:t>
            </a:r>
            <a:r>
              <a:rPr lang="zh-CN" altLang="zh-CN" sz="2600" b="1">
                <a:latin typeface="Times New Roman" panose="02020603050405020304" pitchFamily="18" charset="0"/>
                <a:cs typeface="Times New Roman" panose="02020603050405020304" pitchFamily="18" charset="0"/>
              </a:rPr>
              <a:t>相交于点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106.jpeg"/>
          <p:cNvPicPr/>
          <p:nvPr/>
        </p:nvPicPr>
        <p:blipFill>
          <a:blip r:embed="rId3">
            <a:clrChange>
              <a:clrFrom>
                <a:srgbClr val="FFFFFF"/>
              </a:clrFrom>
              <a:clrTo>
                <a:srgbClr val="FFFFFF">
                  <a:alpha val="0"/>
                </a:srgbClr>
              </a:clrTo>
            </a:clrChange>
          </a:blip>
          <a:stretch>
            <a:fillRect/>
          </a:stretch>
        </p:blipFill>
        <p:spPr>
          <a:xfrm>
            <a:off x="7795355" y="837470"/>
            <a:ext cx="2964116" cy="2178826"/>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63726" y="1340408"/>
                <a:ext cx="11589417" cy="3069815"/>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𝑯𝑩</m:t>
                        </m:r>
                      </m:num>
                      <m:den>
                        <m:r>
                          <a:rPr lang="en-US" altLang="zh-CN" sz="2600" b="1" i="1">
                            <a:latin typeface="Cambria Math" panose="02040503050406030204" pitchFamily="18" charset="0"/>
                            <a:cs typeface="Times New Roman" panose="02020603050405020304" pitchFamily="18" charset="0"/>
                          </a:rPr>
                          <m:t>𝑯𝑪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𝑪𝑫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HC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63726" y="1340408"/>
                <a:ext cx="11589417" cy="3069815"/>
              </a:xfrm>
              <a:prstGeom prst="rect">
                <a:avLst/>
              </a:prstGeom>
              <a:blipFill rotWithShape="0">
                <a:blip r:embed="rId4"/>
                <a:stretch>
                  <a:fillRect l="-947" b="-17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法三</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smtClean="0">
                <a:latin typeface="Times New Roman" panose="02020603050405020304" pitchFamily="18" charset="0"/>
                <a:cs typeface="Times New Roman" panose="02020603050405020304" pitchFamily="18" charset="0"/>
              </a:rPr>
              <a:t>BH</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HE</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107.jpeg"/>
          <p:cNvPicPr/>
          <p:nvPr/>
        </p:nvPicPr>
        <p:blipFill>
          <a:blip r:embed="rId3">
            <a:clrChange>
              <a:clrFrom>
                <a:srgbClr val="FFFFFF"/>
              </a:clrFrom>
              <a:clrTo>
                <a:srgbClr val="FFFFFF">
                  <a:alpha val="0"/>
                </a:srgbClr>
              </a:clrTo>
            </a:clrChange>
          </a:blip>
          <a:stretch>
            <a:fillRect/>
          </a:stretch>
        </p:blipFill>
        <p:spPr>
          <a:xfrm>
            <a:off x="8241619" y="828870"/>
            <a:ext cx="3254262" cy="2168870"/>
          </a:xfrm>
          <a:prstGeom prst="rect">
            <a:avLst/>
          </a:prstGeom>
        </p:spPr>
      </p:pic>
      <p:sp>
        <p:nvSpPr>
          <p:cNvPr id="9" name="矩形 8"/>
          <p:cNvSpPr/>
          <p:nvPr/>
        </p:nvSpPr>
        <p:spPr>
          <a:xfrm>
            <a:off x="276639" y="1340410"/>
            <a:ext cx="11589417" cy="4893647"/>
          </a:xfrm>
          <a:prstGeom prst="rect">
            <a:avLst/>
          </a:prstGeom>
        </p:spPr>
        <p:txBody>
          <a:bodyPr wrap="square">
            <a:spAutoFit/>
          </a:bodyPr>
          <a:lstStyle/>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E</a:t>
            </a:r>
            <a:r>
              <a:rPr lang="zh-CN" altLang="zh-CN" sz="2600" b="1" dirty="0">
                <a:latin typeface="Times New Roman" panose="02020603050405020304" pitchFamily="18" charset="0"/>
                <a:cs typeface="Times New Roman" panose="02020603050405020304" pitchFamily="18" charset="0"/>
              </a:rPr>
              <a:t>为</a:t>
            </a:r>
            <a:r>
              <a:rPr lang="en-US" altLang="zh-CN" sz="2600" b="1" i="1" dirty="0">
                <a:latin typeface="Times New Roman" panose="02020603050405020304" pitchFamily="18" charset="0"/>
                <a:cs typeface="Times New Roman" panose="02020603050405020304" pitchFamily="18" charset="0"/>
              </a:rPr>
              <a:t>PC</a:t>
            </a:r>
            <a:r>
              <a:rPr lang="zh-CN" altLang="zh-CN" sz="2600" b="1" dirty="0">
                <a:latin typeface="Times New Roman" panose="02020603050405020304" pitchFamily="18" charset="0"/>
                <a:cs typeface="Times New Roman" panose="02020603050405020304" pitchFamily="18" charset="0"/>
              </a:rPr>
              <a:t>的中点</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EH</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PAD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PD</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smtClean="0">
                <a:latin typeface="宋体" panose="02010600030101010101" pitchFamily="2" charset="-122"/>
                <a:cs typeface="Times New Roman" panose="02020603050405020304" pitchFamily="18" charset="0"/>
              </a:rPr>
              <a:t>,</a:t>
            </a:r>
            <a:endParaRPr lang="zh-CN" altLang="zh-CN" sz="1150" dirty="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又由题意知</a:t>
            </a:r>
            <a:r>
              <a:rPr lang="en-US" altLang="zh-CN" sz="2600" b="1" i="1" dirty="0" smtClean="0">
                <a:latin typeface="Times New Roman" panose="02020603050405020304" pitchFamily="18" charset="0"/>
                <a:cs typeface="Times New Roman" panose="02020603050405020304" pitchFamily="18" charset="0"/>
              </a:rPr>
              <a:t>AB</a:t>
            </a:r>
            <a:r>
              <a:rPr lang="zh-CN" altLang="zh-CN" sz="2600" b="1" dirty="0" smtClean="0">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dirty="0" smtClean="0">
                <a:latin typeface="Times New Roman" panose="02020603050405020304" pitchFamily="18" charset="0"/>
                <a:cs typeface="Times New Roman" panose="02020603050405020304" pitchFamily="18" charset="0"/>
              </a:rPr>
              <a:t>DH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四边形</a:t>
            </a:r>
            <a:r>
              <a:rPr lang="en-US" altLang="zh-CN" sz="2600" b="1" i="1" dirty="0" err="1">
                <a:latin typeface="Times New Roman" panose="02020603050405020304" pitchFamily="18" charset="0"/>
                <a:cs typeface="Times New Roman" panose="02020603050405020304" pitchFamily="18" charset="0"/>
              </a:rPr>
              <a:t>ABHD</a:t>
            </a:r>
            <a:r>
              <a:rPr lang="zh-CN" altLang="zh-CN" sz="2600" b="1" dirty="0">
                <a:latin typeface="Times New Roman" panose="02020603050405020304" pitchFamily="18" charset="0"/>
                <a:cs typeface="Times New Roman" panose="02020603050405020304" pitchFamily="18" charset="0"/>
              </a:rPr>
              <a:t>为平行四边形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BH</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AD</a:t>
            </a:r>
            <a:r>
              <a:rPr lang="en-US" altLang="zh-CN" sz="2600" b="1" dirty="0" smtClean="0">
                <a:latin typeface="宋体" panose="02010600030101010101" pitchFamily="2" charset="-122"/>
                <a:cs typeface="Times New Roman" panose="02020603050405020304" pitchFamily="18" charset="0"/>
              </a:rPr>
              <a:t>,</a:t>
            </a:r>
            <a:endParaRPr lang="zh-CN" altLang="zh-CN" sz="1150" dirty="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又</a:t>
            </a:r>
            <a:r>
              <a:rPr lang="en-US" altLang="zh-CN" sz="2600" b="1" i="1" dirty="0" smtClean="0">
                <a:latin typeface="Times New Roman" panose="02020603050405020304" pitchFamily="18" charset="0"/>
                <a:cs typeface="Times New Roman" panose="02020603050405020304" pitchFamily="18" charset="0"/>
              </a:rPr>
              <a:t>AD</a:t>
            </a:r>
            <a:r>
              <a:rPr lang="en-US" altLang="zh-CN" sz="2600" b="1" dirty="0" smtClean="0">
                <a:latin typeface="Cambria Math" panose="02040503050406030204" pitchFamily="18" charset="0"/>
                <a:cs typeface="Cambria Math" panose="02040503050406030204" pitchFamily="18" charset="0"/>
              </a:rPr>
              <a:t>⊂</a:t>
            </a:r>
            <a:r>
              <a:rPr lang="zh-CN" altLang="zh-CN" sz="2600" b="1" dirty="0" smtClean="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PAD</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BH</a:t>
            </a:r>
            <a:r>
              <a:rPr lang="en-US" altLang="zh-CN" sz="2600" b="1" dirty="0" smtClean="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smtClean="0">
                <a:latin typeface="Times New Roman" panose="02020603050405020304" pitchFamily="18" charset="0"/>
                <a:cs typeface="Times New Roman" panose="02020603050405020304" pitchFamily="18" charset="0"/>
              </a:rPr>
              <a:t>平面</a:t>
            </a:r>
            <a:r>
              <a:rPr lang="en-US" altLang="zh-CN" sz="2600" b="1" i="1" dirty="0" smtClean="0">
                <a:latin typeface="Times New Roman" panose="02020603050405020304" pitchFamily="18" charset="0"/>
                <a:cs typeface="Times New Roman" panose="02020603050405020304" pitchFamily="18" charset="0"/>
              </a:rPr>
              <a:t>PAD</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BH</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EH</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EH</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BHE</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BHE</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BE</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BHE</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BE</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linds(horizontal)">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blinds(horizontal)">
                                      <p:cBhvr>
                                        <p:cTn id="4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621443"/>
                <a:ext cx="8202121" cy="275690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直线与平面平行的性质</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宜荆荆恩联考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分别为线段</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𝑷𝑬</m:t>
                        </m:r>
                      </m:num>
                      <m:den>
                        <m:r>
                          <a:rPr lang="en-US" altLang="zh-CN" sz="2600" b="1" i="1">
                            <a:latin typeface="Cambria Math" panose="02040503050406030204" pitchFamily="18" charset="0"/>
                            <a:cs typeface="Times New Roman" panose="02020603050405020304" pitchFamily="18" charset="0"/>
                          </a:rPr>
                          <m:t>𝑬𝑫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8202121" cy="2756909"/>
              </a:xfrm>
              <a:prstGeom prst="rect">
                <a:avLst/>
              </a:prstGeom>
              <a:blipFill rotWithShape="0">
                <a:blip r:embed="rId2"/>
                <a:stretch>
                  <a:fillRect l="-1337"/>
                </a:stretch>
              </a:blipFill>
            </p:spPr>
            <p:txBody>
              <a:bodyPr/>
              <a:lstStyle/>
              <a:p>
                <a:r>
                  <a:rPr lang="zh-CN" altLang="en-US">
                    <a:noFill/>
                  </a:rPr>
                  <a:t> </a:t>
                </a:r>
              </a:p>
            </p:txBody>
          </p:sp>
        </mc:Fallback>
      </mc:AlternateContent>
      <p:pic>
        <p:nvPicPr>
          <p:cNvPr id="5" name="image108.jpeg"/>
          <p:cNvPicPr/>
          <p:nvPr/>
        </p:nvPicPr>
        <p:blipFill>
          <a:blip r:embed="rId3">
            <a:clrChange>
              <a:clrFrom>
                <a:srgbClr val="FFFFFF"/>
              </a:clrFrom>
              <a:clrTo>
                <a:srgbClr val="FFFFFF">
                  <a:alpha val="0"/>
                </a:srgbClr>
              </a:clrTo>
            </a:clrChange>
          </a:blip>
          <a:stretch>
            <a:fillRect/>
          </a:stretch>
        </p:blipFill>
        <p:spPr>
          <a:xfrm>
            <a:off x="8638810" y="1030894"/>
            <a:ext cx="2952242" cy="239890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114656" y="2177174"/>
                <a:ext cx="6162375" cy="884409"/>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endParaRPr lang="zh-CN" altLang="zh-CN" sz="1150" dirty="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114656" y="2177174"/>
                <a:ext cx="6162375" cy="884409"/>
              </a:xfrm>
              <a:prstGeom prst="rect">
                <a:avLst/>
              </a:prstGeom>
              <a:blipFill rotWithShape="0">
                <a:blip r:embed="rId4"/>
                <a:stretch>
                  <a:fillRect/>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3"/>
          <p:cNvSpPr>
            <a:spLocks noChangeArrowheads="1"/>
          </p:cNvSpPr>
          <p:nvPr/>
        </p:nvSpPr>
        <p:spPr bwMode="auto">
          <a:xfrm>
            <a:off x="0" y="13906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411721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以立体几何的定义、基本事实和定理为出发点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认识和理解空间中线面平行、面面平行的有关性质与判定定理</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能运用基本事实、定理和已获得的结论证明一些有关空间图形的平行关系的简单命题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587008" y="808442"/>
            <a:ext cx="8202121"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109.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6911" y="871930"/>
            <a:ext cx="3288291" cy="2663245"/>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矩形 8"/>
              <p:cNvSpPr/>
              <p:nvPr/>
            </p:nvSpPr>
            <p:spPr>
              <a:xfrm>
                <a:off x="724894" y="1490453"/>
                <a:ext cx="8202121" cy="422679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CE</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由于直线</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𝑶𝑩</m:t>
                        </m:r>
                      </m:num>
                      <m:den>
                        <m:r>
                          <a:rPr lang="en-US" altLang="zh-CN" sz="2600" b="1" i="1">
                            <a:latin typeface="Cambria Math" panose="02040503050406030204" pitchFamily="18" charset="0"/>
                            <a:cs typeface="Times New Roman" panose="02020603050405020304" pitchFamily="18" charset="0"/>
                          </a:rPr>
                          <m:t>𝑶𝑫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𝑮𝑭</m:t>
                        </m:r>
                      </m:num>
                      <m:den>
                        <m:r>
                          <a:rPr lang="en-US" altLang="zh-CN" sz="2600" b="1" i="1">
                            <a:latin typeface="Cambria Math" panose="02040503050406030204" pitchFamily="18" charset="0"/>
                            <a:cs typeface="Times New Roman" panose="02020603050405020304" pitchFamily="18" charset="0"/>
                          </a:rPr>
                          <m:t>𝑮𝑫</m:t>
                        </m:r>
                      </m:den>
                    </m:f>
                  </m:oMath>
                </a14:m>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过</a:t>
                </a:r>
                <a:r>
                  <a:rPr lang="en-US" altLang="zh-CN" sz="2600" b="1" i="1" smtClean="0">
                    <a:latin typeface="Times New Roman" panose="02020603050405020304" pitchFamily="18" charset="0"/>
                    <a:cs typeface="Times New Roman" panose="02020603050405020304" pitchFamily="18" charset="0"/>
                  </a:rPr>
                  <a:t>F</a:t>
                </a:r>
                <a:r>
                  <a:rPr lang="zh-CN" altLang="zh-CN" sz="2600" b="1" smtClean="0">
                    <a:latin typeface="Times New Roman" panose="02020603050405020304" pitchFamily="18" charset="0"/>
                    <a:cs typeface="Times New Roman" panose="02020603050405020304" pitchFamily="18" charset="0"/>
                  </a:rPr>
                  <a:t>作</a:t>
                </a:r>
                <a:r>
                  <a:rPr lang="en-US" altLang="zh-CN" sz="2600" b="1" i="1" smtClean="0">
                    <a:latin typeface="Times New Roman" panose="02020603050405020304" pitchFamily="18" charset="0"/>
                    <a:cs typeface="Times New Roman" panose="02020603050405020304" pitchFamily="18" charset="0"/>
                  </a:rPr>
                  <a:t>FH</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CE</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交</a:t>
                </a:r>
                <a:r>
                  <a:rPr lang="en-US" altLang="zh-CN" sz="2600" b="1" i="1" smtClean="0">
                    <a:latin typeface="Times New Roman" panose="02020603050405020304" pitchFamily="18" charset="0"/>
                    <a:cs typeface="Times New Roman" panose="02020603050405020304" pitchFamily="18" charset="0"/>
                  </a:rPr>
                  <a:t>PD</a:t>
                </a:r>
                <a:r>
                  <a:rPr lang="zh-CN" altLang="zh-CN" sz="2600" b="1" smtClean="0">
                    <a:latin typeface="Times New Roman" panose="02020603050405020304" pitchFamily="18" charset="0"/>
                    <a:cs typeface="Times New Roman" panose="02020603050405020304" pitchFamily="18" charset="0"/>
                  </a:rPr>
                  <a:t>于点</a:t>
                </a:r>
                <a:r>
                  <a:rPr lang="en-US" altLang="zh-CN" sz="2600" b="1" i="1" smtClean="0">
                    <a:latin typeface="Times New Roman" panose="02020603050405020304" pitchFamily="18" charset="0"/>
                    <a:cs typeface="Times New Roman" panose="02020603050405020304" pitchFamily="18" charset="0"/>
                  </a:rPr>
                  <a:t>H</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𝑬𝑫</m:t>
                        </m:r>
                      </m:num>
                      <m:den>
                        <m:r>
                          <a:rPr lang="en-US" altLang="zh-CN" sz="2600" b="1" i="1">
                            <a:latin typeface="Cambria Math" panose="02040503050406030204" pitchFamily="18" charset="0"/>
                            <a:cs typeface="Times New Roman" panose="02020603050405020304" pitchFamily="18" charset="0"/>
                          </a:rPr>
                          <m:t>𝑬𝑯</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𝑮𝑫</m:t>
                        </m:r>
                      </m:num>
                      <m:den>
                        <m:r>
                          <a:rPr lang="en-US" altLang="zh-CN" sz="2600" b="1" i="1">
                            <a:latin typeface="Cambria Math" panose="02040503050406030204" pitchFamily="18" charset="0"/>
                            <a:cs typeface="Times New Roman" panose="02020603050405020304" pitchFamily="18" charset="0"/>
                          </a:rPr>
                          <m:t>𝑮𝑭</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由于</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𝑷𝑬</m:t>
                        </m:r>
                      </m:num>
                      <m:den>
                        <m:r>
                          <a:rPr lang="en-US" altLang="zh-CN" sz="2600" b="1" i="1">
                            <a:latin typeface="Cambria Math" panose="02040503050406030204" pitchFamily="18" charset="0"/>
                            <a:cs typeface="Times New Roman" panose="02020603050405020304" pitchFamily="18" charset="0"/>
                          </a:rPr>
                          <m:t>𝑬𝑫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𝑷𝑯</m:t>
                        </m:r>
                      </m:num>
                      <m:den>
                        <m:r>
                          <a:rPr lang="en-US" altLang="zh-CN" sz="2600" b="1" i="1">
                            <a:latin typeface="Cambria Math" panose="02040503050406030204" pitchFamily="18" charset="0"/>
                            <a:cs typeface="Times New Roman" panose="02020603050405020304" pitchFamily="18" charset="0"/>
                          </a:rPr>
                          <m:t>𝑯𝑬</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𝑷𝑯</m:t>
                        </m:r>
                      </m:num>
                      <m:den>
                        <m:r>
                          <a:rPr lang="en-US" altLang="zh-CN" sz="2600" b="1" i="1">
                            <a:latin typeface="Cambria Math" panose="02040503050406030204" pitchFamily="18" charset="0"/>
                            <a:cs typeface="Times New Roman" panose="02020603050405020304" pitchFamily="18" charset="0"/>
                          </a:rPr>
                          <m:t>𝑯𝑬</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724894" y="1490453"/>
                <a:ext cx="8202121" cy="4226798"/>
              </a:xfrm>
              <a:prstGeom prst="rect">
                <a:avLst/>
              </a:prstGeom>
              <a:blipFill rotWithShape="0">
                <a:blip r:embed="rId4"/>
                <a:stretch>
                  <a:fillRect l="-13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11587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927514"/>
            <a:ext cx="12190413" cy="430930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02278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10534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12376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1862268"/>
            <a:ext cx="11589417" cy="422493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利用线面平行的判定定理证明直线与平面平行的关键是在平面内找到一条与已知直线平行的直线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即证明线线平行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一般利用中位线定理、线面平行的性质、构造平行四边形、寻找比例式证明两直线平行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而判定直线与平面平行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主要有三种方法</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线面平行的定义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无公共点</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线面平行的判定定理</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面面平行的性质定理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应用线面平行的性质定理的关键是确定交线的位置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有时需要经过已知直线作辅助平面确定交线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292185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65800"/>
            <a:ext cx="12190413" cy="383205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3" y="621443"/>
            <a:ext cx="8850202"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为长方形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证明</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50000"/>
              </a:lnSpc>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121" name="image110.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06492" y="520091"/>
            <a:ext cx="2399819" cy="2693676"/>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矩形 8"/>
              <p:cNvSpPr/>
              <p:nvPr/>
            </p:nvSpPr>
            <p:spPr>
              <a:xfrm>
                <a:off x="421783" y="2565700"/>
                <a:ext cx="8850202" cy="3441904"/>
              </a:xfrm>
              <a:prstGeom prst="rect">
                <a:avLst/>
              </a:prstGeom>
            </p:spPr>
            <p:txBody>
              <a:bodyPr wrap="square">
                <a:spAutoFit/>
              </a:bodyPr>
              <a:lstStyle/>
              <a:p>
                <a:pPr>
                  <a:lnSpc>
                    <a:spcPct val="13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取</a:t>
                </a:r>
                <a:r>
                  <a:rPr lang="en-US" altLang="zh-CN" sz="2600" b="1" i="1" dirty="0" err="1">
                    <a:latin typeface="Times New Roman" panose="02020603050405020304" pitchFamily="18" charset="0"/>
                    <a:cs typeface="Times New Roman" panose="02020603050405020304" pitchFamily="18" charset="0"/>
                  </a:rPr>
                  <a:t>PB</a:t>
                </a:r>
                <a:r>
                  <a:rPr lang="zh-CN" altLang="zh-CN" sz="2600" b="1" dirty="0">
                    <a:latin typeface="Times New Roman" panose="02020603050405020304" pitchFamily="18" charset="0"/>
                    <a:cs typeface="Times New Roman" panose="02020603050405020304" pitchFamily="18" charset="0"/>
                  </a:rPr>
                  <a:t>中点</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EG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因为点</a:t>
                </a:r>
                <a:r>
                  <a:rPr lang="en-US" altLang="zh-CN" sz="2600" b="1" i="1" dirty="0">
                    <a:latin typeface="Times New Roman" panose="02020603050405020304" pitchFamily="18" charset="0"/>
                    <a:cs typeface="Times New Roman" panose="02020603050405020304" pitchFamily="18" charset="0"/>
                  </a:rPr>
                  <a:t>F</a:t>
                </a:r>
                <a:r>
                  <a:rPr lang="zh-CN" altLang="zh-CN" sz="2600" b="1" dirty="0">
                    <a:latin typeface="Times New Roman" panose="02020603050405020304" pitchFamily="18" charset="0"/>
                    <a:cs typeface="Times New Roman" panose="02020603050405020304" pitchFamily="18" charset="0"/>
                  </a:rPr>
                  <a:t>为</a:t>
                </a:r>
                <a:r>
                  <a:rPr lang="en-US" altLang="zh-CN" sz="2600" b="1" i="1" dirty="0">
                    <a:latin typeface="Times New Roman" panose="02020603050405020304" pitchFamily="18" charset="0"/>
                    <a:cs typeface="Times New Roman" panose="02020603050405020304" pitchFamily="18" charset="0"/>
                  </a:rPr>
                  <a:t>PC</a:t>
                </a:r>
                <a:r>
                  <a:rPr lang="zh-CN" altLang="zh-CN" sz="2600" b="1" dirty="0">
                    <a:latin typeface="Times New Roman" panose="02020603050405020304" pitchFamily="18" charset="0"/>
                    <a:cs typeface="Times New Roman" panose="02020603050405020304" pitchFamily="18" charset="0"/>
                  </a:rPr>
                  <a:t>的中点</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FG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因为四边形</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为长方形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AD</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DE</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DE</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所以四边形</a:t>
                </a:r>
                <a:r>
                  <a:rPr lang="en-US" altLang="zh-CN" sz="2600" b="1" i="1" dirty="0" err="1">
                    <a:latin typeface="Times New Roman" panose="02020603050405020304" pitchFamily="18" charset="0"/>
                    <a:cs typeface="Times New Roman" panose="02020603050405020304" pitchFamily="18" charset="0"/>
                  </a:rPr>
                  <a:t>DEGF</a:t>
                </a:r>
                <a:r>
                  <a:rPr lang="zh-CN" altLang="zh-CN" sz="2600" b="1" dirty="0">
                    <a:latin typeface="Times New Roman" panose="02020603050405020304" pitchFamily="18" charset="0"/>
                    <a:cs typeface="Times New Roman" panose="02020603050405020304" pitchFamily="18" charset="0"/>
                  </a:rPr>
                  <a:t>为平行四边形</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DF</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GE</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DF</a:t>
                </a:r>
                <a:r>
                  <a:rPr lang="en-US" altLang="zh-CN" sz="2600" b="1" dirty="0">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GE</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PBE</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DF</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PBE</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21783" y="2565700"/>
                <a:ext cx="8850202" cy="3441904"/>
              </a:xfrm>
              <a:prstGeom prst="rect">
                <a:avLst/>
              </a:prstGeom>
              <a:blipFill rotWithShape="0">
                <a:blip r:embed="rId4"/>
                <a:stretch>
                  <a:fillRect l="-1240" t="-177" b="-2128"/>
                </a:stretch>
              </a:blipFill>
            </p:spPr>
            <p:txBody>
              <a:bodyPr/>
              <a:lstStyle/>
              <a:p>
                <a:r>
                  <a:rPr lang="zh-CN" altLang="en-US">
                    <a:noFill/>
                  </a:rPr>
                  <a:t> </a:t>
                </a:r>
              </a:p>
            </p:txBody>
          </p:sp>
        </mc:Fallback>
      </mc:AlternateContent>
      <p:pic>
        <p:nvPicPr>
          <p:cNvPr id="11" name="image111.jpeg"/>
          <p:cNvPicPr/>
          <p:nvPr/>
        </p:nvPicPr>
        <p:blipFill>
          <a:blip r:embed="rId5">
            <a:clrChange>
              <a:clrFrom>
                <a:srgbClr val="FFFFFF"/>
              </a:clrFrom>
              <a:clrTo>
                <a:srgbClr val="FFFFFF">
                  <a:alpha val="0"/>
                </a:srgbClr>
              </a:clrTo>
            </a:clrChange>
          </a:blip>
          <a:stretch>
            <a:fillRect/>
          </a:stretch>
        </p:blipFill>
        <p:spPr>
          <a:xfrm>
            <a:off x="9342307" y="3463551"/>
            <a:ext cx="2369601" cy="2558567"/>
          </a:xfrm>
          <a:prstGeom prst="rect">
            <a:avLst/>
          </a:prstGeom>
        </p:spPr>
      </p:pic>
    </p:spTree>
    <p:extLst>
      <p:ext uri="{BB962C8B-B14F-4D97-AF65-F5344CB8AC3E}">
        <p14:creationId xmlns:p14="http://schemas.microsoft.com/office/powerpoint/2010/main" val="10146358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linds(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linds(horizont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linds(horizont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linds(horizont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linds(horizontal)">
                                      <p:cBhvr>
                                        <p:cTn id="3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264015"/>
            <a:ext cx="12190413" cy="4978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606929"/>
            <a:ext cx="1158941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464629"/>
            <a:ext cx="12190413" cy="37666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平面与平面平行的判定与性质</a:t>
            </a:r>
            <a:endParaRPr lang="zh-CN" altLang="zh-CN" sz="1200">
              <a:latin typeface="Calibri" panose="020F0502020204030204" pitchFamily="34" charset="0"/>
              <a:cs typeface="Times New Roman" panose="02020603050405020304" pitchFamily="18" charset="0"/>
            </a:endParaRPr>
          </a:p>
        </p:txBody>
      </p:sp>
      <p:sp>
        <p:nvSpPr>
          <p:cNvPr id="12" name="矩形 11"/>
          <p:cNvSpPr/>
          <p:nvPr/>
        </p:nvSpPr>
        <p:spPr>
          <a:xfrm>
            <a:off x="269382" y="781100"/>
            <a:ext cx="11589417" cy="5493812"/>
          </a:xfrm>
          <a:prstGeom prst="rect">
            <a:avLst/>
          </a:prstGeom>
        </p:spPr>
        <p:txBody>
          <a:bodyPr wrap="square">
            <a:spAutoFit/>
          </a:bodyPr>
          <a:lstStyle/>
          <a:p>
            <a:pPr marL="355600" indent="-355600">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潍坊质检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E</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G</a:t>
            </a:r>
          </a:p>
          <a:p>
            <a:pPr marL="355600" indent="-355600">
              <a:lnSpc>
                <a:spcPct val="13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分别</a:t>
            </a:r>
            <a:r>
              <a:rPr lang="zh-CN" altLang="zh-CN" sz="2600" b="1">
                <a:latin typeface="Times New Roman" panose="02020603050405020304" pitchFamily="18" charset="0"/>
                <a:cs typeface="Times New Roman" panose="02020603050405020304" pitchFamily="18" charset="0"/>
              </a:rPr>
              <a:t>为棱</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GBF</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112.jpeg"/>
          <p:cNvPicPr/>
          <p:nvPr/>
        </p:nvPicPr>
        <p:blipFill>
          <a:blip r:embed="rId4">
            <a:clrChange>
              <a:clrFrom>
                <a:srgbClr val="FFFFFF"/>
              </a:clrFrom>
              <a:clrTo>
                <a:srgbClr val="FFFFFF">
                  <a:alpha val="0"/>
                </a:srgbClr>
              </a:clrTo>
            </a:clrChange>
          </a:blip>
          <a:stretch>
            <a:fillRect/>
          </a:stretch>
        </p:blipFill>
        <p:spPr>
          <a:xfrm>
            <a:off x="9135171" y="968918"/>
            <a:ext cx="2718117" cy="2892930"/>
          </a:xfrm>
          <a:prstGeom prst="rect">
            <a:avLst/>
          </a:prstGeom>
        </p:spPr>
      </p:pic>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blinds(horizontal)">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blinds(horizontal)">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blinds(horizontal)">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animEffect transition="in" filter="blinds(horizontal)">
                                      <p:cBhvr>
                                        <p:cTn id="27" dur="500"/>
                                        <p:tgtEl>
                                          <p:spTgt spid="1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8" end="8"/>
                                            </p:txEl>
                                          </p:spTgt>
                                        </p:tgtEl>
                                        <p:attrNameLst>
                                          <p:attrName>style.visibility</p:attrName>
                                        </p:attrNameLst>
                                      </p:cBhvr>
                                      <p:to>
                                        <p:strVal val="visible"/>
                                      </p:to>
                                    </p:set>
                                    <p:animEffect transition="in" filter="blinds(horizontal)">
                                      <p:cBhvr>
                                        <p:cTn id="32" dur="500"/>
                                        <p:tgtEl>
                                          <p:spTgt spid="1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animEffect transition="in" filter="blinds(horizontal)">
                                      <p:cBhvr>
                                        <p:cTn id="37"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374654"/>
            <a:ext cx="12190413" cy="492954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69382" y="621443"/>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有公共点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经过点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的直线交</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872693"/>
            <a:ext cx="12190413" cy="426664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991818"/>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074386"/>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092806"/>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1833386"/>
            <a:ext cx="11411052" cy="422493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证明面面平行可以通过线面平行来证明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而判定面面平行主要有四种方法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常与反证法结合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面面平行的判定定理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垂直于同一条直线的两个平面平行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面面平行的传递性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即两个平面同时平行于第三个平面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则这两个平面平行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当已知两平面平行时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可以得出线面平行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如果要得出线线平行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必须是与第三个平面的交线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830309"/>
            <a:ext cx="12190413" cy="4349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21443"/>
            <a:ext cx="11589417"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四棱柱</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是正方形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由题设知</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是平行四边形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BD</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smtClean="0">
                <a:latin typeface="Times New Roman" panose="02020603050405020304" pitchFamily="18" charset="0"/>
                <a:cs typeface="Times New Roman" panose="02020603050405020304" pitchFamily="18" charset="0"/>
              </a:rPr>
              <a:t>CD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Cambria Math" panose="02040503050406030204" pitchFamily="18" charset="0"/>
                <a:cs typeface="Cambria Math" panose="02040503050406030204" pitchFamily="18" charset="0"/>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smtClean="0">
                <a:latin typeface="Times New Roman" panose="02020603050405020304" pitchFamily="18" charset="0"/>
                <a:cs typeface="Times New Roman" panose="02020603050405020304" pitchFamily="18" charset="0"/>
              </a:rPr>
              <a:t>CD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baseline="-25000" smtClean="0">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69" name="image113.jpe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4443" y="621443"/>
            <a:ext cx="2912182" cy="2020698"/>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1049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linds(horizontal)">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linds(horizontal)">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blinds(horizontal)">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50006"/>
            <a:ext cx="12190413" cy="4978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621443"/>
            <a:ext cx="11589417" cy="36933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113560"/>
            <a:ext cx="12190413" cy="41101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考点三</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平行关系的综合应用</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2" y="752072"/>
                <a:ext cx="11589417" cy="5221622"/>
              </a:xfrm>
              <a:prstGeom prst="rect">
                <a:avLst/>
              </a:prstGeom>
            </p:spPr>
            <p:txBody>
              <a:bodyPr wrap="square">
                <a:spAutoFit/>
              </a:bodyPr>
              <a:lstStyle/>
              <a:p>
                <a:pPr marL="355600" indent="-355600">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在斜三棱柱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zh-CN" altLang="zh-CN" sz="2600" b="1">
                    <a:latin typeface="Times New Roman" panose="02020603050405020304" pitchFamily="18" charset="0"/>
                    <a:cs typeface="Times New Roman" panose="02020603050405020304" pitchFamily="18" charset="0"/>
                  </a:rPr>
                  <a:t>等于何值时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BC</a:t>
                </a:r>
                <a:r>
                  <a:rPr lang="en-US" altLang="zh-CN" sz="2600" b="1" baseline="-25000" smtClean="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棱柱的性质知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752072"/>
                <a:ext cx="11589417" cy="5221622"/>
              </a:xfrm>
              <a:prstGeom prst="rect">
                <a:avLst/>
              </a:prstGeom>
              <a:blipFill rotWithShape="0">
                <a:blip r:embed="rId4"/>
                <a:stretch>
                  <a:fillRect l="-947" t="-583"/>
                </a:stretch>
              </a:blipFill>
            </p:spPr>
            <p:txBody>
              <a:bodyPr/>
              <a:lstStyle/>
              <a:p>
                <a:r>
                  <a:rPr lang="zh-CN" altLang="en-US">
                    <a:noFill/>
                  </a:rPr>
                  <a:t> </a:t>
                </a:r>
              </a:p>
            </p:txBody>
          </p:sp>
        </mc:Fallback>
      </mc:AlternateContent>
      <p:pic>
        <p:nvPicPr>
          <p:cNvPr id="6" name="image114.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5401" y="775759"/>
            <a:ext cx="2313774" cy="2654035"/>
          </a:xfrm>
          <a:prstGeom prst="rect">
            <a:avLst/>
          </a:prstGeom>
          <a:extLst>
            <a:ext uri="{909E8E84-426E-40DD-AFC4-6F175D3DCCD1}">
              <a14:hiddenFill xmlns:a14="http://schemas.microsoft.com/office/drawing/2010/main">
                <a:solidFill>
                  <a:srgbClr val="FFFFFF"/>
                </a:solidFill>
              </a14:hiddenFill>
            </a:ext>
          </a:extLst>
        </p:spPr>
      </p:pic>
      <p:pic>
        <p:nvPicPr>
          <p:cNvPr id="7" name="image115.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3096" y="3579292"/>
            <a:ext cx="2290866" cy="262775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77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blinds(horizontal)">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blinds(horizontal)">
                                      <p:cBhvr>
                                        <p:cTn id="37" dur="500"/>
                                        <p:tgtEl>
                                          <p:spTgt spid="1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xEl>
                                              <p:pRg st="8" end="8"/>
                                            </p:txEl>
                                          </p:spTgt>
                                        </p:tgtEl>
                                        <p:attrNameLst>
                                          <p:attrName>style.visibility</p:attrName>
                                        </p:attrNameLst>
                                      </p:cBhvr>
                                      <p:to>
                                        <p:strVal val="visible"/>
                                      </p:to>
                                    </p:set>
                                    <p:animEffect transition="in" filter="blinds(horizontal)">
                                      <p:cBhvr>
                                        <p:cTn id="42"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569726"/>
            <a:ext cx="12190413" cy="46171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1620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𝑨𝑫</m:t>
                        </m:r>
                      </m:num>
                      <m:den>
                        <m:r>
                          <a:rPr lang="en-US" altLang="zh-CN" sz="2600" b="1" i="1">
                            <a:latin typeface="Cambria Math" panose="02040503050406030204" pitchFamily="18" charset="0"/>
                            <a:cs typeface="Times New Roman" panose="02020603050405020304" pitchFamily="18" charset="0"/>
                          </a:rPr>
                          <m:t>𝑫𝑪</m:t>
                        </m:r>
                      </m:den>
                    </m:f>
                  </m:oMath>
                </a14:m>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由已知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num>
                      <m:den>
                        <m:r>
                          <a:rPr lang="en-US" altLang="zh-CN" sz="2600" b="1" i="1">
                            <a:latin typeface="Cambria Math" panose="02040503050406030204" pitchFamily="18" charset="0"/>
                            <a:cs typeface="Times New Roman" panose="02020603050405020304" pitchFamily="18" charset="0"/>
                          </a:rPr>
                          <m:t>𝑶𝑩</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𝑫𝑪</m:t>
                        </m:r>
                      </m:num>
                      <m:den>
                        <m:r>
                          <a:rPr lang="en-US" altLang="zh-CN" sz="2600" b="1" i="1">
                            <a:latin typeface="Cambria Math" panose="02040503050406030204" pitchFamily="18" charset="0"/>
                            <a:cs typeface="Times New Roman" panose="02020603050405020304" pitchFamily="18" charset="0"/>
                          </a:rPr>
                          <m:t>𝑨𝑫</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num>
                      <m:den>
                        <m:r>
                          <a:rPr lang="en-US" altLang="zh-CN" sz="2600" b="1" i="1">
                            <a:latin typeface="Cambria Math" panose="02040503050406030204" pitchFamily="18" charset="0"/>
                            <a:cs typeface="Times New Roman" panose="02020603050405020304" pitchFamily="18" charset="0"/>
                          </a:rPr>
                          <m:t>𝑶𝑩</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𝑫𝑪</m:t>
                        </m:r>
                      </m:num>
                      <m:den>
                        <m:r>
                          <a:rPr lang="en-US" altLang="zh-CN" sz="2600" b="1" i="1">
                            <a:latin typeface="Cambria Math" panose="02040503050406030204" pitchFamily="18" charset="0"/>
                            <a:cs typeface="Times New Roman" panose="02020603050405020304" pitchFamily="18" charset="0"/>
                          </a:rPr>
                          <m:t>𝑨𝑫</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𝑨𝑫</m:t>
                        </m:r>
                      </m:num>
                      <m:den>
                        <m:r>
                          <a:rPr lang="en-US" altLang="zh-CN" sz="2600" b="1" i="1">
                            <a:latin typeface="Cambria Math" panose="02040503050406030204" pitchFamily="18" charset="0"/>
                            <a:cs typeface="Times New Roman" panose="02020603050405020304" pitchFamily="18" charset="0"/>
                          </a:rPr>
                          <m:t>𝑫𝑪</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162054"/>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2181729"/>
            <a:ext cx="11615487" cy="362477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解决面面平行问题的关键点</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在解决线面、面面平行的判定时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一般遵循从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面面平行</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而在应用性质定理时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其顺序恰好相反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但也要注意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转化的方向总是由题目的具体条件而定</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绝不可过于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模式化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解答探索性问题的基本策略是先假设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再严格证明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先猜想再证明是学习和研究的重要思想方法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039951"/>
            <a:ext cx="12190413" cy="321779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3" y="621443"/>
            <a:ext cx="11226498"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双鸭山模拟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在正四面体</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E</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SB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SE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SF</a:t>
            </a:r>
            <a:r>
              <a:rPr lang="zh-CN" altLang="zh-CN" sz="2600" b="1">
                <a:latin typeface="Times New Roman" panose="02020603050405020304" pitchFamily="18" charset="0"/>
                <a:cs typeface="Times New Roman" panose="02020603050405020304" pitchFamily="18" charset="0"/>
              </a:rPr>
              <a:t>的中点</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N</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p>
          <a:p>
            <a:pPr marL="355600" indent="-355600">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为</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SBC</a:t>
            </a:r>
            <a:r>
              <a:rPr lang="zh-CN" altLang="zh-CN" sz="2600" b="1">
                <a:latin typeface="Times New Roman" panose="02020603050405020304" pitchFamily="18" charset="0"/>
                <a:cs typeface="Times New Roman" panose="02020603050405020304" pitchFamily="18" charset="0"/>
              </a:rPr>
              <a:t>内一点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SA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SF</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MR</a:t>
            </a:r>
            <a:r>
              <a:rPr lang="en-US"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MN</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MN</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MR</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9217" name="image116.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1902" y="755288"/>
            <a:ext cx="2618774" cy="289053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09521" y="1571625"/>
            <a:ext cx="1340945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232635"/>
            <a:ext cx="12190413" cy="498883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536099"/>
                <a:ext cx="11589417" cy="378142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RQ</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求线段</a:t>
                </a:r>
                <a:r>
                  <a:rPr lang="en-US" altLang="zh-CN" sz="2600" b="1" i="1">
                    <a:latin typeface="Times New Roman" panose="02020603050405020304" pitchFamily="18" charset="0"/>
                    <a:cs typeface="Times New Roman" panose="02020603050405020304" pitchFamily="18" charset="0"/>
                  </a:rPr>
                  <a:t>RQ</a:t>
                </a:r>
                <a:r>
                  <a:rPr lang="zh-CN" altLang="zh-CN" sz="2600" b="1">
                    <a:latin typeface="Times New Roman" panose="02020603050405020304" pitchFamily="18" charset="0"/>
                    <a:cs typeface="Times New Roman" panose="02020603050405020304" pitchFamily="18" charset="0"/>
                  </a:rPr>
                  <a:t>的最小值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RQ</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上移动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由题意得</a:t>
                </a:r>
                <a:r>
                  <a:rPr lang="en-US" altLang="zh-CN" sz="2600" b="1" i="1">
                    <a:latin typeface="Times New Roman" panose="02020603050405020304" pitchFamily="18" charset="0"/>
                    <a:cs typeface="Times New Roman" panose="02020603050405020304" pitchFamily="18" charset="0"/>
                  </a:rPr>
                  <a:t>AE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𝑬</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RMN</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536099"/>
                <a:ext cx="11589417" cy="3781420"/>
              </a:xfrm>
              <a:prstGeom prst="rect">
                <a:avLst/>
              </a:prstGeom>
              <a:blipFill rotWithShape="0">
                <a:blip r:embed="rId3"/>
                <a:stretch>
                  <a:fillRect l="-947" b="-1290"/>
                </a:stretch>
              </a:blipFill>
            </p:spPr>
            <p:txBody>
              <a:bodyPr/>
              <a:lstStyle/>
              <a:p>
                <a:r>
                  <a:rPr lang="zh-CN" altLang="en-US">
                    <a:noFill/>
                  </a:rPr>
                  <a:t> </a:t>
                </a:r>
              </a:p>
            </p:txBody>
          </p:sp>
        </mc:Fallback>
      </mc:AlternateContent>
      <p:pic>
        <p:nvPicPr>
          <p:cNvPr id="5" name="image117.jpeg"/>
          <p:cNvPicPr/>
          <p:nvPr/>
        </p:nvPicPr>
        <p:blipFill>
          <a:blip r:embed="rId4">
            <a:clrChange>
              <a:clrFrom>
                <a:srgbClr val="FFFFFF"/>
              </a:clrFrom>
              <a:clrTo>
                <a:srgbClr val="FFFFFF">
                  <a:alpha val="0"/>
                </a:srgbClr>
              </a:clrTo>
            </a:clrChange>
          </a:blip>
          <a:stretch>
            <a:fillRect/>
          </a:stretch>
        </p:blipFill>
        <p:spPr>
          <a:xfrm>
            <a:off x="8906285" y="1454150"/>
            <a:ext cx="1849062" cy="283023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279495" y="4171982"/>
                <a:ext cx="11589417" cy="2082750"/>
              </a:xfrm>
              <a:prstGeom prst="rect">
                <a:avLst/>
              </a:prstGeom>
            </p:spPr>
            <p:txBody>
              <a:bodyPr wrap="square">
                <a:spAutoFit/>
              </a:bodyPr>
              <a:lstStyle/>
              <a:p>
                <a:pPr>
                  <a:spcAft>
                    <a:spcPts val="0"/>
                  </a:spcAft>
                  <a:tabLst>
                    <a:tab pos="2970530" algn="l"/>
                  </a:tabLst>
                </a:pPr>
                <a:r>
                  <a:rPr lang="en-US" altLang="zh-CN" sz="2600" b="1" i="1" dirty="0" err="1">
                    <a:latin typeface="Times New Roman" panose="02020603050405020304" pitchFamily="18" charset="0"/>
                    <a:cs typeface="Times New Roman" panose="02020603050405020304" pitchFamily="18" charset="0"/>
                  </a:rPr>
                  <a:t>RM</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AE</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smtClean="0">
                    <a:latin typeface="宋体" panose="02010600030101010101" pitchFamily="2" charset="-122"/>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RN</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AF</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MN</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dirty="0" err="1">
                    <a:latin typeface="Times New Roman" panose="02020603050405020304" pitchFamily="18" charset="0"/>
                    <a:cs typeface="Times New Roman" panose="02020603050405020304" pitchFamily="18" charset="0"/>
                  </a:rPr>
                  <a:t>RQ</a:t>
                </a:r>
                <a:r>
                  <a:rPr lang="zh-CN" altLang="zh-CN" sz="2600" b="1" dirty="0">
                    <a:latin typeface="Times New Roman" panose="02020603050405020304" pitchFamily="18" charset="0"/>
                    <a:cs typeface="Times New Roman" panose="02020603050405020304" pitchFamily="18" charset="0"/>
                  </a:rPr>
                  <a:t>的最小值为</a:t>
                </a:r>
                <a:r>
                  <a:rPr lang="en-US" altLang="zh-CN" sz="2600" b="1" i="1" dirty="0">
                    <a:latin typeface="Times New Roman" panose="02020603050405020304" pitchFamily="18" charset="0"/>
                    <a:cs typeface="Times New Roman" panose="02020603050405020304" pitchFamily="18" charset="0"/>
                  </a:rPr>
                  <a:t>R</a:t>
                </a:r>
                <a:r>
                  <a:rPr lang="zh-CN" altLang="zh-CN" sz="2600" b="1" dirty="0">
                    <a:latin typeface="Times New Roman" panose="02020603050405020304" pitchFamily="18" charset="0"/>
                    <a:cs typeface="Times New Roman" panose="02020603050405020304" pitchFamily="18" charset="0"/>
                  </a:rPr>
                  <a:t>到线段</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的距离</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RMN</a:t>
                </a:r>
                <a:r>
                  <a:rPr lang="zh-CN" altLang="zh-CN" sz="2600" b="1" dirty="0">
                    <a:latin typeface="Times New Roman" panose="02020603050405020304" pitchFamily="18" charset="0"/>
                    <a:cs typeface="Times New Roman" panose="02020603050405020304" pitchFamily="18" charset="0"/>
                  </a:rPr>
                  <a:t>是等腰三角形</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故</a:t>
                </a:r>
                <a:r>
                  <a:rPr lang="en-US" altLang="zh-CN" sz="2600" b="1" i="1" dirty="0" err="1">
                    <a:latin typeface="Times New Roman" panose="02020603050405020304" pitchFamily="18" charset="0"/>
                    <a:cs typeface="Times New Roman" panose="02020603050405020304" pitchFamily="18" charset="0"/>
                  </a:rPr>
                  <a:t>RQ</a:t>
                </a:r>
                <a:r>
                  <a:rPr lang="zh-CN" altLang="zh-CN" sz="2600" b="1" dirty="0">
                    <a:latin typeface="Times New Roman" panose="02020603050405020304" pitchFamily="18" charset="0"/>
                    <a:cs typeface="Times New Roman" panose="02020603050405020304" pitchFamily="18" charset="0"/>
                  </a:rPr>
                  <a:t>的最小值为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𝟏𝟏</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79495" y="4171982"/>
                <a:ext cx="11589417" cy="2082750"/>
              </a:xfrm>
              <a:prstGeom prst="rect">
                <a:avLst/>
              </a:prstGeom>
              <a:blipFill rotWithShape="0">
                <a:blip r:embed="rId5"/>
                <a:stretch>
                  <a:fillRect l="-947" b="-2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689544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linds(horizont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linds(horizontal)">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blinds(horizontal)">
                                      <p:cBhvr>
                                        <p:cTn id="4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4083744"/>
            <a:ext cx="12190413" cy="20589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南京模拟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的一个充要条件是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内有一条直线与</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内有无数条直线与</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任意一条与</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垂直的直线都垂直于</a:t>
            </a:r>
            <a:r>
              <a:rPr lang="en-US" altLang="zh-CN" sz="2600" b="1" i="1">
                <a:latin typeface="Times New Roman" panose="02020603050405020304" pitchFamily="18" charset="0"/>
                <a:cs typeface="Times New Roman" panose="02020603050405020304" pitchFamily="18" charset="0"/>
              </a:rPr>
              <a:t>l</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存在一个与</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平行的平面经过</a:t>
            </a:r>
            <a:r>
              <a:rPr lang="en-US" altLang="zh-CN" sz="2600" b="1" i="1">
                <a:latin typeface="Times New Roman" panose="02020603050405020304" pitchFamily="18" charset="0"/>
                <a:cs typeface="Times New Roman" panose="02020603050405020304" pitchFamily="18" charset="0"/>
              </a:rPr>
              <a:t>l</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都可能在</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9219152" y="1184156"/>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blinds(horizontal)">
                                      <p:cBhvr>
                                        <p:cTn id="1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907883"/>
            <a:ext cx="12190413" cy="330902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492501"/>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如果</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是不在同一平面内的三条线段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则经过它们中点的平面和直线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的位置关系是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相交</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在此平面内</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平行或相交</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把这三条线段放在正方体内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3344386" y="119637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119.jpeg"/>
          <p:cNvPicPr/>
          <p:nvPr/>
        </p:nvPicPr>
        <p:blipFill>
          <a:blip r:embed="rId4">
            <a:clrChange>
              <a:clrFrom>
                <a:srgbClr val="FFFFFF"/>
              </a:clrFrom>
              <a:clrTo>
                <a:srgbClr val="FFFFFF">
                  <a:alpha val="0"/>
                </a:srgbClr>
              </a:clrTo>
            </a:clrChange>
          </a:blip>
          <a:stretch>
            <a:fillRect/>
          </a:stretch>
        </p:blipFill>
        <p:spPr>
          <a:xfrm>
            <a:off x="8471503" y="3213767"/>
            <a:ext cx="2376043" cy="2475627"/>
          </a:xfrm>
          <a:prstGeom prst="rect">
            <a:avLst/>
          </a:prstGeom>
        </p:spPr>
      </p:pic>
      <p:sp>
        <p:nvSpPr>
          <p:cNvPr id="6" name="矩形 5"/>
          <p:cNvSpPr/>
          <p:nvPr/>
        </p:nvSpPr>
        <p:spPr>
          <a:xfrm>
            <a:off x="627697" y="3513179"/>
            <a:ext cx="11589417" cy="1892826"/>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linds(horizontal)">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505335"/>
            <a:ext cx="12190413" cy="26640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下列命题中正确的是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是两条直线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平行于经过</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的任何平面</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和平面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满足</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内的任何直线平行</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平行于同一条直线的两个平面平行</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若直线</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和平面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满足</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可以在过</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的平面内</a:t>
            </a:r>
            <a:r>
              <a:rPr lang="en-US" altLang="zh-CN" sz="2600" b="1" dirty="0"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B</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内的直线也可能异面</a:t>
            </a:r>
            <a:r>
              <a:rPr lang="en-US" altLang="zh-CN" sz="2600" b="1" dirty="0"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两平面可能相交</a:t>
            </a:r>
            <a:r>
              <a:rPr lang="en-US" altLang="zh-CN" sz="2600" b="1" dirty="0"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由直线与平面平行的判定定理知</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3800824" y="625483"/>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3" y="492501"/>
            <a:ext cx="8418148"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济南质检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在四面体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下列条件中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不能证明</a:t>
            </a:r>
            <a:r>
              <a:rPr lang="en-US" altLang="zh-CN" sz="2600" b="1" i="1">
                <a:latin typeface="Times New Roman" panose="02020603050405020304" pitchFamily="18" charset="0"/>
                <a:cs typeface="Times New Roman" panose="02020603050405020304" pitchFamily="18" charset="0"/>
              </a:rPr>
              <a:t>EH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FG</a:t>
            </a:r>
            <a:r>
              <a:rPr lang="zh-CN" altLang="zh-CN" sz="2600" b="1">
                <a:latin typeface="Times New Roman" panose="02020603050405020304" pitchFamily="18" charset="0"/>
                <a:cs typeface="Times New Roman" panose="02020603050405020304" pitchFamily="18" charset="0"/>
              </a:rPr>
              <a:t>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2871605" y="1795661"/>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120.jpeg"/>
          <p:cNvPicPr/>
          <p:nvPr/>
        </p:nvPicPr>
        <p:blipFill>
          <a:blip r:embed="rId3">
            <a:clrChange>
              <a:clrFrom>
                <a:srgbClr val="FFFFFF"/>
              </a:clrFrom>
              <a:clrTo>
                <a:srgbClr val="FFFFFF">
                  <a:alpha val="0"/>
                </a:srgbClr>
              </a:clrTo>
            </a:clrChange>
          </a:blip>
          <a:stretch>
            <a:fillRect/>
          </a:stretch>
        </p:blipFill>
        <p:spPr>
          <a:xfrm>
            <a:off x="8822297" y="688113"/>
            <a:ext cx="3227558" cy="2393574"/>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07329" y="2349659"/>
                <a:ext cx="8418148" cy="302647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的中点</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𝑨𝑬</m:t>
                        </m:r>
                      </m:num>
                      <m:den>
                        <m:r>
                          <a:rPr lang="en-US" altLang="zh-CN" sz="2600" b="1" i="1">
                            <a:latin typeface="Cambria Math" panose="02040503050406030204" pitchFamily="18" charset="0"/>
                            <a:cs typeface="Times New Roman" panose="02020603050405020304" pitchFamily="18" charset="0"/>
                          </a:rPr>
                          <m:t>𝑬𝑩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𝑨𝑯</m:t>
                        </m:r>
                      </m:num>
                      <m:den>
                        <m:r>
                          <a:rPr lang="en-US" altLang="zh-CN" sz="2600" b="1" i="1">
                            <a:latin typeface="Cambria Math" panose="02040503050406030204" pitchFamily="18" charset="0"/>
                            <a:cs typeface="Times New Roman" panose="02020603050405020304" pitchFamily="18" charset="0"/>
                          </a:rPr>
                          <m:t>𝑯𝑫</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𝑪𝑭</m:t>
                        </m:r>
                      </m:num>
                      <m:den>
                        <m:r>
                          <a:rPr lang="en-US" altLang="zh-CN" sz="2600" b="1" i="1">
                            <a:latin typeface="Cambria Math" panose="02040503050406030204" pitchFamily="18" charset="0"/>
                            <a:cs typeface="Times New Roman" panose="02020603050405020304" pitchFamily="18" charset="0"/>
                          </a:rPr>
                          <m:t>𝑭𝑩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𝑪𝑮</m:t>
                        </m:r>
                      </m:num>
                      <m:den>
                        <m:r>
                          <a:rPr lang="en-US" altLang="zh-CN" sz="2600" b="1" i="1">
                            <a:latin typeface="Cambria Math" panose="02040503050406030204" pitchFamily="18" charset="0"/>
                            <a:cs typeface="Times New Roman" panose="02020603050405020304" pitchFamily="18" charset="0"/>
                          </a:rPr>
                          <m:t>𝑮𝑫</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EFGH</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𝑩𝑬</m:t>
                        </m:r>
                      </m:num>
                      <m:den>
                        <m:r>
                          <a:rPr lang="en-US" altLang="zh-CN" sz="2600" b="1" i="1">
                            <a:latin typeface="Cambria Math" panose="02040503050406030204" pitchFamily="18" charset="0"/>
                            <a:cs typeface="Times New Roman" panose="02020603050405020304" pitchFamily="18" charset="0"/>
                          </a:rPr>
                          <m:t>𝑬𝑨</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𝑫𝑯</m:t>
                        </m:r>
                      </m:num>
                      <m:den>
                        <m:r>
                          <a:rPr lang="en-US" altLang="zh-CN" sz="2600" b="1" i="1">
                            <a:latin typeface="Cambria Math" panose="02040503050406030204" pitchFamily="18" charset="0"/>
                            <a:cs typeface="Times New Roman" panose="02020603050405020304" pitchFamily="18" charset="0"/>
                          </a:rPr>
                          <m:t>𝑯𝑨</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𝑫𝑮</m:t>
                        </m:r>
                      </m:num>
                      <m:den>
                        <m:r>
                          <a:rPr lang="en-US" altLang="zh-CN" sz="2600" b="1" i="1">
                            <a:latin typeface="Cambria Math" panose="02040503050406030204" pitchFamily="18" charset="0"/>
                            <a:cs typeface="Times New Roman" panose="02020603050405020304" pitchFamily="18" charset="0"/>
                          </a:rPr>
                          <m:t>𝑮𝑪</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07329" y="2349659"/>
                <a:ext cx="8418148" cy="3026470"/>
              </a:xfrm>
              <a:prstGeom prst="rect">
                <a:avLst/>
              </a:prstGeom>
              <a:blipFill rotWithShape="0">
                <a:blip r:embed="rId4"/>
                <a:stretch>
                  <a:fillRect l="-1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92543"/>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3" y="504693"/>
                <a:ext cx="11921030" cy="5616281"/>
              </a:xfrm>
              <a:prstGeom prst="rect">
                <a:avLst/>
              </a:prstGeom>
            </p:spPr>
            <p:txBody>
              <a:bodyPr wrap="square">
                <a:spAutoFit/>
              </a:bodyPr>
              <a:lstStyle/>
              <a:p>
                <a:pPr>
                  <a:lnSpc>
                    <a:spcPct val="135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r>
                  <a:rPr lang="en-US" altLang="zh-CN" sz="2600" b="1" i="1" dirty="0" err="1">
                    <a:latin typeface="Times New Roman" panose="02020603050405020304" pitchFamily="18" charset="0"/>
                    <a:cs typeface="Times New Roman" panose="02020603050405020304" pitchFamily="18" charset="0"/>
                  </a:rPr>
                  <a:t>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H</a:t>
                </a:r>
                <a:r>
                  <a:rPr lang="zh-CN" altLang="zh-CN" sz="2600" b="1" dirty="0">
                    <a:latin typeface="Times New Roman" panose="02020603050405020304" pitchFamily="18" charset="0"/>
                    <a:cs typeface="Times New Roman" panose="02020603050405020304" pitchFamily="18" charset="0"/>
                  </a:rPr>
                  <a:t>分别为</a:t>
                </a:r>
                <a:r>
                  <a:rPr lang="en-US" altLang="zh-CN" sz="2600" b="1" i="1" dirty="0" err="1">
                    <a:latin typeface="Times New Roman" panose="02020603050405020304" pitchFamily="18" charset="0"/>
                    <a:cs typeface="Times New Roman" panose="02020603050405020304" pitchFamily="18" charset="0"/>
                  </a:rPr>
                  <a:t>AB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DA</a:t>
                </a:r>
                <a:r>
                  <a:rPr lang="zh-CN" altLang="zh-CN" sz="2600" b="1" dirty="0">
                    <a:latin typeface="Times New Roman" panose="02020603050405020304" pitchFamily="18" charset="0"/>
                    <a:cs typeface="Times New Roman" panose="02020603050405020304" pitchFamily="18" charset="0"/>
                  </a:rPr>
                  <a:t>的中点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i="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中条件可以证明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𝑨𝑬</m:t>
                        </m:r>
                      </m:num>
                      <m:den>
                        <m:r>
                          <a:rPr lang="en-US" altLang="zh-CN" sz="2600" b="1" i="1">
                            <a:latin typeface="Cambria Math" panose="02040503050406030204" pitchFamily="18" charset="0"/>
                            <a:cs typeface="Times New Roman" panose="02020603050405020304" pitchFamily="18" charset="0"/>
                          </a:rPr>
                          <m:t>𝑬𝑩</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𝑨𝑯</m:t>
                        </m:r>
                      </m:num>
                      <m:den>
                        <m:r>
                          <a:rPr lang="en-US" altLang="zh-CN" sz="2600" b="1" i="1">
                            <a:latin typeface="Cambria Math" panose="02040503050406030204" pitchFamily="18" charset="0"/>
                            <a:cs typeface="Times New Roman" panose="02020603050405020304" pitchFamily="18" charset="0"/>
                          </a:rPr>
                          <m:t>𝑯𝑫</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𝑪𝑭</m:t>
                        </m:r>
                      </m:num>
                      <m:den>
                        <m:r>
                          <a:rPr lang="en-US" altLang="zh-CN" sz="2600" b="1" i="1">
                            <a:latin typeface="Cambria Math" panose="02040503050406030204" pitchFamily="18" charset="0"/>
                            <a:cs typeface="Times New Roman" panose="02020603050405020304" pitchFamily="18" charset="0"/>
                          </a:rPr>
                          <m:t>𝑭𝑩</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𝑪𝑮</m:t>
                        </m:r>
                      </m:num>
                      <m:den>
                        <m:r>
                          <a:rPr lang="en-US" altLang="zh-CN" sz="2600" b="1" i="1">
                            <a:latin typeface="Cambria Math" panose="02040503050406030204" pitchFamily="18" charset="0"/>
                            <a:cs typeface="Times New Roman" panose="02020603050405020304" pitchFamily="18" charset="0"/>
                          </a:rPr>
                          <m:t>𝑮𝑫</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FG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i="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中条件可以证明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EFGH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BD</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且平面</a:t>
                </a:r>
                <a:r>
                  <a:rPr lang="en-US" altLang="zh-CN" sz="2600" b="1" i="1" dirty="0">
                    <a:latin typeface="Times New Roman" panose="02020603050405020304" pitchFamily="18" charset="0"/>
                    <a:cs typeface="Times New Roman" panose="02020603050405020304" pitchFamily="18" charset="0"/>
                  </a:rPr>
                  <a:t>ABD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EFGH</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EH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EH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同理</a:t>
                </a:r>
                <a:r>
                  <a:rPr lang="zh-CN" altLang="zh-CN" sz="2600" b="1" dirty="0">
                    <a:latin typeface="Times New Roman" panose="02020603050405020304" pitchFamily="18" charset="0"/>
                    <a:cs typeface="Times New Roman" panose="02020603050405020304" pitchFamily="18" charset="0"/>
                  </a:rPr>
                  <a:t>可得</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中条件可以证明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𝑩𝑬</m:t>
                        </m:r>
                      </m:num>
                      <m:den>
                        <m:r>
                          <a:rPr lang="en-US" altLang="zh-CN" sz="2600" b="1" i="1">
                            <a:latin typeface="Cambria Math" panose="02040503050406030204" pitchFamily="18" charset="0"/>
                            <a:cs typeface="Times New Roman" panose="02020603050405020304" pitchFamily="18" charset="0"/>
                          </a:rPr>
                          <m:t>𝑬𝑨</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𝑫𝑯</m:t>
                        </m:r>
                      </m:num>
                      <m:den>
                        <m:r>
                          <a:rPr lang="en-US" altLang="zh-CN" sz="2600" b="1" i="1">
                            <a:latin typeface="Cambria Math" panose="02040503050406030204" pitchFamily="18" charset="0"/>
                            <a:cs typeface="Times New Roman" panose="02020603050405020304" pitchFamily="18" charset="0"/>
                          </a:rPr>
                          <m:t>𝑯𝑨</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𝑫𝑮</m:t>
                        </m:r>
                      </m:num>
                      <m:den>
                        <m:r>
                          <a:rPr lang="en-US" altLang="zh-CN" sz="2600" b="1" i="1">
                            <a:latin typeface="Cambria Math" panose="02040503050406030204" pitchFamily="18" charset="0"/>
                            <a:cs typeface="Times New Roman" panose="02020603050405020304" pitchFamily="18" charset="0"/>
                          </a:rPr>
                          <m:t>𝑮𝑪</m:t>
                        </m:r>
                      </m:den>
                    </m:f>
                  </m:oMath>
                </a14:m>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EF</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HG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EF</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HG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a:t>
                </a:r>
                <a:r>
                  <a:rPr lang="en-US" altLang="zh-CN" sz="2600" b="1" i="1" dirty="0" err="1">
                    <a:latin typeface="Times New Roman" panose="02020603050405020304" pitchFamily="18" charset="0"/>
                    <a:cs typeface="Times New Roman" panose="02020603050405020304" pitchFamily="18" charset="0"/>
                  </a:rPr>
                  <a:t>EF</a:t>
                </a:r>
                <a:r>
                  <a:rPr lang="zh-CN" altLang="zh-CN" sz="2600" b="1" dirty="0">
                    <a:latin typeface="Times New Roman" panose="02020603050405020304" pitchFamily="18" charset="0"/>
                    <a:cs typeface="Times New Roman" panose="02020603050405020304" pitchFamily="18" charset="0"/>
                  </a:rPr>
                  <a:t>不一定等于</a:t>
                </a:r>
                <a:r>
                  <a:rPr lang="en-US" altLang="zh-CN" sz="2600" b="1" i="1" dirty="0">
                    <a:latin typeface="Times New Roman" panose="02020603050405020304" pitchFamily="18" charset="0"/>
                    <a:cs typeface="Times New Roman" panose="02020603050405020304" pitchFamily="18" charset="0"/>
                  </a:rPr>
                  <a:t>HG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所以四边形</a:t>
                </a:r>
                <a:r>
                  <a:rPr lang="en-US" altLang="zh-CN" sz="2600" b="1" i="1" dirty="0" err="1">
                    <a:latin typeface="Times New Roman" panose="02020603050405020304" pitchFamily="18" charset="0"/>
                    <a:cs typeface="Times New Roman" panose="02020603050405020304" pitchFamily="18" charset="0"/>
                  </a:rPr>
                  <a:t>EFGH</a:t>
                </a:r>
                <a:r>
                  <a:rPr lang="zh-CN" altLang="zh-CN" sz="2600" b="1" dirty="0">
                    <a:latin typeface="Times New Roman" panose="02020603050405020304" pitchFamily="18" charset="0"/>
                    <a:cs typeface="Times New Roman" panose="02020603050405020304" pitchFamily="18" charset="0"/>
                  </a:rPr>
                  <a:t>不一定是平行四边形</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不一定平行于</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中条件不能证明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3" y="504693"/>
                <a:ext cx="11921030" cy="5616281"/>
              </a:xfrm>
              <a:prstGeom prst="rect">
                <a:avLst/>
              </a:prstGeom>
              <a:blipFill rotWithShape="0">
                <a:blip r:embed="rId3"/>
                <a:stretch>
                  <a:fillRect l="-920" r="-2301" b="-17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608683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458394"/>
            <a:ext cx="12190413" cy="38416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56682" y="378201"/>
            <a:ext cx="8202121" cy="1652760"/>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所在平面外一点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分别交线段</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2"/>
            </p:custDataLst>
          </p:nvPr>
        </p:nvSpPr>
        <p:spPr>
          <a:xfrm>
            <a:off x="5879179" y="14779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121.jpeg"/>
          <p:cNvPicPr/>
          <p:nvPr/>
        </p:nvPicPr>
        <p:blipFill>
          <a:blip r:embed="rId4">
            <a:clrChange>
              <a:clrFrom>
                <a:srgbClr val="FFFFFF"/>
              </a:clrFrom>
              <a:clrTo>
                <a:srgbClr val="FFFFFF">
                  <a:alpha val="0"/>
                </a:srgbClr>
              </a:clrTo>
            </a:clrChange>
          </a:blip>
          <a:stretch>
            <a:fillRect/>
          </a:stretch>
        </p:blipFill>
        <p:spPr>
          <a:xfrm>
            <a:off x="9260973" y="514604"/>
            <a:ext cx="2723270" cy="2459778"/>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21782" y="1828705"/>
                <a:ext cx="11589417" cy="4381392"/>
              </a:xfrm>
              <a:prstGeom prst="rect">
                <a:avLst/>
              </a:prstGeom>
            </p:spPr>
            <p:txBody>
              <a:bodyPr wrap="square">
                <a:spAutoFit/>
              </a:bodyPr>
              <a:lstStyle/>
              <a:p>
                <a:pPr>
                  <a:lnSpc>
                    <a:spcPct val="150000"/>
                  </a:lnSpc>
                  <a:spcAft>
                    <a:spcPts val="0"/>
                  </a:spcAft>
                  <a:tabLst>
                    <a:tab pos="2970530" algn="l"/>
                  </a:tabLst>
                </a:pPr>
                <a:r>
                  <a:rPr lang="en-US" altLang="zh-CN" sz="2600" b="1" dirty="0" err="1">
                    <a:latin typeface="Times New Roman" panose="02020603050405020304" pitchFamily="18" charset="0"/>
                    <a:cs typeface="Times New Roman" panose="02020603050405020304" pitchFamily="18" charset="0"/>
                  </a:rPr>
                  <a:t>A.2</a:t>
                </a:r>
                <a:r>
                  <a:rPr lang="zh-CN" altLang="zh-CN" sz="2600" b="1" dirty="0">
                    <a:latin typeface="Calibri" panose="020F0502020204030204" pitchFamily="34" charset="0"/>
                    <a:cs typeface="宋体" panose="02010600030101010101" pitchFamily="2" charset="-122"/>
                  </a:rPr>
                  <a:t>∶</a:t>
                </a:r>
                <a:r>
                  <a:rPr lang="en-US" altLang="zh-CN" sz="2600" b="1" dirty="0" smtClean="0">
                    <a:latin typeface="Times New Roman" panose="02020603050405020304" pitchFamily="18" charset="0"/>
                    <a:cs typeface="Times New Roman" panose="02020603050405020304" pitchFamily="18" charset="0"/>
                  </a:rPr>
                  <a:t>3            </a:t>
                </a:r>
                <a:r>
                  <a:rPr lang="en-US" altLang="zh-CN" sz="2600" b="1" dirty="0" err="1" smtClean="0">
                    <a:latin typeface="Times New Roman" panose="02020603050405020304" pitchFamily="18" charset="0"/>
                    <a:cs typeface="Times New Roman" panose="02020603050405020304" pitchFamily="18" charset="0"/>
                  </a:rPr>
                  <a:t>B.2</a:t>
                </a:r>
                <a:r>
                  <a:rPr lang="zh-CN" altLang="zh-CN" sz="2600" b="1" dirty="0">
                    <a:latin typeface="Calibri" panose="020F0502020204030204" pitchFamily="34" charset="0"/>
                    <a:cs typeface="宋体" panose="02010600030101010101" pitchFamily="2" charset="-122"/>
                  </a:rPr>
                  <a:t>∶</a:t>
                </a:r>
                <a:r>
                  <a:rPr lang="en-US" altLang="zh-CN" sz="2600" b="1" dirty="0" smtClean="0">
                    <a:latin typeface="Times New Roman" panose="02020603050405020304" pitchFamily="18" charset="0"/>
                    <a:cs typeface="Times New Roman" panose="02020603050405020304" pitchFamily="18" charset="0"/>
                  </a:rPr>
                  <a:t>5	                  </a:t>
                </a:r>
                <a:r>
                  <a:rPr lang="en-US" altLang="zh-CN" sz="2600" b="1" dirty="0" err="1" smtClean="0">
                    <a:latin typeface="Times New Roman" panose="02020603050405020304" pitchFamily="18" charset="0"/>
                    <a:cs typeface="Times New Roman" panose="02020603050405020304" pitchFamily="18" charset="0"/>
                  </a:rPr>
                  <a:t>C.4</a:t>
                </a:r>
                <a:r>
                  <a:rPr lang="zh-CN" altLang="zh-CN" sz="2600" b="1" dirty="0">
                    <a:latin typeface="Calibri" panose="020F0502020204030204" pitchFamily="34" charset="0"/>
                    <a:cs typeface="宋体" panose="02010600030101010101" pitchFamily="2" charset="-122"/>
                  </a:rPr>
                  <a:t>∶</a:t>
                </a:r>
                <a:r>
                  <a:rPr lang="en-US" altLang="zh-CN" sz="2600" b="1" dirty="0" smtClean="0">
                    <a:latin typeface="Times New Roman" panose="02020603050405020304" pitchFamily="18" charset="0"/>
                    <a:cs typeface="Times New Roman" panose="02020603050405020304" pitchFamily="18" charset="0"/>
                  </a:rPr>
                  <a:t>9	</a:t>
                </a:r>
                <a:r>
                  <a:rPr lang="en-US" altLang="zh-CN" sz="2600" b="1" dirty="0">
                    <a:latin typeface="Times New Roman" panose="02020603050405020304" pitchFamily="18" charset="0"/>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D.4</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25</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由题意知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AB</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PAB</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i="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A′B</a:t>
                </a:r>
                <a:r>
                  <a:rPr lang="en-US" altLang="zh-CN" sz="2600" b="1" i="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同理可得</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en-US" altLang="zh-CN" sz="2600" b="1" i="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A′B′C</a:t>
                </a:r>
                <a:r>
                  <a:rPr lang="en-US" altLang="zh-CN" sz="2600" b="1" i="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BCA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B′C′A</a:t>
                </a:r>
                <a:r>
                  <a:rPr lang="en-US" altLang="zh-CN" sz="2600" b="1" i="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A′B′C</a:t>
                </a:r>
                <a:r>
                  <a:rPr lang="en-US" altLang="zh-CN" sz="2600" b="1" i="1" dirty="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AA′</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3</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PA</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5</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A′B</a:t>
                </a:r>
                <a:r>
                  <a:rPr lang="en-US" altLang="zh-CN" sz="2600" b="1" i="1" dirty="0">
                    <a:latin typeface="Times New Roman" panose="02020603050405020304" pitchFamily="18" charset="0"/>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r>
                              <a:rPr lang="en-US" altLang="zh-CN" sz="2600" b="1" i="1" baseline="25000">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r>
                              <a:rPr lang="en-US" altLang="zh-CN" sz="2600" b="1" i="1" baseline="25000">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m:t>
                            </m:r>
                            <m:r>
                              <a:rPr lang="en-US" altLang="zh-CN" sz="2600" b="1" i="1" baseline="25000">
                                <a:latin typeface="Cambria Math" panose="02040503050406030204" pitchFamily="18" charset="0"/>
                                <a:cs typeface="Times New Roman" panose="02020603050405020304" pitchFamily="18" charset="0"/>
                              </a:rPr>
                              <m:t>′</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𝑨𝑩𝑪</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m:t>
                                </m:r>
                                <m:r>
                                  <a:rPr lang="en-US" altLang="zh-CN" sz="2600" b="1" i="1" baseline="25000">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r>
                                  <a:rPr lang="en-US" altLang="zh-CN" sz="2600" b="1" i="1" baseline="25000">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𝑨𝑩</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21782" y="1828705"/>
                <a:ext cx="11589417" cy="4381392"/>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linds(horizont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333498"/>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过四棱锥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任意两条棱的中点作直线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其中与平面</a:t>
            </a:r>
            <a:r>
              <a:rPr lang="en-US" altLang="zh-CN" sz="2600" b="1" i="1">
                <a:latin typeface="Times New Roman" panose="02020603050405020304" pitchFamily="18" charset="0"/>
                <a:cs typeface="Times New Roman" panose="02020603050405020304" pitchFamily="18" charset="0"/>
              </a:rPr>
              <a:t>PBD</a:t>
            </a:r>
            <a:r>
              <a:rPr lang="zh-CN" altLang="zh-CN" sz="2600" b="1">
                <a:latin typeface="Times New Roman" panose="02020603050405020304" pitchFamily="18" charset="0"/>
                <a:cs typeface="Times New Roman" panose="02020603050405020304" pitchFamily="18" charset="0"/>
              </a:rPr>
              <a:t>平行的直线有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A.4</a:t>
            </a:r>
            <a:r>
              <a:rPr lang="zh-CN" altLang="zh-CN" sz="2600" b="1">
                <a:latin typeface="Times New Roman" panose="02020603050405020304" pitchFamily="18" charset="0"/>
                <a:cs typeface="Times New Roman" panose="02020603050405020304" pitchFamily="18" charset="0"/>
              </a:rPr>
              <a:t>条</a:t>
            </a:r>
            <a:r>
              <a:rPr lang="en-US" altLang="zh-CN" sz="2600" b="1">
                <a:latin typeface="Times New Roman" panose="02020603050405020304" pitchFamily="18" charset="0"/>
                <a:cs typeface="Times New Roman" panose="02020603050405020304" pitchFamily="18" charset="0"/>
              </a:rPr>
              <a:t>	B.5</a:t>
            </a:r>
            <a:r>
              <a:rPr lang="zh-CN" altLang="zh-CN" sz="2600" b="1">
                <a:latin typeface="Times New Roman" panose="02020603050405020304" pitchFamily="18" charset="0"/>
                <a:cs typeface="Times New Roman" panose="02020603050405020304" pitchFamily="18" charset="0"/>
              </a:rPr>
              <a:t>条</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C.6</a:t>
            </a:r>
            <a:r>
              <a:rPr lang="zh-CN" altLang="zh-CN" sz="2600" b="1">
                <a:latin typeface="Times New Roman" panose="02020603050405020304" pitchFamily="18" charset="0"/>
                <a:cs typeface="Times New Roman" panose="02020603050405020304" pitchFamily="18" charset="0"/>
              </a:rPr>
              <a:t>条</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D.7</a:t>
            </a:r>
            <a:r>
              <a:rPr lang="zh-CN" altLang="zh-CN" sz="2600" b="1">
                <a:latin typeface="Times New Roman" panose="02020603050405020304" pitchFamily="18" charset="0"/>
                <a:cs typeface="Times New Roman" panose="02020603050405020304" pitchFamily="18" charset="0"/>
              </a:rPr>
              <a:t>条</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I</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J</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为相应棱的中点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2"/>
            </p:custDataLst>
          </p:nvPr>
        </p:nvSpPr>
        <p:spPr>
          <a:xfrm>
            <a:off x="948658" y="119838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122.jpeg"/>
          <p:cNvPicPr/>
          <p:nvPr/>
        </p:nvPicPr>
        <p:blipFill>
          <a:blip r:embed="rId4">
            <a:clrChange>
              <a:clrFrom>
                <a:srgbClr val="FFFFFF"/>
              </a:clrFrom>
              <a:clrTo>
                <a:srgbClr val="FFFFFF">
                  <a:alpha val="0"/>
                </a:srgbClr>
              </a:clrTo>
            </a:clrChange>
          </a:blip>
          <a:stretch>
            <a:fillRect/>
          </a:stretch>
        </p:blipFill>
        <p:spPr>
          <a:xfrm>
            <a:off x="9054909" y="2656901"/>
            <a:ext cx="3009837" cy="2069055"/>
          </a:xfrm>
          <a:prstGeom prst="rect">
            <a:avLst/>
          </a:prstGeom>
        </p:spPr>
      </p:pic>
      <p:sp>
        <p:nvSpPr>
          <p:cNvPr id="6" name="矩形 5"/>
          <p:cNvSpPr/>
          <p:nvPr/>
        </p:nvSpPr>
        <p:spPr>
          <a:xfrm>
            <a:off x="656558" y="2908840"/>
            <a:ext cx="11589417" cy="3093154"/>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NE</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NE</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PBD</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NE</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同理可得</a:t>
            </a:r>
            <a:r>
              <a:rPr lang="en-US" altLang="zh-CN" sz="2600" b="1" i="1" dirty="0" err="1">
                <a:latin typeface="Times New Roman" panose="02020603050405020304" pitchFamily="18" charset="0"/>
                <a:cs typeface="Times New Roman" panose="02020603050405020304" pitchFamily="18" charset="0"/>
              </a:rPr>
              <a:t>HE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NH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GF</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MF</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MG</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平行</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由图可知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其他的任意两条棱的中点的连线与平面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相交或在平面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内</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所以与平面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平行的直线有</a:t>
            </a:r>
            <a:r>
              <a:rPr lang="en-US" altLang="zh-CN" sz="2600" b="1" dirty="0">
                <a:latin typeface="Times New Roman" panose="02020603050405020304" pitchFamily="18" charset="0"/>
                <a:cs typeface="Times New Roman" panose="02020603050405020304" pitchFamily="18" charset="0"/>
              </a:rPr>
              <a:t>6</a:t>
            </a:r>
            <a:r>
              <a:rPr lang="zh-CN" altLang="zh-CN" sz="2600" b="1" dirty="0">
                <a:latin typeface="Times New Roman" panose="02020603050405020304" pitchFamily="18" charset="0"/>
                <a:cs typeface="Times New Roman" panose="02020603050405020304" pitchFamily="18" charset="0"/>
              </a:rPr>
              <a:t>条</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blinds(horizontal)">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linds(horizontal)">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184387"/>
            <a:ext cx="12190413" cy="39955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517901"/>
            <a:ext cx="11589417" cy="5493812"/>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北京朝阳区测试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的交线为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	B.</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D		</a:t>
            </a:r>
            <a:r>
              <a:rPr lang="en-US" altLang="zh-CN" sz="2600" b="1" smtClean="0">
                <a:latin typeface="Times New Roman" panose="02020603050405020304" pitchFamily="18" charset="0"/>
                <a:cs typeface="Times New Roman" panose="02020603050405020304" pitchFamily="18" charset="0"/>
              </a:rPr>
              <a:t>C.</a:t>
            </a:r>
            <a:r>
              <a:rPr lang="en-US" altLang="zh-CN" sz="2600" b="1" i="1" smtClean="0">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	D.</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2829401" y="111699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blinds(horizontal)">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blinds(horizontal)">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blinds(horizontal)">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9382" y="492501"/>
            <a:ext cx="8765017"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8.(2025·</a:t>
            </a:r>
            <a:r>
              <a:rPr lang="zh-CN" altLang="zh-CN" sz="2600" b="1">
                <a:latin typeface="Times New Roman" panose="02020603050405020304" pitchFamily="18" charset="0"/>
                <a:cs typeface="Times New Roman" panose="02020603050405020304" pitchFamily="18" charset="0"/>
              </a:rPr>
              <a:t>深圳调研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AM</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MA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BN</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NB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作一平面分别交底面</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的边</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2702274" y="179566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123.jpeg"/>
          <p:cNvPicPr/>
          <p:nvPr/>
        </p:nvPicPr>
        <p:blipFill>
          <a:blip r:embed="rId3">
            <a:clrChange>
              <a:clrFrom>
                <a:srgbClr val="FFFFFF"/>
              </a:clrFrom>
              <a:clrTo>
                <a:srgbClr val="FFFFFF">
                  <a:alpha val="0"/>
                </a:srgbClr>
              </a:clrTo>
            </a:clrChange>
          </a:blip>
          <a:stretch>
            <a:fillRect/>
          </a:stretch>
        </p:blipFill>
        <p:spPr>
          <a:xfrm>
            <a:off x="9175636" y="709973"/>
            <a:ext cx="2752299" cy="2396709"/>
          </a:xfrm>
          <a:prstGeom prst="rect">
            <a:avLst/>
          </a:prstGeom>
        </p:spPr>
      </p:pic>
      <p:sp>
        <p:nvSpPr>
          <p:cNvPr id="6" name="矩形 5"/>
          <p:cNvSpPr/>
          <p:nvPr/>
        </p:nvSpPr>
        <p:spPr>
          <a:xfrm>
            <a:off x="621394" y="2260632"/>
            <a:ext cx="876501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MF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EB</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NE</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MNEF</a:t>
            </a:r>
            <a:r>
              <a:rPr lang="zh-CN" altLang="zh-CN" sz="2600" b="1">
                <a:latin typeface="Times New Roman" panose="02020603050405020304" pitchFamily="18" charset="0"/>
                <a:cs typeface="Times New Roman" panose="02020603050405020304" pitchFamily="18" charset="0"/>
              </a:rPr>
              <a:t>为平行四边形</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MNEF</a:t>
            </a:r>
            <a:r>
              <a:rPr lang="zh-CN" altLang="zh-CN" sz="2600" b="1">
                <a:latin typeface="Times New Roman" panose="02020603050405020304" pitchFamily="18" charset="0"/>
                <a:cs typeface="Times New Roman" panose="02020603050405020304" pitchFamily="18" charset="0"/>
              </a:rPr>
              <a:t>为梯形</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8019"/>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05416"/>
            <a:ext cx="11442526" cy="5765361"/>
          </a:xfrm>
          <a:prstGeom prst="rect">
            <a:avLst/>
          </a:prstGeom>
        </p:spPr>
        <p:txBody>
          <a:bodyPr wrap="square">
            <a:spAutoFit/>
          </a:bodyPr>
          <a:lstStyle/>
          <a:p>
            <a:pPr>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三点共面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M</a:t>
            </a:r>
            <a:r>
              <a:rPr lang="en-US" altLang="zh-CN" sz="2600" b="1">
                <a:latin typeface="MS Mincho" panose="02020609040205080304" pitchFamily="49" charset="-128"/>
                <a:cs typeface="MS Mincho" panose="020206090402050803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EB</a:t>
            </a:r>
            <a:r>
              <a:rPr lang="zh-CN" altLang="zh-CN" sz="2600" b="1">
                <a:latin typeface="Times New Roman" panose="02020603050405020304" pitchFamily="18" charset="0"/>
                <a:cs typeface="Times New Roman" panose="02020603050405020304" pitchFamily="18" charset="0"/>
              </a:rPr>
              <a:t>不过点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MF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EB</a:t>
            </a:r>
            <a:r>
              <a:rPr lang="zh-CN" altLang="zh-CN" sz="2600" b="1">
                <a:latin typeface="Times New Roman" panose="02020603050405020304" pitchFamily="18" charset="0"/>
                <a:cs typeface="Times New Roman" panose="02020603050405020304" pitchFamily="18" charset="0"/>
              </a:rPr>
              <a:t>为异面直线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三点共面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NE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MS Mincho" panose="02020609040205080304" pitchFamily="49" charset="-128"/>
                <a:cs typeface="MS Mincho" panose="020206090402050803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NE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NE</a:t>
            </a:r>
            <a:r>
              <a:rPr lang="zh-CN" altLang="zh-CN" sz="2600" b="1">
                <a:latin typeface="Times New Roman" panose="02020603050405020304" pitchFamily="18" charset="0"/>
                <a:cs typeface="Times New Roman" panose="02020603050405020304" pitchFamily="18" charset="0"/>
              </a:rPr>
              <a:t>不过点</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NE</a:t>
            </a:r>
            <a:r>
              <a:rPr lang="zh-CN" altLang="zh-CN" sz="2600" b="1">
                <a:latin typeface="Times New Roman" panose="02020603050405020304" pitchFamily="18" charset="0"/>
                <a:cs typeface="Times New Roman" panose="02020603050405020304" pitchFamily="18" charset="0"/>
              </a:rPr>
              <a:t>为异面直线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在平行四边形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BN</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故四边形</a:t>
            </a:r>
            <a:r>
              <a:rPr lang="en-US" altLang="zh-CN" sz="2600" b="1" i="1">
                <a:latin typeface="Times New Roman" panose="02020603050405020304" pitchFamily="18" charset="0"/>
                <a:cs typeface="Times New Roman" panose="02020603050405020304" pitchFamily="18" charset="0"/>
              </a:rPr>
              <a:t>AMNB</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MNEF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显然在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MNEF</a:t>
            </a:r>
            <a:r>
              <a:rPr lang="zh-CN" altLang="zh-CN" sz="2600" b="1">
                <a:latin typeface="Times New Roman" panose="02020603050405020304" pitchFamily="18" charset="0"/>
                <a:cs typeface="Times New Roman" panose="02020603050405020304" pitchFamily="18" charset="0"/>
              </a:rPr>
              <a:t>为梯形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21478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539448"/>
            <a:ext cx="12190413" cy="365328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530601"/>
            <a:ext cx="11589417" cy="5550302"/>
          </a:xfrm>
          <a:prstGeom prst="rect">
            <a:avLst/>
          </a:prstGeom>
        </p:spPr>
        <p:txBody>
          <a:bodyPr wrap="square">
            <a:spAutoFit/>
          </a:bodyPr>
          <a:lstStyle/>
          <a:p>
            <a:pPr>
              <a:lnSpc>
                <a:spcPct val="125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a:lnSpc>
                <a:spcPct val="12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平行的充分条件可以是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内有无数条直线都与</a:t>
            </a:r>
            <a:r>
              <a:rPr lang="en-US" altLang="zh-CN" sz="2600" b="1" i="1">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平行</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内的任何一条直线都与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两条相交直线同时与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平行</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两条异面直线同时与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内有无数条直线与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可能平行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也可能相交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不符合题意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内的任何直线与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必有两条相交直线与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两条相交直线同时与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设两相交直线确定平面</a:t>
            </a:r>
            <a:r>
              <a:rPr lang="en-US" altLang="zh-CN" sz="2600" b="1" i="1">
                <a:latin typeface="Times New Roman" panose="02020603050405020304" pitchFamily="18" charset="0"/>
                <a:cs typeface="Times New Roman" panose="02020603050405020304" pitchFamily="18" charset="0"/>
              </a:rPr>
              <a:t>γ</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γ</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γ</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两条异面直线同时与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可在一条直线上取一点作另一条直线的平行线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问题转化为</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项的条件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6057233" y="1040797"/>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BCD</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blinds(horizontal)">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linds(horizontal)">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blinds(horizontal)">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blinds(horizontal)">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246623"/>
            <a:ext cx="12190413" cy="397882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338518" y="405416"/>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pc="-130" dirty="0">
                <a:latin typeface="Times New Roman" panose="02020603050405020304" pitchFamily="18" charset="0"/>
                <a:cs typeface="Times New Roman" panose="02020603050405020304" pitchFamily="18" charset="0"/>
              </a:rPr>
              <a:t>10.(2025·</a:t>
            </a:r>
            <a:r>
              <a:rPr lang="zh-CN" altLang="zh-CN" sz="2600" b="1" spc="-130" dirty="0">
                <a:latin typeface="Times New Roman" panose="02020603050405020304" pitchFamily="18" charset="0"/>
                <a:cs typeface="Times New Roman" panose="02020603050405020304" pitchFamily="18" charset="0"/>
              </a:rPr>
              <a:t>金华十校模拟</a:t>
            </a:r>
            <a:r>
              <a:rPr lang="en-US" altLang="zh-CN" sz="2600" b="1" spc="-130" dirty="0">
                <a:latin typeface="Times New Roman" panose="02020603050405020304" pitchFamily="18" charset="0"/>
                <a:cs typeface="Times New Roman" panose="02020603050405020304" pitchFamily="18" charset="0"/>
              </a:rPr>
              <a:t>)</a:t>
            </a:r>
            <a:r>
              <a:rPr lang="zh-CN" altLang="zh-CN" sz="2600" b="1" spc="-130" dirty="0">
                <a:latin typeface="Times New Roman" panose="02020603050405020304" pitchFamily="18" charset="0"/>
                <a:cs typeface="Times New Roman" panose="02020603050405020304" pitchFamily="18" charset="0"/>
              </a:rPr>
              <a:t>在正方体</a:t>
            </a:r>
            <a:r>
              <a:rPr lang="en-US" altLang="zh-CN" sz="2600" b="1" i="1" spc="-130" dirty="0" err="1">
                <a:latin typeface="Times New Roman" panose="02020603050405020304" pitchFamily="18" charset="0"/>
                <a:cs typeface="Times New Roman" panose="02020603050405020304" pitchFamily="18" charset="0"/>
              </a:rPr>
              <a:t>ABCD</a:t>
            </a:r>
            <a:r>
              <a:rPr lang="en-US" altLang="zh-CN" sz="2600" b="1" spc="-130" dirty="0" err="1">
                <a:latin typeface="宋体" panose="02010600030101010101" pitchFamily="2" charset="-122"/>
                <a:cs typeface="Times New Roman" panose="02020603050405020304" pitchFamily="18" charset="0"/>
              </a:rPr>
              <a:t>-</a:t>
            </a:r>
            <a:r>
              <a:rPr lang="en-US" altLang="zh-CN" sz="2600" b="1" i="1" spc="-130" dirty="0" err="1">
                <a:latin typeface="Times New Roman" panose="02020603050405020304" pitchFamily="18" charset="0"/>
                <a:cs typeface="Times New Roman" panose="02020603050405020304" pitchFamily="18" charset="0"/>
              </a:rPr>
              <a:t>A</a:t>
            </a:r>
            <a:r>
              <a:rPr lang="en-US" altLang="zh-CN" sz="2600" b="1" spc="-130" baseline="-25000" dirty="0" err="1">
                <a:latin typeface="Times New Roman" panose="02020603050405020304" pitchFamily="18" charset="0"/>
                <a:cs typeface="Times New Roman" panose="02020603050405020304" pitchFamily="18" charset="0"/>
              </a:rPr>
              <a:t>1</a:t>
            </a:r>
            <a:r>
              <a:rPr lang="en-US" altLang="zh-CN" sz="2600" b="1" i="1" spc="-130" dirty="0" err="1">
                <a:latin typeface="Times New Roman" panose="02020603050405020304" pitchFamily="18" charset="0"/>
                <a:cs typeface="Times New Roman" panose="02020603050405020304" pitchFamily="18" charset="0"/>
              </a:rPr>
              <a:t>B</a:t>
            </a:r>
            <a:r>
              <a:rPr lang="en-US" altLang="zh-CN" sz="2600" b="1" spc="-130" baseline="-25000" dirty="0" err="1">
                <a:latin typeface="Times New Roman" panose="02020603050405020304" pitchFamily="18" charset="0"/>
                <a:cs typeface="Times New Roman" panose="02020603050405020304" pitchFamily="18" charset="0"/>
              </a:rPr>
              <a:t>1</a:t>
            </a:r>
            <a:r>
              <a:rPr lang="en-US" altLang="zh-CN" sz="2600" b="1" i="1" spc="-130" dirty="0" err="1">
                <a:latin typeface="Times New Roman" panose="02020603050405020304" pitchFamily="18" charset="0"/>
                <a:cs typeface="Times New Roman" panose="02020603050405020304" pitchFamily="18" charset="0"/>
              </a:rPr>
              <a:t>C</a:t>
            </a:r>
            <a:r>
              <a:rPr lang="en-US" altLang="zh-CN" sz="2600" b="1" spc="-130" baseline="-25000" dirty="0" err="1">
                <a:latin typeface="Times New Roman" panose="02020603050405020304" pitchFamily="18" charset="0"/>
                <a:cs typeface="Times New Roman" panose="02020603050405020304" pitchFamily="18" charset="0"/>
              </a:rPr>
              <a:t>1</a:t>
            </a:r>
            <a:r>
              <a:rPr lang="en-US" altLang="zh-CN" sz="2600" b="1" i="1" spc="-130" dirty="0" err="1">
                <a:latin typeface="Times New Roman" panose="02020603050405020304" pitchFamily="18" charset="0"/>
                <a:cs typeface="Times New Roman" panose="02020603050405020304" pitchFamily="18" charset="0"/>
              </a:rPr>
              <a:t>D</a:t>
            </a:r>
            <a:r>
              <a:rPr lang="en-US" altLang="zh-CN" sz="2600" b="1" spc="-130" baseline="-25000" dirty="0" err="1">
                <a:latin typeface="Times New Roman" panose="02020603050405020304" pitchFamily="18" charset="0"/>
                <a:cs typeface="Times New Roman" panose="02020603050405020304" pitchFamily="18" charset="0"/>
              </a:rPr>
              <a:t>1</a:t>
            </a:r>
            <a:r>
              <a:rPr lang="zh-CN" altLang="zh-CN" sz="2600" b="1" spc="-130" dirty="0">
                <a:latin typeface="Times New Roman" panose="02020603050405020304" pitchFamily="18" charset="0"/>
                <a:cs typeface="Times New Roman" panose="02020603050405020304" pitchFamily="18" charset="0"/>
              </a:rPr>
              <a:t>中</a:t>
            </a:r>
            <a:r>
              <a:rPr lang="en-US" altLang="zh-CN" sz="2600" b="1" spc="-130" dirty="0">
                <a:latin typeface="宋体" panose="02010600030101010101" pitchFamily="2" charset="-122"/>
                <a:cs typeface="Times New Roman" panose="02020603050405020304" pitchFamily="18" charset="0"/>
              </a:rPr>
              <a:t>,</a:t>
            </a:r>
            <a:r>
              <a:rPr lang="en-US" altLang="zh-CN" sz="2600" b="1" i="1" spc="-130" dirty="0">
                <a:latin typeface="Times New Roman" panose="02020603050405020304" pitchFamily="18" charset="0"/>
                <a:cs typeface="Times New Roman" panose="02020603050405020304" pitchFamily="18" charset="0"/>
              </a:rPr>
              <a:t>AC</a:t>
            </a:r>
            <a:r>
              <a:rPr lang="zh-CN" altLang="zh-CN" sz="2600" b="1" spc="-130" dirty="0">
                <a:latin typeface="Times New Roman" panose="02020603050405020304" pitchFamily="18" charset="0"/>
                <a:cs typeface="Times New Roman" panose="02020603050405020304" pitchFamily="18" charset="0"/>
              </a:rPr>
              <a:t>与</a:t>
            </a:r>
            <a:r>
              <a:rPr lang="en-US" altLang="zh-CN" sz="2600" b="1" i="1" spc="-130" dirty="0">
                <a:latin typeface="Times New Roman" panose="02020603050405020304" pitchFamily="18" charset="0"/>
                <a:cs typeface="Times New Roman" panose="02020603050405020304" pitchFamily="18" charset="0"/>
              </a:rPr>
              <a:t>BD</a:t>
            </a:r>
            <a:r>
              <a:rPr lang="zh-CN" altLang="zh-CN" sz="2600" b="1" spc="-130" dirty="0">
                <a:latin typeface="Times New Roman" panose="02020603050405020304" pitchFamily="18" charset="0"/>
                <a:cs typeface="Times New Roman" panose="02020603050405020304" pitchFamily="18" charset="0"/>
              </a:rPr>
              <a:t>交于点</a:t>
            </a:r>
            <a:r>
              <a:rPr lang="en-US" altLang="zh-CN" sz="2600" b="1" i="1" spc="-130" dirty="0">
                <a:latin typeface="Times New Roman" panose="02020603050405020304" pitchFamily="18" charset="0"/>
                <a:cs typeface="Times New Roman" panose="02020603050405020304" pitchFamily="18" charset="0"/>
              </a:rPr>
              <a:t>O</a:t>
            </a:r>
            <a:r>
              <a:rPr lang="en-US" altLang="zh-CN" sz="2600" b="1" spc="-130" dirty="0">
                <a:latin typeface="宋体" panose="02010600030101010101" pitchFamily="2" charset="-122"/>
                <a:cs typeface="Times New Roman" panose="02020603050405020304" pitchFamily="18" charset="0"/>
              </a:rPr>
              <a:t>,</a:t>
            </a:r>
            <a:r>
              <a:rPr lang="zh-CN" altLang="zh-CN" sz="2600" b="1" spc="-130" dirty="0">
                <a:latin typeface="Times New Roman" panose="02020603050405020304" pitchFamily="18" charset="0"/>
                <a:cs typeface="Times New Roman" panose="02020603050405020304" pitchFamily="18" charset="0"/>
              </a:rPr>
              <a:t>则</a:t>
            </a:r>
            <a:r>
              <a:rPr lang="en-US" altLang="zh-CN" sz="2600" b="1" spc="-130" dirty="0">
                <a:latin typeface="Times New Roman" panose="02020603050405020304" pitchFamily="18" charset="0"/>
                <a:cs typeface="Times New Roman" panose="02020603050405020304" pitchFamily="18" charset="0"/>
              </a:rPr>
              <a:t>(</a:t>
            </a:r>
            <a:r>
              <a:rPr lang="zh-CN" altLang="zh-CN" sz="2600" b="1" spc="-130" dirty="0">
                <a:latin typeface="Times New Roman" panose="02020603050405020304" pitchFamily="18" charset="0"/>
                <a:cs typeface="Times New Roman" panose="02020603050405020304" pitchFamily="18" charset="0"/>
              </a:rPr>
              <a:t>　</a:t>
            </a:r>
            <a:r>
              <a:rPr lang="en-US" altLang="zh-CN" sz="2600" b="1" spc="-130" dirty="0" smtClean="0">
                <a:latin typeface="Times New Roman" panose="02020603050405020304" pitchFamily="18" charset="0"/>
                <a:cs typeface="Times New Roman" panose="02020603050405020304" pitchFamily="18" charset="0"/>
              </a:rPr>
              <a:t>    </a:t>
            </a:r>
            <a:r>
              <a:rPr lang="zh-CN" altLang="zh-CN" sz="2600" b="1" spc="-130" dirty="0">
                <a:latin typeface="Times New Roman" panose="02020603050405020304" pitchFamily="18" charset="0"/>
                <a:cs typeface="Times New Roman" panose="02020603050405020304" pitchFamily="18" charset="0"/>
              </a:rPr>
              <a:t>　</a:t>
            </a:r>
            <a:r>
              <a:rPr lang="en-US" altLang="zh-CN" sz="2600" b="1" spc="-130" dirty="0">
                <a:latin typeface="Times New Roman" panose="02020603050405020304" pitchFamily="18" charset="0"/>
                <a:cs typeface="Times New Roman" panose="02020603050405020304" pitchFamily="18" charset="0"/>
              </a:rPr>
              <a:t>)</a:t>
            </a:r>
            <a:endParaRPr lang="zh-CN" altLang="zh-CN" sz="1150" spc="-13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a:t>
            </a:r>
            <a:r>
              <a:rPr lang="en-US" altLang="zh-CN" sz="2600" b="1" i="1" dirty="0" err="1" smtClean="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BA</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i="1" dirty="0" err="1" smtClean="0">
                <a:latin typeface="Times New Roman" panose="02020603050405020304" pitchFamily="18" charset="0"/>
                <a:cs typeface="Times New Roman" panose="02020603050405020304" pitchFamily="18" charset="0"/>
              </a:rPr>
              <a:t>C</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baseline="-25000"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B.</a:t>
            </a:r>
            <a:r>
              <a:rPr lang="en-US" altLang="zh-CN" sz="2600" b="1" i="1" dirty="0" err="1" smtClean="0">
                <a:latin typeface="Times New Roman" panose="02020603050405020304" pitchFamily="18" charset="0"/>
                <a:cs typeface="Times New Roman" panose="02020603050405020304" pitchFamily="18" charset="0"/>
              </a:rPr>
              <a:t>D</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i="1" dirty="0" err="1" smtClean="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ACD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BA</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i="1" dirty="0" err="1" smtClean="0">
                <a:latin typeface="Times New Roman" panose="02020603050405020304" pitchFamily="18" charset="0"/>
                <a:cs typeface="Times New Roman" panose="02020603050405020304" pitchFamily="18" charset="0"/>
              </a:rPr>
              <a:t>C</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baseline="-25000" smtClean="0">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ODD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在正方体</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易得</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又</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交</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于点</a:t>
            </a:r>
            <a:r>
              <a:rPr lang="en-US" altLang="zh-CN" sz="2600" b="1" i="1" dirty="0" err="1">
                <a:latin typeface="Times New Roman" panose="02020603050405020304" pitchFamily="18" charset="0"/>
                <a:cs typeface="Times New Roman" panose="02020603050405020304" pitchFamily="18" charset="0"/>
              </a:rPr>
              <a:t>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10329386" y="550299"/>
            <a:ext cx="99578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1265" name="image124.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23699" y="3390550"/>
            <a:ext cx="2470541" cy="2380704"/>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708302" y="4665043"/>
            <a:ext cx="7915728" cy="124264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易得</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OB</a:t>
            </a:r>
            <a:r>
              <a:rPr lang="zh-CN" altLang="zh-CN" sz="2600" b="1">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265"/>
                                        </p:tgtEl>
                                        <p:attrNameLst>
                                          <p:attrName>style.visibility</p:attrName>
                                        </p:attrNameLst>
                                      </p:cBhvr>
                                      <p:to>
                                        <p:strVal val="visible"/>
                                      </p:to>
                                    </p:set>
                                    <p:animEffect transition="in" filter="blinds(horizontal)">
                                      <p:cBhvr>
                                        <p:cTn id="32" dur="500"/>
                                        <p:tgtEl>
                                          <p:spTgt spid="1126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338518" y="202089"/>
            <a:ext cx="11589417" cy="5980420"/>
          </a:xfrm>
          <a:prstGeom prst="rect">
            <a:avLst/>
          </a:prstGeom>
        </p:spPr>
        <p:txBody>
          <a:bodyPr wrap="square">
            <a:spAutoFit/>
          </a:bodyPr>
          <a:lstStyle/>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OBO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ABC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由选项</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ACD</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ACD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ODD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即为平面</a:t>
            </a:r>
            <a:r>
              <a:rPr lang="en-US" altLang="zh-CN" sz="2600" b="1" i="1">
                <a:latin typeface="Times New Roman" panose="02020603050405020304" pitchFamily="18" charset="0"/>
                <a:cs typeface="Times New Roman" panose="02020603050405020304" pitchFamily="18" charset="0"/>
              </a:rPr>
              <a:t>BDD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而平面</a:t>
            </a:r>
            <a:r>
              <a:rPr lang="en-US" altLang="zh-CN" sz="2600" b="1" i="1">
                <a:latin typeface="Times New Roman" panose="02020603050405020304" pitchFamily="18" charset="0"/>
                <a:cs typeface="Times New Roman" panose="02020603050405020304" pitchFamily="18" charset="0"/>
              </a:rPr>
              <a:t>BDD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ODD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24440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linds(horizontal)">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492501"/>
            <a:ext cx="11589417"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11.(2025·</a:t>
            </a:r>
            <a:r>
              <a:rPr lang="zh-CN" altLang="zh-CN" sz="2600" b="1">
                <a:latin typeface="Times New Roman" panose="02020603050405020304" pitchFamily="18" charset="0"/>
                <a:cs typeface="Times New Roman" panose="02020603050405020304" pitchFamily="18" charset="0"/>
              </a:rPr>
              <a:t>南昌模拟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在下列底面为平行四边形的四棱锥中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是四棱锥的顶点或棱的中点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6799902" y="1213620"/>
            <a:ext cx="71846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AB</a:t>
            </a:r>
            <a:endParaRPr lang="zh-CN" altLang="en-US" sz="3000" b="1" dirty="0">
              <a:solidFill>
                <a:srgbClr val="C00000"/>
              </a:solidFill>
            </a:endParaRPr>
          </a:p>
        </p:txBody>
      </p:sp>
      <p:pic>
        <p:nvPicPr>
          <p:cNvPr id="5" name="image125.jpeg"/>
          <p:cNvPicPr/>
          <p:nvPr/>
        </p:nvPicPr>
        <p:blipFill>
          <a:blip r:embed="rId3"/>
          <a:stretch>
            <a:fillRect/>
          </a:stretch>
        </p:blipFill>
        <p:spPr>
          <a:xfrm>
            <a:off x="3060025" y="1695516"/>
            <a:ext cx="4990224" cy="4758656"/>
          </a:xfrm>
          <a:prstGeom prst="rect">
            <a:avLst/>
          </a:prstGeom>
        </p:spPr>
      </p:pic>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269382" y="492501"/>
            <a:ext cx="8202121" cy="129266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底面为平行四边形</a:t>
            </a:r>
            <a:r>
              <a:rPr lang="en-US" altLang="zh-CN" sz="2600" b="1" i="1">
                <a:latin typeface="Times New Roman" panose="02020603050405020304" pitchFamily="18" charset="0"/>
                <a:cs typeface="Times New Roman" panose="02020603050405020304" pitchFamily="18" charset="0"/>
              </a:rPr>
              <a:t>BEFC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MP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126.jpeg"/>
          <p:cNvPicPr/>
          <p:nvPr/>
        </p:nvPicPr>
        <p:blipFill>
          <a:blip r:embed="rId3">
            <a:clrChange>
              <a:clrFrom>
                <a:srgbClr val="FFFFFF"/>
              </a:clrFrom>
              <a:clrTo>
                <a:srgbClr val="FFFFFF">
                  <a:alpha val="0"/>
                </a:srgbClr>
              </a:clrTo>
            </a:clrChange>
          </a:blip>
          <a:stretch>
            <a:fillRect/>
          </a:stretch>
        </p:blipFill>
        <p:spPr>
          <a:xfrm>
            <a:off x="8769445" y="635888"/>
            <a:ext cx="2950464" cy="3153263"/>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300577" y="1666978"/>
                <a:ext cx="8202121" cy="3126625"/>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即四边形</a:t>
                </a:r>
                <a:r>
                  <a:rPr lang="en-US" altLang="zh-CN" sz="2600" b="1" i="1">
                    <a:latin typeface="Times New Roman" panose="02020603050405020304" pitchFamily="18" charset="0"/>
                    <a:cs typeface="Times New Roman" panose="02020603050405020304" pitchFamily="18" charset="0"/>
                  </a:rPr>
                  <a:t>PMNC</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00577" y="1666978"/>
                <a:ext cx="8202121" cy="3126625"/>
              </a:xfrm>
              <a:prstGeom prst="rect">
                <a:avLst/>
              </a:prstGeom>
              <a:blipFill rotWithShape="0">
                <a:blip r:embed="rId4"/>
                <a:stretch>
                  <a:fillRect l="-1337" b="-19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966652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18242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直线与平面平行</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直线与平面平行的定义</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没有公共点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平行</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376777" y="405416"/>
            <a:ext cx="8202121"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底面为平行四边形</a:t>
            </a:r>
            <a:r>
              <a:rPr lang="en-US" altLang="zh-CN" sz="2600" b="1" i="1">
                <a:latin typeface="Times New Roman" panose="02020603050405020304" pitchFamily="18" charset="0"/>
                <a:cs typeface="Times New Roman" panose="02020603050405020304" pitchFamily="18" charset="0"/>
              </a:rPr>
              <a:t>BCFE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MP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127.jpeg"/>
          <p:cNvPicPr/>
          <p:nvPr/>
        </p:nvPicPr>
        <p:blipFill>
          <a:blip r:embed="rId3">
            <a:clrChange>
              <a:clrFrom>
                <a:srgbClr val="FFFFFF"/>
              </a:clrFrom>
              <a:clrTo>
                <a:srgbClr val="FFFFFF">
                  <a:alpha val="0"/>
                </a:srgbClr>
              </a:clrTo>
            </a:clrChange>
          </a:blip>
          <a:stretch>
            <a:fillRect/>
          </a:stretch>
        </p:blipFill>
        <p:spPr>
          <a:xfrm>
            <a:off x="8428578" y="530493"/>
            <a:ext cx="2984117" cy="2899301"/>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40404" y="1536351"/>
                <a:ext cx="8202121" cy="395723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即四边形</a:t>
                </a:r>
                <a:r>
                  <a:rPr lang="en-US" altLang="zh-CN" sz="2600" b="1" i="1">
                    <a:latin typeface="Times New Roman" panose="02020603050405020304" pitchFamily="18" charset="0"/>
                    <a:cs typeface="Times New Roman" panose="02020603050405020304" pitchFamily="18" charset="0"/>
                  </a:rPr>
                  <a:t>PMNC</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40404" y="1536351"/>
                <a:ext cx="8202121" cy="3957237"/>
              </a:xfrm>
              <a:prstGeom prst="rect">
                <a:avLst/>
              </a:prstGeom>
              <a:blipFill rotWithShape="0">
                <a:blip r:embed="rId4"/>
                <a:stretch>
                  <a:fillRect l="-1337" b="-13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827553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374779" y="621443"/>
            <a:ext cx="8109551" cy="1292662"/>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底面为平行四边形</a:t>
            </a:r>
            <a:r>
              <a:rPr lang="en-US" altLang="zh-CN" sz="2600" b="1" i="1">
                <a:latin typeface="Times New Roman" panose="02020603050405020304" pitchFamily="18" charset="0"/>
                <a:cs typeface="Times New Roman" panose="02020603050405020304" pitchFamily="18" charset="0"/>
              </a:rPr>
              <a:t>BEFG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NP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128.jpeg"/>
          <p:cNvPicPr/>
          <p:nvPr/>
        </p:nvPicPr>
        <p:blipFill>
          <a:blip r:embed="rId3">
            <a:clrChange>
              <a:clrFrom>
                <a:srgbClr val="FFFFFF"/>
              </a:clrFrom>
              <a:clrTo>
                <a:srgbClr val="FFFFFF">
                  <a:alpha val="0"/>
                </a:srgbClr>
              </a:clrTo>
            </a:clrChange>
          </a:blip>
          <a:stretch>
            <a:fillRect/>
          </a:stretch>
        </p:blipFill>
        <p:spPr>
          <a:xfrm>
            <a:off x="9215101" y="824643"/>
            <a:ext cx="2712834" cy="2899301"/>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7704" y="1663478"/>
                <a:ext cx="11400756" cy="4557401"/>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设</a:t>
                </a:r>
                <a:r>
                  <a:rPr lang="en-US" altLang="zh-CN" sz="2600" b="1" i="1" dirty="0">
                    <a:latin typeface="Times New Roman" panose="02020603050405020304" pitchFamily="18" charset="0"/>
                    <a:cs typeface="Times New Roman" panose="02020603050405020304" pitchFamily="18" charset="0"/>
                  </a:rPr>
                  <a:t>NP</a:t>
                </a:r>
                <a:r>
                  <a:rPr lang="zh-CN" altLang="zh-CN" sz="2600" b="1" dirty="0">
                    <a:latin typeface="Times New Roman" panose="02020603050405020304" pitchFamily="18" charset="0"/>
                    <a:cs typeface="Times New Roman" panose="02020603050405020304" pitchFamily="18" charset="0"/>
                  </a:rPr>
                  <a:t>交</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于</a:t>
                </a:r>
                <a:r>
                  <a:rPr lang="en-US" altLang="zh-CN" sz="2600" b="1" i="1" dirty="0">
                    <a:latin typeface="Times New Roman" panose="02020603050405020304" pitchFamily="18" charset="0"/>
                    <a:cs typeface="Times New Roman" panose="02020603050405020304" pitchFamily="18" charset="0"/>
                  </a:rPr>
                  <a:t>H</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PN</a:t>
                </a:r>
                <a:r>
                  <a:rPr lang="zh-CN" altLang="zh-CN" sz="2600" b="1" dirty="0">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FE</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而</a:t>
                </a:r>
                <a:r>
                  <a:rPr lang="en-US" altLang="zh-CN" sz="2600" b="1" i="1" dirty="0">
                    <a:latin typeface="Times New Roman" panose="02020603050405020304" pitchFamily="18" charset="0"/>
                    <a:cs typeface="Times New Roman" panose="02020603050405020304" pitchFamily="18" charset="0"/>
                  </a:rPr>
                  <a:t>FE</a:t>
                </a:r>
                <a:r>
                  <a:rPr lang="zh-CN" altLang="zh-CN" sz="2600" b="1" dirty="0">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dirty="0">
                    <a:latin typeface="Times New Roman" panose="02020603050405020304" pitchFamily="18" charset="0"/>
                    <a:cs typeface="Times New Roman" panose="02020603050405020304" pitchFamily="18" charset="0"/>
                  </a:rPr>
                  <a:t>GB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i="1" dirty="0" err="1">
                    <a:latin typeface="Times New Roman" panose="02020603050405020304" pitchFamily="18" charset="0"/>
                    <a:cs typeface="Times New Roman" panose="02020603050405020304" pitchFamily="18" charset="0"/>
                  </a:rPr>
                  <a:t>PN</a:t>
                </a:r>
                <a:r>
                  <a:rPr lang="zh-CN" altLang="zh-CN" sz="2600" b="1" dirty="0">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dirty="0">
                    <a:latin typeface="Times New Roman" panose="02020603050405020304" pitchFamily="18" charset="0"/>
                    <a:cs typeface="Times New Roman" panose="02020603050405020304" pitchFamily="18" charset="0"/>
                  </a:rPr>
                  <a:t>MB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即四边形</a:t>
                </a:r>
                <a:r>
                  <a:rPr lang="en-US" altLang="zh-CN" sz="2600" b="1" i="1" dirty="0" err="1">
                    <a:latin typeface="Times New Roman" panose="02020603050405020304" pitchFamily="18" charset="0"/>
                    <a:cs typeface="Times New Roman" panose="02020603050405020304" pitchFamily="18" charset="0"/>
                  </a:rPr>
                  <a:t>PNMB</a:t>
                </a:r>
                <a:r>
                  <a:rPr lang="zh-CN" altLang="zh-CN" sz="2600" b="1" dirty="0">
                    <a:latin typeface="Times New Roman" panose="02020603050405020304" pitchFamily="18" charset="0"/>
                    <a:cs typeface="Times New Roman" panose="02020603050405020304" pitchFamily="18" charset="0"/>
                  </a:rPr>
                  <a:t>为平行四边形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MN</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PNMB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MN</a:t>
                </a:r>
                <a:r>
                  <a:rPr lang="en-US" altLang="zh-CN" sz="2600" b="1" dirty="0">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PNMB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假设</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即在平面</a:t>
                </a:r>
                <a:r>
                  <a:rPr lang="en-US" altLang="zh-CN" sz="2600" b="1" i="1" dirty="0" err="1">
                    <a:latin typeface="Times New Roman" panose="02020603050405020304" pitchFamily="18" charset="0"/>
                    <a:cs typeface="Times New Roman" panose="02020603050405020304" pitchFamily="18" charset="0"/>
                  </a:rPr>
                  <a:t>PNMB</a:t>
                </a:r>
                <a:r>
                  <a:rPr lang="zh-CN" altLang="zh-CN" sz="2600" b="1" dirty="0">
                    <a:latin typeface="Times New Roman" panose="02020603050405020304" pitchFamily="18" charset="0"/>
                    <a:cs typeface="Times New Roman" panose="02020603050405020304" pitchFamily="18" charset="0"/>
                  </a:rPr>
                  <a:t>内过点</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有两条直线和</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都平行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显然是不可能的</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故此时</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不平行</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7704" y="1663478"/>
                <a:ext cx="11400756" cy="4557401"/>
              </a:xfrm>
              <a:prstGeom prst="rect">
                <a:avLst/>
              </a:prstGeom>
              <a:blipFill rotWithShape="0">
                <a:blip r:embed="rId4"/>
                <a:stretch>
                  <a:fillRect l="-963" b="-9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327302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75177" y="596043"/>
            <a:ext cx="2268570" cy="692497"/>
          </a:xfrm>
          <a:prstGeom prst="rect">
            <a:avLst/>
          </a:prstGeom>
        </p:spPr>
        <p:txBody>
          <a:bodyPr wrap="non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129.jpeg"/>
          <p:cNvPicPr/>
          <p:nvPr/>
        </p:nvPicPr>
        <p:blipFill>
          <a:blip r:embed="rId3">
            <a:clrChange>
              <a:clrFrom>
                <a:srgbClr val="FFFFFF"/>
              </a:clrFrom>
              <a:clrTo>
                <a:srgbClr val="FFFFFF">
                  <a:alpha val="0"/>
                </a:srgbClr>
              </a:clrTo>
            </a:clrChange>
          </a:blip>
          <a:stretch>
            <a:fillRect/>
          </a:stretch>
        </p:blipFill>
        <p:spPr>
          <a:xfrm>
            <a:off x="9011888" y="945801"/>
            <a:ext cx="2916047" cy="2916047"/>
          </a:xfrm>
          <a:prstGeom prst="rect">
            <a:avLst/>
          </a:prstGeom>
        </p:spPr>
      </p:pic>
      <p:sp>
        <p:nvSpPr>
          <p:cNvPr id="5" name="矩形 4"/>
          <p:cNvSpPr/>
          <p:nvPr/>
        </p:nvSpPr>
        <p:spPr>
          <a:xfrm>
            <a:off x="325977" y="1180624"/>
            <a:ext cx="9746579" cy="4893647"/>
          </a:xfrm>
          <a:prstGeom prst="rect">
            <a:avLst/>
          </a:prstGeom>
        </p:spPr>
        <p:txBody>
          <a:bodyPr wrap="non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设底面为平行四边形</a:t>
            </a:r>
            <a:r>
              <a:rPr lang="en-US" altLang="zh-CN" sz="2600" b="1" i="1">
                <a:latin typeface="Times New Roman" panose="02020603050405020304" pitchFamily="18" charset="0"/>
                <a:cs typeface="Times New Roman" panose="02020603050405020304" pitchFamily="18" charset="0"/>
              </a:rPr>
              <a:t>ANEF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FN</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FN</a:t>
            </a:r>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H</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FN</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MF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BH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NMF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NMF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假设</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即在平面</a:t>
            </a:r>
            <a:r>
              <a:rPr lang="en-US" altLang="zh-CN" sz="2600" b="1" i="1">
                <a:latin typeface="Times New Roman" panose="02020603050405020304" pitchFamily="18" charset="0"/>
                <a:cs typeface="Times New Roman" panose="02020603050405020304" pitchFamily="18" charset="0"/>
              </a:rPr>
              <a:t>NMF</a:t>
            </a:r>
            <a:r>
              <a:rPr lang="zh-CN" altLang="zh-CN" sz="2600" b="1">
                <a:latin typeface="Times New Roman" panose="02020603050405020304" pitchFamily="18" charset="0"/>
                <a:cs typeface="Times New Roman" panose="02020603050405020304" pitchFamily="18" charset="0"/>
              </a:rPr>
              <a:t>内过点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有两条直线和</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都平行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显然是不可能的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故此时</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3337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787027"/>
            <a:ext cx="12190413" cy="23878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92501"/>
                <a:ext cx="11589417" cy="320350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考查下列两个命题</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处都缺少同一个条件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补上这个条件就可以使其构成真命题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为直线</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为平面</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则此条件为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①</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𝒎</m:t>
                              </m:r>
                              <m:r>
                                <m:rPr>
                                  <m:nor/>
                                </m:rPr>
                                <a:rPr lang="en-US" altLang="zh-CN" sz="2600" b="1">
                                  <a:latin typeface="Cambria Math" panose="02040503050406030204" pitchFamily="18" charset="0"/>
                                  <a:cs typeface="Cambria Math" panose="02040503050406030204" pitchFamily="18" charset="0"/>
                                </a:rPr>
                                <m:t>⊂</m:t>
                              </m:r>
                              <m:r>
                                <a:rPr lang="en-US" altLang="zh-CN" sz="2600" b="1" i="1">
                                  <a:latin typeface="Cambria Math" panose="02040503050406030204" pitchFamily="18" charset="0"/>
                                  <a:cs typeface="Times New Roman" panose="02020603050405020304" pitchFamily="18" charset="0"/>
                                </a:rPr>
                                <m:t>𝜶</m:t>
                              </m:r>
                            </m:e>
                          </m:mr>
                          <m:mr>
                            <m:e>
                              <m:r>
                                <a:rPr lang="en-US" altLang="zh-CN" sz="2600" b="1" i="1" smtClean="0">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𝒍</m:t>
                              </m:r>
                              <m:r>
                                <m:rPr>
                                  <m:nor/>
                                </m:rPr>
                                <a:rPr lang="zh-CN" altLang="zh-CN" sz="2600" b="1">
                                  <a:latin typeface="Times New Roman" panose="020206030504050203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e>
                          </m:mr>
                          <m:mr>
                            <m:e>
                              <m:bar>
                                <m:bar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barPr>
                                <m:e>
                                  <m:r>
                                    <a:rPr lang="zh-CN" altLang="zh-CN" sz="2600" b="1" i="1">
                                      <a:latin typeface="Cambria Math" panose="02040503050406030204" pitchFamily="18" charset="0"/>
                                      <a:cs typeface="Times New Roman" panose="02020603050405020304" pitchFamily="18" charset="0"/>
                                    </a:rPr>
                                    <m:t>　　　　</m:t>
                                  </m:r>
                                </m:e>
                              </m:bar>
                            </m:e>
                          </m:mr>
                        </m:m>
                      </m:e>
                    </m:d>
                  </m:oMath>
                </a14:m>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l</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𝒍</m:t>
                              </m:r>
                              <m:r>
                                <m:rPr>
                                  <m:nor/>
                                </m:rPr>
                                <a:rPr lang="zh-CN" altLang="zh-CN" sz="2600" b="1">
                                  <a:latin typeface="Times New Roman" panose="020206030504050203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e>
                          </m:mr>
                          <m:mr>
                            <m:e>
                              <m:r>
                                <a:rPr lang="en-US" altLang="zh-CN" sz="2600" b="1" i="1" smtClean="0">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𝒎</m:t>
                              </m:r>
                              <m:r>
                                <m:rPr>
                                  <m:nor/>
                                </m:rPr>
                                <a:rPr lang="zh-CN" altLang="zh-CN" sz="2600" b="1">
                                  <a:latin typeface="Times New Roman" panose="020206030504050203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𝜶</m:t>
                              </m:r>
                            </m:e>
                          </m:mr>
                          <m:mr>
                            <m:e>
                              <m:bar>
                                <m:bar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barPr>
                                <m:e>
                                  <m:r>
                                    <a:rPr lang="zh-CN" altLang="zh-CN" sz="2600" b="1" i="1">
                                      <a:latin typeface="Cambria Math" panose="02040503050406030204" pitchFamily="18" charset="0"/>
                                      <a:cs typeface="Times New Roman" panose="02020603050405020304" pitchFamily="18" charset="0"/>
                                    </a:rPr>
                                    <m:t>　　　　</m:t>
                                  </m:r>
                                </m:e>
                              </m:bar>
                            </m:e>
                          </m:mr>
                        </m:m>
                      </m:e>
                    </m:d>
                  </m:oMath>
                </a14:m>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3203506"/>
              </a:xfrm>
              <a:prstGeom prst="rect">
                <a:avLst/>
              </a:prstGeom>
              <a:blipFill rotWithShape="0">
                <a:blip r:embed="rId4"/>
                <a:stretch>
                  <a:fillRect l="-947" r="-263"/>
                </a:stretch>
              </a:blipFill>
            </p:spPr>
            <p:txBody>
              <a:bodyPr/>
              <a:lstStyle/>
              <a:p>
                <a:r>
                  <a:rPr lang="zh-CN" altLang="en-US">
                    <a:noFill/>
                  </a:rPr>
                  <a:t> </a:t>
                </a:r>
              </a:p>
            </p:txBody>
          </p:sp>
        </mc:Fallback>
      </mc:AlternateContent>
      <p:sp>
        <p:nvSpPr>
          <p:cNvPr id="9" name="矩形 8"/>
          <p:cNvSpPr/>
          <p:nvPr>
            <p:custDataLst>
              <p:tags r:id="rId2"/>
            </p:custDataLst>
          </p:nvPr>
        </p:nvSpPr>
        <p:spPr>
          <a:xfrm>
            <a:off x="8903557" y="1556631"/>
            <a:ext cx="705642" cy="627801"/>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l</a:t>
            </a:r>
            <a:r>
              <a:rPr lang="en-US" altLang="zh-CN" sz="2600" b="1">
                <a:solidFill>
                  <a:srgbClr val="C00000"/>
                </a:solidFill>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a:solidFill>
                  <a:srgbClr val="C00000"/>
                </a:solidFill>
                <a:latin typeface="Times New Roman" panose="02020603050405020304" pitchFamily="18" charset="0"/>
                <a:cs typeface="Times New Roman" panose="02020603050405020304" pitchFamily="18" charset="0"/>
              </a:rPr>
              <a:t>α</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421782" y="3692465"/>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由线面平行的判定定理知</a:t>
            </a:r>
            <a:r>
              <a:rPr lang="en-US" altLang="zh-CN" sz="2600" b="1" i="1">
                <a:latin typeface="Times New Roman" panose="02020603050405020304" pitchFamily="18" charset="0"/>
                <a:cs typeface="Times New Roman" panose="02020603050405020304" pitchFamily="18" charset="0"/>
              </a:rPr>
              <a:t>l</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由线面平行的判定定理知</a:t>
            </a:r>
            <a:r>
              <a:rPr lang="en-US" altLang="zh-CN" sz="2600" b="1" i="1">
                <a:latin typeface="Times New Roman" panose="02020603050405020304" pitchFamily="18" charset="0"/>
                <a:cs typeface="Times New Roman" panose="02020603050405020304" pitchFamily="18" charset="0"/>
              </a:rPr>
              <a:t>l</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387749"/>
            <a:ext cx="12190413" cy="38235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3" y="577027"/>
            <a:ext cx="9156492"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空间图形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是三棱台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在点</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中取</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个点确定平面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a:t>
            </a:r>
            <a:r>
              <a:rPr lang="en-US" altLang="zh-CN" sz="2600" b="1" i="1" smtClean="0">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所取的这</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个点可以是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4290790" y="1676178"/>
            <a:ext cx="3196709" cy="623953"/>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A</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B</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C</a:t>
            </a:r>
            <a:r>
              <a:rPr lang="en-US" altLang="zh-CN" sz="2600" b="1" baseline="-25000">
                <a:solidFill>
                  <a:srgbClr val="C00000"/>
                </a:solidFill>
                <a:latin typeface="Times New Roman" panose="02020603050405020304" pitchFamily="18" charset="0"/>
                <a:cs typeface="Times New Roman" panose="02020603050405020304" pitchFamily="18" charset="0"/>
              </a:rPr>
              <a:t>1</a:t>
            </a:r>
            <a:r>
              <a:rPr lang="en-US" altLang="zh-CN" sz="2600" b="1">
                <a:solidFill>
                  <a:srgbClr val="C00000"/>
                </a:solidFill>
                <a:latin typeface="Times New Roman" panose="02020603050405020304" pitchFamily="18" charset="0"/>
                <a:cs typeface="Times New Roman" panose="02020603050405020304" pitchFamily="18" charset="0"/>
              </a:rPr>
              <a:t>(</a:t>
            </a:r>
            <a:r>
              <a:rPr lang="zh-CN" altLang="zh-CN" sz="2600" b="1">
                <a:solidFill>
                  <a:srgbClr val="C00000"/>
                </a:solidFill>
                <a:latin typeface="Times New Roman" panose="02020603050405020304" pitchFamily="18" charset="0"/>
                <a:cs typeface="Times New Roman" panose="02020603050405020304" pitchFamily="18" charset="0"/>
              </a:rPr>
              <a:t>答案不唯一</a:t>
            </a:r>
            <a:r>
              <a:rPr lang="en-US" altLang="zh-CN" sz="2600" b="1">
                <a:solidFill>
                  <a:srgbClr val="C00000"/>
                </a:solidFill>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2289" name="image130.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6961" y="770172"/>
            <a:ext cx="2766100" cy="2227568"/>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239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623873" y="2336959"/>
            <a:ext cx="9156492" cy="36933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由空间图形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是三棱台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当平面</a:t>
            </a:r>
            <a:r>
              <a:rPr lang="en-US" altLang="zh-CN" sz="2600" b="1" i="1">
                <a:latin typeface="Times New Roman" panose="02020603050405020304" pitchFamily="18" charset="0"/>
                <a:cs typeface="Times New Roman" panose="02020603050405020304" pitchFamily="18" charset="0"/>
              </a:rPr>
              <a:t>ABC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所以由面面平行的性质定理可知</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所取的这</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个点可以是</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610590"/>
            <a:ext cx="12190413" cy="36379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3" y="492501"/>
                <a:ext cx="8418148" cy="215668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14.(2025·</a:t>
                </a:r>
                <a:r>
                  <a:rPr lang="zh-CN" altLang="zh-CN" sz="2600" b="1">
                    <a:latin typeface="Times New Roman" panose="02020603050405020304" pitchFamily="18" charset="0"/>
                    <a:cs typeface="Times New Roman" panose="02020603050405020304" pitchFamily="18" charset="0"/>
                  </a:rPr>
                  <a:t>河南重点中学联考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的底面为平行四边形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EBF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3" y="492501"/>
                <a:ext cx="8418148" cy="2156681"/>
              </a:xfrm>
              <a:prstGeom prst="rect">
                <a:avLst/>
              </a:prstGeom>
              <a:blipFill rotWithShape="0">
                <a:blip r:embed="rId4"/>
                <a:stretch>
                  <a:fillRect l="-1303" r="-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custDataLst>
                  <p:tags r:id="rId2"/>
                </p:custDataLst>
              </p:nvPr>
            </p:nvSpPr>
            <p:spPr>
              <a:xfrm>
                <a:off x="4577131" y="1335564"/>
                <a:ext cx="437940" cy="1133131"/>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𝟏</m:t>
                          </m:r>
                        </m:num>
                        <m:den>
                          <m:r>
                            <a:rPr lang="en-US" altLang="zh-CN" sz="2400" b="1" i="1">
                              <a:solidFill>
                                <a:srgbClr val="C00000"/>
                              </a:solidFill>
                              <a:latin typeface="Cambria Math" panose="02040503050406030204" pitchFamily="18" charset="0"/>
                              <a:cs typeface="Times New Roman" panose="02020603050405020304" pitchFamily="18" charset="0"/>
                            </a:rPr>
                            <m:t>𝟑</m:t>
                          </m:r>
                        </m:den>
                      </m:f>
                    </m:oMath>
                  </m:oMathPara>
                </a14:m>
                <a:endParaRPr lang="zh-CN" altLang="zh-CN" sz="240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4577131" y="1335564"/>
                <a:ext cx="437940" cy="1133131"/>
              </a:xfrm>
              <a:prstGeom prst="rect">
                <a:avLst/>
              </a:prstGeom>
              <a:blipFill rotWithShape="0">
                <a:blip r:embed="rId6"/>
                <a:stretch>
                  <a:fillRect/>
                </a:stretch>
              </a:blipFill>
            </p:spPr>
            <p:txBody>
              <a:bodyPr/>
              <a:lstStyle/>
              <a:p>
                <a:r>
                  <a:rPr lang="zh-CN" altLang="en-US">
                    <a:noFill/>
                  </a:rPr>
                  <a:t> </a:t>
                </a:r>
              </a:p>
            </p:txBody>
          </p:sp>
        </mc:Fallback>
      </mc:AlternateContent>
      <p:pic>
        <p:nvPicPr>
          <p:cNvPr id="5" name="image131.jpeg"/>
          <p:cNvPicPr/>
          <p:nvPr/>
        </p:nvPicPr>
        <p:blipFill>
          <a:blip r:embed="rId7">
            <a:clrChange>
              <a:clrFrom>
                <a:srgbClr val="FFFFFF"/>
              </a:clrFrom>
              <a:clrTo>
                <a:srgbClr val="FFFFFF">
                  <a:alpha val="0"/>
                </a:srgbClr>
              </a:clrTo>
            </a:clrChange>
          </a:blip>
          <a:stretch>
            <a:fillRect/>
          </a:stretch>
        </p:blipFill>
        <p:spPr>
          <a:xfrm>
            <a:off x="8903557" y="344456"/>
            <a:ext cx="2988119" cy="2285671"/>
          </a:xfrm>
          <a:prstGeom prst="rect">
            <a:avLst/>
          </a:prstGeom>
        </p:spPr>
      </p:pic>
      <p:sp>
        <p:nvSpPr>
          <p:cNvPr id="6" name="矩形 5"/>
          <p:cNvSpPr/>
          <p:nvPr/>
        </p:nvSpPr>
        <p:spPr>
          <a:xfrm>
            <a:off x="625109" y="2488087"/>
            <a:ext cx="8418148"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3721184" y="0"/>
            <a:ext cx="19632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8433" name="image132.jpe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0664" y="3605062"/>
            <a:ext cx="2897271" cy="220102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721184" y="1390650"/>
            <a:ext cx="19632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2" name="矩形 11"/>
              <p:cNvSpPr/>
              <p:nvPr/>
            </p:nvSpPr>
            <p:spPr>
              <a:xfrm>
                <a:off x="694531" y="3073940"/>
                <a:ext cx="8418148" cy="275973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EBF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EBF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𝑶𝑨</m:t>
                        </m:r>
                      </m:num>
                      <m:den>
                        <m:r>
                          <a:rPr lang="en-US" altLang="zh-CN" sz="2600" b="1" i="1">
                            <a:latin typeface="Cambria Math" panose="02040503050406030204" pitchFamily="18" charset="0"/>
                            <a:cs typeface="Times New Roman" panose="02020603050405020304" pitchFamily="18" charset="0"/>
                          </a:rPr>
                          <m:t>𝑶𝑪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𝑨𝑬</m:t>
                        </m:r>
                      </m:num>
                      <m:den>
                        <m:r>
                          <a:rPr lang="en-US" altLang="zh-CN" sz="2600" b="1" i="1">
                            <a:latin typeface="Cambria Math" panose="02040503050406030204" pitchFamily="18" charset="0"/>
                            <a:cs typeface="Times New Roman" panose="02020603050405020304" pitchFamily="18" charset="0"/>
                          </a:rPr>
                          <m:t>𝑩𝑪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𝑶𝑨</m:t>
                        </m:r>
                      </m:num>
                      <m:den>
                        <m:r>
                          <a:rPr lang="en-US" altLang="zh-CN" sz="2600" b="1" i="1">
                            <a:latin typeface="Cambria Math" panose="02040503050406030204" pitchFamily="18" charset="0"/>
                            <a:cs typeface="Times New Roman" panose="02020603050405020304" pitchFamily="18" charset="0"/>
                          </a:rPr>
                          <m:t>𝑶𝑪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694531" y="3073940"/>
                <a:ext cx="8418148" cy="2759730"/>
              </a:xfrm>
              <a:prstGeom prst="rect">
                <a:avLst/>
              </a:prstGeom>
              <a:blipFill rotWithShape="0">
                <a:blip r:embed="rId9"/>
                <a:stretch>
                  <a:fillRect l="-1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33"/>
                                        </p:tgtEl>
                                        <p:attrNameLst>
                                          <p:attrName>style.visibility</p:attrName>
                                        </p:attrNameLst>
                                      </p:cBhvr>
                                      <p:to>
                                        <p:strVal val="visible"/>
                                      </p:to>
                                    </p:set>
                                    <p:animEffect transition="in" filter="blinds(horizontal)">
                                      <p:cBhvr>
                                        <p:cTn id="17" dur="500"/>
                                        <p:tgtEl>
                                          <p:spTgt spid="184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linds(horizont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linds(horizont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linds(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887180"/>
            <a:ext cx="12190413" cy="327626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3" name="矩形 12"/>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与四边形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均为平行四边形</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N</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必过</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GN</a:t>
            </a:r>
            <a:r>
              <a:rPr lang="zh-CN" altLang="zh-CN" sz="2600" b="1">
                <a:latin typeface="Times New Roman" panose="02020603050405020304" pitchFamily="18" charset="0"/>
                <a:cs typeface="Times New Roman" panose="02020603050405020304" pitchFamily="18" charset="0"/>
              </a:rPr>
              <a:t>的交点</a:t>
            </a:r>
            <a:r>
              <a:rPr lang="en-US" altLang="zh-CN" sz="2600" b="1" i="1">
                <a:latin typeface="Times New Roman" panose="02020603050405020304" pitchFamily="18" charset="0"/>
                <a:cs typeface="Times New Roman" panose="02020603050405020304" pitchFamily="18" charset="0"/>
              </a:rPr>
              <a:t>O</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MO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MO</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ABE</a:t>
            </a:r>
            <a:r>
              <a:rPr lang="zh-CN" altLang="zh-CN" sz="2600" b="1">
                <a:latin typeface="Times New Roman" panose="02020603050405020304" pitchFamily="18" charset="0"/>
                <a:cs typeface="Times New Roman" panose="02020603050405020304" pitchFamily="18" charset="0"/>
              </a:rPr>
              <a:t>的中位线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MO</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9457" name="image133.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4156" y="933482"/>
            <a:ext cx="3328084" cy="2388870"/>
          </a:xfrm>
          <a:prstGeom prst="rect">
            <a:avLst/>
          </a:prstGeom>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9460" name="image134.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20622" y="3663874"/>
            <a:ext cx="3025531" cy="224594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61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blinds(horizontal)">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linds(horizontal)">
                                      <p:cBhvr>
                                        <p:cTn id="12" dur="5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blinds(horizontal)">
                                      <p:cBhvr>
                                        <p:cTn id="17" dur="500"/>
                                        <p:tgtEl>
                                          <p:spTgt spid="1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blinds(horizontal)">
                                      <p:cBhvr>
                                        <p:cTn id="22" dur="500"/>
                                        <p:tgtEl>
                                          <p:spTgt spid="1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animEffect transition="in" filter="blinds(horizontal)">
                                      <p:cBhvr>
                                        <p:cTn id="27" dur="500"/>
                                        <p:tgtEl>
                                          <p:spTgt spid="1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8" end="8"/>
                                            </p:txEl>
                                          </p:spTgt>
                                        </p:tgtEl>
                                        <p:attrNameLst>
                                          <p:attrName>style.visibility</p:attrName>
                                        </p:attrNameLst>
                                      </p:cBhvr>
                                      <p:to>
                                        <p:strVal val="visible"/>
                                      </p:to>
                                    </p:set>
                                    <p:animEffect transition="in" filter="blinds(horizontal)">
                                      <p:cBhvr>
                                        <p:cTn id="32"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55525"/>
            <a:ext cx="12190413" cy="51257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549381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分别为平行四边形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的边</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DE</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NG</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ABD</a:t>
            </a:r>
            <a:r>
              <a:rPr lang="zh-CN" altLang="zh-CN" sz="2600" b="1">
                <a:latin typeface="Times New Roman" panose="02020603050405020304" pitchFamily="18" charset="0"/>
                <a:cs typeface="Times New Roman" panose="02020603050405020304" pitchFamily="18" charset="0"/>
              </a:rPr>
              <a:t>的中位线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BD</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DE</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内的两条相交直线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021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2316680"/>
            <a:ext cx="12190413" cy="387556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pic>
        <p:nvPicPr>
          <p:cNvPr id="20481" name="image135.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5435" y="515614"/>
            <a:ext cx="2537919" cy="1706918"/>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269383" y="492501"/>
            <a:ext cx="7986094"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在三棱柱</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由题意可得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是线段</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20484" name="image136.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3557" y="3372958"/>
            <a:ext cx="2654092" cy="1785052"/>
          </a:xfrm>
          <a:prstGeom prst="rect">
            <a:avLst/>
          </a:prstGeom>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0" y="11811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281227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blinds(horizontal)">
                                      <p:cBhvr>
                                        <p:cTn id="12" dur="5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752378"/>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492501"/>
            <a:ext cx="11589417" cy="549381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上是否存在一点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使得平面</a:t>
            </a:r>
            <a:r>
              <a:rPr lang="en-US" altLang="zh-CN" sz="2600" b="1" i="1">
                <a:latin typeface="Times New Roman" panose="02020603050405020304" pitchFamily="18" charset="0"/>
                <a:cs typeface="Times New Roman" panose="02020603050405020304" pitchFamily="18" charset="0"/>
              </a:rPr>
              <a:t>GHP</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指出点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的具体位置并证明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若不存在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说明理由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存在</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是线段</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理由如下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BF</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GH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HP</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HP</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故平面</a:t>
            </a:r>
            <a:r>
              <a:rPr lang="en-US" altLang="zh-CN" sz="2600" b="1" i="1">
                <a:latin typeface="Times New Roman" panose="02020603050405020304" pitchFamily="18" charset="0"/>
                <a:cs typeface="Times New Roman" panose="02020603050405020304" pitchFamily="18" charset="0"/>
              </a:rPr>
              <a:t>GHP</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7346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blinds(horizontal)">
                                      <p:cBhvr>
                                        <p:cTn id="3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9382" y="609403"/>
            <a:ext cx="11589417" cy="492443"/>
          </a:xfrm>
          <a:prstGeom prst="rect">
            <a:avLst/>
          </a:prstGeom>
        </p:spPr>
        <p:txBody>
          <a:bodyPr wrap="square">
            <a:spAutoFit/>
          </a:bodyPr>
          <a:lstStyle/>
          <a:p>
            <a:pPr marL="356400"/>
            <a:r>
              <a:rPr lang="en-US" altLang="zh-CN" sz="2600" b="1" smtClean="0">
                <a:latin typeface="Times New Roman" panose="02020603050405020304" pitchFamily="18" charset="0"/>
              </a:rPr>
              <a:t>(</a:t>
            </a: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直线与平面平行的判定定理与性质定理</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838172391"/>
              </p:ext>
            </p:extLst>
          </p:nvPr>
        </p:nvGraphicFramePr>
        <p:xfrm>
          <a:off x="681831" y="1205896"/>
          <a:ext cx="10598023" cy="4790822"/>
        </p:xfrm>
        <a:graphic>
          <a:graphicData uri="http://schemas.openxmlformats.org/drawingml/2006/table">
            <a:tbl>
              <a:tblPr firstRow="1" firstCol="1" bandRow="1"/>
              <a:tblGrid>
                <a:gridCol w="1102519"/>
                <a:gridCol w="4327058"/>
                <a:gridCol w="2792149"/>
                <a:gridCol w="2376297"/>
              </a:tblGrid>
              <a:tr h="635673">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文字语言</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符号表示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74247">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判定</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如果平面外一条直线与此平面内</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那么该直线与此平面平行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MS Gothic" panose="020B0609070205080204" pitchFamily="49" charset="-128"/>
                          <a:cs typeface="MS Gothic" panose="020B0609070205080204" pitchFamily="49" charset="-128"/>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p>
                    <a:p>
                      <a:pPr>
                        <a:lnSpc>
                          <a:spcPct val="150000"/>
                        </a:lnSpc>
                        <a:spcAft>
                          <a:spcPts val="0"/>
                        </a:spcAft>
                        <a:tabLst>
                          <a:tab pos="2970530" algn="l"/>
                        </a:tabLst>
                      </a:pP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902">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一条直线和一个平面平行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如果过该直线的平面与此平面相交</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那么该直线</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altLang="zh-CN" sz="2500" b="1" smtClean="0">
                          <a:effectLst/>
                          <a:latin typeface="Times New Roman" panose="02020603050405020304" pitchFamily="18" charset="0"/>
                          <a:ea typeface="+mn-ea"/>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p>
                    <a:p>
                      <a:pPr algn="ct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p>
                    <a:p>
                      <a:pPr algn="ctr">
                        <a:lnSpc>
                          <a:spcPct val="150000"/>
                        </a:lnSpc>
                        <a:spcAft>
                          <a:spcPts val="0"/>
                        </a:spcAft>
                        <a:tabLst>
                          <a:tab pos="2970530" algn="l"/>
                        </a:tabLst>
                      </a:pP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image201.jpeg"/>
          <p:cNvPicPr/>
          <p:nvPr/>
        </p:nvPicPr>
        <p:blipFill>
          <a:blip r:embed="rId3">
            <a:clrChange>
              <a:clrFrom>
                <a:srgbClr val="FFFFFF"/>
              </a:clrFrom>
              <a:clrTo>
                <a:srgbClr val="FFFFFF">
                  <a:alpha val="0"/>
                </a:srgbClr>
              </a:clrTo>
            </a:clrChange>
          </a:blip>
          <a:stretch>
            <a:fillRect/>
          </a:stretch>
        </p:blipFill>
        <p:spPr>
          <a:xfrm>
            <a:off x="6527260" y="2099782"/>
            <a:ext cx="2122035" cy="1380353"/>
          </a:xfrm>
          <a:prstGeom prst="rect">
            <a:avLst/>
          </a:prstGeom>
        </p:spPr>
      </p:pic>
      <p:pic>
        <p:nvPicPr>
          <p:cNvPr id="7" name="image202.jpeg"/>
          <p:cNvPicPr/>
          <p:nvPr/>
        </p:nvPicPr>
        <p:blipFill>
          <a:blip r:embed="rId4">
            <a:clrChange>
              <a:clrFrom>
                <a:srgbClr val="FFFFFF"/>
              </a:clrFrom>
              <a:clrTo>
                <a:srgbClr val="FFFFFF">
                  <a:alpha val="0"/>
                </a:srgbClr>
              </a:clrTo>
            </a:clrChange>
          </a:blip>
          <a:stretch>
            <a:fillRect/>
          </a:stretch>
        </p:blipFill>
        <p:spPr>
          <a:xfrm>
            <a:off x="6565360" y="3874548"/>
            <a:ext cx="2122035" cy="1910393"/>
          </a:xfrm>
          <a:prstGeom prst="rect">
            <a:avLst/>
          </a:prstGeom>
        </p:spPr>
      </p:pic>
      <p:sp>
        <p:nvSpPr>
          <p:cNvPr id="2" name="矩形 1"/>
          <p:cNvSpPr/>
          <p:nvPr/>
        </p:nvSpPr>
        <p:spPr>
          <a:xfrm>
            <a:off x="2488787" y="2556097"/>
            <a:ext cx="1524776" cy="492443"/>
          </a:xfrm>
          <a:prstGeom prst="rect">
            <a:avLst/>
          </a:prstGeom>
        </p:spPr>
        <p:txBody>
          <a:bodyPr wrap="none">
            <a:spAutoFit/>
          </a:bodyPr>
          <a:lstStyle/>
          <a:p>
            <a:r>
              <a:rPr lang="zh-CN" altLang="zh-CN" sz="25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一条直线</a:t>
            </a:r>
            <a:endParaRPr lang="zh-CN" altLang="en-US" sz="25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3791796" y="5186521"/>
            <a:ext cx="854721" cy="492443"/>
          </a:xfrm>
          <a:prstGeom prst="rect">
            <a:avLst/>
          </a:prstGeom>
        </p:spPr>
        <p:txBody>
          <a:bodyPr wrap="none">
            <a:spAutoFit/>
          </a:bodyPr>
          <a:lstStyle/>
          <a:p>
            <a:r>
              <a:rPr lang="zh-CN" altLang="zh-CN" sz="25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交线</a:t>
            </a:r>
            <a:endParaRPr lang="zh-CN" altLang="en-US" sz="25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229293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平面与平面平行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平面与平面平行的定义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没有</a:t>
            </a:r>
            <a:r>
              <a:rPr lang="zh-CN" altLang="zh-CN" sz="2600" b="1">
                <a:latin typeface="Times New Roman" panose="02020603050405020304" pitchFamily="18" charset="0"/>
                <a:cs typeface="Times New Roman" panose="02020603050405020304" pitchFamily="18" charset="0"/>
              </a:rPr>
              <a:t>公共点的两个平面叫做平行平面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r>
              <a:rPr lang="en-US" altLang="zh-CN" sz="2600" b="1" smtClean="0">
                <a:latin typeface="Times New Roman" panose="02020603050405020304" pitchFamily="18" charset="0"/>
              </a:rPr>
              <a:t>	(</a:t>
            </a: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平面与平面平行的判定定理与性质定理</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203.jpeg"/>
          <p:cNvPicPr/>
          <p:nvPr/>
        </p:nvPicPr>
        <p:blipFill>
          <a:blip r:embed="rId3">
            <a:clrChange>
              <a:clrFrom>
                <a:srgbClr val="FFFFFF"/>
              </a:clrFrom>
              <a:clrTo>
                <a:srgbClr val="FFFFFF">
                  <a:alpha val="0"/>
                </a:srgbClr>
              </a:clrTo>
            </a:clrChange>
          </a:blip>
          <a:stretch>
            <a:fillRect/>
          </a:stretch>
        </p:blipFill>
        <p:spPr>
          <a:xfrm>
            <a:off x="6641687" y="4052349"/>
            <a:ext cx="2040691" cy="1327440"/>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199189688"/>
              </p:ext>
            </p:extLst>
          </p:nvPr>
        </p:nvGraphicFramePr>
        <p:xfrm>
          <a:off x="694529" y="2974613"/>
          <a:ext cx="11017378" cy="3047505"/>
        </p:xfrm>
        <a:graphic>
          <a:graphicData uri="http://schemas.openxmlformats.org/drawingml/2006/table">
            <a:tbl>
              <a:tblPr firstRow="1" firstCol="1" bandRow="1"/>
              <a:tblGrid>
                <a:gridCol w="833795"/>
                <a:gridCol w="4998936"/>
                <a:gridCol w="2400201"/>
                <a:gridCol w="2784446"/>
              </a:tblGrid>
              <a:tr h="680449">
                <a:tc>
                  <a:txBody>
                    <a:bodyPr/>
                    <a:lstStyle/>
                    <a:p>
                      <a:pPr>
                        <a:lnSpc>
                          <a:spcPct val="150000"/>
                        </a:lnSpc>
                        <a:spcAft>
                          <a:spcPts val="0"/>
                        </a:spcAft>
                        <a:tabLst>
                          <a:tab pos="2970530" algn="l"/>
                        </a:tabLst>
                      </a:pP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文字语言</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符号表示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7056">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判定定理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如果一个平面内的两</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条</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p>
                    <a:p>
                      <a:pP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与</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另一个平面平行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那么这两个平面平行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P</a:t>
                      </a:r>
                      <a:r>
                        <a:rPr lang="en-US" sz="2500" b="1">
                          <a:effectLst/>
                          <a:latin typeface="宋体" panose="02010600030101010101" pitchFamily="2" charset="-122"/>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矩形 3"/>
          <p:cNvSpPr/>
          <p:nvPr/>
        </p:nvSpPr>
        <p:spPr>
          <a:xfrm>
            <a:off x="4722830" y="4039775"/>
            <a:ext cx="1524776" cy="492443"/>
          </a:xfrm>
          <a:prstGeom prst="rect">
            <a:avLst/>
          </a:prstGeom>
        </p:spPr>
        <p:txBody>
          <a:bodyPr wrap="none">
            <a:spAutoFit/>
          </a:bodyPr>
          <a:lstStyle/>
          <a:p>
            <a:r>
              <a:rPr lang="zh-CN" altLang="zh-CN" sz="25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相交直线</a:t>
            </a:r>
            <a:endParaRPr lang="zh-CN" altLang="en-US" sz="25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953239177"/>
              </p:ext>
            </p:extLst>
          </p:nvPr>
        </p:nvGraphicFramePr>
        <p:xfrm>
          <a:off x="491204" y="735996"/>
          <a:ext cx="11017378" cy="4968621"/>
        </p:xfrm>
        <a:graphic>
          <a:graphicData uri="http://schemas.openxmlformats.org/drawingml/2006/table">
            <a:tbl>
              <a:tblPr firstRow="1" firstCol="1" bandRow="1"/>
              <a:tblGrid>
                <a:gridCol w="833795"/>
                <a:gridCol w="4674892"/>
                <a:gridCol w="2724245"/>
                <a:gridCol w="2784446"/>
              </a:tblGrid>
              <a:tr h="768688">
                <a:tc>
                  <a:txBody>
                    <a:bodyPr/>
                    <a:lstStyle/>
                    <a:p>
                      <a:pPr>
                        <a:lnSpc>
                          <a:spcPct val="150000"/>
                        </a:lnSpc>
                        <a:spcAft>
                          <a:spcPts val="0"/>
                        </a:spcAft>
                        <a:tabLst>
                          <a:tab pos="2970530" algn="l"/>
                        </a:tabLst>
                      </a:pP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文字语言</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符号表示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803">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两个平面平行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则其中一个平面内的</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直线</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另一个平面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0130">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两个平面平行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如果另一个平面与这两个</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平面</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那么两</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条</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zh-CN" altLang="zh-CN" sz="2500" b="1" smtClean="0">
                          <a:effectLst/>
                          <a:latin typeface="Times New Roman" panose="02020603050405020304" pitchFamily="18" charset="0"/>
                          <a:ea typeface="+mn-ea"/>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γ</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γ</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image204.jpeg"/>
          <p:cNvPicPr/>
          <p:nvPr/>
        </p:nvPicPr>
        <p:blipFill>
          <a:blip r:embed="rId3">
            <a:clrChange>
              <a:clrFrom>
                <a:srgbClr val="FFFFFF"/>
              </a:clrFrom>
              <a:clrTo>
                <a:srgbClr val="FFFFFF">
                  <a:alpha val="0"/>
                </a:srgbClr>
              </a:clrTo>
            </a:clrChange>
          </a:blip>
          <a:stretch>
            <a:fillRect/>
          </a:stretch>
        </p:blipFill>
        <p:spPr>
          <a:xfrm>
            <a:off x="6527260" y="2033643"/>
            <a:ext cx="1751872" cy="1167424"/>
          </a:xfrm>
          <a:prstGeom prst="rect">
            <a:avLst/>
          </a:prstGeom>
        </p:spPr>
      </p:pic>
      <p:pic>
        <p:nvPicPr>
          <p:cNvPr id="6" name="image205.jpeg"/>
          <p:cNvPicPr/>
          <p:nvPr/>
        </p:nvPicPr>
        <p:blipFill>
          <a:blip r:embed="rId4">
            <a:clrChange>
              <a:clrFrom>
                <a:srgbClr val="FFFFFF"/>
              </a:clrFrom>
              <a:clrTo>
                <a:srgbClr val="FFFFFF">
                  <a:alpha val="0"/>
                </a:srgbClr>
              </a:clrTo>
            </a:clrChange>
          </a:blip>
          <a:stretch>
            <a:fillRect/>
          </a:stretch>
        </p:blipFill>
        <p:spPr>
          <a:xfrm>
            <a:off x="6501860" y="3859733"/>
            <a:ext cx="1835785" cy="1501604"/>
          </a:xfrm>
          <a:prstGeom prst="rect">
            <a:avLst/>
          </a:prstGeom>
        </p:spPr>
      </p:pic>
      <p:sp>
        <p:nvSpPr>
          <p:cNvPr id="2" name="矩形 1"/>
          <p:cNvSpPr/>
          <p:nvPr/>
        </p:nvSpPr>
        <p:spPr>
          <a:xfrm>
            <a:off x="2757381" y="2603786"/>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3372569" y="444954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相交</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1479126" y="5024533"/>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交线</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5"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1154885"/>
            <a:ext cx="12190413" cy="5071548"/>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418116"/>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500684"/>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519104"/>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1136154"/>
            <a:ext cx="11589417" cy="2097369"/>
          </a:xfrm>
          <a:prstGeom prst="rect">
            <a:avLst/>
          </a:prstGeom>
        </p:spPr>
        <p:txBody>
          <a:bodyPr wrap="square">
            <a:spAutoFit/>
          </a:bodyPr>
          <a:lstStyle/>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1.</a:t>
            </a:r>
            <a:r>
              <a:rPr lang="zh-CN" altLang="zh-CN" sz="2400" b="1">
                <a:latin typeface="Times New Roman" panose="02020603050405020304" pitchFamily="18" charset="0"/>
                <a:cs typeface="Times New Roman" panose="02020603050405020304" pitchFamily="18" charset="0"/>
              </a:rPr>
              <a:t>平行关系中的三个重要结论</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(1)</a:t>
            </a:r>
            <a:r>
              <a:rPr lang="zh-CN" altLang="zh-CN" sz="2400" b="1">
                <a:latin typeface="Times New Roman" panose="02020603050405020304" pitchFamily="18" charset="0"/>
                <a:cs typeface="Times New Roman" panose="02020603050405020304" pitchFamily="18" charset="0"/>
              </a:rPr>
              <a:t>垂直于同一条直线的两个平面平行</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(2)</a:t>
            </a:r>
            <a:r>
              <a:rPr lang="zh-CN" altLang="zh-CN" sz="2400" b="1">
                <a:latin typeface="Times New Roman" panose="02020603050405020304" pitchFamily="18" charset="0"/>
                <a:cs typeface="Times New Roman" panose="02020603050405020304" pitchFamily="18" charset="0"/>
              </a:rPr>
              <a:t>平行于同一平面的两个平面平行</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(3)</a:t>
            </a:r>
            <a:r>
              <a:rPr lang="zh-CN" altLang="zh-CN" sz="2400" b="1">
                <a:latin typeface="Times New Roman" panose="02020603050405020304" pitchFamily="18" charset="0"/>
                <a:cs typeface="Times New Roman" panose="02020603050405020304" pitchFamily="18" charset="0"/>
              </a:rPr>
              <a:t>垂直于同一个平面的两条直线平行</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2.</a:t>
            </a:r>
            <a:r>
              <a:rPr lang="zh-CN" altLang="zh-CN" sz="2400" b="1">
                <a:latin typeface="Times New Roman" panose="02020603050405020304" pitchFamily="18" charset="0"/>
                <a:cs typeface="Times New Roman" panose="02020603050405020304" pitchFamily="18" charset="0"/>
              </a:rPr>
              <a:t>三种平行关系的转化</a:t>
            </a:r>
            <a:endParaRPr lang="zh-CN" altLang="zh-CN" sz="2400">
              <a:latin typeface="Calibri" panose="020F0502020204030204" pitchFamily="34" charset="0"/>
              <a:cs typeface="Times New Roman" panose="02020603050405020304" pitchFamily="18" charset="0"/>
            </a:endParaRPr>
          </a:p>
        </p:txBody>
      </p:sp>
      <p:pic>
        <p:nvPicPr>
          <p:cNvPr id="10" name="image99.jpeg" descr="source:si_idp1010210992;FounderCES"/>
          <p:cNvPicPr/>
          <p:nvPr/>
        </p:nvPicPr>
        <p:blipFill>
          <a:blip r:embed="rId6">
            <a:clrChange>
              <a:clrFrom>
                <a:srgbClr val="FFFFFF"/>
              </a:clrFrom>
              <a:clrTo>
                <a:srgbClr val="FFFFFF">
                  <a:alpha val="0"/>
                </a:srgbClr>
              </a:clrTo>
            </a:clrChange>
          </a:blip>
          <a:stretch>
            <a:fillRect/>
          </a:stretch>
        </p:blipFill>
        <p:spPr>
          <a:xfrm>
            <a:off x="2206720" y="3225464"/>
            <a:ext cx="6938264" cy="1348210"/>
          </a:xfrm>
          <a:prstGeom prst="rect">
            <a:avLst/>
          </a:prstGeom>
        </p:spPr>
      </p:pic>
      <p:sp>
        <p:nvSpPr>
          <p:cNvPr id="12" name="矩形 11"/>
          <p:cNvSpPr/>
          <p:nvPr/>
        </p:nvSpPr>
        <p:spPr>
          <a:xfrm>
            <a:off x="262477" y="4700429"/>
            <a:ext cx="11589417" cy="1284839"/>
          </a:xfrm>
          <a:prstGeom prst="rect">
            <a:avLst/>
          </a:prstGeom>
        </p:spPr>
        <p:txBody>
          <a:bodyPr wrap="square">
            <a:spAutoFit/>
          </a:bodyPr>
          <a:lstStyle/>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(1)</a:t>
            </a:r>
            <a:r>
              <a:rPr lang="zh-CN" altLang="zh-CN" sz="2400" b="1">
                <a:latin typeface="Times New Roman" panose="02020603050405020304" pitchFamily="18" charset="0"/>
                <a:cs typeface="Times New Roman" panose="02020603050405020304" pitchFamily="18" charset="0"/>
              </a:rPr>
              <a:t>平行的相互转化是解决与平行有关的证明题的指导思想</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解题过程中既要注意一般的转化规律</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又要看清题目的具体条件</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选择正确的转化方向</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spc="-130">
                <a:latin typeface="Times New Roman" panose="02020603050405020304" pitchFamily="18" charset="0"/>
                <a:cs typeface="Times New Roman" panose="02020603050405020304" pitchFamily="18" charset="0"/>
              </a:rPr>
              <a:t>(2)</a:t>
            </a:r>
            <a:r>
              <a:rPr lang="zh-CN" altLang="zh-CN" sz="2400" b="1" spc="-130">
                <a:latin typeface="Times New Roman" panose="02020603050405020304" pitchFamily="18" charset="0"/>
                <a:cs typeface="Times New Roman" panose="02020603050405020304" pitchFamily="18" charset="0"/>
              </a:rPr>
              <a:t>在应用判定定理与性质定理时</a:t>
            </a:r>
            <a:r>
              <a:rPr lang="en-US" altLang="zh-CN" sz="2400" b="1" spc="-130">
                <a:latin typeface="宋体" panose="02010600030101010101" pitchFamily="2" charset="-122"/>
                <a:cs typeface="Times New Roman" panose="02020603050405020304" pitchFamily="18" charset="0"/>
              </a:rPr>
              <a:t>,</a:t>
            </a:r>
            <a:r>
              <a:rPr lang="zh-CN" altLang="zh-CN" sz="2400" b="1" spc="-130">
                <a:latin typeface="Times New Roman" panose="02020603050405020304" pitchFamily="18" charset="0"/>
                <a:cs typeface="Times New Roman" panose="02020603050405020304" pitchFamily="18" charset="0"/>
              </a:rPr>
              <a:t>一定要写全定理满足的条件</a:t>
            </a:r>
            <a:r>
              <a:rPr lang="en-US" altLang="zh-CN" sz="2400" b="1" spc="-130">
                <a:latin typeface="宋体" panose="02010600030101010101" pitchFamily="2" charset="-122"/>
                <a:cs typeface="Times New Roman" panose="02020603050405020304" pitchFamily="18" charset="0"/>
              </a:rPr>
              <a:t>,</a:t>
            </a:r>
            <a:r>
              <a:rPr lang="zh-CN" altLang="zh-CN" sz="2400" b="1" spc="-130">
                <a:latin typeface="Times New Roman" panose="02020603050405020304" pitchFamily="18" charset="0"/>
                <a:cs typeface="Times New Roman" panose="02020603050405020304" pitchFamily="18" charset="0"/>
              </a:rPr>
              <a:t>否则可能是假命题</a:t>
            </a:r>
            <a:r>
              <a:rPr lang="en-US" altLang="zh-CN" sz="2400" b="1" spc="-130">
                <a:latin typeface="Times New Roman" panose="02020603050405020304" pitchFamily="18" charset="0"/>
                <a:cs typeface="Times New Roman" panose="02020603050405020304" pitchFamily="18" charset="0"/>
              </a:rPr>
              <a:t>.</a:t>
            </a:r>
            <a:endParaRPr lang="zh-CN" altLang="zh-CN" sz="2400" spc="-13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TotalTime>
  <Words>2260</Words>
  <Application>Microsoft Office PowerPoint</Application>
  <PresentationFormat>自定义</PresentationFormat>
  <Paragraphs>448</Paragraphs>
  <Slides>60</Slides>
  <Notes>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60</vt:i4>
      </vt:variant>
    </vt:vector>
  </HeadingPairs>
  <TitlesOfParts>
    <vt:vector size="77" baseType="lpstr">
      <vt:lpstr>GBK_S</vt:lpstr>
      <vt:lpstr>MS Gothic</vt:lpstr>
      <vt:lpstr>MS Mincho</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76</cp:revision>
  <dcterms:created xsi:type="dcterms:W3CDTF">2024-01-05T07:50:57Z</dcterms:created>
  <dcterms:modified xsi:type="dcterms:W3CDTF">2025-03-07T00:36:58Z</dcterms:modified>
</cp:coreProperties>
</file>