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heme/theme2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336" r:id="rId8"/>
    <p:sldId id="337" r:id="rId9"/>
    <p:sldId id="353" r:id="rId10"/>
    <p:sldId id="352" r:id="rId11"/>
    <p:sldId id="264" r:id="rId12"/>
    <p:sldId id="265" r:id="rId13"/>
    <p:sldId id="313" r:id="rId14"/>
    <p:sldId id="268" r:id="rId15"/>
    <p:sldId id="338" r:id="rId16"/>
    <p:sldId id="339" r:id="rId17"/>
    <p:sldId id="269" r:id="rId18"/>
    <p:sldId id="270" r:id="rId19"/>
    <p:sldId id="271" r:id="rId20"/>
    <p:sldId id="314" r:id="rId21"/>
    <p:sldId id="354" r:id="rId22"/>
    <p:sldId id="315" r:id="rId23"/>
    <p:sldId id="316" r:id="rId24"/>
    <p:sldId id="317" r:id="rId25"/>
    <p:sldId id="275" r:id="rId26"/>
    <p:sldId id="276" r:id="rId27"/>
    <p:sldId id="355" r:id="rId28"/>
    <p:sldId id="356" r:id="rId29"/>
    <p:sldId id="277" r:id="rId30"/>
    <p:sldId id="278" r:id="rId31"/>
    <p:sldId id="279" r:id="rId32"/>
    <p:sldId id="280" r:id="rId33"/>
    <p:sldId id="281" r:id="rId34"/>
    <p:sldId id="357" r:id="rId35"/>
    <p:sldId id="358" r:id="rId36"/>
    <p:sldId id="282" r:id="rId37"/>
    <p:sldId id="283" r:id="rId38"/>
    <p:sldId id="359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60" r:id="rId47"/>
    <p:sldId id="302" r:id="rId48"/>
    <p:sldId id="303" r:id="rId49"/>
    <p:sldId id="361" r:id="rId50"/>
    <p:sldId id="362" r:id="rId51"/>
    <p:sldId id="304" r:id="rId52"/>
    <p:sldId id="363" r:id="rId53"/>
    <p:sldId id="305" r:id="rId54"/>
    <p:sldId id="364" r:id="rId55"/>
    <p:sldId id="306" r:id="rId56"/>
    <p:sldId id="307" r:id="rId57"/>
    <p:sldId id="308" r:id="rId58"/>
    <p:sldId id="309" r:id="rId59"/>
    <p:sldId id="365" r:id="rId60"/>
    <p:sldId id="310" r:id="rId61"/>
    <p:sldId id="343" r:id="rId62"/>
    <p:sldId id="311" r:id="rId63"/>
    <p:sldId id="335" r:id="rId64"/>
    <p:sldId id="351" r:id="rId65"/>
  </p:sldIdLst>
  <p:sldSz cx="12190413" cy="6859588"/>
  <p:notesSz cx="6858000" cy="9144000"/>
  <p:defaultTextStyle>
    <a:defPPr>
      <a:defRPr lang="zh-CN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0" userDrawn="1">
          <p15:clr>
            <a:srgbClr val="A4A3A4"/>
          </p15:clr>
        </p15:guide>
        <p15:guide id="2" pos="1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70AD47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4" autoAdjust="0"/>
    <p:restoredTop sz="94614" autoAdjust="0"/>
  </p:normalViewPr>
  <p:slideViewPr>
    <p:cSldViewPr>
      <p:cViewPr varScale="1">
        <p:scale>
          <a:sx n="92" d="100"/>
          <a:sy n="92" d="100"/>
        </p:scale>
        <p:origin x="180" y="84"/>
      </p:cViewPr>
      <p:guideLst>
        <p:guide orient="horz" pos="3930"/>
        <p:guide pos="1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64"/>
    </p:cViewPr>
  </p:sorterViewPr>
  <p:notesViewPr>
    <p:cSldViewPr>
      <p:cViewPr varScale="1">
        <p:scale>
          <a:sx n="63" d="100"/>
          <a:sy n="63" d="100"/>
        </p:scale>
        <p:origin x="-3163" y="-77"/>
      </p:cViewPr>
      <p:guideLst>
        <p:guide orient="horz" pos="2880"/>
        <p:guide pos="2160"/>
      </p:guideLst>
    </p:cSldViewPr>
  </p:notesViewPr>
  <p:gridSpacing cx="216027" cy="216027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8181C-C744-4CB4-9546-BD96C8CA40C4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7F588-7F48-4419-A943-E4BFEBDD09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789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36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76E8C2-FB17-4F97-B19D-97236ED15B4B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5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5295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6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0236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7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8070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8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4166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9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9601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slide" Target="../slides/slide3.xml"/><Relationship Id="rId4" Type="http://schemas.openxmlformats.org/officeDocument/2006/relationships/tags" Target="../tags/tag6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" Target="../slides/slide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1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3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2.TI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2.xml"/><Relationship Id="rId13" Type="http://schemas.openxmlformats.org/officeDocument/2006/relationships/slide" Target="../slides/slide48.xml"/><Relationship Id="rId18" Type="http://schemas.openxmlformats.org/officeDocument/2006/relationships/slide" Target="../slides/slide57.xml"/><Relationship Id="rId3" Type="http://schemas.openxmlformats.org/officeDocument/2006/relationships/tags" Target="../tags/tag41.xml"/><Relationship Id="rId21" Type="http://schemas.openxmlformats.org/officeDocument/2006/relationships/slide" Target="../slides/slide62.xml"/><Relationship Id="rId7" Type="http://schemas.openxmlformats.org/officeDocument/2006/relationships/slide" Target="../slides/slide41.xml"/><Relationship Id="rId12" Type="http://schemas.openxmlformats.org/officeDocument/2006/relationships/slide" Target="../slides/slide47.xml"/><Relationship Id="rId17" Type="http://schemas.openxmlformats.org/officeDocument/2006/relationships/slide" Target="../slides/slide56.xml"/><Relationship Id="rId2" Type="http://schemas.openxmlformats.org/officeDocument/2006/relationships/tags" Target="../tags/tag40.xml"/><Relationship Id="rId16" Type="http://schemas.openxmlformats.org/officeDocument/2006/relationships/slide" Target="../slides/slide55.xml"/><Relationship Id="rId20" Type="http://schemas.openxmlformats.org/officeDocument/2006/relationships/slide" Target="../slides/slide60.xml"/><Relationship Id="rId1" Type="http://schemas.openxmlformats.org/officeDocument/2006/relationships/tags" Target="../tags/tag39.xml"/><Relationship Id="rId6" Type="http://schemas.openxmlformats.org/officeDocument/2006/relationships/slide" Target="../slides/slide40.xml"/><Relationship Id="rId11" Type="http://schemas.openxmlformats.org/officeDocument/2006/relationships/slide" Target="../slides/slide45.xml"/><Relationship Id="rId5" Type="http://schemas.openxmlformats.org/officeDocument/2006/relationships/slideMaster" Target="../slideMasters/slideMaster1.xml"/><Relationship Id="rId15" Type="http://schemas.openxmlformats.org/officeDocument/2006/relationships/slide" Target="../slides/slide53.xml"/><Relationship Id="rId10" Type="http://schemas.openxmlformats.org/officeDocument/2006/relationships/slide" Target="../slides/slide44.xml"/><Relationship Id="rId19" Type="http://schemas.openxmlformats.org/officeDocument/2006/relationships/slide" Target="../slides/slide58.xml"/><Relationship Id="rId4" Type="http://schemas.openxmlformats.org/officeDocument/2006/relationships/tags" Target="../tags/tag42.xml"/><Relationship Id="rId9" Type="http://schemas.openxmlformats.org/officeDocument/2006/relationships/slide" Target="../slides/slide43.xml"/><Relationship Id="rId14" Type="http://schemas.openxmlformats.org/officeDocument/2006/relationships/slide" Target="../slides/slide51.xml"/><Relationship Id="rId22" Type="http://schemas.openxmlformats.org/officeDocument/2006/relationships/slide" Target="../slides/slide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169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4385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-33020" y="4782185"/>
            <a:ext cx="12223750" cy="4248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-33020" y="5173345"/>
            <a:ext cx="12223750" cy="168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0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b532d12f2eb97268d3897fb1f2b9ada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6923" y="15647"/>
            <a:ext cx="12231683" cy="6883724"/>
          </a:xfrm>
          <a:prstGeom prst="rect">
            <a:avLst/>
          </a:prstGeom>
          <a:solidFill>
            <a:srgbClr val="548235">
              <a:alpha val="55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7"/>
          <p:cNvSpPr txBox="1"/>
          <p:nvPr userDrawn="1"/>
        </p:nvSpPr>
        <p:spPr>
          <a:xfrm>
            <a:off x="3071095" y="2781945"/>
            <a:ext cx="6038064" cy="83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本课结束</a:t>
            </a:r>
          </a:p>
        </p:txBody>
      </p:sp>
    </p:spTree>
    <p:extLst>
      <p:ext uri="{BB962C8B-B14F-4D97-AF65-F5344CB8AC3E}">
        <p14:creationId xmlns:p14="http://schemas.microsoft.com/office/powerpoint/2010/main" val="3319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b532d12f2eb97268d3897fb1f2b9ada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-33016" y="4783293"/>
            <a:ext cx="12222159" cy="4249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-33016" y="5174543"/>
            <a:ext cx="12222159" cy="1685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10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7" name="矩形 16"/>
          <p:cNvSpPr/>
          <p:nvPr userDrawn="1">
            <p:custDataLst>
              <p:tags r:id="rId5"/>
            </p:custDataLst>
          </p:nvPr>
        </p:nvSpPr>
        <p:spPr>
          <a:xfrm>
            <a:off x="0" y="1914333"/>
            <a:ext cx="12190413" cy="437997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6"/>
            </p:custDataLst>
          </p:nvPr>
        </p:nvSpPr>
        <p:spPr>
          <a:xfrm>
            <a:off x="833619" y="-20959"/>
            <a:ext cx="2605066" cy="1720613"/>
          </a:xfrm>
          <a:prstGeom prst="rect">
            <a:avLst/>
          </a:prstGeom>
          <a:solidFill>
            <a:srgbClr val="5482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14"/>
          <p:cNvSpPr/>
          <p:nvPr userDrawn="1">
            <p:custDataLst>
              <p:tags r:id="rId7"/>
            </p:custDataLst>
          </p:nvPr>
        </p:nvSpPr>
        <p:spPr>
          <a:xfrm>
            <a:off x="834253" y="389345"/>
            <a:ext cx="2604431" cy="1310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矩形 15"/>
          <p:cNvSpPr/>
          <p:nvPr userDrawn="1">
            <p:custDataLst>
              <p:tags r:id="rId8"/>
            </p:custDataLst>
          </p:nvPr>
        </p:nvSpPr>
        <p:spPr>
          <a:xfrm>
            <a:off x="956157" y="746966"/>
            <a:ext cx="2360623" cy="896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课标</a:t>
            </a:r>
            <a:r>
              <a:rPr lang="zh-CN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</a:t>
            </a:r>
            <a:endParaRPr lang="zh-CN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4285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6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1670168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6" y="167679"/>
            <a:ext cx="1751737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15632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7" y="167679"/>
            <a:ext cx="2231354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7463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63491" y="18863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知识梳理</a:t>
            </a: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6035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3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33015" y="17021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诊断自测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4318926" y="189389"/>
            <a:ext cx="4673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概念思考辨析</a:t>
            </a:r>
            <a:r>
              <a:rPr lang="en-US" altLang="zh-CN" sz="2800" dirty="0" smtClean="0">
                <a:solidFill>
                  <a:schemeClr val="tx1"/>
                </a:solidFill>
              </a:rPr>
              <a:t>+</a:t>
            </a:r>
            <a:r>
              <a:rPr lang="zh-CN" altLang="en-US" sz="2800" dirty="0" smtClean="0">
                <a:solidFill>
                  <a:schemeClr val="tx1"/>
                </a:solidFill>
              </a:rPr>
              <a:t>教材经典改编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14" name="image2.jpeg"/>
          <p:cNvPicPr/>
          <p:nvPr userDrawn="1"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5338" y="303585"/>
            <a:ext cx="1046212" cy="30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1">
            <a:hlinkClick r:id="rId6" action="ppaction://hlinksldjump"/>
          </p:cNvPr>
          <p:cNvSpPr>
            <a:spLocks noChangeArrowheads="1"/>
          </p:cNvSpPr>
          <p:nvPr userDrawn="1"/>
        </p:nvSpPr>
        <p:spPr bwMode="auto">
          <a:xfrm>
            <a:off x="2258719" y="6418161"/>
            <a:ext cx="246030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1</a:t>
            </a:r>
          </a:p>
        </p:txBody>
      </p:sp>
      <p:sp>
        <p:nvSpPr>
          <p:cNvPr id="11" name="Rectangle 21">
            <a:hlinkClick r:id="rId7" action="ppaction://hlinksldjump"/>
          </p:cNvPr>
          <p:cNvSpPr>
            <a:spLocks noChangeArrowheads="1"/>
          </p:cNvSpPr>
          <p:nvPr userDrawn="1"/>
        </p:nvSpPr>
        <p:spPr bwMode="auto">
          <a:xfrm>
            <a:off x="2555543" y="6418161"/>
            <a:ext cx="246031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2</a:t>
            </a:r>
          </a:p>
        </p:txBody>
      </p:sp>
      <p:sp>
        <p:nvSpPr>
          <p:cNvPr id="12" name="Rectangle 21">
            <a:hlinkClick r:id="rId8" action="ppaction://hlinksldjump"/>
          </p:cNvPr>
          <p:cNvSpPr>
            <a:spLocks noChangeArrowheads="1"/>
          </p:cNvSpPr>
          <p:nvPr userDrawn="1"/>
        </p:nvSpPr>
        <p:spPr bwMode="auto">
          <a:xfrm>
            <a:off x="285395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3</a:t>
            </a:r>
          </a:p>
        </p:txBody>
      </p:sp>
      <p:sp>
        <p:nvSpPr>
          <p:cNvPr id="13" name="Rectangle 21">
            <a:hlinkClick r:id="rId9" action="ppaction://hlinksldjump"/>
          </p:cNvPr>
          <p:cNvSpPr>
            <a:spLocks noChangeArrowheads="1"/>
          </p:cNvSpPr>
          <p:nvPr userDrawn="1"/>
        </p:nvSpPr>
        <p:spPr bwMode="auto">
          <a:xfrm>
            <a:off x="3150778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4</a:t>
            </a:r>
          </a:p>
        </p:txBody>
      </p:sp>
      <p:sp>
        <p:nvSpPr>
          <p:cNvPr id="14" name="Rectangle 21">
            <a:hlinkClick r:id="rId10" action="ppaction://hlinksldjump"/>
          </p:cNvPr>
          <p:cNvSpPr>
            <a:spLocks noChangeArrowheads="1"/>
          </p:cNvSpPr>
          <p:nvPr userDrawn="1"/>
        </p:nvSpPr>
        <p:spPr bwMode="auto">
          <a:xfrm>
            <a:off x="3447602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5</a:t>
            </a:r>
          </a:p>
        </p:txBody>
      </p:sp>
      <p:sp>
        <p:nvSpPr>
          <p:cNvPr id="15" name="Rectangle 21">
            <a:hlinkClick r:id="rId11" action="ppaction://hlinksldjump"/>
          </p:cNvPr>
          <p:cNvSpPr>
            <a:spLocks noChangeArrowheads="1"/>
          </p:cNvSpPr>
          <p:nvPr userDrawn="1"/>
        </p:nvSpPr>
        <p:spPr bwMode="auto">
          <a:xfrm>
            <a:off x="3744426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6</a:t>
            </a:r>
          </a:p>
        </p:txBody>
      </p:sp>
      <p:sp>
        <p:nvSpPr>
          <p:cNvPr id="16" name="Rectangle 21">
            <a:hlinkClick r:id="rId12" action="ppaction://hlinksldjump"/>
          </p:cNvPr>
          <p:cNvSpPr>
            <a:spLocks noChangeArrowheads="1"/>
          </p:cNvSpPr>
          <p:nvPr userDrawn="1"/>
        </p:nvSpPr>
        <p:spPr bwMode="auto">
          <a:xfrm>
            <a:off x="4041249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7</a:t>
            </a:r>
          </a:p>
        </p:txBody>
      </p:sp>
      <p:sp>
        <p:nvSpPr>
          <p:cNvPr id="17" name="Rectangle 21">
            <a:hlinkClick r:id="rId13" action="ppaction://hlinksldjump"/>
          </p:cNvPr>
          <p:cNvSpPr>
            <a:spLocks noChangeArrowheads="1"/>
          </p:cNvSpPr>
          <p:nvPr userDrawn="1"/>
        </p:nvSpPr>
        <p:spPr bwMode="auto">
          <a:xfrm>
            <a:off x="433807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8</a:t>
            </a:r>
          </a:p>
        </p:txBody>
      </p:sp>
      <p:sp>
        <p:nvSpPr>
          <p:cNvPr id="18" name="Rectangle 21">
            <a:hlinkClick r:id="rId14" action="ppaction://hlinksldjump"/>
          </p:cNvPr>
          <p:cNvSpPr>
            <a:spLocks noChangeArrowheads="1"/>
          </p:cNvSpPr>
          <p:nvPr userDrawn="1"/>
        </p:nvSpPr>
        <p:spPr bwMode="auto">
          <a:xfrm>
            <a:off x="4634897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9</a:t>
            </a:r>
          </a:p>
        </p:txBody>
      </p:sp>
      <p:sp>
        <p:nvSpPr>
          <p:cNvPr id="19" name="Rectangle 21">
            <a:hlinkClick r:id="rId15" action="ppaction://hlinksldjump"/>
          </p:cNvPr>
          <p:cNvSpPr>
            <a:spLocks noChangeArrowheads="1"/>
          </p:cNvSpPr>
          <p:nvPr userDrawn="1"/>
        </p:nvSpPr>
        <p:spPr bwMode="auto">
          <a:xfrm>
            <a:off x="493172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10</a:t>
            </a:r>
          </a:p>
        </p:txBody>
      </p:sp>
      <p:sp>
        <p:nvSpPr>
          <p:cNvPr id="20" name="Rectangle 21">
            <a:hlinkClick r:id="rId16" action="ppaction://hlinksldjump"/>
          </p:cNvPr>
          <p:cNvSpPr>
            <a:spLocks noChangeArrowheads="1"/>
          </p:cNvSpPr>
          <p:nvPr userDrawn="1"/>
        </p:nvSpPr>
        <p:spPr bwMode="auto">
          <a:xfrm>
            <a:off x="527775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11</a:t>
            </a:r>
          </a:p>
        </p:txBody>
      </p:sp>
      <p:sp>
        <p:nvSpPr>
          <p:cNvPr id="21" name="Rectangle 21">
            <a:hlinkClick r:id="rId17" action="ppaction://hlinksldjump"/>
          </p:cNvPr>
          <p:cNvSpPr>
            <a:spLocks noChangeArrowheads="1"/>
          </p:cNvSpPr>
          <p:nvPr userDrawn="1"/>
        </p:nvSpPr>
        <p:spPr bwMode="auto">
          <a:xfrm>
            <a:off x="562378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12</a:t>
            </a:r>
          </a:p>
        </p:txBody>
      </p:sp>
      <p:sp>
        <p:nvSpPr>
          <p:cNvPr id="22" name="Rectangle 21">
            <a:hlinkClick r:id="rId18" action="ppaction://hlinksldjump"/>
          </p:cNvPr>
          <p:cNvSpPr>
            <a:spLocks noChangeArrowheads="1"/>
          </p:cNvSpPr>
          <p:nvPr userDrawn="1"/>
        </p:nvSpPr>
        <p:spPr bwMode="auto">
          <a:xfrm>
            <a:off x="596981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13</a:t>
            </a:r>
          </a:p>
        </p:txBody>
      </p:sp>
      <p:sp>
        <p:nvSpPr>
          <p:cNvPr id="23" name="Rectangle 21">
            <a:hlinkClick r:id="rId19" action="ppaction://hlinksldjump"/>
          </p:cNvPr>
          <p:cNvSpPr>
            <a:spLocks noChangeArrowheads="1"/>
          </p:cNvSpPr>
          <p:nvPr userDrawn="1"/>
        </p:nvSpPr>
        <p:spPr bwMode="auto">
          <a:xfrm>
            <a:off x="631584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14</a:t>
            </a:r>
          </a:p>
        </p:txBody>
      </p:sp>
      <p:sp>
        <p:nvSpPr>
          <p:cNvPr id="24" name="Rectangle 21">
            <a:hlinkClick r:id="rId20" action="ppaction://hlinksldjump"/>
          </p:cNvPr>
          <p:cNvSpPr>
            <a:spLocks noChangeArrowheads="1"/>
          </p:cNvSpPr>
          <p:nvPr userDrawn="1"/>
        </p:nvSpPr>
        <p:spPr bwMode="auto">
          <a:xfrm>
            <a:off x="666187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15</a:t>
            </a:r>
          </a:p>
        </p:txBody>
      </p:sp>
      <p:sp>
        <p:nvSpPr>
          <p:cNvPr id="25" name="Rectangle 21">
            <a:hlinkClick r:id="rId21" action="ppaction://hlinksldjump"/>
          </p:cNvPr>
          <p:cNvSpPr>
            <a:spLocks noChangeArrowheads="1"/>
          </p:cNvSpPr>
          <p:nvPr userDrawn="1"/>
        </p:nvSpPr>
        <p:spPr bwMode="auto">
          <a:xfrm>
            <a:off x="700790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16</a:t>
            </a:r>
          </a:p>
        </p:txBody>
      </p:sp>
      <p:sp>
        <p:nvSpPr>
          <p:cNvPr id="26" name="动作按钮: 后退或前一项 25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动作按钮: 前进或下一项 26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动作按钮: 结束 27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>
            <a:hlinkClick r:id="rId22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38955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4924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51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Relationship Id="rId5" Type="http://schemas.openxmlformats.org/officeDocument/2006/relationships/image" Target="../media/image22.png"/><Relationship Id="rId4" Type="http://schemas.openxmlformats.org/officeDocument/2006/relationships/image" Target="../media/image19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5" Type="http://schemas.openxmlformats.org/officeDocument/2006/relationships/image" Target="../media/image21.TIF"/><Relationship Id="rId4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7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9.xml"/><Relationship Id="rId4" Type="http://schemas.openxmlformats.org/officeDocument/2006/relationships/slide" Target="slide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4" Type="http://schemas.openxmlformats.org/officeDocument/2006/relationships/image" Target="../media/image25.T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4" Type="http://schemas.openxmlformats.org/officeDocument/2006/relationships/image" Target="../media/image26.T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7" Type="http://schemas.openxmlformats.org/officeDocument/2006/relationships/image" Target="../media/image33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27.TIF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5" Type="http://schemas.openxmlformats.org/officeDocument/2006/relationships/image" Target="../media/image28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image" Target="../media/image40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image" Target="../media/image43.png"/><Relationship Id="rId5" Type="http://schemas.openxmlformats.org/officeDocument/2006/relationships/image" Target="../media/image31.TIF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09.xml"/><Relationship Id="rId1" Type="http://schemas.openxmlformats.org/officeDocument/2006/relationships/tags" Target="../tags/tag10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3.xml"/><Relationship Id="rId1" Type="http://schemas.openxmlformats.org/officeDocument/2006/relationships/tags" Target="../tags/tag1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7.png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33.TIF"/><Relationship Id="rId5" Type="http://schemas.openxmlformats.org/officeDocument/2006/relationships/image" Target="../media/image38.png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5" Type="http://schemas.openxmlformats.org/officeDocument/2006/relationships/image" Target="../media/image35.TIF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4.xml"/><Relationship Id="rId4" Type="http://schemas.openxmlformats.org/officeDocument/2006/relationships/image" Target="../media/image36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T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4" Type="http://schemas.openxmlformats.org/officeDocument/2006/relationships/image" Target="../media/image38.T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4" Type="http://schemas.openxmlformats.org/officeDocument/2006/relationships/image" Target="../media/image45.T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5" Type="http://schemas.openxmlformats.org/officeDocument/2006/relationships/image" Target="../media/image47.TIF"/><Relationship Id="rId4" Type="http://schemas.openxmlformats.org/officeDocument/2006/relationships/image" Target="../media/image46.T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6.png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image" Target="../media/image51.png"/><Relationship Id="rId5" Type="http://schemas.openxmlformats.org/officeDocument/2006/relationships/image" Target="../media/image48.png"/><Relationship Id="rId4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0.xml"/><Relationship Id="rId4" Type="http://schemas.openxmlformats.org/officeDocument/2006/relationships/image" Target="../media/image6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2.xml"/><Relationship Id="rId4" Type="http://schemas.openxmlformats.org/officeDocument/2006/relationships/image" Target="../media/image7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3.xml"/><Relationship Id="rId4" Type="http://schemas.openxmlformats.org/officeDocument/2006/relationships/image" Target="../media/image5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TIF"/><Relationship Id="rId4" Type="http://schemas.openxmlformats.org/officeDocument/2006/relationships/image" Target="../media/image9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tif"/><Relationship Id="rId4" Type="http://schemas.openxmlformats.org/officeDocument/2006/relationships/image" Target="../media/image12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7" Type="http://schemas.openxmlformats.org/officeDocument/2006/relationships/image" Target="../media/image18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tif"/><Relationship Id="rId5" Type="http://schemas.openxmlformats.org/officeDocument/2006/relationships/image" Target="../media/image16.tif"/><Relationship Id="rId4" Type="http://schemas.openxmlformats.org/officeDocument/2006/relationships/image" Target="../media/image15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825330" y="4763921"/>
            <a:ext cx="6238063" cy="463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1300"/>
              </a:spcBef>
              <a:spcAft>
                <a:spcPts val="1300"/>
              </a:spcAft>
              <a:defRPr/>
            </a:pPr>
            <a:r>
              <a: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第七章　立体几何与空间向量</a:t>
            </a:r>
          </a:p>
        </p:txBody>
      </p:sp>
      <p:sp>
        <p:nvSpPr>
          <p:cNvPr id="8" name="文本框 5"/>
          <p:cNvSpPr txBox="1"/>
          <p:nvPr/>
        </p:nvSpPr>
        <p:spPr>
          <a:xfrm>
            <a:off x="-23696" y="5158030"/>
            <a:ext cx="12115703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fontAlgn="auto">
              <a:lnSpc>
                <a:spcPct val="100000"/>
              </a:lnSpc>
              <a:spcBef>
                <a:spcPts val="1400"/>
              </a:spcBef>
              <a:spcAft>
                <a:spcPts val="1450"/>
              </a:spcAft>
              <a:defRPr/>
            </a:pPr>
            <a:r>
              <a:rPr lang="zh-CN" altLang="en-US" sz="4800" b="1" spc="-13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4800" b="1" spc="-13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4800" b="1" spc="-13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节　空间点、直线、平面之间的位置关系</a:t>
            </a:r>
            <a:endParaRPr lang="zh-CN" altLang="en-US" sz="4800" b="1" spc="-13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356777" y="0"/>
            <a:ext cx="2398083" cy="1329998"/>
            <a:chOff x="14872" y="0"/>
            <a:chExt cx="3777" cy="2094"/>
          </a:xfrm>
        </p:grpSpPr>
        <p:pic>
          <p:nvPicPr>
            <p:cNvPr id="11" name="图片 11" descr="创新设计字体-0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biLevel thresh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2" y="0"/>
              <a:ext cx="2151" cy="2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本框 13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6421" y="851"/>
              <a:ext cx="2229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INNOVATIVE </a:t>
              </a:r>
            </a:p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54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67987" y="621443"/>
            <a:ext cx="1059666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基本事实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和等角定理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基本事实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4: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平行于同一条直线的两条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等角定理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如果空间中两个角的两边分别对应平行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那么这两个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角</a:t>
            </a:r>
            <a:r>
              <a:rPr lang="en-US" altLang="zh-CN" sz="26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____________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异面直线所成的角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定义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已知两条异面直线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经过空间任意一点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分别作直线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a′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′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把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a′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b′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所成的角叫做异面直线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或夹角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范围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______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226254" y="1272635"/>
            <a:ext cx="15247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互相平行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35958" y="2505297"/>
            <a:ext cx="185980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相等或互补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102453" y="4697475"/>
                <a:ext cx="886075" cy="6198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endChr m:val="]"/>
                          <m:ctrlPr>
                            <a:rPr lang="zh-CN" altLang="zh-CN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zh-CN" sz="20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zh-CN" altLang="zh-CN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𝛑</m:t>
                              </m:r>
                            </m:num>
                            <m:den>
                              <m:r>
                                <a:rPr lang="en-US" altLang="zh-CN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2453" y="4697475"/>
                <a:ext cx="886075" cy="61985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90845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7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-635" y="1416379"/>
            <a:ext cx="2622209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437459" y="1498947"/>
            <a:ext cx="283109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558728" y="1517367"/>
            <a:ext cx="2733319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常用结论与微点提醒</a:t>
            </a:r>
          </a:p>
        </p:txBody>
      </p:sp>
      <p:sp>
        <p:nvSpPr>
          <p:cNvPr id="7" name="矩形 6"/>
          <p:cNvSpPr/>
          <p:nvPr/>
        </p:nvSpPr>
        <p:spPr>
          <a:xfrm>
            <a:off x="383561" y="2147117"/>
            <a:ext cx="11361059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过平面外一点和平面内一点的直线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与平面内不过该点的直线是异面直线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两异面直线所成的角归结到一个三角形的内角时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容易忽视这个三角形的内角可能等于两异面直线所成的角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也可能等于其补角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4724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260433" y="1625378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7818" y="931318"/>
            <a:ext cx="11589417" cy="3358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思考辨析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在括号内打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√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“×”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没有公共点的两条直线是异面直线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两个平面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有一个公共点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就说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相交于过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点的任意一条直线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如果两个平面有三个公共点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则这两个平面重合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不平行于平面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Cambria Math" panose="02040503050406030204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⊄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内的所有直线与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异面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917470" y="2228500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121819" y="2825781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551638" y="3404394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1169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7" grpId="0" autoUpdateAnimBg="0"/>
      <p:bldP spid="9" grpId="0" autoUpdateAnimBg="0"/>
      <p:bldP spid="1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7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7818" y="931318"/>
            <a:ext cx="115894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两条平行直线也没有公共点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如果两个不重合的平面有一个公共点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那么它们有且只有一条过该点的公共直线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故错误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如果两个平面有三个公共点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则这两个平面相交或重合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故错误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由于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不平行于平面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Cambria Math" panose="02040503050406030204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⊄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相交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故平面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内有与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相交的直线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故错误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0340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3684191"/>
            <a:ext cx="12190413" cy="2591441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327868" y="656394"/>
            <a:ext cx="481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D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580803"/>
            <a:ext cx="11589417" cy="542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2.(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人教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必修二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P128T2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改编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下列命题正确的是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空间任意三个点确定一个平面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一个点和一条直线确定一个平面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空间两两相交的三条直线确定一个平面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空间两两平行的三条直线确定一个或三个平面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空间不共线的三点确定一个平面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错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只有点在直线外时才能确定一个平面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错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空间两两相交的三条直线确定一个平面或三个平面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错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故只有选项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8151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-33751" y="2772850"/>
            <a:ext cx="12190413" cy="3561912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6183979" y="1363227"/>
                <a:ext cx="876522" cy="13549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zh-CN" sz="25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zh-CN" altLang="zh-CN" sz="25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5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𝟏𝟎</m:t>
                              </m:r>
                            </m:e>
                          </m:rad>
                        </m:num>
                        <m:den>
                          <m:r>
                            <a:rPr lang="en-US" altLang="zh-CN" sz="25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zh-CN" altLang="zh-CN" sz="25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979" y="1363227"/>
                <a:ext cx="876522" cy="135498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/>
        </p:nvSpPr>
        <p:spPr>
          <a:xfrm>
            <a:off x="269382" y="428403"/>
            <a:ext cx="11589417" cy="2274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30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3.(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人教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必修二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P147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例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改编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在长方体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A′B′C′D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′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′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则异面直线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BA′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所成角的余弦值为</a:t>
            </a:r>
            <a:r>
              <a:rPr lang="zh-CN" altLang="zh-CN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18045" y="2767741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64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39904" y="3241035"/>
            <a:ext cx="2412238" cy="25038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630745" y="3378994"/>
                <a:ext cx="11589417" cy="27737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′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GBK_S" panose="03000509000000000000" pitchFamily="65" charset="-122"/>
                    <a:cs typeface="Times New Roman" panose="02020603050405020304" pitchFamily="18" charset="0"/>
                  </a:rPr>
                  <a:t>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BA′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ACD′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或其补角是异面直线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BA′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AD′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ACD′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AD′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CD′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D′O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ACD′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745" y="3378994"/>
                <a:ext cx="11589417" cy="2773708"/>
              </a:xfrm>
              <a:prstGeom prst="rect">
                <a:avLst/>
              </a:prstGeom>
              <a:blipFill rotWithShape="0">
                <a:blip r:embed="rId5"/>
                <a:stretch>
                  <a:fillRect l="-946" b="-8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33269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3342449"/>
            <a:ext cx="12190413" cy="2913758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706209" y="1933543"/>
            <a:ext cx="128432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</a:rPr>
              <a:t>AC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</a:rPr>
              <a:t>=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</a:rPr>
              <a:t>BD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3" y="583343"/>
            <a:ext cx="798609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苏教必修二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P175T15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改编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在三棱锥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分别是棱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65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24375" y="189389"/>
            <a:ext cx="2434863" cy="23474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26764" y="1846485"/>
            <a:ext cx="10793813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满足条件</a:t>
            </a:r>
            <a:r>
              <a:rPr lang="zh-CN" altLang="zh-CN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四边形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EFGH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为菱形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 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满足条件</a:t>
            </a:r>
            <a:r>
              <a:rPr lang="zh-CN" altLang="zh-CN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　　　　　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四边形</a:t>
            </a:r>
            <a:r>
              <a:rPr lang="en-US" altLang="zh-CN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EFGH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为正方形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18629" y="2500217"/>
            <a:ext cx="286168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AC</a:t>
            </a:r>
            <a:r>
              <a:rPr lang="en-US" altLang="zh-CN" sz="2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=</a:t>
            </a:r>
            <a:r>
              <a:rPr lang="en-US" altLang="zh-CN" sz="2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BD</a:t>
            </a:r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AC</a:t>
            </a:r>
            <a:r>
              <a:rPr lang="zh-CN" altLang="zh-CN" sz="2600" b="1" dirty="0">
                <a:solidFill>
                  <a:srgbClr val="C00000"/>
                </a:solidFill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BD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498109" y="3378994"/>
                <a:ext cx="7986094" cy="2886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要使四边形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EFGH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为菱形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应有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GBK_S" panose="03000509000000000000" pitchFamily="65" charset="-122"/>
                    <a:cs typeface="Times New Roman" panose="02020603050405020304" pitchFamily="18" charset="0"/>
                  </a:rPr>
                  <a:t>綉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EH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GBK_S" panose="03000509000000000000" pitchFamily="65" charset="-122"/>
                    <a:cs typeface="Times New Roman" panose="02020603050405020304" pitchFamily="18" charset="0"/>
                  </a:rPr>
                  <a:t>綉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要使四边形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EFGH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为正方形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应有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GBK_S" panose="03000509000000000000" pitchFamily="65" charset="-122"/>
                    <a:cs typeface="Times New Roman" panose="02020603050405020304" pitchFamily="18" charset="0"/>
                  </a:rPr>
                  <a:t>綉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EH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GBK_S" panose="03000509000000000000" pitchFamily="65" charset="-122"/>
                    <a:cs typeface="Times New Roman" panose="02020603050405020304" pitchFamily="18" charset="0"/>
                  </a:rPr>
                  <a:t>綉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109" y="3378994"/>
                <a:ext cx="7986094" cy="2886496"/>
              </a:xfrm>
              <a:prstGeom prst="rect">
                <a:avLst/>
              </a:prstGeom>
              <a:blipFill rotWithShape="0">
                <a:blip r:embed="rId4"/>
                <a:stretch>
                  <a:fillRect l="-1374" t="-1055" b="-44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9139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8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考点聚焦突破</a:t>
            </a: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91305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KAODIANJUJIAOTUPO</a:t>
            </a:r>
          </a:p>
        </p:txBody>
      </p:sp>
    </p:spTree>
    <p:extLst>
      <p:ext uri="{BB962C8B-B14F-4D97-AF65-F5344CB8AC3E}">
        <p14:creationId xmlns:p14="http://schemas.microsoft.com/office/powerpoint/2010/main" val="10957619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2565686"/>
            <a:ext cx="12190413" cy="372862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矩形 34"/>
          <p:cNvSpPr/>
          <p:nvPr>
            <p:custDataLst>
              <p:tags r:id="rId3"/>
            </p:custDataLst>
          </p:nvPr>
        </p:nvSpPr>
        <p:spPr bwMode="auto">
          <a:xfrm>
            <a:off x="251427" y="-1238"/>
            <a:ext cx="11653111" cy="662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考点一　基本事实与推论的应用</a:t>
            </a:r>
            <a:endParaRPr lang="zh-CN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752072"/>
            <a:ext cx="1158941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已知在正方体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:(1)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四点共面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1782" y="2613370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的中位线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确定一个平面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四点共面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67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5476" y="2793548"/>
            <a:ext cx="2808351" cy="29129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32988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910925"/>
            <a:ext cx="12190413" cy="544528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16445" y="825577"/>
            <a:ext cx="11589417" cy="542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确定的平面为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又设平面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BDEF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的公共点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同理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的公共点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PQ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PQ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三点共线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9150" y="189389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DBFE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三点共线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5589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7883" y="1974037"/>
            <a:ext cx="10879599" cy="3277994"/>
          </a:xfrm>
          <a:prstGeom prst="rect">
            <a:avLst/>
          </a:prstGeom>
          <a:noFill/>
        </p:spPr>
        <p:txBody>
          <a:bodyPr wrap="square" lIns="121898" tIns="60948" rIns="121898" bIns="60948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借助长方体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在直观认识空间点、直线、平面的位置关系的基础上抽象出空间点、直线、平面的位置关系的定义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了解四个基本事实和一个定理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并能应用定理解决问题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3409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1055782"/>
            <a:ext cx="12190413" cy="523302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8518" y="1009271"/>
            <a:ext cx="1158941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设交点为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同理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三线交于一点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350" y="361000"/>
            <a:ext cx="1158941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三线交于一点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135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4055" y="2166948"/>
            <a:ext cx="11474670" cy="362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共面、共线、共点问题的证明方法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证明共面的方法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先确定一个平面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然后再证其余的线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在这个平面内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证明两平面重合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证明共线的方法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先由两点确定一条直线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再证其他各点都在这条直线上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直接证明这些点都在同一条特定直线上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证明线共点的方法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先证其中两条直线交于一点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再证其他直线经过该点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5778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3001543"/>
            <a:ext cx="12190413" cy="330060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9382" y="606929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训练</a:t>
            </a:r>
            <a:r>
              <a:rPr lang="en-US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dirty="0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在三棱锥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的边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上分别取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四点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HG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则点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一定在直线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B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一定在直线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不在直线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也不在直线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HG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四点分别是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上的点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HG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既在平面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又在平面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和平面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的交线上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3540982" y="1302520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8421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69382" y="621443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分别是正方体或四面体所在棱的中点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则在下列图形中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这四个点不共面的一个图是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3884136" y="1335540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68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2759" y="2324093"/>
            <a:ext cx="7280863" cy="249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212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26755" y="1053497"/>
            <a:ext cx="11474670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PQ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四点共面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四点共面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PQ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SR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四点共面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是异面直线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并且任意两个点的连线既不平行也不相交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知四点不共面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0723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 bwMode="auto">
          <a:xfrm>
            <a:off x="251427" y="146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考点二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空间两直线位置关系的判断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9564017" y="2685954"/>
            <a:ext cx="457775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9382" y="781100"/>
            <a:ext cx="115894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湖州模拟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是三条不同的直线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有下列三个命题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是异面直线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是异面直线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也是异面直线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也相交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也共面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其中真命题的个数是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A.0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B.1		C.2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D.3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88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21050" y="-26876"/>
            <a:ext cx="12190413" cy="605918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80104" y="3253181"/>
            <a:ext cx="10535834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如上图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AA′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但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AA′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异面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为假命题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故真命题的个数为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9382" y="709623"/>
            <a:ext cx="1158941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是异面直线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是异面直线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相交不是异面直线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为假命题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69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35388" y="837470"/>
            <a:ext cx="2428166" cy="242816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54704" y="2020555"/>
            <a:ext cx="6092825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可能相交、平行、异面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为假命题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3668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24504" y="621443"/>
            <a:ext cx="7196116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多选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分别为棱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5810472" y="1350907"/>
            <a:ext cx="7393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70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0553" y="901285"/>
            <a:ext cx="2960563" cy="296056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27704" y="1892205"/>
            <a:ext cx="6092825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是相交直线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是平行直线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是异面直线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是相交直线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7511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-64738"/>
            <a:ext cx="12190413" cy="64319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621443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外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不过点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是异面直线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但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不平行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都在平面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外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不过点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是异面直线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同理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5706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12448" y="2181729"/>
            <a:ext cx="11411052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要判断空间中两条直线的位置关系一般有两种方法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一是构造几何体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如正方体、空间四边形等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模型来判断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二是利用排除法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异面直线的判定方法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反证法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直接法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033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8"/>
          <p:cNvSpPr/>
          <p:nvPr/>
        </p:nvSpPr>
        <p:spPr bwMode="auto">
          <a:xfrm>
            <a:off x="-2" y="2611947"/>
            <a:ext cx="4837438" cy="1712353"/>
          </a:xfrm>
          <a:custGeom>
            <a:avLst/>
            <a:gdLst/>
            <a:ahLst/>
            <a:cxnLst/>
            <a:rect l="l" t="t" r="r" b="b"/>
            <a:pathLst>
              <a:path w="4310745" h="1283968">
                <a:moveTo>
                  <a:pt x="1089668" y="0"/>
                </a:moveTo>
                <a:lnTo>
                  <a:pt x="3526973" y="0"/>
                </a:lnTo>
                <a:lnTo>
                  <a:pt x="4310745" y="1269454"/>
                </a:lnTo>
                <a:lnTo>
                  <a:pt x="1089668" y="1283968"/>
                </a:lnTo>
                <a:close/>
                <a:moveTo>
                  <a:pt x="0" y="0"/>
                </a:moveTo>
                <a:lnTo>
                  <a:pt x="1089667" y="0"/>
                </a:lnTo>
                <a:lnTo>
                  <a:pt x="1089667" y="1283968"/>
                </a:lnTo>
                <a:lnTo>
                  <a:pt x="0" y="1283968"/>
                </a:lnTo>
                <a:close/>
              </a:path>
            </a:pathLst>
          </a:custGeom>
          <a:solidFill>
            <a:srgbClr val="5482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015234" y="2688154"/>
            <a:ext cx="2902842" cy="1199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r>
              <a:rPr lang="en-US" altLang="zh-CN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108062" y="3679592"/>
            <a:ext cx="2098700" cy="502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266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665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307938" y="1710102"/>
            <a:ext cx="3110318" cy="913218"/>
            <a:chOff x="4307938" y="1710102"/>
            <a:chExt cx="3110318" cy="913218"/>
          </a:xfrm>
        </p:grpSpPr>
        <p:sp>
          <p:nvSpPr>
            <p:cNvPr id="8" name="TextBox 7">
              <a:hlinkClick r:id="rId3" action="ppaction://hlinksldjump"/>
            </p:cNvPr>
            <p:cNvSpPr txBox="1"/>
            <p:nvPr/>
          </p:nvSpPr>
          <p:spPr bwMode="auto">
            <a:xfrm>
              <a:off x="5201125" y="1752776"/>
              <a:ext cx="2217131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知识诊断自测</a:t>
              </a:r>
            </a:p>
          </p:txBody>
        </p:sp>
        <p:sp>
          <p:nvSpPr>
            <p:cNvPr id="16" name="TextBox 15">
              <a:hlinkClick r:id="rId3" action="ppaction://hlinksldjump"/>
            </p:cNvPr>
            <p:cNvSpPr txBox="1"/>
            <p:nvPr/>
          </p:nvSpPr>
          <p:spPr>
            <a:xfrm>
              <a:off x="4307938" y="1710102"/>
              <a:ext cx="811335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999339" y="2962903"/>
            <a:ext cx="3104980" cy="913218"/>
            <a:chOff x="4999339" y="2962903"/>
            <a:chExt cx="3104980" cy="913218"/>
          </a:xfrm>
        </p:grpSpPr>
        <p:sp>
          <p:nvSpPr>
            <p:cNvPr id="12" name="TextBox 11">
              <a:hlinkClick r:id="rId4" action="ppaction://hlinksldjump"/>
            </p:cNvPr>
            <p:cNvSpPr txBox="1"/>
            <p:nvPr/>
          </p:nvSpPr>
          <p:spPr bwMode="auto">
            <a:xfrm>
              <a:off x="5887187" y="3012193"/>
              <a:ext cx="2217132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考点聚焦突破</a:t>
              </a:r>
            </a:p>
          </p:txBody>
        </p:sp>
        <p:sp>
          <p:nvSpPr>
            <p:cNvPr id="17" name="TextBox 16">
              <a:hlinkClick r:id="rId4" action="ppaction://hlinksldjump"/>
            </p:cNvPr>
            <p:cNvSpPr txBox="1"/>
            <p:nvPr/>
          </p:nvSpPr>
          <p:spPr>
            <a:xfrm>
              <a:off x="4999339" y="2962903"/>
              <a:ext cx="894681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712912" y="4110924"/>
            <a:ext cx="3040374" cy="913218"/>
            <a:chOff x="5712912" y="4110924"/>
            <a:chExt cx="3040374" cy="913218"/>
          </a:xfrm>
        </p:grpSpPr>
        <p:sp>
          <p:nvSpPr>
            <p:cNvPr id="10" name="TextBox 9">
              <a:hlinkClick r:id="rId5" action="ppaction://hlinksldjump"/>
            </p:cNvPr>
            <p:cNvSpPr txBox="1"/>
            <p:nvPr/>
          </p:nvSpPr>
          <p:spPr bwMode="auto">
            <a:xfrm>
              <a:off x="6519982" y="4207367"/>
              <a:ext cx="2233304" cy="5024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课时对点精练</a:t>
              </a:r>
              <a:endParaRPr lang="zh-CN" altLang="en-US" sz="2665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17">
              <a:hlinkClick r:id="rId5" action="ppaction://hlinksldjump"/>
            </p:cNvPr>
            <p:cNvSpPr txBox="1"/>
            <p:nvPr/>
          </p:nvSpPr>
          <p:spPr>
            <a:xfrm>
              <a:off x="5712912" y="4110924"/>
              <a:ext cx="913914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</p:grpSp>
      <p:sp>
        <p:nvSpPr>
          <p:cNvPr id="20" name="矩形 34"/>
          <p:cNvSpPr/>
          <p:nvPr/>
        </p:nvSpPr>
        <p:spPr bwMode="auto">
          <a:xfrm>
            <a:off x="9315242" y="2607161"/>
            <a:ext cx="2893192" cy="1717138"/>
          </a:xfrm>
          <a:custGeom>
            <a:avLst/>
            <a:gdLst>
              <a:gd name="connsiteX0" fmla="*/ 0 w 1055077"/>
              <a:gd name="connsiteY0" fmla="*/ 0 h 1283968"/>
              <a:gd name="connsiteX1" fmla="*/ 1055077 w 1055077"/>
              <a:gd name="connsiteY1" fmla="*/ 0 h 1283968"/>
              <a:gd name="connsiteX2" fmla="*/ 1055077 w 1055077"/>
              <a:gd name="connsiteY2" fmla="*/ 1283968 h 1283968"/>
              <a:gd name="connsiteX3" fmla="*/ 0 w 1055077"/>
              <a:gd name="connsiteY3" fmla="*/ 1283968 h 1283968"/>
              <a:gd name="connsiteX4" fmla="*/ 0 w 1055077"/>
              <a:gd name="connsiteY4" fmla="*/ 0 h 1283968"/>
              <a:gd name="connsiteX0-1" fmla="*/ 0 w 1606620"/>
              <a:gd name="connsiteY0-2" fmla="*/ 0 h 1283968"/>
              <a:gd name="connsiteX1-3" fmla="*/ 1606620 w 1606620"/>
              <a:gd name="connsiteY1-4" fmla="*/ 0 h 1283968"/>
              <a:gd name="connsiteX2-5" fmla="*/ 1606620 w 1606620"/>
              <a:gd name="connsiteY2-6" fmla="*/ 1283968 h 1283968"/>
              <a:gd name="connsiteX3-7" fmla="*/ 551543 w 1606620"/>
              <a:gd name="connsiteY3-8" fmla="*/ 1283968 h 1283968"/>
              <a:gd name="connsiteX4-9" fmla="*/ 0 w 1606620"/>
              <a:gd name="connsiteY4-10" fmla="*/ 0 h 1283968"/>
              <a:gd name="connsiteX0-11" fmla="*/ 0 w 1833140"/>
              <a:gd name="connsiteY0-12" fmla="*/ 9525 h 1293493"/>
              <a:gd name="connsiteX1-13" fmla="*/ 1833140 w 1833140"/>
              <a:gd name="connsiteY1-14" fmla="*/ 0 h 1293493"/>
              <a:gd name="connsiteX2-15" fmla="*/ 1606620 w 1833140"/>
              <a:gd name="connsiteY2-16" fmla="*/ 1293493 h 1293493"/>
              <a:gd name="connsiteX3-17" fmla="*/ 551543 w 1833140"/>
              <a:gd name="connsiteY3-18" fmla="*/ 1293493 h 1293493"/>
              <a:gd name="connsiteX4-19" fmla="*/ 0 w 1833140"/>
              <a:gd name="connsiteY4-20" fmla="*/ 9525 h 1293493"/>
              <a:gd name="connsiteX0-21" fmla="*/ 0 w 1833140"/>
              <a:gd name="connsiteY0-22" fmla="*/ 9525 h 1293493"/>
              <a:gd name="connsiteX1-23" fmla="*/ 1833140 w 1833140"/>
              <a:gd name="connsiteY1-24" fmla="*/ 0 h 1293493"/>
              <a:gd name="connsiteX2-25" fmla="*/ 1833140 w 1833140"/>
              <a:gd name="connsiteY2-26" fmla="*/ 1293493 h 1293493"/>
              <a:gd name="connsiteX3-27" fmla="*/ 551543 w 1833140"/>
              <a:gd name="connsiteY3-28" fmla="*/ 1293493 h 1293493"/>
              <a:gd name="connsiteX4-29" fmla="*/ 0 w 1833140"/>
              <a:gd name="connsiteY4-30" fmla="*/ 9525 h 1293493"/>
              <a:gd name="connsiteX0-31" fmla="*/ 0 w 1833140"/>
              <a:gd name="connsiteY0-32" fmla="*/ 0 h 1283968"/>
              <a:gd name="connsiteX1-33" fmla="*/ 1833140 w 1833140"/>
              <a:gd name="connsiteY1-34" fmla="*/ 8288 h 1283968"/>
              <a:gd name="connsiteX2-35" fmla="*/ 1833140 w 1833140"/>
              <a:gd name="connsiteY2-36" fmla="*/ 1283968 h 1283968"/>
              <a:gd name="connsiteX3-37" fmla="*/ 551543 w 1833140"/>
              <a:gd name="connsiteY3-38" fmla="*/ 1283968 h 1283968"/>
              <a:gd name="connsiteX4-39" fmla="*/ 0 w 1833140"/>
              <a:gd name="connsiteY4-40" fmla="*/ 0 h 1283968"/>
              <a:gd name="connsiteX0-41" fmla="*/ 0 w 1843227"/>
              <a:gd name="connsiteY0-42" fmla="*/ 3587 h 1287555"/>
              <a:gd name="connsiteX1-43" fmla="*/ 1843227 w 1843227"/>
              <a:gd name="connsiteY1-44" fmla="*/ 0 h 1287555"/>
              <a:gd name="connsiteX2-45" fmla="*/ 1833140 w 1843227"/>
              <a:gd name="connsiteY2-46" fmla="*/ 1287555 h 1287555"/>
              <a:gd name="connsiteX3-47" fmla="*/ 551543 w 1843227"/>
              <a:gd name="connsiteY3-48" fmla="*/ 1287555 h 1287555"/>
              <a:gd name="connsiteX4-49" fmla="*/ 0 w 1843227"/>
              <a:gd name="connsiteY4-50" fmla="*/ 3587 h 12875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43227" h="1287555">
                <a:moveTo>
                  <a:pt x="0" y="3587"/>
                </a:moveTo>
                <a:lnTo>
                  <a:pt x="1843227" y="0"/>
                </a:lnTo>
                <a:cubicBezTo>
                  <a:pt x="1839865" y="429185"/>
                  <a:pt x="1836502" y="858370"/>
                  <a:pt x="1833140" y="1287555"/>
                </a:cubicBezTo>
                <a:lnTo>
                  <a:pt x="551543" y="1287555"/>
                </a:lnTo>
                <a:lnTo>
                  <a:pt x="0" y="3587"/>
                </a:lnTo>
                <a:close/>
              </a:path>
            </a:pathLst>
          </a:custGeom>
          <a:solidFill>
            <a:srgbClr val="70AD4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6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/>
    </mc:Choice>
    <mc:Fallback xmlns=""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3094623"/>
            <a:ext cx="12190413" cy="318016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621443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训练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空间中有三条线段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那么直线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的位置关系是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平行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异面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相交或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平行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平行或异面或相交均有可能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根据条件作出示意图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得到以下三种可能的情况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2613374" y="1330611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71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9175" y="3645821"/>
            <a:ext cx="7459586" cy="186444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41845" y="5614192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如图可知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有相交、平行、异面三种情况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故选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8925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3053075"/>
            <a:ext cx="12190413" cy="326281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621443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是三个不同的平面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则下列结论正确的是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可能是异面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可能平行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必然交于一点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即三线共点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可能平行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1825466" y="1325507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72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40840" y="3244134"/>
            <a:ext cx="2659290" cy="256195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87878" y="3577045"/>
            <a:ext cx="7332218" cy="2644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必然交于一点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即三线共点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假设直线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平行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>
                <a:latin typeface="MS Mincho" panose="02020609040205080304" pitchFamily="49" charset="-128"/>
                <a:cs typeface="MS Mincho" panose="02020609040205080304" pitchFamily="49" charset="-128"/>
              </a:rPr>
              <a:t>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这与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矛盾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故假设不成立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4767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3013838"/>
            <a:ext cx="12190413" cy="323700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 bwMode="auto">
          <a:xfrm>
            <a:off x="251427" y="19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考点三</a:t>
            </a:r>
            <a:r>
              <a:rPr lang="zh-CN" altLang="zh-C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求异面直线所成的角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752072"/>
                <a:ext cx="11589417" cy="29302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山西联合模拟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在正四面体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则异面直线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所成角的余弦值为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𝟐𝟏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altLang="zh-CN" sz="2600" b="1" smtClean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上取点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52072"/>
                <a:ext cx="11589417" cy="2930226"/>
              </a:xfrm>
              <a:prstGeom prst="rect">
                <a:avLst/>
              </a:prstGeom>
              <a:blipFill rotWithShape="0">
                <a:blip r:embed="rId5"/>
                <a:stretch>
                  <a:fillRect l="-947" b="-20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/>
          <p:cNvSpPr/>
          <p:nvPr>
            <p:custDataLst>
              <p:tags r:id="rId3"/>
            </p:custDataLst>
          </p:nvPr>
        </p:nvSpPr>
        <p:spPr>
          <a:xfrm>
            <a:off x="4023836" y="154153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6" name="image73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5914" y="3153769"/>
            <a:ext cx="2739868" cy="30843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708302" y="3710757"/>
                <a:ext cx="7915728" cy="26257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或其补角为异面直线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不妨设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302" y="3710757"/>
                <a:ext cx="7915728" cy="2625783"/>
              </a:xfrm>
              <a:prstGeom prst="rect">
                <a:avLst/>
              </a:prstGeom>
              <a:blipFill rotWithShape="0">
                <a:blip r:embed="rId7"/>
                <a:stretch>
                  <a:fillRect l="-13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437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664"/>
            <a:ext cx="12190413" cy="62069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621443"/>
                <a:ext cx="11589417" cy="50296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由余弦定理可得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DE·DC·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EDC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=7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同理可得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由余弦定理的推论可得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𝑴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𝑴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𝑪𝑬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𝑬𝑴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ra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由于异面直线所成角的范围为</a:t>
                </a:r>
                <a14:m>
                  <m:oMath xmlns:m="http://schemas.openxmlformats.org/officeDocument/2006/math">
                    <m:d>
                      <m:dPr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所以异面直线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029647"/>
              </a:xfrm>
              <a:prstGeom prst="rect">
                <a:avLst/>
              </a:prstGeom>
              <a:blipFill rotWithShape="0">
                <a:blip r:embed="rId3"/>
                <a:stretch>
                  <a:fillRect l="-947" b="-3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04311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913103"/>
            <a:ext cx="12190413" cy="331447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29191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在长方体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则异面直线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所成角的余弦值为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altLang="zh-CN" sz="2600" b="1" smtClean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2919132"/>
              </a:xfrm>
              <a:prstGeom prst="rect">
                <a:avLst/>
              </a:prstGeom>
              <a:blipFill rotWithShape="0">
                <a:blip r:embed="rId4"/>
                <a:stretch>
                  <a:fillRect l="-947" r="-368" b="-12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2549874" y="1376307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121" name="image74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526" y="2977034"/>
            <a:ext cx="2717595" cy="326111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71450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85159" y="3467661"/>
            <a:ext cx="8535732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在长方体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的面上补一相同的长方体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CDEF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易知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为异面直线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所成角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或其补角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因为在长方体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7971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64164"/>
            <a:ext cx="12190413" cy="62069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51132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</m:t>
                        </m:r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由余弦定理的推论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e>
                            </m:rad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e>
                            </m:rad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即异面直线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113259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02172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2447" y="2181729"/>
            <a:ext cx="11615487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求异面直线所成的角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关键是将其中一条直线平移到某个位置使其与另一条直线相交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或将两条直线同时平移到某个位置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使其相交形成三角形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平移直线的方法有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直接平移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中位线平移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补形平移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5105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3252157"/>
            <a:ext cx="12190413" cy="298332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43422" y="557943"/>
            <a:ext cx="822808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训练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正四棱柱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的侧面展开图是边长为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的正方形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则在正四棱柱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异面直线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AK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所成的角的大小为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6654260" y="1859161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8193" name="image75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584" y="542355"/>
            <a:ext cx="2847824" cy="26714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701435" y="2591086"/>
            <a:ext cx="10375091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A.30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             </a:t>
            </a:r>
            <a:r>
              <a:rPr lang="en-US" altLang="zh-CN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B.45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	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altLang="zh-CN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C.60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	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D.90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99149" y="3186968"/>
            <a:ext cx="8228081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根据题意还原正四棱柱的直观图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6" name="image76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723" y="3354511"/>
            <a:ext cx="1347568" cy="280743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681831" y="3800383"/>
                <a:ext cx="10375091" cy="2539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KG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KG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AKG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或其补角为异面直线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AK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AK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KG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AKG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即异面直线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AK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LM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所成的角为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90°.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31" y="3800383"/>
                <a:ext cx="10375091" cy="2539798"/>
              </a:xfrm>
              <a:prstGeom prst="rect">
                <a:avLst/>
              </a:prstGeom>
              <a:blipFill rotWithShape="0">
                <a:blip r:embed="rId6"/>
                <a:stretch>
                  <a:fillRect l="-1058" t="-1199" b="-35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81028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345474"/>
            <a:ext cx="12190413" cy="391503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18116"/>
                <a:ext cx="11589417" cy="25364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许昌调研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正四棱锥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的所有棱长都相等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则异面直线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所成角的余弦值为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OE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18116"/>
                <a:ext cx="11589417" cy="2536400"/>
              </a:xfrm>
              <a:prstGeom prst="rect">
                <a:avLst/>
              </a:prstGeom>
              <a:blipFill rotWithShape="0">
                <a:blip r:embed="rId4"/>
                <a:stretch>
                  <a:fillRect l="-947" b="-24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5040471" y="109172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77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07250" y="2565686"/>
            <a:ext cx="3136712" cy="2124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351504" y="2883313"/>
                <a:ext cx="9073134" cy="28671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OE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OEB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或其补角为异面直线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因为正四棱锥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的所有棱长都相等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所以设棱长为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OE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OE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OEB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𝑶𝑬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𝑩𝑬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04" y="2883313"/>
                <a:ext cx="9073134" cy="2867132"/>
              </a:xfrm>
              <a:prstGeom prst="rect">
                <a:avLst/>
              </a:prstGeom>
              <a:blipFill rotWithShape="0">
                <a:blip r:embed="rId6"/>
                <a:stretch>
                  <a:fillRect l="-1210" t="-213" b="-8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6979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课时对点精练</a:t>
            </a:r>
            <a:endParaRPr lang="zh-CN" altLang="en-US" sz="4800" b="1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7162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 err="1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KESHIDUIDIANJINGLIAN</a:t>
            </a:r>
            <a:r>
              <a:rPr lang="en-US" altLang="zh-CN" sz="1600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1600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1862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五边形 8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0" name="燕尾形 9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367596" y="2565359"/>
            <a:ext cx="6514252" cy="83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知识诊断自测</a:t>
            </a: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1104756" y="2342422"/>
            <a:ext cx="1928879" cy="1727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75216" y="3429159"/>
            <a:ext cx="4052042" cy="337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ZHISHIZHENDUANZICE</a:t>
            </a:r>
          </a:p>
        </p:txBody>
      </p:sp>
    </p:spTree>
    <p:extLst>
      <p:ext uri="{BB962C8B-B14F-4D97-AF65-F5344CB8AC3E}">
        <p14:creationId xmlns:p14="http://schemas.microsoft.com/office/powerpoint/2010/main" val="33668404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978496"/>
            <a:ext cx="12190413" cy="221729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9864" y="367316"/>
            <a:ext cx="11474670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一、单选题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若直线上有两个点在平面外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直线上至少有一个点在平面内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B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直线上有无穷多个点在平面内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直线上所有点都在平面外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直线上至多有一个点在平面内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根据题意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两点确定一条直线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那么由于直线上有两个点在平面外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则直线在平面外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只能是直线与平面相交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或者直线与平面平行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那么可知直线上至多有一个点在平面内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5231098" y="1073793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24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>
            <p:custDataLst>
              <p:tags r:id="rId1"/>
            </p:custDataLst>
          </p:nvPr>
        </p:nvSpPr>
        <p:spPr>
          <a:xfrm>
            <a:off x="0" y="2490033"/>
            <a:ext cx="12190413" cy="372671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69382" y="380016"/>
            <a:ext cx="11589417" cy="5436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已知空间中不过同一点的三条直线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两两相交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充分不必要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条件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必要不充分条件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充要条件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既不充分也不必要条件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在同一平面内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可能有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两两平行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可能没有公共点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所以不能推出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两两相交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两两相交且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不经过同一点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可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MS Mincho" panose="02020609040205080304" pitchFamily="49" charset="-128"/>
                <a:cs typeface="MS Mincho" panose="02020609040205080304" pitchFamily="49" charset="-128"/>
              </a:rPr>
              <a:t>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确定平面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在同一平面内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综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两两相交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的必要不充分条件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1266412" y="931553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6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312646"/>
            <a:ext cx="12190413" cy="387803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92501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MS Mincho" panose="02020609040205080304" pitchFamily="49" charset="-128"/>
                <a:cs typeface="MS Mincho" panose="02020609040205080304" pitchFamily="49" charset="-128"/>
              </a:rPr>
              <a:t>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三点确定的平面为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B.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BM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已知过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三点确定的平面为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4132617" y="1198380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8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2946999"/>
            <a:ext cx="12190413" cy="330902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9382" y="492501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已知平面外一点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和平面内不共线三点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A′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B′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C′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分别在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若延长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A′B′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B′C′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A′C′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与平面分别交于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三点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三点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A.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成钝角三角形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B.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成锐角三角形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C.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成直角三角形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D.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在一条直线上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为已知平面与平面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A′B′C′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的公共点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由基本事实知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共线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10348944" y="1172980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57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2626240"/>
            <a:ext cx="12190413" cy="358129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09396" y="492501"/>
            <a:ext cx="9389306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已知直三棱柱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的所有棱长都相等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所成角的余弦值为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6514560" y="1185680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9217" name="image79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489" y="171199"/>
            <a:ext cx="2388870" cy="247054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6097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461796" y="1612551"/>
                <a:ext cx="9389306" cy="15937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altLang="zh-CN" sz="26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          </m:t>
                    </m:r>
                  </m:oMath>
                </a14:m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	        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zh-CN" altLang="zh-CN" sz="1150" dirty="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796" y="1612551"/>
                <a:ext cx="9389306" cy="1593770"/>
              </a:xfrm>
              <a:prstGeom prst="rect">
                <a:avLst/>
              </a:prstGeom>
              <a:blipFill rotWithShape="0">
                <a:blip r:embed="rId5"/>
                <a:stretch>
                  <a:fillRect l="-1169" b="-88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80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65242" y="2930344"/>
            <a:ext cx="2370441" cy="26074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465803" y="3239167"/>
                <a:ext cx="11042777" cy="30424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或其补角为异面直线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因为直三棱柱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的所有棱长都相等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设三棱柱的棱长都为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由余弦定理的推论可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endParaRPr lang="en-US" altLang="zh-CN" sz="2600" b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e>
                            </m:rad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即异面直线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03" y="3239167"/>
                <a:ext cx="11042777" cy="3042436"/>
              </a:xfrm>
              <a:prstGeom prst="rect">
                <a:avLst/>
              </a:prstGeom>
              <a:blipFill rotWithShape="0">
                <a:blip r:embed="rId7"/>
                <a:stretch>
                  <a:fillRect l="-993" t="-2405" b="-14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410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69383" y="492501"/>
            <a:ext cx="863417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在四面体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分别是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 dirty="0" err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dirty="0" err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则下列说法中错误的是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7019350" y="120602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81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1727" y="837470"/>
            <a:ext cx="3207652" cy="267367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42004" y="1790605"/>
            <a:ext cx="922566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四点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共面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QME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CBD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∽△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MEQ		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四边形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MNPQ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为梯形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19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421783" y="316516"/>
                <a:ext cx="11938206" cy="55607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同理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MNPQ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为平行四边形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四点共面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由等角定理知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QME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所以由等角定理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可知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QME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QEM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MQE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∽△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MEQ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3" y="316516"/>
                <a:ext cx="11938206" cy="5560753"/>
              </a:xfrm>
              <a:prstGeom prst="rect">
                <a:avLst/>
              </a:prstGeom>
              <a:blipFill rotWithShape="0">
                <a:blip r:embed="rId3"/>
                <a:stretch>
                  <a:fillRect l="-919" b="-5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378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121924"/>
            <a:ext cx="12190413" cy="315997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9382" y="492501"/>
            <a:ext cx="11589417" cy="5785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1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是两个不同的平面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是三条不同的直线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是三个不同的点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则下列说法错误的是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1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1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内不共线的三点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MS Mincho" panose="02020609040205080304" pitchFamily="49" charset="-128"/>
                <a:cs typeface="MS Mincho" panose="02020609040205080304" pitchFamily="49" charset="-128"/>
              </a:rPr>
              <a:t>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1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为异面直线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1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1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的公共点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所以由基本事实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1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由基本事实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及点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不共线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MS Mincho" panose="02020609040205080304" pitchFamily="49" charset="-128"/>
                <a:cs typeface="MS Mincho" panose="02020609040205080304" pitchFamily="49" charset="-128"/>
              </a:rPr>
              <a:t>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1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的位置关系不确定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的位置关系亦不确定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1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由基本事实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及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3930404" y="906153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50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3017311"/>
            <a:ext cx="12190413" cy="327699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492501"/>
                <a:ext cx="11589417" cy="32247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在正四棱锥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则三棱锥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EFG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的体积为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3224794"/>
              </a:xfrm>
              <a:prstGeom prst="rect">
                <a:avLst/>
              </a:prstGeom>
              <a:blipFill rotWithShape="0">
                <a:blip r:embed="rId4"/>
                <a:stretch>
                  <a:fillRect l="-947" r="-684" b="-17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7759922" y="1477907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83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17124" y="2997740"/>
            <a:ext cx="2511617" cy="303105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54545" y="3676755"/>
            <a:ext cx="11589417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的交点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由题意知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DFB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为等腰三角形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52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227489"/>
                <a:ext cx="11589417" cy="36038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𝑩𝑭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𝑩𝑭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在等腰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BPC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𝑷𝑪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227489"/>
                <a:ext cx="11589417" cy="3603872"/>
              </a:xfrm>
              <a:prstGeom prst="rect">
                <a:avLst/>
              </a:prstGeom>
              <a:blipFill rotWithShape="0">
                <a:blip r:embed="rId3"/>
                <a:stretch>
                  <a:fillRect l="-947" b="-13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84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8515" y="899483"/>
            <a:ext cx="3074158" cy="360334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49777" y="3683921"/>
            <a:ext cx="13060513" cy="18928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zh-CN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三棱锥</a:t>
            </a:r>
            <a:r>
              <a:rPr lang="en-US" altLang="zh-CN" sz="26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 baseline="-2500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EFG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zh-CN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三棱锥</a:t>
            </a:r>
            <a:r>
              <a:rPr lang="en-US" altLang="zh-CN" sz="26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EFG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zh-CN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三棱锥</a:t>
            </a:r>
            <a:r>
              <a:rPr lang="en-US" altLang="zh-CN" sz="26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baseline="-2500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ECG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29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69382" y="876357"/>
            <a:ext cx="1158941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与平面有关的基本事实及推论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zh-CN" sz="2600" b="1" smtClean="0">
                <a:latin typeface="Times New Roman" panose="02020603050405020304" pitchFamily="18" charset="0"/>
              </a:rPr>
              <a:t>  (</a:t>
            </a:r>
            <a:r>
              <a:rPr lang="en-US" altLang="zh-CN" sz="2600" b="1">
                <a:latin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与平面有关的三个基本事实</a:t>
            </a:r>
            <a:endParaRPr lang="zh-CN" altLang="zh-CN" sz="1050" kern="1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187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260" y="3152319"/>
            <a:ext cx="1944243" cy="729091"/>
          </a:xfrm>
          <a:prstGeom prst="rect">
            <a:avLst/>
          </a:prstGeom>
        </p:spPr>
      </p:pic>
      <p:pic>
        <p:nvPicPr>
          <p:cNvPr id="4" name="image188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6150" y="4660191"/>
            <a:ext cx="2025730" cy="809148"/>
          </a:xfrm>
          <a:prstGeom prst="rect">
            <a:avLst/>
          </a:prstGeom>
        </p:spPr>
      </p:pic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761153"/>
              </p:ext>
            </p:extLst>
          </p:nvPr>
        </p:nvGraphicFramePr>
        <p:xfrm>
          <a:off x="503777" y="2057305"/>
          <a:ext cx="11233404" cy="4297680"/>
        </p:xfrm>
        <a:graphic>
          <a:graphicData uri="http://schemas.openxmlformats.org/drawingml/2006/table">
            <a:tbl>
              <a:tblPr firstRow="1" firstCol="1" bandRow="1"/>
              <a:tblGrid>
                <a:gridCol w="1702943"/>
                <a:gridCol w="4094944"/>
                <a:gridCol w="2532748"/>
                <a:gridCol w="2902769"/>
              </a:tblGrid>
              <a:tr h="2506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基本事实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内容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图形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符号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98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基本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事实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过</a:t>
                      </a:r>
                      <a:r>
                        <a:rPr kumimoji="0" lang="en-US" altLang="zh-CN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________________</a:t>
                      </a:r>
                      <a:r>
                        <a:rPr lang="zh-CN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的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三个点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有且只有一个平面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三点不共线</a:t>
                      </a:r>
                      <a:r>
                        <a:rPr lang="en-US" sz="2500" b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Cambria Math" panose="02040503050406030204" pitchFamily="18" charset="0"/>
                        </a:rPr>
                        <a:t>⇒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存在唯一的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使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zh-CN" sz="2500" b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∈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98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基本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事实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如果一条直线上</a:t>
                      </a:r>
                      <a:r>
                        <a:rPr lang="zh-CN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的</a:t>
                      </a:r>
                      <a:r>
                        <a:rPr kumimoji="0" lang="en-US" altLang="zh-CN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</a:t>
                      </a:r>
                      <a:r>
                        <a:rPr lang="zh-CN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在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一个平面内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那么这条直线在这个平面内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zh-CN" sz="2500" b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∈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zh-CN" sz="2500" b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∈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且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zh-CN" sz="2500" b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∈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zh-CN" sz="2500" b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∈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sz="2500" b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Cambria Math" panose="02040503050406030204" pitchFamily="18" charset="0"/>
                        </a:rPr>
                        <a:t>⇒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500" b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Cambria Math" panose="02040503050406030204" pitchFamily="18" charset="0"/>
                        </a:rPr>
                        <a:t>⊂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2651474" y="3073940"/>
            <a:ext cx="252986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5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不在一条直线上</a:t>
            </a:r>
            <a:endParaRPr lang="zh-CN" altLang="en-US" sz="25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67230" y="4614640"/>
            <a:ext cx="118974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5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两个点</a:t>
            </a:r>
            <a:endParaRPr lang="zh-CN" altLang="en-US" sz="25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35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-242665"/>
            <a:ext cx="12190413" cy="653697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49777" y="388875"/>
                <a:ext cx="13060513" cy="434978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为等腰直角三角形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则在等腰直角三角形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易求得点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的距离即点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到底面的距离为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CEG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的距离为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正方形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AEG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CDG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CEB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2=4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故所求三棱锥的体积为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777" y="388875"/>
                <a:ext cx="13060513" cy="4349781"/>
              </a:xfrm>
              <a:prstGeom prst="rect">
                <a:avLst/>
              </a:prstGeom>
              <a:blipFill rotWithShape="0">
                <a:blip r:embed="rId3"/>
                <a:stretch>
                  <a:fillRect l="-840" b="-5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815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69383" y="492501"/>
            <a:ext cx="801112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二、多选题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则下列结论正确的是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1533239" y="2392942"/>
            <a:ext cx="995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ABC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85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2359" y="1353580"/>
            <a:ext cx="3267024" cy="294032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74681" y="2997740"/>
            <a:ext cx="8011122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三点共线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B.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9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383" y="492501"/>
            <a:ext cx="8011122" cy="542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的交线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三点共线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外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不共面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ABC.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79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3888209"/>
            <a:ext cx="12190413" cy="240609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92501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是正三棱柱的顶点或所在棱的中点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则表示直线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是异面直线的图形有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3470597" y="1185680"/>
            <a:ext cx="7184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86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97766" y="1756728"/>
            <a:ext cx="6178372" cy="214230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21782" y="3808655"/>
            <a:ext cx="1158941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为所在棱的中点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GM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三点共面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但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MS Mincho" panose="02020609040205080304" pitchFamily="49" charset="-128"/>
                <a:cs typeface="MS Mincho" panose="02020609040205080304" pitchFamily="49" charset="-128"/>
              </a:rPr>
              <a:t>∉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GHN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异面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97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1"/>
            <a:ext cx="12190413" cy="629430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21782" y="837470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87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3602" y="1054400"/>
            <a:ext cx="1963882" cy="206599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65804" y="1485551"/>
            <a:ext cx="115894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为所在棱的中点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GM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GM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但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MS Mincho" panose="02020609040205080304" pitchFamily="49" charset="-128"/>
                <a:cs typeface="MS Mincho" panose="02020609040205080304" pitchFamily="49" charset="-128"/>
              </a:rPr>
              <a:t>∉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GMN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异面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03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670787"/>
            <a:ext cx="12190413" cy="349057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2477" y="492501"/>
            <a:ext cx="8641080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如图是正四面体的平面展开图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则在这个正四面体中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7289768" y="983070"/>
            <a:ext cx="995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10241" name="image88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058" y="367316"/>
            <a:ext cx="2552213" cy="23888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5716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8475" y="1472851"/>
            <a:ext cx="7915728" cy="1154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平行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B.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为异面直线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成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60°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角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12283" y="2578386"/>
            <a:ext cx="8707301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把平面展开图还原成正四面体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0244" name="image89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477" y="3320168"/>
            <a:ext cx="2989355" cy="279171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5335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564683" y="3137567"/>
            <a:ext cx="8707301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其中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重合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三点重合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易知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异面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异面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GM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∵△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GMH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为等边三角形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成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60°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角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由图易得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因此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正确的选项是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BCD.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80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993583"/>
            <a:ext cx="12190413" cy="330072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382" y="492501"/>
            <a:ext cx="733801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三、填空题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正方体的底面与正四面体的底面在同一平面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与正方体的六个面所在的平面相交的平面个数为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6177092" y="2337595"/>
            <a:ext cx="3513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4</a:t>
            </a:r>
            <a:endParaRPr lang="zh-CN" altLang="en-US" sz="2600" b="1" dirty="0">
              <a:solidFill>
                <a:srgbClr val="C00000"/>
              </a:solidFill>
            </a:endParaRPr>
          </a:p>
        </p:txBody>
      </p:sp>
      <p:pic>
        <p:nvPicPr>
          <p:cNvPr id="5" name="image90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8034" y="1381062"/>
            <a:ext cx="4312725" cy="161667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25250" y="2993584"/>
            <a:ext cx="1095953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由图可以看出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平行于正方体左右两个侧面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与另外四个侧面相交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71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1926572"/>
            <a:ext cx="12190413" cy="433337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577027"/>
            <a:ext cx="820212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13.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如图为正方体表面的一种展开图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则图中的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EF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在原正方体中互为异面直线的有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6743287" y="1218597"/>
            <a:ext cx="3513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</a:rPr>
              <a:t>3</a:t>
            </a:r>
            <a:endParaRPr lang="zh-CN" altLang="en-US" sz="2600" b="1" dirty="0">
              <a:solidFill>
                <a:srgbClr val="C00000"/>
              </a:solidFill>
            </a:endParaRPr>
          </a:p>
        </p:txBody>
      </p:sp>
      <p:pic>
        <p:nvPicPr>
          <p:cNvPr id="5" name="image91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26" y="392970"/>
            <a:ext cx="2655555" cy="212444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21782" y="1943005"/>
            <a:ext cx="8202121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把平面展开图还原为原正方体如图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92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8774" y="2781713"/>
            <a:ext cx="2808351" cy="206509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86882" y="4953411"/>
            <a:ext cx="8202121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易知异面直线有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01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2589087"/>
            <a:ext cx="12190413" cy="370522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339748" y="454401"/>
                <a:ext cx="7915728" cy="14845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是异面直线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分别为线段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𝑬𝑫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𝑩𝑭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𝑭𝑪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所成角的大小为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48" y="454401"/>
                <a:ext cx="7915728" cy="1484574"/>
              </a:xfrm>
              <a:prstGeom prst="rect">
                <a:avLst/>
              </a:prstGeom>
              <a:blipFill rotWithShape="0">
                <a:blip r:embed="rId4"/>
                <a:stretch>
                  <a:fillRect l="-1387" r="-1387" b="-497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3412271" y="1816005"/>
            <a:ext cx="853119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60°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1265" name="image93.jpe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503" y="405416"/>
            <a:ext cx="2703566" cy="209393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621688" y="2612330"/>
            <a:ext cx="9578031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1268" name="image94.jpe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530" y="3518329"/>
            <a:ext cx="2638775" cy="196663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20967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694531" y="3213767"/>
                <a:ext cx="9578031" cy="24263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𝑬𝑫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𝑩𝑮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𝑮𝑫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𝑩𝑭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𝑭𝑪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𝑩𝑮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𝑮𝑫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𝑩𝑭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𝑭𝑪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GF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或其补角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31" y="3213767"/>
                <a:ext cx="9578031" cy="2426305"/>
              </a:xfrm>
              <a:prstGeom prst="rect">
                <a:avLst/>
              </a:prstGeom>
              <a:blipFill rotWithShape="0">
                <a:blip r:embed="rId7"/>
                <a:stretch>
                  <a:fillRect l="-1146" b="-27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372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1"/>
            <a:ext cx="12190413" cy="629430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694531" y="621443"/>
                <a:ext cx="9578031" cy="28010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𝟕</m:t>
                                </m:r>
                              </m:e>
                            </m:rad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=120°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所成角的大小为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60°.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31" y="621443"/>
                <a:ext cx="9578031" cy="2801023"/>
              </a:xfrm>
              <a:prstGeom prst="rect">
                <a:avLst/>
              </a:prstGeom>
              <a:blipFill rotWithShape="0">
                <a:blip r:embed="rId3"/>
                <a:stretch>
                  <a:fillRect l="-1146" b="-21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11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713564"/>
              </p:ext>
            </p:extLst>
          </p:nvPr>
        </p:nvGraphicFramePr>
        <p:xfrm>
          <a:off x="478504" y="1244124"/>
          <a:ext cx="11233404" cy="3063240"/>
        </p:xfrm>
        <a:graphic>
          <a:graphicData uri="http://schemas.openxmlformats.org/drawingml/2006/table">
            <a:tbl>
              <a:tblPr firstRow="1" firstCol="1" bandRow="1"/>
              <a:tblGrid>
                <a:gridCol w="1819494"/>
                <a:gridCol w="3365154"/>
                <a:gridCol w="3145987"/>
                <a:gridCol w="2902769"/>
              </a:tblGrid>
              <a:tr h="2506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基本事实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内容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图形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符号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21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基本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事实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如果两个不重合的平面有一个公共点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那么它们有且只有一</a:t>
                      </a:r>
                      <a:r>
                        <a:rPr lang="zh-CN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条</a:t>
                      </a:r>
                      <a:r>
                        <a:rPr kumimoji="0" lang="en-US" altLang="zh-CN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__________________</a:t>
                      </a:r>
                      <a:endParaRPr kumimoji="0" lang="zh-CN" sz="2600" i="0" u="none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zh-CN" sz="2500" b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∈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且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zh-CN" sz="2500" b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∈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sz="2500" b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Cambria Math" panose="02040503050406030204" pitchFamily="18" charset="0"/>
                        </a:rPr>
                        <a:t>⇒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∩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且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zh-CN" sz="2500" b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∈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image189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7906" y="1993805"/>
            <a:ext cx="2160271" cy="198077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493211" y="3671221"/>
            <a:ext cx="286488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5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过该点的公共直线</a:t>
            </a:r>
            <a:endParaRPr lang="zh-CN" altLang="en-US" sz="25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5342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010595"/>
            <a:ext cx="12190413" cy="322681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69382" y="492501"/>
            <a:ext cx="906623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四、解答题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在空间四边形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分别是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分别在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BG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∶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DH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∶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∶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89" name="image95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642" y="621443"/>
            <a:ext cx="3035320" cy="31498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5049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554545" y="2374932"/>
                <a:ext cx="11589417" cy="39600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求证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四点共面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证明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𝑩𝑮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𝑮𝑪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𝑫𝑯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𝑯𝑪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四点共面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45" y="2374932"/>
                <a:ext cx="11589417" cy="3960058"/>
              </a:xfrm>
              <a:prstGeom prst="rect">
                <a:avLst/>
              </a:prstGeom>
              <a:blipFill rotWithShape="0">
                <a:blip r:embed="rId4"/>
                <a:stretch>
                  <a:fillRect l="-947" b="-12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466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206325"/>
            <a:ext cx="12190413" cy="512578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382" y="492501"/>
            <a:ext cx="11589417" cy="362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FH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三点共线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同理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的公共点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三点共线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1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2324259"/>
            <a:ext cx="12190413" cy="394465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8398" y="479801"/>
            <a:ext cx="7915728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16.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在四棱锥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底面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为正方形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边长为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37" name="image96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476" y="524728"/>
            <a:ext cx="2663245" cy="24730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423498" y="1691054"/>
                <a:ext cx="8264032" cy="41150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为等边三角形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求四棱锥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的体积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的边长为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为等边三角形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60°=2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体积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 i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498" y="1691054"/>
                <a:ext cx="8264032" cy="4115037"/>
              </a:xfrm>
              <a:prstGeom prst="rect">
                <a:avLst/>
              </a:prstGeom>
              <a:blipFill rotWithShape="0">
                <a:blip r:embed="rId4"/>
                <a:stretch>
                  <a:fillRect l="-13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122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055580"/>
            <a:ext cx="12190413" cy="519146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481743"/>
                <a:ext cx="11589417" cy="56735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45°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所成角的正切值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或其补角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45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=45°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PAB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𝑷𝑩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所成角的正切值为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81743"/>
                <a:ext cx="11589417" cy="5673541"/>
              </a:xfrm>
              <a:prstGeom prst="rect">
                <a:avLst/>
              </a:prstGeom>
              <a:blipFill rotWithShape="0">
                <a:blip r:embed="rId3"/>
                <a:stretch>
                  <a:fillRect l="-947" t="-107" r="-316" b="-2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385" name="image97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134" y="1220313"/>
            <a:ext cx="2618774" cy="24211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34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20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621443"/>
            <a:ext cx="11589417" cy="61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  <a:tab pos="5311140" algn="l"/>
                <a:tab pos="8011160" algn="l"/>
              </a:tabLst>
            </a:pPr>
            <a:r>
              <a:rPr lang="en-US" altLang="zh-CN" sz="2600" b="1">
                <a:latin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三个推论</a:t>
            </a:r>
            <a:endParaRPr lang="zh-CN" altLang="zh-CN" sz="1050" kern="1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190.jpeg"/>
          <p:cNvPicPr/>
          <p:nvPr/>
        </p:nvPicPr>
        <p:blipFill>
          <a:blip r:embed="rId3"/>
          <a:stretch>
            <a:fillRect/>
          </a:stretch>
        </p:blipFill>
        <p:spPr>
          <a:xfrm>
            <a:off x="6908387" y="2250936"/>
            <a:ext cx="2436723" cy="773811"/>
          </a:xfrm>
          <a:prstGeom prst="rect">
            <a:avLst/>
          </a:prstGeom>
        </p:spPr>
      </p:pic>
      <p:pic>
        <p:nvPicPr>
          <p:cNvPr id="4" name="image191.jpeg"/>
          <p:cNvPicPr/>
          <p:nvPr/>
        </p:nvPicPr>
        <p:blipFill>
          <a:blip r:embed="rId4"/>
          <a:stretch>
            <a:fillRect/>
          </a:stretch>
        </p:blipFill>
        <p:spPr>
          <a:xfrm>
            <a:off x="7041399" y="3512294"/>
            <a:ext cx="2138611" cy="743508"/>
          </a:xfrm>
          <a:prstGeom prst="rect">
            <a:avLst/>
          </a:prstGeom>
        </p:spPr>
      </p:pic>
      <p:pic>
        <p:nvPicPr>
          <p:cNvPr id="6" name="image192.jpeg"/>
          <p:cNvPicPr/>
          <p:nvPr/>
        </p:nvPicPr>
        <p:blipFill>
          <a:blip r:embed="rId5"/>
          <a:stretch>
            <a:fillRect/>
          </a:stretch>
        </p:blipFill>
        <p:spPr>
          <a:xfrm>
            <a:off x="6796630" y="4708088"/>
            <a:ext cx="2501148" cy="869547"/>
          </a:xfrm>
          <a:prstGeom prst="rect">
            <a:avLst/>
          </a:prstGeom>
        </p:spPr>
      </p:pic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731026"/>
              </p:ext>
            </p:extLst>
          </p:nvPr>
        </p:nvGraphicFramePr>
        <p:xfrm>
          <a:off x="389477" y="1389031"/>
          <a:ext cx="10801349" cy="4434840"/>
        </p:xfrm>
        <a:graphic>
          <a:graphicData uri="http://schemas.openxmlformats.org/drawingml/2006/table">
            <a:tbl>
              <a:tblPr firstRow="1" firstCol="1" bandRow="1"/>
              <a:tblGrid>
                <a:gridCol w="1255014"/>
                <a:gridCol w="4720200"/>
                <a:gridCol w="3447239"/>
                <a:gridCol w="1378896"/>
              </a:tblGrid>
              <a:tr h="6559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推论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内容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图形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作用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15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推论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经过</a:t>
                      </a:r>
                      <a:r>
                        <a:rPr kumimoji="0" lang="en-US" altLang="zh-CN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__________</a:t>
                      </a:r>
                      <a:r>
                        <a:rPr lang="zh-CN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和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这条直线外一点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有且只有一个平面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确定平面的依据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15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推论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经过</a:t>
                      </a:r>
                      <a:r>
                        <a:rPr kumimoji="0" lang="en-US" altLang="zh-CN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__________</a:t>
                      </a:r>
                      <a:r>
                        <a:rPr lang="zh-CN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直线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有且只有一个平面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2215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推论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经过</a:t>
                      </a:r>
                      <a:r>
                        <a:rPr kumimoji="0" lang="en-US" altLang="zh-CN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__________</a:t>
                      </a:r>
                      <a:r>
                        <a:rPr lang="zh-CN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直线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有且只有一个平面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2448260" y="2146332"/>
            <a:ext cx="15247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5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一条直线</a:t>
            </a:r>
            <a:endParaRPr lang="zh-CN" altLang="en-US" sz="25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04267" y="3399885"/>
            <a:ext cx="15247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5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两条相交</a:t>
            </a:r>
            <a:endParaRPr lang="zh-CN" altLang="en-US" sz="25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468580" y="4642580"/>
            <a:ext cx="15247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5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两条平行</a:t>
            </a:r>
            <a:endParaRPr lang="zh-CN" altLang="en-US" sz="25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7020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utoUpdateAnimBg="0"/>
      <p:bldP spid="9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621443"/>
            <a:ext cx="11589417" cy="61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  <a:tab pos="5311140" algn="l"/>
                <a:tab pos="8011160" algn="l"/>
              </a:tabLst>
            </a:pPr>
            <a:r>
              <a:rPr lang="en-US" altLang="zh-CN" sz="2600" b="1">
                <a:latin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空间点、直线、平面之间的位置关系</a:t>
            </a:r>
            <a:endParaRPr lang="zh-CN" altLang="zh-CN" sz="1050" kern="1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193.jpeg"/>
          <p:cNvPicPr/>
          <p:nvPr/>
        </p:nvPicPr>
        <p:blipFill>
          <a:blip r:embed="rId3"/>
          <a:stretch>
            <a:fillRect/>
          </a:stretch>
        </p:blipFill>
        <p:spPr>
          <a:xfrm>
            <a:off x="3197828" y="2916998"/>
            <a:ext cx="2064284" cy="728823"/>
          </a:xfrm>
          <a:prstGeom prst="rect">
            <a:avLst/>
          </a:prstGeom>
        </p:spPr>
      </p:pic>
      <p:pic>
        <p:nvPicPr>
          <p:cNvPr id="4" name="image194.jpeg"/>
          <p:cNvPicPr/>
          <p:nvPr/>
        </p:nvPicPr>
        <p:blipFill>
          <a:blip r:embed="rId4"/>
          <a:stretch>
            <a:fillRect/>
          </a:stretch>
        </p:blipFill>
        <p:spPr>
          <a:xfrm>
            <a:off x="5879179" y="3018471"/>
            <a:ext cx="1944243" cy="728823"/>
          </a:xfrm>
          <a:prstGeom prst="rect">
            <a:avLst/>
          </a:prstGeom>
        </p:spPr>
      </p:pic>
      <p:pic>
        <p:nvPicPr>
          <p:cNvPr id="6" name="image195.jpeg"/>
          <p:cNvPicPr/>
          <p:nvPr/>
        </p:nvPicPr>
        <p:blipFill>
          <a:blip r:embed="rId5"/>
          <a:stretch>
            <a:fillRect/>
          </a:stretch>
        </p:blipFill>
        <p:spPr>
          <a:xfrm>
            <a:off x="8624030" y="2775572"/>
            <a:ext cx="1944243" cy="1213276"/>
          </a:xfrm>
          <a:prstGeom prst="rect">
            <a:avLst/>
          </a:prstGeom>
        </p:spPr>
      </p:pic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014940"/>
              </p:ext>
            </p:extLst>
          </p:nvPr>
        </p:nvGraphicFramePr>
        <p:xfrm>
          <a:off x="478505" y="1701576"/>
          <a:ext cx="10369294" cy="3255266"/>
        </p:xfrm>
        <a:graphic>
          <a:graphicData uri="http://schemas.openxmlformats.org/drawingml/2006/table">
            <a:tbl>
              <a:tblPr firstRow="1" firstCol="1" bandRow="1"/>
              <a:tblGrid>
                <a:gridCol w="1080134"/>
                <a:gridCol w="1512189"/>
                <a:gridCol w="2376297"/>
                <a:gridCol w="2808351"/>
                <a:gridCol w="2592323"/>
              </a:tblGrid>
              <a:tr h="524003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直线与直线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直线与平面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平面与平面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9386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平行关系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图形语言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07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符号语言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∥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∥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∥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β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12283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196.jpeg"/>
          <p:cNvPicPr/>
          <p:nvPr/>
        </p:nvPicPr>
        <p:blipFill>
          <a:blip r:embed="rId3"/>
          <a:stretch>
            <a:fillRect/>
          </a:stretch>
        </p:blipFill>
        <p:spPr>
          <a:xfrm>
            <a:off x="3668109" y="1765205"/>
            <a:ext cx="1944243" cy="728823"/>
          </a:xfrm>
          <a:prstGeom prst="rect">
            <a:avLst/>
          </a:prstGeom>
        </p:spPr>
      </p:pic>
      <p:pic>
        <p:nvPicPr>
          <p:cNvPr id="8" name="image197.jpeg"/>
          <p:cNvPicPr/>
          <p:nvPr/>
        </p:nvPicPr>
        <p:blipFill>
          <a:blip r:embed="rId4"/>
          <a:stretch>
            <a:fillRect/>
          </a:stretch>
        </p:blipFill>
        <p:spPr>
          <a:xfrm>
            <a:off x="6425660" y="1400267"/>
            <a:ext cx="1944243" cy="1457646"/>
          </a:xfrm>
          <a:prstGeom prst="rect">
            <a:avLst/>
          </a:prstGeom>
        </p:spPr>
      </p:pic>
      <p:pic>
        <p:nvPicPr>
          <p:cNvPr id="9" name="image198.jpeg"/>
          <p:cNvPicPr/>
          <p:nvPr/>
        </p:nvPicPr>
        <p:blipFill>
          <a:blip r:embed="rId5"/>
          <a:stretch>
            <a:fillRect/>
          </a:stretch>
        </p:blipFill>
        <p:spPr>
          <a:xfrm>
            <a:off x="9173200" y="1472451"/>
            <a:ext cx="1699873" cy="1093235"/>
          </a:xfrm>
          <a:prstGeom prst="rect">
            <a:avLst/>
          </a:prstGeom>
        </p:spPr>
      </p:pic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518427"/>
              </p:ext>
            </p:extLst>
          </p:nvPr>
        </p:nvGraphicFramePr>
        <p:xfrm>
          <a:off x="465677" y="583343"/>
          <a:ext cx="10801350" cy="5402834"/>
        </p:xfrm>
        <a:graphic>
          <a:graphicData uri="http://schemas.openxmlformats.org/drawingml/2006/table">
            <a:tbl>
              <a:tblPr firstRow="1" firstCol="1" bandRow="1"/>
              <a:tblGrid>
                <a:gridCol w="1125140"/>
                <a:gridCol w="1800225"/>
                <a:gridCol w="2475310"/>
                <a:gridCol w="2925366"/>
                <a:gridCol w="2475309"/>
              </a:tblGrid>
              <a:tr h="524003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直线与直线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直线与平面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平面与平面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0657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相交关系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图形语言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07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符号语言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∩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∩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∩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3357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独有关系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图形语言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</a:tr>
              <a:tr h="52400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符号语言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zh-CN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是异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面直线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500" b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Cambria Math" panose="02040503050406030204" pitchFamily="18" charset="0"/>
                        </a:rPr>
                        <a:t>⊂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</a:tr>
            </a:tbl>
          </a:graphicData>
        </a:graphic>
      </p:graphicFrame>
      <p:pic>
        <p:nvPicPr>
          <p:cNvPr id="10" name="image199.jpeg"/>
          <p:cNvPicPr/>
          <p:nvPr/>
        </p:nvPicPr>
        <p:blipFill>
          <a:blip r:embed="rId6"/>
          <a:stretch>
            <a:fillRect/>
          </a:stretch>
        </p:blipFill>
        <p:spPr>
          <a:xfrm>
            <a:off x="3630009" y="3824517"/>
            <a:ext cx="2024630" cy="1138436"/>
          </a:xfrm>
          <a:prstGeom prst="rect">
            <a:avLst/>
          </a:prstGeom>
        </p:spPr>
      </p:pic>
      <p:pic>
        <p:nvPicPr>
          <p:cNvPr id="11" name="image200.jpeg"/>
          <p:cNvPicPr/>
          <p:nvPr/>
        </p:nvPicPr>
        <p:blipFill>
          <a:blip r:embed="rId7"/>
          <a:stretch>
            <a:fillRect/>
          </a:stretch>
        </p:blipFill>
        <p:spPr>
          <a:xfrm>
            <a:off x="6311233" y="4077875"/>
            <a:ext cx="2024629" cy="6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023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2566</Words>
  <Application>Microsoft Office PowerPoint</Application>
  <PresentationFormat>自定义</PresentationFormat>
  <Paragraphs>477</Paragraphs>
  <Slides>64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64</vt:i4>
      </vt:variant>
    </vt:vector>
  </HeadingPairs>
  <TitlesOfParts>
    <vt:vector size="81" baseType="lpstr">
      <vt:lpstr>GBK_S</vt:lpstr>
      <vt:lpstr>MS Gothic</vt:lpstr>
      <vt:lpstr>MS Mincho</vt:lpstr>
      <vt:lpstr>等线</vt:lpstr>
      <vt:lpstr>黑体</vt:lpstr>
      <vt:lpstr>经典繁仿黑</vt:lpstr>
      <vt:lpstr>楷体</vt:lpstr>
      <vt:lpstr>宋体</vt:lpstr>
      <vt:lpstr>微软雅黑</vt:lpstr>
      <vt:lpstr>微软雅黑 Light</vt:lpstr>
      <vt:lpstr>Arial</vt:lpstr>
      <vt:lpstr>Broadway</vt:lpstr>
      <vt:lpstr>Calibri</vt:lpstr>
      <vt:lpstr>Cambria Math</vt:lpstr>
      <vt:lpstr>Impact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JBY</cp:lastModifiedBy>
  <cp:revision>76</cp:revision>
  <dcterms:created xsi:type="dcterms:W3CDTF">2024-01-05T07:50:57Z</dcterms:created>
  <dcterms:modified xsi:type="dcterms:W3CDTF">2025-02-27T06:26:54Z</dcterms:modified>
</cp:coreProperties>
</file>