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7" r:id="rId3"/>
    <p:sldId id="258" r:id="rId4"/>
    <p:sldId id="270" r:id="rId5"/>
    <p:sldId id="271" r:id="rId6"/>
    <p:sldId id="314" r:id="rId7"/>
    <p:sldId id="315" r:id="rId8"/>
    <p:sldId id="316" r:id="rId9"/>
    <p:sldId id="317" r:id="rId10"/>
    <p:sldId id="352" r:id="rId11"/>
    <p:sldId id="272" r:id="rId12"/>
    <p:sldId id="273" r:id="rId13"/>
    <p:sldId id="342" r:id="rId14"/>
    <p:sldId id="353" r:id="rId15"/>
    <p:sldId id="354" r:id="rId16"/>
    <p:sldId id="355" r:id="rId17"/>
    <p:sldId id="356" r:id="rId18"/>
    <p:sldId id="357" r:id="rId19"/>
    <p:sldId id="358" r:id="rId20"/>
    <p:sldId id="359" r:id="rId21"/>
    <p:sldId id="360" r:id="rId22"/>
    <p:sldId id="275" r:id="rId23"/>
    <p:sldId id="276" r:id="rId24"/>
    <p:sldId id="277" r:id="rId25"/>
    <p:sldId id="278" r:id="rId26"/>
    <p:sldId id="279" r:id="rId27"/>
    <p:sldId id="361" r:id="rId28"/>
    <p:sldId id="362" r:id="rId29"/>
    <p:sldId id="363" r:id="rId30"/>
    <p:sldId id="364" r:id="rId31"/>
    <p:sldId id="365" r:id="rId32"/>
    <p:sldId id="366" r:id="rId33"/>
    <p:sldId id="367" r:id="rId34"/>
    <p:sldId id="295" r:id="rId35"/>
    <p:sldId id="296" r:id="rId36"/>
    <p:sldId id="297" r:id="rId37"/>
    <p:sldId id="298" r:id="rId38"/>
    <p:sldId id="299" r:id="rId39"/>
    <p:sldId id="300" r:id="rId40"/>
    <p:sldId id="368" r:id="rId41"/>
    <p:sldId id="301" r:id="rId42"/>
    <p:sldId id="369" r:id="rId43"/>
    <p:sldId id="302" r:id="rId44"/>
    <p:sldId id="370" r:id="rId45"/>
    <p:sldId id="371" r:id="rId46"/>
    <p:sldId id="303" r:id="rId47"/>
    <p:sldId id="372" r:id="rId48"/>
    <p:sldId id="304" r:id="rId49"/>
    <p:sldId id="373" r:id="rId50"/>
    <p:sldId id="305" r:id="rId51"/>
    <p:sldId id="374" r:id="rId52"/>
    <p:sldId id="375" r:id="rId53"/>
    <p:sldId id="376" r:id="rId54"/>
    <p:sldId id="306" r:id="rId55"/>
    <p:sldId id="377" r:id="rId56"/>
    <p:sldId id="378" r:id="rId57"/>
    <p:sldId id="307" r:id="rId58"/>
    <p:sldId id="308" r:id="rId59"/>
    <p:sldId id="379" r:id="rId60"/>
    <p:sldId id="309" r:id="rId61"/>
    <p:sldId id="380" r:id="rId62"/>
    <p:sldId id="351" r:id="rId63"/>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varScale="1">
        <p:scale>
          <a:sx n="92" d="100"/>
          <a:sy n="92" d="100"/>
        </p:scale>
        <p:origin x="192" y="8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2025/2/26</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37.xml"/><Relationship Id="rId13" Type="http://schemas.openxmlformats.org/officeDocument/2006/relationships/slide" Target="../slides/slide46.xml"/><Relationship Id="rId18" Type="http://schemas.openxmlformats.org/officeDocument/2006/relationships/slide" Target="../slides/slide58.xml"/><Relationship Id="rId3" Type="http://schemas.openxmlformats.org/officeDocument/2006/relationships/tags" Target="../tags/tag41.xml"/><Relationship Id="rId7" Type="http://schemas.openxmlformats.org/officeDocument/2006/relationships/slide" Target="../slides/slide36.xml"/><Relationship Id="rId12" Type="http://schemas.openxmlformats.org/officeDocument/2006/relationships/slide" Target="../slides/slide43.xml"/><Relationship Id="rId17" Type="http://schemas.openxmlformats.org/officeDocument/2006/relationships/slide" Target="../slides/slide57.xml"/><Relationship Id="rId2" Type="http://schemas.openxmlformats.org/officeDocument/2006/relationships/tags" Target="../tags/tag40.xml"/><Relationship Id="rId16" Type="http://schemas.openxmlformats.org/officeDocument/2006/relationships/slide" Target="../slides/slide54.xml"/><Relationship Id="rId20" Type="http://schemas.openxmlformats.org/officeDocument/2006/relationships/slide" Target="../slides/slide3.xml"/><Relationship Id="rId1" Type="http://schemas.openxmlformats.org/officeDocument/2006/relationships/tags" Target="../tags/tag39.xml"/><Relationship Id="rId6" Type="http://schemas.openxmlformats.org/officeDocument/2006/relationships/slide" Target="../slides/slide35.xml"/><Relationship Id="rId11" Type="http://schemas.openxmlformats.org/officeDocument/2006/relationships/slide" Target="../slides/slide41.xml"/><Relationship Id="rId5" Type="http://schemas.openxmlformats.org/officeDocument/2006/relationships/slideMaster" Target="../slideMasters/slideMaster1.xml"/><Relationship Id="rId15" Type="http://schemas.openxmlformats.org/officeDocument/2006/relationships/slide" Target="../slides/slide50.xml"/><Relationship Id="rId10" Type="http://schemas.openxmlformats.org/officeDocument/2006/relationships/slide" Target="../slides/slide39.xml"/><Relationship Id="rId19" Type="http://schemas.openxmlformats.org/officeDocument/2006/relationships/slide" Target="../slides/slide60.xml"/><Relationship Id="rId4" Type="http://schemas.openxmlformats.org/officeDocument/2006/relationships/tags" Target="../tags/tag42.xml"/><Relationship Id="rId9" Type="http://schemas.openxmlformats.org/officeDocument/2006/relationships/slide" Target="../slides/slide38.xml"/><Relationship Id="rId14" Type="http://schemas.openxmlformats.org/officeDocument/2006/relationships/slide" Target="../slides/slide4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descr="b532d12f2eb97268d3897fb1f2b9ada1"/>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16923" y="15647"/>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6" name="图片 5" descr="b532d12f2eb97268d3897fb1f2b9ada1"/>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smtClean="0">
                <a:solidFill>
                  <a:schemeClr val="tx1">
                    <a:lumMod val="75000"/>
                    <a:lumOff val="25000"/>
                  </a:schemeClr>
                </a:solidFill>
                <a:latin typeface="微软雅黑" panose="020B0503020204020204" pitchFamily="34" charset="-122"/>
                <a:ea typeface="微软雅黑" panose="020B0503020204020204" pitchFamily="34" charset="-122"/>
              </a:rPr>
              <a:t>题型分析</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0.png"/><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8.TI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1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slideLayout" Target="../slideLayouts/slideLayout3.xml"/><Relationship Id="rId4" Type="http://schemas.openxmlformats.org/officeDocument/2006/relationships/tags" Target="../tags/tag6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9.TIF"/><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30.png"/><Relationship Id="rId5" Type="http://schemas.openxmlformats.org/officeDocument/2006/relationships/image" Target="../media/image10.TIF"/><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78.xml"/><Relationship Id="rId5" Type="http://schemas.openxmlformats.org/officeDocument/2006/relationships/image" Target="../media/image36.png"/><Relationship Id="rId4" Type="http://schemas.openxmlformats.org/officeDocument/2006/relationships/image" Target="../media/image11.TIF"/></Relationships>
</file>

<file path=ppt/slides/_rels/slide22.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12.TIF"/><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37.png"/><Relationship Id="rId5" Type="http://schemas.openxmlformats.org/officeDocument/2006/relationships/tags" Target="../tags/tag81.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4.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40.png"/><Relationship Id="rId5" Type="http://schemas.openxmlformats.org/officeDocument/2006/relationships/slideLayout" Target="../slideLayouts/slideLayout3.xml"/><Relationship Id="rId4" Type="http://schemas.openxmlformats.org/officeDocument/2006/relationships/tags" Target="../tags/tag86.xml"/></Relationships>
</file>

<file path=ppt/slides/_rels/slide25.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slideLayout" Target="../slideLayouts/slideLayout3.xml"/><Relationship Id="rId1" Type="http://schemas.openxmlformats.org/officeDocument/2006/relationships/tags" Target="../tags/tag8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27.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15.TIF"/><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50.png"/><Relationship Id="rId5" Type="http://schemas.openxmlformats.org/officeDocument/2006/relationships/image" Target="../media/image16.TIF"/><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slideLayout" Target="../slideLayouts/slideLayout3.xml"/><Relationship Id="rId1" Type="http://schemas.openxmlformats.org/officeDocument/2006/relationships/tags" Target="../tags/tag94.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18.TIF"/><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34.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Layout" Target="../slideLayouts/slideLayout3.xml"/><Relationship Id="rId4" Type="http://schemas.openxmlformats.org/officeDocument/2006/relationships/tags" Target="../tags/tag10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62.png"/><Relationship Id="rId5" Type="http://schemas.openxmlformats.org/officeDocument/2006/relationships/image" Target="../media/image19.TIF"/><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image" Target="../media/image20.TIF"/></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png"/><Relationship Id="rId5" Type="http://schemas.openxmlformats.org/officeDocument/2006/relationships/slideLayout" Target="../slideLayouts/slideLayout4.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tags" Target="../tags/tag112.xml"/></Relationships>
</file>

<file path=ppt/slides/_rels/slide4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slideLayout" Target="../slideLayouts/slideLayout8.xml"/><Relationship Id="rId1" Type="http://schemas.openxmlformats.org/officeDocument/2006/relationships/tags" Target="../tags/tag113.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slideLayout" Target="../slideLayouts/slideLayout8.xml"/><Relationship Id="rId1" Type="http://schemas.openxmlformats.org/officeDocument/2006/relationships/tags" Target="../tags/tag114.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23.TIF"/><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8.xml"/><Relationship Id="rId1" Type="http://schemas.openxmlformats.org/officeDocument/2006/relationships/tags" Target="../tags/tag11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8.xml"/><Relationship Id="rId1" Type="http://schemas.openxmlformats.org/officeDocument/2006/relationships/tags" Target="../tags/tag11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77.png"/><Relationship Id="rId5" Type="http://schemas.openxmlformats.org/officeDocument/2006/relationships/image" Target="../media/image24.TIF"/><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8.xml"/><Relationship Id="rId1" Type="http://schemas.openxmlformats.org/officeDocument/2006/relationships/tags" Target="../tags/tag121.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8.xml"/><Relationship Id="rId1" Type="http://schemas.openxmlformats.org/officeDocument/2006/relationships/tags" Target="../tags/tag12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8.xml"/><Relationship Id="rId1" Type="http://schemas.openxmlformats.org/officeDocument/2006/relationships/tags" Target="../tags/tag12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slideLayout" Target="../slideLayouts/slideLayout3.xml"/><Relationship Id="rId1" Type="http://schemas.openxmlformats.org/officeDocument/2006/relationships/tags" Target="../tags/tag5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slideLayout" Target="../slideLayouts/slideLayout8.xml"/><Relationship Id="rId1" Type="http://schemas.openxmlformats.org/officeDocument/2006/relationships/tags" Target="../tags/tag124.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8.xml"/><Relationship Id="rId1" Type="http://schemas.openxmlformats.org/officeDocument/2006/relationships/tags" Target="../tags/tag125.xml"/><Relationship Id="rId5" Type="http://schemas.openxmlformats.org/officeDocument/2006/relationships/image" Target="../media/image85.png"/><Relationship Id="rId4" Type="http://schemas.openxmlformats.org/officeDocument/2006/relationships/image" Target="../media/image26.TIF"/></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8.xml"/><Relationship Id="rId1" Type="http://schemas.openxmlformats.org/officeDocument/2006/relationships/tags" Target="../tags/tag126.xml"/><Relationship Id="rId5" Type="http://schemas.openxmlformats.org/officeDocument/2006/relationships/image" Target="../media/image88.png"/><Relationship Id="rId4" Type="http://schemas.openxmlformats.org/officeDocument/2006/relationships/image" Target="../media/image27.TIF"/></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8.xml"/><Relationship Id="rId1" Type="http://schemas.openxmlformats.org/officeDocument/2006/relationships/tags" Target="../tags/tag127.xml"/></Relationships>
</file>

<file path=ppt/slides/_rels/slide54.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slideLayout" Target="../slideLayouts/slideLayout8.xml"/><Relationship Id="rId1" Type="http://schemas.openxmlformats.org/officeDocument/2006/relationships/tags" Target="../tags/tag128.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8.xml"/><Relationship Id="rId1" Type="http://schemas.openxmlformats.org/officeDocument/2006/relationships/tags" Target="../tags/tag129.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image" Target="../media/image29.TIF"/></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96.png"/><Relationship Id="rId4" Type="http://schemas.openxmlformats.org/officeDocument/2006/relationships/image" Target="../media/image30.TIF"/></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ags" Target="../tags/tag13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9.png"/><Relationship Id="rId5" Type="http://schemas.openxmlformats.org/officeDocument/2006/relationships/tags" Target="../tags/tag53.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0.TIF"/><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39.TIF"/><Relationship Id="rId5" Type="http://schemas.openxmlformats.org/officeDocument/2006/relationships/image" Target="../media/image380.png"/><Relationship Id="rId4" Type="http://schemas.openxmlformats.org/officeDocument/2006/relationships/tags" Target="../tags/tag137.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8.xml"/><Relationship Id="rId1" Type="http://schemas.openxmlformats.org/officeDocument/2006/relationships/tags" Target="../tags/tag1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6.TIF"/><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2.png"/><Relationship Id="rId5" Type="http://schemas.openxmlformats.org/officeDocument/2006/relationships/tags" Target="../tags/tag5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57.xml"/><Relationship Id="rId5" Type="http://schemas.openxmlformats.org/officeDocument/2006/relationships/image" Target="../media/image18.png"/><Relationship Id="rId4"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第七章　立体几何与空间向量</a:t>
            </a:r>
          </a:p>
        </p:txBody>
      </p:sp>
      <p:sp>
        <p:nvSpPr>
          <p:cNvPr id="8" name="文本框 5"/>
          <p:cNvSpPr txBox="1"/>
          <p:nvPr/>
        </p:nvSpPr>
        <p:spPr>
          <a:xfrm>
            <a:off x="2855223" y="5158030"/>
            <a:ext cx="8874875" cy="83013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与球有关的切、接问题</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334268" y="1269524"/>
                <a:ext cx="11873194" cy="3248262"/>
              </a:xfrm>
              <a:prstGeom prst="rect">
                <a:avLst/>
              </a:prstGeom>
            </p:spPr>
            <p:txBody>
              <a:bodyPr>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正弦定理得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𝐬𝐢𝐧𝟏𝟐𝟎</m:t>
                        </m:r>
                        <m:r>
                          <a:rPr lang="en-US" altLang="zh-CN" sz="2600" b="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𝑷𝑩</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3=15.</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外接球的表面积为</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=60π.</a:t>
                </a:r>
                <a:endParaRPr lang="zh-CN" altLang="zh-CN" sz="260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334268" y="1269524"/>
                <a:ext cx="11873194" cy="3248262"/>
              </a:xfrm>
              <a:prstGeom prst="rect">
                <a:avLst/>
              </a:prstGeom>
              <a:blipFill rotWithShape="0">
                <a:blip r:embed="rId3"/>
                <a:stretch>
                  <a:fillRect l="-924" b="-16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779741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087513"/>
            <a:ext cx="12190413" cy="5214261"/>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354743"/>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437311"/>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455731"/>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7" name="矩形 6"/>
              <p:cNvSpPr/>
              <p:nvPr/>
            </p:nvSpPr>
            <p:spPr>
              <a:xfrm>
                <a:off x="269382" y="1206930"/>
                <a:ext cx="11589417" cy="4912435"/>
              </a:xfrm>
              <a:prstGeom prst="rect">
                <a:avLst/>
              </a:prstGeom>
            </p:spPr>
            <p:txBody>
              <a:bodyPr wrap="square">
                <a:spAutoFit/>
              </a:bodyPr>
              <a:lstStyle/>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正方体与球的切、接常用结论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正方体的棱长为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若球为正方体的外接球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若球为正方体的内切球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若球与正方体的各棱相切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若长方体的共顶点的三条棱长分别为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外接球的半径为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正四面体的外接球的半径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为该正四面体的棱长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补形法的解题策略</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侧面为直角三角形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或正四面体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或对棱均相等的模型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可以还原到正方体或长方体中去求解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有一条侧棱与底面垂直的棱锥补成直棱柱求解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1206930"/>
                <a:ext cx="11589417" cy="4912435"/>
              </a:xfrm>
              <a:prstGeom prst="rect">
                <a:avLst/>
              </a:prstGeom>
              <a:blipFill rotWithShape="0">
                <a:blip r:embed="rId6"/>
                <a:stretch>
                  <a:fillRect l="-947" t="-1489" b="-210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115688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4197358" y="253264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0" name="矩形 9"/>
              <p:cNvSpPr/>
              <p:nvPr/>
            </p:nvSpPr>
            <p:spPr>
              <a:xfrm>
                <a:off x="218582" y="631603"/>
                <a:ext cx="11589417" cy="4058740"/>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　</a:t>
                </a:r>
                <a:r>
                  <a:rPr lang="zh-CN" altLang="zh-CN" sz="2600" b="1" dirty="0">
                    <a:effectLst/>
                    <a:latin typeface="Times New Roman" panose="02020603050405020304" pitchFamily="18" charset="0"/>
                    <a:ea typeface="黑体" panose="02010609060101010101" pitchFamily="49" charset="-122"/>
                    <a:cs typeface="Times New Roman" panose="02020603050405020304" pitchFamily="18" charset="0"/>
                  </a:rPr>
                  <a:t>借助三角形外心确定球心位置</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3</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(2025·</a:t>
                </a:r>
                <a:r>
                  <a:rPr lang="zh-CN" altLang="zh-CN" sz="2600" b="1" dirty="0">
                    <a:latin typeface="Times New Roman" panose="02020603050405020304" pitchFamily="18" charset="0"/>
                    <a:cs typeface="Times New Roman" panose="02020603050405020304" pitchFamily="18" charset="0"/>
                  </a:rPr>
                  <a:t>湖州模拟</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是以</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为斜边的等腰直角三角形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PAC</a:t>
                </a:r>
                <a:r>
                  <a:rPr lang="zh-CN" altLang="zh-CN" sz="2600" b="1" dirty="0">
                    <a:latin typeface="Times New Roman" panose="02020603050405020304" pitchFamily="18" charset="0"/>
                    <a:cs typeface="Times New Roman" panose="02020603050405020304" pitchFamily="18" charset="0"/>
                  </a:rPr>
                  <a:t>是边长为</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的正三角形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二面角</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AC</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的大小为</a:t>
                </a:r>
                <a:r>
                  <a:rPr lang="en-US" altLang="zh-CN" sz="2600" b="1" dirty="0">
                    <a:latin typeface="Times New Roman" panose="02020603050405020304" pitchFamily="18" charset="0"/>
                    <a:cs typeface="Times New Roman" panose="02020603050405020304" pitchFamily="18" charset="0"/>
                  </a:rPr>
                  <a:t>150°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则三</a:t>
                </a:r>
                <a:r>
                  <a:rPr lang="zh-CN" altLang="zh-CN" sz="2600" b="1" dirty="0" smtClean="0">
                    <a:latin typeface="Times New Roman" panose="02020603050405020304" pitchFamily="18" charset="0"/>
                    <a:cs typeface="Times New Roman" panose="02020603050405020304" pitchFamily="18" charset="0"/>
                  </a:rPr>
                  <a:t>棱锥</a:t>
                </a:r>
                <a:r>
                  <a:rPr lang="en-US" altLang="zh-CN" sz="2600" b="1" i="1" dirty="0" smtClean="0">
                    <a:latin typeface="Times New Roman" panose="02020603050405020304" pitchFamily="18" charset="0"/>
                    <a:cs typeface="Times New Roman" panose="02020603050405020304" pitchFamily="18" charset="0"/>
                  </a:rPr>
                  <a:t>P</a:t>
                </a:r>
                <a:r>
                  <a:rPr lang="en-US" altLang="zh-CN" sz="2600" b="1" dirty="0" smtClean="0">
                    <a:latin typeface="宋体" panose="02010600030101010101" pitchFamily="2" charset="-122"/>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外接球的表面积为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𝟐𝟖</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𝟐𝟏</m:t>
                            </m:r>
                          </m:e>
                        </m:rad>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𝟐𝟕</m:t>
                        </m:r>
                      </m:den>
                    </m:f>
                  </m:oMath>
                </a14:m>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𝟖𝟏</m:t>
                        </m:r>
                      </m:den>
                    </m:f>
                  </m:oMath>
                </a14:m>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18582" y="631603"/>
                <a:ext cx="11589417" cy="4058740"/>
              </a:xfrm>
              <a:prstGeom prst="rect">
                <a:avLst/>
              </a:prstGeom>
              <a:blipFill rotWithShape="0">
                <a:blip r:embed="rId3"/>
                <a:stretch>
                  <a:fillRect l="-947" r="-42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90697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465645" y="1015397"/>
                <a:ext cx="11589417" cy="465723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BC</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PH</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BH</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BHP</a:t>
                </a:r>
                <a:r>
                  <a:rPr lang="zh-CN" altLang="zh-CN" sz="2600" b="1">
                    <a:latin typeface="Times New Roman" panose="02020603050405020304" pitchFamily="18" charset="0"/>
                    <a:cs typeface="Times New Roman" panose="02020603050405020304" pitchFamily="18" charset="0"/>
                  </a:rPr>
                  <a:t>为二面角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的平面角</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BHP</a:t>
                </a:r>
                <a:r>
                  <a:rPr lang="en-US" altLang="zh-CN" sz="2600" b="1">
                    <a:latin typeface="Times New Roman" panose="02020603050405020304" pitchFamily="18" charset="0"/>
                    <a:cs typeface="Times New Roman" panose="02020603050405020304" pitchFamily="18" charset="0"/>
                  </a:rPr>
                  <a:t>=150</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465645" y="1015397"/>
                <a:ext cx="11589417" cy="4657237"/>
              </a:xfrm>
              <a:prstGeom prst="rect">
                <a:avLst/>
              </a:prstGeom>
              <a:blipFill rotWithShape="0">
                <a:blip r:embed="rId3"/>
                <a:stretch>
                  <a:fillRect l="-946" b="-785"/>
                </a:stretch>
              </a:blipFill>
            </p:spPr>
            <p:txBody>
              <a:bodyPr/>
              <a:lstStyle/>
              <a:p>
                <a:r>
                  <a:rPr lang="zh-CN" altLang="en-US">
                    <a:noFill/>
                  </a:rPr>
                  <a:t> </a:t>
                </a:r>
              </a:p>
            </p:txBody>
          </p:sp>
        </mc:Fallback>
      </mc:AlternateContent>
      <p:sp>
        <p:nvSpPr>
          <p:cNvPr id="2" name="矩形 1"/>
          <p:cNvSpPr/>
          <p:nvPr/>
        </p:nvSpPr>
        <p:spPr>
          <a:xfrm>
            <a:off x="465804" y="608743"/>
            <a:ext cx="5729454" cy="646331"/>
          </a:xfrm>
          <a:prstGeom prst="rect">
            <a:avLst/>
          </a:prstGeom>
        </p:spPr>
        <p:txBody>
          <a:bodyPr wrap="none">
            <a:spAutoFit/>
          </a:bodyPr>
          <a:lstStyle/>
          <a:p>
            <a:pPr marL="355600" indent="-355600">
              <a:lnSpc>
                <a:spcPct val="150000"/>
              </a:lnSpc>
              <a:spcAft>
                <a:spcPts val="0"/>
              </a:spcAft>
              <a:tabLst>
                <a:tab pos="2970530" algn="l"/>
              </a:tabLst>
            </a:pPr>
            <a:r>
              <a:rPr lang="zh-CN" altLang="zh-CN" sz="24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400" b="1">
                <a:solidFill>
                  <a:srgbClr val="0000FF"/>
                </a:solidFill>
                <a:latin typeface="Times New Roman" panose="02020603050405020304" pitchFamily="18" charset="0"/>
                <a:cs typeface="Times New Roman" panose="02020603050405020304" pitchFamily="18" charset="0"/>
              </a:rPr>
              <a:t>　</a:t>
            </a:r>
            <a:r>
              <a:rPr lang="zh-CN" altLang="zh-CN" sz="2400" b="1">
                <a:latin typeface="Times New Roman" panose="02020603050405020304" pitchFamily="18" charset="0"/>
                <a:cs typeface="Times New Roman" panose="02020603050405020304" pitchFamily="18" charset="0"/>
              </a:rPr>
              <a:t>如图</a:t>
            </a:r>
            <a:r>
              <a:rPr lang="en-US" altLang="zh-CN" sz="2400" b="1">
                <a:latin typeface="宋体" panose="02010600030101010101" pitchFamily="2" charset="-122"/>
                <a:cs typeface="Times New Roman" panose="02020603050405020304" pitchFamily="18" charset="0"/>
              </a:rPr>
              <a:t>,</a:t>
            </a:r>
            <a:r>
              <a:rPr lang="zh-CN" altLang="zh-CN" sz="2400" b="1">
                <a:latin typeface="Times New Roman" panose="02020603050405020304" pitchFamily="18" charset="0"/>
                <a:cs typeface="Times New Roman" panose="02020603050405020304" pitchFamily="18" charset="0"/>
              </a:rPr>
              <a:t>取</a:t>
            </a:r>
            <a:r>
              <a:rPr lang="en-US" altLang="zh-CN" sz="2400" b="1" i="1">
                <a:latin typeface="Times New Roman" panose="02020603050405020304" pitchFamily="18" charset="0"/>
                <a:cs typeface="Times New Roman" panose="02020603050405020304" pitchFamily="18" charset="0"/>
              </a:rPr>
              <a:t>AC</a:t>
            </a:r>
            <a:r>
              <a:rPr lang="zh-CN" altLang="zh-CN" sz="2400" b="1">
                <a:latin typeface="Times New Roman" panose="02020603050405020304" pitchFamily="18" charset="0"/>
                <a:cs typeface="Times New Roman" panose="02020603050405020304" pitchFamily="18" charset="0"/>
              </a:rPr>
              <a:t>的中点</a:t>
            </a:r>
            <a:r>
              <a:rPr lang="en-US" altLang="zh-CN" sz="2400" b="1" i="1">
                <a:latin typeface="Times New Roman" panose="02020603050405020304" pitchFamily="18" charset="0"/>
                <a:cs typeface="Times New Roman" panose="02020603050405020304" pitchFamily="18" charset="0"/>
              </a:rPr>
              <a:t>H</a:t>
            </a:r>
            <a:r>
              <a:rPr lang="en-US" altLang="zh-CN" sz="2400" b="1">
                <a:latin typeface="宋体" panose="02010600030101010101" pitchFamily="2" charset="-122"/>
                <a:cs typeface="Times New Roman" panose="02020603050405020304" pitchFamily="18" charset="0"/>
              </a:rPr>
              <a:t>,</a:t>
            </a:r>
            <a:r>
              <a:rPr lang="zh-CN" altLang="zh-CN" sz="2400" b="1">
                <a:latin typeface="Times New Roman" panose="02020603050405020304" pitchFamily="18" charset="0"/>
                <a:cs typeface="Times New Roman" panose="02020603050405020304" pitchFamily="18" charset="0"/>
              </a:rPr>
              <a:t>连接</a:t>
            </a:r>
            <a:r>
              <a:rPr lang="en-US" altLang="zh-CN" sz="2400" b="1" i="1">
                <a:latin typeface="Times New Roman" panose="02020603050405020304" pitchFamily="18" charset="0"/>
                <a:cs typeface="Times New Roman" panose="02020603050405020304" pitchFamily="18" charset="0"/>
              </a:rPr>
              <a:t>BH</a:t>
            </a:r>
            <a:r>
              <a:rPr lang="en-US" altLang="zh-CN" sz="2400" b="1">
                <a:latin typeface="宋体" panose="02010600030101010101" pitchFamily="2" charset="-122"/>
                <a:cs typeface="Times New Roman" panose="02020603050405020304" pitchFamily="18" charset="0"/>
              </a:rPr>
              <a:t>,</a:t>
            </a:r>
            <a:r>
              <a:rPr lang="en-US" altLang="zh-CN" sz="2400" b="1" i="1">
                <a:latin typeface="Times New Roman" panose="02020603050405020304" pitchFamily="18" charset="0"/>
                <a:cs typeface="Times New Roman" panose="02020603050405020304" pitchFamily="18" charset="0"/>
              </a:rPr>
              <a:t>PH</a:t>
            </a:r>
            <a:r>
              <a:rPr lang="en-US" altLang="zh-CN" sz="2400" b="1">
                <a:latin typeface="宋体" panose="02010600030101010101" pitchFamily="2"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pic>
        <p:nvPicPr>
          <p:cNvPr id="6" name="image35.jpeg"/>
          <p:cNvPicPr/>
          <p:nvPr/>
        </p:nvPicPr>
        <p:blipFill>
          <a:blip r:embed="rId4">
            <a:clrChange>
              <a:clrFrom>
                <a:srgbClr val="FFFFFF"/>
              </a:clrFrom>
              <a:clrTo>
                <a:srgbClr val="FFFFFF">
                  <a:alpha val="0"/>
                </a:srgbClr>
              </a:clrTo>
            </a:clrChange>
          </a:blip>
          <a:stretch>
            <a:fillRect/>
          </a:stretch>
        </p:blipFill>
        <p:spPr>
          <a:xfrm>
            <a:off x="7903543" y="1018886"/>
            <a:ext cx="2989929" cy="1928054"/>
          </a:xfrm>
          <a:prstGeom prst="rect">
            <a:avLst/>
          </a:prstGeom>
        </p:spPr>
      </p:pic>
    </p:spTree>
    <p:extLst>
      <p:ext uri="{BB962C8B-B14F-4D97-AF65-F5344CB8AC3E}">
        <p14:creationId xmlns:p14="http://schemas.microsoft.com/office/powerpoint/2010/main" val="4310570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linds(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linds(horizont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linds(horizont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blinds(horizontal)">
                                      <p:cBhvr>
                                        <p:cTn id="3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338518" y="469043"/>
                <a:ext cx="11589417" cy="550394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是以</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为斜边的等腰直角三角形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CH</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外接圆的圆心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PAC</a:t>
                </a:r>
                <a:r>
                  <a:rPr lang="zh-CN" altLang="zh-CN" sz="2600" b="1">
                    <a:latin typeface="Times New Roman" panose="02020603050405020304" pitchFamily="18" charset="0"/>
                    <a:cs typeface="Times New Roman" panose="02020603050405020304" pitchFamily="18" charset="0"/>
                  </a:rPr>
                  <a:t>是边长为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的等边三角形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HP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作与平面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垂直的直线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则球心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在该直线上</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OH</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BH</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OPH</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OHP</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利用余弦定理可得</a:t>
                </a:r>
                <a:r>
                  <a:rPr lang="en-US" altLang="zh-CN" sz="2600" b="1" i="1">
                    <a:latin typeface="Times New Roman" panose="02020603050405020304" pitchFamily="18" charset="0"/>
                    <a:cs typeface="Times New Roman" panose="02020603050405020304" pitchFamily="18" charset="0"/>
                  </a:rPr>
                  <a:t>OP</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OH</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HP</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OH·HP·</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𝑹</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外接球的表面积为</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𝟐𝟖</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338518" y="469043"/>
                <a:ext cx="11589417" cy="5503943"/>
              </a:xfrm>
              <a:prstGeom prst="rect">
                <a:avLst/>
              </a:prstGeom>
              <a:blipFill rotWithShape="0">
                <a:blip r:embed="rId3"/>
                <a:stretch>
                  <a:fillRect l="-947" r="-1105" b="-22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545161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linds(horizont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linds(horizontal)">
                                      <p:cBhvr>
                                        <p:cTn id="32" dur="500"/>
                                        <p:tgtEl>
                                          <p:spTgt spid="1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blinds(horizontal)">
                                      <p:cBhvr>
                                        <p:cTn id="37" dur="500"/>
                                        <p:tgtEl>
                                          <p:spTgt spid="1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animEffect transition="in" filter="blinds(horizontal)">
                                      <p:cBhvr>
                                        <p:cTn id="42"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68939" y="2181729"/>
            <a:ext cx="11298071" cy="182428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先过棱锥某个面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一般选取直角三角形、正三角形、矩形等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的外接圆圆心作该面的垂线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则球心一定在该垂线上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再根据球心到棱锥各个顶点的距离相等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结合勾股定理构建等式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确定球心及半径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这是解决此类问题的常规思路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341033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3940692"/>
            <a:ext cx="12190413" cy="23226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21443"/>
                <a:ext cx="11589417" cy="576657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安徽皖江名校联考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分别为三边</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AFG</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BEG</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CEF</a:t>
                </a:r>
                <a:r>
                  <a:rPr lang="zh-CN" altLang="zh-CN" sz="2600" b="1">
                    <a:latin typeface="Times New Roman" panose="02020603050405020304" pitchFamily="18" charset="0"/>
                    <a:cs typeface="Times New Roman" panose="02020603050405020304" pitchFamily="18" charset="0"/>
                  </a:rPr>
                  <a:t>分别沿</a:t>
                </a:r>
                <a:r>
                  <a:rPr lang="en-US" altLang="zh-CN" sz="2600" b="1" i="1">
                    <a:latin typeface="Times New Roman" panose="02020603050405020304" pitchFamily="18" charset="0"/>
                    <a:cs typeface="Times New Roman" panose="02020603050405020304" pitchFamily="18" charset="0"/>
                  </a:rPr>
                  <a:t>FG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向上折起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三点重合</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记为点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EFG</a:t>
                </a:r>
                <a:r>
                  <a:rPr lang="zh-CN" altLang="zh-CN" sz="2600" b="1">
                    <a:latin typeface="Times New Roman" panose="02020603050405020304" pitchFamily="18" charset="0"/>
                    <a:cs typeface="Times New Roman" panose="02020603050405020304" pitchFamily="18" charset="0"/>
                  </a:rPr>
                  <a:t>的外接球表面积的最小值为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𝟏𝟓</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𝟏𝟗</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𝟐𝟏</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EFG</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PE</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可以把它们看成长方体的面对角线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长方体的同一顶点三条棱长分别为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5766579"/>
              </a:xfrm>
              <a:prstGeom prst="rect">
                <a:avLst/>
              </a:prstGeom>
              <a:blipFill rotWithShape="0">
                <a:blip r:embed="rId4"/>
                <a:stretch>
                  <a:fillRect l="-947" r="-947" b="-423"/>
                </a:stretch>
              </a:blipFill>
            </p:spPr>
            <p:txBody>
              <a:bodyPr/>
              <a:lstStyle/>
              <a:p>
                <a:r>
                  <a:rPr lang="zh-CN" altLang="en-US">
                    <a:noFill/>
                  </a:rPr>
                  <a:t> </a:t>
                </a:r>
              </a:p>
            </p:txBody>
          </p:sp>
        </mc:Fallback>
      </mc:AlternateContent>
      <p:sp>
        <p:nvSpPr>
          <p:cNvPr id="16" name="矩形 15"/>
          <p:cNvSpPr/>
          <p:nvPr>
            <p:custDataLst>
              <p:tags r:id="rId2"/>
            </p:custDataLst>
          </p:nvPr>
        </p:nvSpPr>
        <p:spPr>
          <a:xfrm>
            <a:off x="1266412" y="2545342"/>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36.jpeg"/>
          <p:cNvPicPr/>
          <p:nvPr/>
        </p:nvPicPr>
        <p:blipFill>
          <a:blip r:embed="rId5">
            <a:clrChange>
              <a:clrFrom>
                <a:srgbClr val="FFFFFF"/>
              </a:clrFrom>
              <a:clrTo>
                <a:srgbClr val="FFFFFF">
                  <a:alpha val="0"/>
                </a:srgbClr>
              </a:clrTo>
            </a:clrChange>
          </a:blip>
          <a:stretch>
            <a:fillRect/>
          </a:stretch>
        </p:blipFill>
        <p:spPr>
          <a:xfrm>
            <a:off x="9600535" y="3952887"/>
            <a:ext cx="2134630" cy="2298275"/>
          </a:xfrm>
          <a:prstGeom prst="rect">
            <a:avLst/>
          </a:prstGeom>
        </p:spPr>
      </p:pic>
    </p:spTree>
    <p:extLst>
      <p:ext uri="{BB962C8B-B14F-4D97-AF65-F5344CB8AC3E}">
        <p14:creationId xmlns:p14="http://schemas.microsoft.com/office/powerpoint/2010/main" val="1696712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29747"/>
            <a:ext cx="12190413" cy="63950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265716"/>
                <a:ext cx="11589417" cy="5301003"/>
              </a:xfrm>
              <a:prstGeom prst="rect">
                <a:avLst/>
              </a:prstGeom>
            </p:spPr>
            <p:txBody>
              <a:bodyPr wrap="square">
                <a:spAutoFit/>
              </a:bodyPr>
              <a:lstStyle/>
              <a:p>
                <a:pPr>
                  <a:lnSpc>
                    <a:spcPct val="135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则有</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𝒛</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𝒛</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设长方体外接球的半径为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由基本不等式</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当且仅当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时等号成立</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EFG</a:t>
                </a:r>
                <a:r>
                  <a:rPr lang="zh-CN" altLang="zh-CN" sz="2600" b="1">
                    <a:latin typeface="Times New Roman" panose="02020603050405020304" pitchFamily="18" charset="0"/>
                    <a:cs typeface="Times New Roman" panose="02020603050405020304" pitchFamily="18" charset="0"/>
                  </a:rPr>
                  <a:t>的外接球表面积</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8)π=</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265716"/>
                <a:ext cx="11589417" cy="5301003"/>
              </a:xfrm>
              <a:prstGeom prst="rect">
                <a:avLst/>
              </a:prstGeom>
              <a:blipFill rotWithShape="0">
                <a:blip r:embed="rId3"/>
                <a:stretch>
                  <a:fillRect l="-947" b="-34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057343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3041023"/>
            <a:ext cx="12190413" cy="325328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21443"/>
                <a:ext cx="11589417" cy="3083152"/>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的四个顶点都在球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的球面上</a:t>
                </a:r>
                <a:r>
                  <a:rPr lang="en-US" altLang="zh-CN" sz="2600" b="1">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PA</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PB</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PC</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A.3π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𝟐𝟕</m:t>
                        </m:r>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π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π	</a:t>
                </a:r>
                <a:r>
                  <a:rPr lang="en-US" altLang="zh-CN" sz="2600" b="1" smtClean="0">
                    <a:latin typeface="Times New Roman" panose="02020603050405020304" pitchFamily="18" charset="0"/>
                    <a:cs typeface="Times New Roman" panose="02020603050405020304" pitchFamily="18" charset="0"/>
                  </a:rPr>
                  <a:t>		D.9π</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的外接圆的圆心为</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3083152"/>
              </a:xfrm>
              <a:prstGeom prst="rect">
                <a:avLst/>
              </a:prstGeom>
              <a:blipFill rotWithShape="0">
                <a:blip r:embed="rId4"/>
                <a:stretch>
                  <a:fillRect l="-947" b="-1779"/>
                </a:stretch>
              </a:blipFill>
            </p:spPr>
            <p:txBody>
              <a:bodyPr/>
              <a:lstStyle/>
              <a:p>
                <a:r>
                  <a:rPr lang="zh-CN" altLang="en-US">
                    <a:noFill/>
                  </a:rPr>
                  <a:t> </a:t>
                </a:r>
              </a:p>
            </p:txBody>
          </p:sp>
        </mc:Fallback>
      </mc:AlternateContent>
      <p:sp>
        <p:nvSpPr>
          <p:cNvPr id="16" name="矩形 15"/>
          <p:cNvSpPr/>
          <p:nvPr>
            <p:custDataLst>
              <p:tags r:id="rId2"/>
            </p:custDataLst>
          </p:nvPr>
        </p:nvSpPr>
        <p:spPr>
          <a:xfrm>
            <a:off x="4354290" y="1554234"/>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37.jpeg"/>
          <p:cNvPicPr/>
          <p:nvPr/>
        </p:nvPicPr>
        <p:blipFill>
          <a:blip r:embed="rId5">
            <a:clrChange>
              <a:clrFrom>
                <a:srgbClr val="FFFFFF"/>
              </a:clrFrom>
              <a:clrTo>
                <a:srgbClr val="FFFFFF">
                  <a:alpha val="0"/>
                </a:srgbClr>
              </a:clrTo>
            </a:clrChange>
          </a:blip>
          <a:stretch>
            <a:fillRect/>
          </a:stretch>
        </p:blipFill>
        <p:spPr>
          <a:xfrm>
            <a:off x="9321036" y="3163835"/>
            <a:ext cx="2657415" cy="3064861"/>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409082" y="3633093"/>
                <a:ext cx="11589417" cy="188077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PO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09082" y="3633093"/>
                <a:ext cx="11589417" cy="1880771"/>
              </a:xfrm>
              <a:prstGeom prst="rect">
                <a:avLst/>
              </a:prstGeom>
              <a:blipFill rotWithShape="0">
                <a:blip r:embed="rId6"/>
                <a:stretch>
                  <a:fillRect l="-947" b="-679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845437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23919"/>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46843"/>
                <a:ext cx="11589417" cy="4811766"/>
              </a:xfrm>
              <a:prstGeom prst="rect">
                <a:avLst/>
              </a:prstGeom>
            </p:spPr>
            <p:txBody>
              <a:bodyPr wrap="square">
                <a:spAutoFit/>
              </a:bodyPr>
              <a:lstStyle/>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由正弦定理得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𝐬𝐢𝐧</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e>
                    </m:rad>
                  </m:oMath>
                </a14:m>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OA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在线段</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所以外接球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46843"/>
                <a:ext cx="11589417" cy="4811766"/>
              </a:xfrm>
              <a:prstGeom prst="rect">
                <a:avLst/>
              </a:prstGeom>
              <a:blipFill rotWithShape="0">
                <a:blip r:embed="rId3"/>
                <a:stretch>
                  <a:fillRect l="-947" t="-1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503127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研究与球有关的切、接问题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既要运用多面体、旋转体的知识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又要运用球的几何性质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要特别注意多面体、旋转体的有关几何元素与球的半径之间的关系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解决此类问题的关键是确定球心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2841330"/>
            <a:ext cx="12190413" cy="343462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21443"/>
                <a:ext cx="11589417" cy="218951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广州调研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的四个顶点均在同一个球面上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所成角的正弦值为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则该球的表面积为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2189510"/>
              </a:xfrm>
              <a:prstGeom prst="rect">
                <a:avLst/>
              </a:prstGeom>
              <a:blipFill rotWithShape="0">
                <a:blip r:embed="rId4"/>
                <a:stretch>
                  <a:fillRect l="-947" b="-5850"/>
                </a:stretch>
              </a:blipFill>
            </p:spPr>
            <p:txBody>
              <a:bodyPr/>
              <a:lstStyle/>
              <a:p>
                <a:r>
                  <a:rPr lang="zh-CN" altLang="en-US">
                    <a:noFill/>
                  </a:rPr>
                  <a:t> </a:t>
                </a:r>
              </a:p>
            </p:txBody>
          </p:sp>
        </mc:Fallback>
      </mc:AlternateContent>
      <p:sp>
        <p:nvSpPr>
          <p:cNvPr id="16" name="矩形 15"/>
          <p:cNvSpPr/>
          <p:nvPr>
            <p:custDataLst>
              <p:tags r:id="rId2"/>
            </p:custDataLst>
          </p:nvPr>
        </p:nvSpPr>
        <p:spPr>
          <a:xfrm>
            <a:off x="1545939" y="1991548"/>
            <a:ext cx="819455" cy="752065"/>
          </a:xfrm>
          <a:prstGeom prst="rect">
            <a:avLst/>
          </a:prstGeom>
        </p:spPr>
        <p:txBody>
          <a:bodyPr wrap="none">
            <a:spAutoFit/>
          </a:bodyPr>
          <a:lstStyle/>
          <a:p>
            <a:pPr>
              <a:lnSpc>
                <a:spcPct val="150000"/>
              </a:lnSpc>
              <a:spcAft>
                <a:spcPts val="0"/>
              </a:spcAft>
              <a:tabLst>
                <a:tab pos="2970530" algn="l"/>
              </a:tabLst>
            </a:pPr>
            <a:r>
              <a:rPr lang="en-US" altLang="zh-CN" sz="3200" b="1">
                <a:solidFill>
                  <a:srgbClr val="C00000"/>
                </a:solidFill>
                <a:latin typeface="Times New Roman" panose="02020603050405020304" pitchFamily="18" charset="0"/>
                <a:cs typeface="Times New Roman" panose="02020603050405020304" pitchFamily="18" charset="0"/>
              </a:rPr>
              <a:t>36π</a:t>
            </a:r>
            <a:endParaRPr lang="zh-CN" altLang="zh-CN" sz="14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275177" y="2769013"/>
                <a:ext cx="11589417" cy="283584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PAC</a:t>
                </a:r>
                <a:r>
                  <a:rPr lang="zh-CN" altLang="zh-CN" sz="2600" b="1">
                    <a:latin typeface="Times New Roman" panose="02020603050405020304" pitchFamily="18" charset="0"/>
                    <a:cs typeface="Times New Roman" panose="02020603050405020304" pitchFamily="18" charset="0"/>
                  </a:rPr>
                  <a:t>为直线</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所成的角</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𝑷𝑪</m:t>
                        </m:r>
                      </m:num>
                      <m:den>
                        <m:r>
                          <a:rPr lang="en-US" altLang="zh-CN" sz="2600" b="1" i="1">
                            <a:latin typeface="Cambria Math" panose="02040503050406030204" pitchFamily="18" charset="0"/>
                            <a:cs typeface="Times New Roman" panose="02020603050405020304" pitchFamily="18" charset="0"/>
                          </a:rPr>
                          <m:t>𝑷𝑨</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75177" y="2769013"/>
                <a:ext cx="11589417" cy="2835841"/>
              </a:xfrm>
              <a:prstGeom prst="rect">
                <a:avLst/>
              </a:prstGeom>
              <a:blipFill rotWithShape="0">
                <a:blip r:embed="rId5"/>
                <a:stretch>
                  <a:fillRect l="-947" b="-45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118229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1219"/>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21443"/>
                <a:ext cx="11589417" cy="256711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𝟑𝟎</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故三棱锥可补形为长方体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2567113"/>
              </a:xfrm>
              <a:prstGeom prst="rect">
                <a:avLst/>
              </a:prstGeom>
              <a:blipFill rotWithShape="0">
                <a:blip r:embed="rId3"/>
                <a:stretch>
                  <a:fillRect l="-947" b="-4988"/>
                </a:stretch>
              </a:blipFill>
            </p:spPr>
            <p:txBody>
              <a:bodyPr/>
              <a:lstStyle/>
              <a:p>
                <a:r>
                  <a:rPr lang="zh-CN" altLang="en-US">
                    <a:noFill/>
                  </a:rPr>
                  <a:t> </a:t>
                </a:r>
              </a:p>
            </p:txBody>
          </p:sp>
        </mc:Fallback>
      </mc:AlternateContent>
      <p:pic>
        <p:nvPicPr>
          <p:cNvPr id="5" name="image38.jpeg"/>
          <p:cNvPicPr/>
          <p:nvPr/>
        </p:nvPicPr>
        <p:blipFill>
          <a:blip r:embed="rId4">
            <a:clrChange>
              <a:clrFrom>
                <a:srgbClr val="FFFFFF"/>
              </a:clrFrom>
              <a:clrTo>
                <a:srgbClr val="FFFFFF">
                  <a:alpha val="0"/>
                </a:srgbClr>
              </a:clrTo>
            </a:clrChange>
          </a:blip>
          <a:stretch>
            <a:fillRect/>
          </a:stretch>
        </p:blipFill>
        <p:spPr>
          <a:xfrm>
            <a:off x="8903557" y="2488368"/>
            <a:ext cx="2605944" cy="2139600"/>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262477" y="3196683"/>
                <a:ext cx="11589417" cy="208820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长方体的体对角线为</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其长为</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所以外接球半径</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所以球的表面积</a:t>
                </a:r>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9=36π.</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62477" y="3196683"/>
                <a:ext cx="11589417" cy="2088200"/>
              </a:xfrm>
              <a:prstGeom prst="rect">
                <a:avLst/>
              </a:prstGeom>
              <a:blipFill rotWithShape="0">
                <a:blip r:embed="rId5"/>
                <a:stretch>
                  <a:fillRect l="-947" b="-641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59134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horizont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linds(horizontal)">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blinds(horizontal)">
                                      <p:cBhvr>
                                        <p:cTn id="3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349809"/>
            <a:ext cx="12190413" cy="394450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题型二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内切球</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custDataLst>
                  <p:tags r:id="rId3"/>
                </p:custDataLst>
              </p:nvPr>
            </p:nvSpPr>
            <p:spPr>
              <a:xfrm>
                <a:off x="910558" y="975886"/>
                <a:ext cx="785343" cy="1183273"/>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f>
                      <m:f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3200" b="1" i="1">
                                <a:solidFill>
                                  <a:srgbClr val="C00000"/>
                                </a:solidFill>
                                <a:latin typeface="Cambria Math" panose="02040503050406030204" pitchFamily="18" charset="0"/>
                                <a:cs typeface="Times New Roman" panose="02020603050405020304" pitchFamily="18" charset="0"/>
                              </a:rPr>
                              <m:t>𝟐</m:t>
                            </m:r>
                          </m:e>
                        </m:rad>
                      </m:num>
                      <m:den>
                        <m:r>
                          <a:rPr lang="en-US" altLang="zh-CN" sz="3200" b="1" i="1">
                            <a:solidFill>
                              <a:srgbClr val="C00000"/>
                            </a:solidFill>
                            <a:latin typeface="Cambria Math" panose="02040503050406030204" pitchFamily="18" charset="0"/>
                            <a:cs typeface="Times New Roman" panose="02020603050405020304" pitchFamily="18" charset="0"/>
                          </a:rPr>
                          <m:t>𝟑</m:t>
                        </m:r>
                      </m:den>
                    </m:f>
                  </m:oMath>
                </a14:m>
                <a:r>
                  <a:rPr lang="en-US" altLang="zh-CN" sz="3200" b="1">
                    <a:solidFill>
                      <a:srgbClr val="C00000"/>
                    </a:solidFill>
                    <a:latin typeface="Times New Roman" panose="02020603050405020304" pitchFamily="18" charset="0"/>
                    <a:cs typeface="Times New Roman" panose="02020603050405020304" pitchFamily="18" charset="0"/>
                  </a:rPr>
                  <a:t>π</a:t>
                </a:r>
                <a:endParaRPr lang="zh-CN" altLang="zh-CN" sz="140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5"/>
                </p:custDataLst>
              </p:nvPr>
            </p:nvSpPr>
            <p:spPr>
              <a:xfrm>
                <a:off x="910558" y="975886"/>
                <a:ext cx="785343" cy="1183273"/>
              </a:xfrm>
              <a:prstGeom prst="rect">
                <a:avLst/>
              </a:prstGeom>
              <a:blipFill rotWithShape="0">
                <a:blip r:embed="rId6"/>
                <a:stretch>
                  <a:fillRect r="-19380" b="-6186"/>
                </a:stretch>
              </a:blipFill>
            </p:spPr>
            <p:txBody>
              <a:bodyPr/>
              <a:lstStyle/>
              <a:p>
                <a:r>
                  <a:rPr lang="zh-CN" altLang="en-US">
                    <a:noFill/>
                  </a:rPr>
                  <a:t> </a:t>
                </a:r>
              </a:p>
            </p:txBody>
          </p:sp>
        </mc:Fallback>
      </mc:AlternateContent>
      <p:sp>
        <p:nvSpPr>
          <p:cNvPr id="12" name="矩形 11"/>
          <p:cNvSpPr/>
          <p:nvPr/>
        </p:nvSpPr>
        <p:spPr>
          <a:xfrm>
            <a:off x="269382" y="388659"/>
            <a:ext cx="11589417" cy="2116740"/>
          </a:xfrm>
          <a:prstGeom prst="rect">
            <a:avLst/>
          </a:prstGeom>
        </p:spPr>
        <p:txBody>
          <a:bodyPr wrap="square">
            <a:spAutoFit/>
          </a:bodyPr>
          <a:lstStyle/>
          <a:p>
            <a:pPr>
              <a:lnSpc>
                <a:spcPct val="2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4</a:t>
            </a:r>
            <a:r>
              <a:rPr lang="en-US" altLang="zh-CN" sz="2600" b="1" dirty="0">
                <a:solidFill>
                  <a:srgbClr val="0000FF"/>
                </a:solidFill>
                <a:latin typeface="宋体" panose="02010600030101010101" pitchFamily="2" charset="-122"/>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已知圆锥的底面半径为</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母线长为</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则该圆锥内半径最大的球的体积为</a:t>
            </a: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p:sp>
        <p:nvSpPr>
          <p:cNvPr id="6" name="矩形 5"/>
          <p:cNvSpPr/>
          <p:nvPr/>
        </p:nvSpPr>
        <p:spPr>
          <a:xfrm>
            <a:off x="338518" y="2370776"/>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易知半径最大的球为圆锥的内切球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球与圆锥内切时的轴截面的示意图如图所示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7" name="image39.jpeg"/>
          <p:cNvPicPr/>
          <p:nvPr/>
        </p:nvPicPr>
        <p:blipFill>
          <a:blip r:embed="rId7">
            <a:clrChange>
              <a:clrFrom>
                <a:srgbClr val="FFFFFF"/>
              </a:clrFrom>
              <a:clrTo>
                <a:srgbClr val="FFFFFF">
                  <a:alpha val="0"/>
                </a:srgbClr>
              </a:clrTo>
            </a:clrChange>
          </a:blip>
          <a:stretch>
            <a:fillRect/>
          </a:stretch>
        </p:blipFill>
        <p:spPr>
          <a:xfrm>
            <a:off x="9024178" y="3319631"/>
            <a:ext cx="2098922" cy="2481004"/>
          </a:xfrm>
          <a:prstGeom prst="rect">
            <a:avLst/>
          </a:prstGeom>
        </p:spPr>
      </p:pic>
      <p:sp>
        <p:nvSpPr>
          <p:cNvPr id="9" name="矩形 8"/>
          <p:cNvSpPr/>
          <p:nvPr/>
        </p:nvSpPr>
        <p:spPr>
          <a:xfrm>
            <a:off x="262477" y="3518821"/>
            <a:ext cx="7915728" cy="189282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分别为切点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内切圆的圆心为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8806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linds(horizont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linds(horizontal)">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5734"/>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813500"/>
                <a:ext cx="11589417" cy="398865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设内切圆半径为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AOB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BOC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AOC</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所以该圆锥内半径最大的球的体积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813500"/>
                <a:ext cx="11589417" cy="3988656"/>
              </a:xfrm>
              <a:prstGeom prst="rect">
                <a:avLst/>
              </a:prstGeom>
              <a:blipFill rotWithShape="0">
                <a:blip r:embed="rId3"/>
                <a:stretch>
                  <a:fillRect l="-947" b="-3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725135"/>
            <a:ext cx="12190413" cy="44842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901097"/>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983665"/>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002085"/>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9" name="矩形 18"/>
              <p:cNvSpPr/>
              <p:nvPr/>
            </p:nvSpPr>
            <p:spPr>
              <a:xfrm>
                <a:off x="312448" y="1742665"/>
                <a:ext cx="11411052" cy="4184800"/>
              </a:xfrm>
              <a:prstGeom prst="rect">
                <a:avLst/>
              </a:prstGeom>
            </p:spPr>
            <p:txBody>
              <a:bodyPr wrap="square">
                <a:spAutoFit/>
              </a:bodyPr>
              <a:lstStyle/>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多面体内切球的球心与半径的确定</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内切球球心到多面体各面的距离均相等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外接球球心到多面体各顶点的距离均相等</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正多面体的内切球和外接球的球心重合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正棱锥的内切球和外接球球心都在高线上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但不重合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体积分割是求内切球半径的通用做法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正四面体的内切球的半径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其半径是外接球半径的三分之一</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为该正四面体的棱长</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9" name="矩形 18"/>
              <p:cNvSpPr>
                <a:spLocks noRot="1" noChangeAspect="1" noMove="1" noResize="1" noEditPoints="1" noAdjustHandles="1" noChangeArrowheads="1" noChangeShapeType="1" noTextEdit="1"/>
              </p:cNvSpPr>
              <p:nvPr/>
            </p:nvSpPr>
            <p:spPr>
              <a:xfrm>
                <a:off x="312448" y="1742665"/>
                <a:ext cx="11411052" cy="4184800"/>
              </a:xfrm>
              <a:prstGeom prst="rect">
                <a:avLst/>
              </a:prstGeom>
              <a:blipFill rotWithShape="0">
                <a:blip r:embed="rId6"/>
                <a:stretch>
                  <a:fillRect l="-962" t="-729" r="-588" b="-27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9383" y="621443"/>
            <a:ext cx="8634174" cy="3093154"/>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是一块石材</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测量可得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=90°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=13.</a:t>
            </a:r>
            <a:r>
              <a:rPr lang="zh-CN" altLang="zh-CN" sz="2600" b="1">
                <a:latin typeface="Times New Roman" panose="02020603050405020304" pitchFamily="18" charset="0"/>
                <a:cs typeface="Times New Roman" panose="02020603050405020304" pitchFamily="18" charset="0"/>
              </a:rPr>
              <a:t>若将该石材切削、打磨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加工成几个大小相同的健身手球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则一个加工所得的健身手球的最大体积及此时加工成的健身手球的个数分别为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8" name="矩形 7"/>
          <p:cNvSpPr/>
          <p:nvPr>
            <p:custDataLst>
              <p:tags r:id="rId1"/>
            </p:custDataLst>
          </p:nvPr>
        </p:nvSpPr>
        <p:spPr>
          <a:xfrm>
            <a:off x="1901793" y="3129923"/>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40.jpeg"/>
          <p:cNvPicPr/>
          <p:nvPr/>
        </p:nvPicPr>
        <p:blipFill>
          <a:blip r:embed="rId3">
            <a:clrChange>
              <a:clrFrom>
                <a:srgbClr val="FFFFFF"/>
              </a:clrFrom>
              <a:clrTo>
                <a:srgbClr val="FFFFFF">
                  <a:alpha val="0"/>
                </a:srgbClr>
              </a:clrTo>
            </a:clrChange>
          </a:blip>
          <a:stretch>
            <a:fillRect/>
          </a:stretch>
        </p:blipFill>
        <p:spPr>
          <a:xfrm>
            <a:off x="9119584" y="838793"/>
            <a:ext cx="2127677" cy="305353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50510" y="3569295"/>
                <a:ext cx="8634174" cy="175394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C.6π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50510" y="3569295"/>
                <a:ext cx="8634174" cy="1753942"/>
              </a:xfrm>
              <a:prstGeom prst="rect">
                <a:avLst/>
              </a:prstGeom>
              <a:blipFill rotWithShape="0">
                <a:blip r:embed="rId4"/>
                <a:stretch>
                  <a:fillRect l="-1271" b="-27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1313"/>
            <a:ext cx="12190413" cy="633170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21443"/>
                <a:ext cx="11589417" cy="499829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当健身手球与直三棱锥的三个侧面均相切时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健身手球的体积最大</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𝑩</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设健身手球的最大半径为</a:t>
                </a:r>
                <a:r>
                  <a:rPr lang="en-US" altLang="zh-CN" sz="2600" b="1" i="1">
                    <a:latin typeface="Times New Roman" panose="02020603050405020304" pitchFamily="18" charset="0"/>
                    <a:cs typeface="Times New Roman" panose="02020603050405020304" pitchFamily="18" charset="0"/>
                  </a:rPr>
                  <a:t>R</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则健身手球的最大直径为</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所以最多可加工</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个健身手球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于是一个健身手球的最大</a:t>
                </a:r>
                <a:r>
                  <a:rPr lang="zh-CN" altLang="zh-CN" sz="2600" b="1" smtClean="0">
                    <a:latin typeface="Times New Roman" panose="02020603050405020304" pitchFamily="18" charset="0"/>
                    <a:cs typeface="Times New Roman" panose="02020603050405020304" pitchFamily="18" charset="0"/>
                  </a:rPr>
                  <a:t>体积</a:t>
                </a:r>
                <a:r>
                  <a:rPr lang="en-US" altLang="zh-CN" sz="2600" b="1" i="1" smtClean="0">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4998291"/>
              </a:xfrm>
              <a:prstGeom prst="rect">
                <a:avLst/>
              </a:prstGeom>
              <a:blipFill rotWithShape="0">
                <a:blip r:embed="rId3"/>
                <a:stretch>
                  <a:fillRect l="-947" r="-53" b="-24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bwMode="auto">
          <a:xfrm>
            <a:off x="263490" y="128300"/>
            <a:ext cx="11641048" cy="522091"/>
          </a:xfrm>
          <a:prstGeom prst="rect">
            <a:avLst/>
          </a:prstGeom>
        </p:spPr>
        <p:txBody>
          <a:bodyPr wrap="square">
            <a:spAutoFit/>
          </a:bodyPr>
          <a:lstStyle/>
          <a:p>
            <a:pPr defTabSz="1219200" fontAlgn="auto">
              <a:spcBef>
                <a:spcPts val="0"/>
              </a:spcBef>
              <a:spcAft>
                <a:spcPts val="0"/>
              </a:spcAft>
              <a:defRPr/>
            </a:pPr>
            <a:r>
              <a:rPr lang="zh-CN" altLang="en-US" sz="2800" b="1" kern="0" smtClean="0">
                <a:latin typeface="微软雅黑" panose="020B0503020204020204" pitchFamily="34" charset="-122"/>
                <a:ea typeface="微软雅黑" panose="020B0503020204020204" pitchFamily="34" charset="-122"/>
              </a:rPr>
              <a:t>微点突破   </a:t>
            </a:r>
            <a:r>
              <a:rPr lang="zh-CN" altLang="en-US" sz="2800" b="1" kern="0">
                <a:latin typeface="微软雅黑" panose="020B0503020204020204" pitchFamily="34" charset="-122"/>
                <a:ea typeface="微软雅黑" panose="020B0503020204020204" pitchFamily="34" charset="-122"/>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棱切球</a:t>
            </a:r>
            <a:endParaRPr lang="en-US" altLang="zh-CN" sz="2800" b="1" kern="0" dirty="0">
              <a:solidFill>
                <a:prstClr val="black"/>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3" name="矩形 2"/>
              <p:cNvSpPr/>
              <p:nvPr/>
            </p:nvSpPr>
            <p:spPr>
              <a:xfrm>
                <a:off x="269382" y="642225"/>
                <a:ext cx="11589417" cy="2535438"/>
              </a:xfrm>
              <a:prstGeom prst="rect">
                <a:avLst/>
              </a:prstGeom>
            </p:spPr>
            <p:txBody>
              <a:bodyPr wrap="square">
                <a:spAutoFit/>
              </a:bodyPr>
              <a:lstStyle/>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所谓几何体的棱切球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就是几何体的棱与球都相切</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解决棱切球问题的规律是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找切点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找球心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构造直角三角形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常见几何体的棱切球半径</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设正方体的棱长为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则其棱切球半径为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642225"/>
                <a:ext cx="11589417" cy="2535438"/>
              </a:xfrm>
              <a:prstGeom prst="rect">
                <a:avLst/>
              </a:prstGeom>
              <a:blipFill rotWithShape="0">
                <a:blip r:embed="rId2"/>
                <a:stretch>
                  <a:fillRect l="-947" t="-240"/>
                </a:stretch>
              </a:blipFill>
            </p:spPr>
            <p:txBody>
              <a:bodyPr/>
              <a:lstStyle/>
              <a:p>
                <a:r>
                  <a:rPr lang="zh-CN" altLang="en-US">
                    <a:noFill/>
                  </a:rPr>
                  <a:t> </a:t>
                </a:r>
              </a:p>
            </p:txBody>
          </p:sp>
        </mc:Fallback>
      </mc:AlternateContent>
      <p:pic>
        <p:nvPicPr>
          <p:cNvPr id="4" name="image42.jpeg"/>
          <p:cNvPicPr/>
          <p:nvPr/>
        </p:nvPicPr>
        <p:blipFill>
          <a:blip r:embed="rId3"/>
          <a:stretch>
            <a:fillRect/>
          </a:stretch>
        </p:blipFill>
        <p:spPr>
          <a:xfrm>
            <a:off x="9648652" y="752531"/>
            <a:ext cx="2156286" cy="2476205"/>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46178" y="2934240"/>
                <a:ext cx="8009297" cy="3275064"/>
              </a:xfrm>
              <a:prstGeom prst="rect">
                <a:avLst/>
              </a:prstGeom>
            </p:spPr>
            <p:txBody>
              <a:bodyPr wrap="square">
                <a:spAutoFit/>
              </a:bodyPr>
              <a:lstStyle/>
              <a:p>
                <a:pPr>
                  <a:lnSpc>
                    <a:spcPct val="13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设正四面体的棱长为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则其棱切球半径为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将边长为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的各个面的对角线顺次连接即可得一个边长为</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的正四面体</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显然正四面体</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的棱切球就是正方体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的内切球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46178" y="2934240"/>
                <a:ext cx="8009297" cy="3275064"/>
              </a:xfrm>
              <a:prstGeom prst="rect">
                <a:avLst/>
              </a:prstGeom>
              <a:blipFill rotWithShape="0">
                <a:blip r:embed="rId4"/>
                <a:stretch>
                  <a:fillRect l="-1370" r="-152" b="-3717"/>
                </a:stretch>
              </a:blipFill>
            </p:spPr>
            <p:txBody>
              <a:bodyPr/>
              <a:lstStyle/>
              <a:p>
                <a:r>
                  <a:rPr lang="zh-CN" altLang="en-US">
                    <a:noFill/>
                  </a:rPr>
                  <a:t> </a:t>
                </a:r>
              </a:p>
            </p:txBody>
          </p:sp>
        </mc:Fallback>
      </mc:AlternateContent>
      <p:pic>
        <p:nvPicPr>
          <p:cNvPr id="6" name="image43.jpeg"/>
          <p:cNvPicPr/>
          <p:nvPr/>
        </p:nvPicPr>
        <p:blipFill>
          <a:blip r:embed="rId5">
            <a:clrChange>
              <a:clrFrom>
                <a:srgbClr val="FFFFFF"/>
              </a:clrFrom>
              <a:clrTo>
                <a:srgbClr val="FFFFFF">
                  <a:alpha val="0"/>
                </a:srgbClr>
              </a:clrTo>
            </a:clrChange>
          </a:blip>
          <a:stretch>
            <a:fillRect/>
          </a:stretch>
        </p:blipFill>
        <p:spPr>
          <a:xfrm>
            <a:off x="9008909" y="3429794"/>
            <a:ext cx="2741099" cy="2741099"/>
          </a:xfrm>
          <a:prstGeom prst="rect">
            <a:avLst/>
          </a:prstGeom>
        </p:spPr>
      </p:pic>
    </p:spTree>
    <p:extLst>
      <p:ext uri="{BB962C8B-B14F-4D97-AF65-F5344CB8AC3E}">
        <p14:creationId xmlns:p14="http://schemas.microsoft.com/office/powerpoint/2010/main" val="10863151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923509"/>
            <a:ext cx="12190413" cy="328165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291669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典例</a:t>
                </a:r>
                <a:r>
                  <a:rPr lang="zh-CN" altLang="zh-CN" sz="2600" b="1">
                    <a:solidFill>
                      <a:srgbClr val="0000FF"/>
                    </a:solidFill>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已知某棱长为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zh-CN" altLang="zh-CN" sz="2600" b="1">
                    <a:latin typeface="Times New Roman" panose="02020603050405020304" pitchFamily="18" charset="0"/>
                    <a:cs typeface="Times New Roman" panose="02020603050405020304" pitchFamily="18" charset="0"/>
                  </a:rPr>
                  <a:t>的正四面体的各条棱都与同一球面相切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则该球与此正四面体的体积之比为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棱长为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2916696"/>
              </a:xfrm>
              <a:prstGeom prst="rect">
                <a:avLst/>
              </a:prstGeom>
              <a:blipFill rotWithShape="0">
                <a:blip r:embed="rId4"/>
                <a:stretch>
                  <a:fillRect l="-947" b="-1883"/>
                </a:stretch>
              </a:blipFill>
            </p:spPr>
            <p:txBody>
              <a:bodyPr/>
              <a:lstStyle/>
              <a:p>
                <a:r>
                  <a:rPr lang="zh-CN" altLang="en-US">
                    <a:noFill/>
                  </a:rPr>
                  <a:t> </a:t>
                </a:r>
              </a:p>
            </p:txBody>
          </p:sp>
        </mc:Fallback>
      </mc:AlternateContent>
      <p:sp>
        <p:nvSpPr>
          <p:cNvPr id="8" name="矩形 7"/>
          <p:cNvSpPr/>
          <p:nvPr>
            <p:custDataLst>
              <p:tags r:id="rId2"/>
            </p:custDataLst>
          </p:nvPr>
        </p:nvSpPr>
        <p:spPr>
          <a:xfrm>
            <a:off x="4235458" y="13509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44.jpeg"/>
          <p:cNvPicPr/>
          <p:nvPr/>
        </p:nvPicPr>
        <p:blipFill>
          <a:blip r:embed="rId5">
            <a:clrChange>
              <a:clrFrom>
                <a:srgbClr val="FFFFFF"/>
              </a:clrFrom>
              <a:clrTo>
                <a:srgbClr val="FFFFFF">
                  <a:alpha val="0"/>
                </a:srgbClr>
              </a:clrTo>
            </a:clrChange>
          </a:blip>
          <a:stretch>
            <a:fillRect/>
          </a:stretch>
        </p:blipFill>
        <p:spPr>
          <a:xfrm>
            <a:off x="8388023" y="3337504"/>
            <a:ext cx="2650952" cy="2474742"/>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554545" y="3505994"/>
                <a:ext cx="11589417" cy="188276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所以四面体</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是棱长为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zh-CN" altLang="zh-CN" sz="2600" b="1">
                    <a:latin typeface="Times New Roman" panose="02020603050405020304" pitchFamily="18" charset="0"/>
                    <a:cs typeface="Times New Roman" panose="02020603050405020304" pitchFamily="18" charset="0"/>
                  </a:rPr>
                  <a:t>的正四面体</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当正四面体的各条棱都与同一球面相切时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该球为正方体的内切球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54545" y="3505994"/>
                <a:ext cx="11589417" cy="1882760"/>
              </a:xfrm>
              <a:prstGeom prst="rect">
                <a:avLst/>
              </a:prstGeom>
              <a:blipFill rotWithShape="0">
                <a:blip r:embed="rId6"/>
                <a:stretch>
                  <a:fillRect l="-947" b="-744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848252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95671"/>
            <a:ext cx="12190413" cy="64218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308276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所以该球的体积为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因为正四面体的体积为</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2=8</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所以该球与此正四面体的体积之比为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𝟑</m:t>
                            </m:r>
                          </m:den>
                        </m:f>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3082767"/>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637989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5218398" y="2972340"/>
            <a:ext cx="3040374" cy="913327"/>
            <a:chOff x="5712912" y="4110924"/>
            <a:chExt cx="3040374" cy="913327"/>
          </a:xfrm>
        </p:grpSpPr>
        <p:sp>
          <p:nvSpPr>
            <p:cNvPr id="10" name="TextBox 9">
              <a:hlinkClick r:id="rId3"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3" action="ppaction://hlinksldjump"/>
            </p:cNvPr>
            <p:cNvSpPr txBox="1"/>
            <p:nvPr/>
          </p:nvSpPr>
          <p:spPr>
            <a:xfrm>
              <a:off x="5712912" y="4110924"/>
              <a:ext cx="184731" cy="913327"/>
            </a:xfrm>
            <a:prstGeom prst="rect">
              <a:avLst/>
            </a:prstGeom>
            <a:noFill/>
            <a:effectLst>
              <a:outerShdw blurRad="50800" dist="38100" dir="2700000" algn="tl" rotWithShape="0">
                <a:prstClr val="black">
                  <a:alpha val="40000"/>
                </a:prstClr>
              </a:outerShdw>
            </a:effectLst>
          </p:spPr>
          <p:txBody>
            <a:bodyPr wrap="none" rtlCol="0">
              <a:spAutoFit/>
            </a:bodyPr>
            <a:lstStyle/>
            <a:p>
              <a:endParaRPr lang="en-US" altLang="zh-CN" sz="5335" dirty="0">
                <a:solidFill>
                  <a:srgbClr val="548235"/>
                </a:solidFill>
                <a:latin typeface="Impact" panose="020B0806030902050204" pitchFamily="34" charset="0"/>
              </a:endParaRP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xmlns:p14="http://schemas.microsoft.com/office/powerpoint/2010/main">
    <mc:Choice Requires="p14">
      <p:transition spd="med" p14:dur="700" advClick="0"/>
    </mc:Choice>
    <mc:Fallback xmlns="">
      <p:transition spd="med"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518187"/>
            <a:ext cx="12190413" cy="33006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463678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宁波模拟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在正四棱台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与上底面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以及棱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a:t>
                </a:r>
                <a:r>
                  <a:rPr lang="zh-CN" altLang="zh-CN" sz="2600" b="1">
                    <a:latin typeface="Times New Roman" panose="02020603050405020304" pitchFamily="18" charset="0"/>
                    <a:cs typeface="Times New Roman" panose="02020603050405020304" pitchFamily="18" charset="0"/>
                  </a:rPr>
                  <a:t>均相切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的表面积为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A.9π	B.16π	</a:t>
                </a:r>
                <a:r>
                  <a:rPr lang="en-US" altLang="zh-CN" sz="2600" b="1" smtClean="0">
                    <a:latin typeface="Times New Roman" panose="02020603050405020304" pitchFamily="18" charset="0"/>
                    <a:cs typeface="Times New Roman" panose="02020603050405020304" pitchFamily="18" charset="0"/>
                  </a:rPr>
                  <a:t>	C.25π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D.36π</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设棱台上下底面的中心为</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DB</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所以棱台的高</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𝑩</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𝑴𝑩</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𝑵</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endParaRPr lang="en-US" altLang="zh-CN" sz="2600" b="1" smtClean="0">
                  <a:latin typeface="Times New Roman" panose="02020603050405020304" pitchFamily="18" charset="0"/>
                  <a:cs typeface="Times New Roman" panose="02020603050405020304" pitchFamily="18" charset="0"/>
                </a:endParaRPr>
              </a:p>
              <a:p>
                <a:pPr>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设球半径为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根据正四棱台的结构特征可知</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4636782"/>
              </a:xfrm>
              <a:prstGeom prst="rect">
                <a:avLst/>
              </a:prstGeom>
              <a:blipFill rotWithShape="0">
                <a:blip r:embed="rId4"/>
                <a:stretch>
                  <a:fillRect l="-947" r="-736" b="-788"/>
                </a:stretch>
              </a:blipFill>
            </p:spPr>
            <p:txBody>
              <a:bodyPr/>
              <a:lstStyle/>
              <a:p>
                <a:r>
                  <a:rPr lang="zh-CN" altLang="en-US">
                    <a:noFill/>
                  </a:rPr>
                  <a:t> </a:t>
                </a:r>
              </a:p>
            </p:txBody>
          </p:sp>
        </mc:Fallback>
      </mc:AlternateContent>
      <p:sp>
        <p:nvSpPr>
          <p:cNvPr id="9" name="矩形 8"/>
          <p:cNvSpPr/>
          <p:nvPr>
            <p:custDataLst>
              <p:tags r:id="rId2"/>
            </p:custDataLst>
          </p:nvPr>
        </p:nvSpPr>
        <p:spPr>
          <a:xfrm>
            <a:off x="10487414" y="13763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726973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pic>
        <p:nvPicPr>
          <p:cNvPr id="2" name="image45.jpeg"/>
          <p:cNvPicPr/>
          <p:nvPr/>
        </p:nvPicPr>
        <p:blipFill>
          <a:blip r:embed="rId3">
            <a:clrChange>
              <a:clrFrom>
                <a:srgbClr val="FFFFFF"/>
              </a:clrFrom>
              <a:clrTo>
                <a:srgbClr val="FFFFFF">
                  <a:alpha val="0"/>
                </a:srgbClr>
              </a:clrTo>
            </a:clrChange>
          </a:blip>
          <a:stretch>
            <a:fillRect/>
          </a:stretch>
        </p:blipFill>
        <p:spPr>
          <a:xfrm>
            <a:off x="8372036" y="1116488"/>
            <a:ext cx="3167495" cy="2657305"/>
          </a:xfrm>
          <a:prstGeom prst="rect">
            <a:avLst/>
          </a:prstGeom>
        </p:spPr>
      </p:pic>
      <mc:AlternateContent xmlns:mc="http://schemas.openxmlformats.org/markup-compatibility/2006" xmlns:a14="http://schemas.microsoft.com/office/drawing/2010/main">
        <mc:Choice Requires="a14">
          <p:sp>
            <p:nvSpPr>
              <p:cNvPr id="3" name="矩形 2"/>
              <p:cNvSpPr/>
              <p:nvPr/>
            </p:nvSpPr>
            <p:spPr>
              <a:xfrm>
                <a:off x="761599" y="557943"/>
                <a:ext cx="7949760" cy="5166414"/>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与上底面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相切于</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a:t>
                </a:r>
                <a:r>
                  <a:rPr lang="zh-CN" altLang="zh-CN" sz="2600" b="1">
                    <a:latin typeface="Times New Roman" panose="02020603050405020304" pitchFamily="18" charset="0"/>
                    <a:cs typeface="Times New Roman" panose="02020603050405020304" pitchFamily="18" charset="0"/>
                  </a:rPr>
                  <a:t>均相切于各边中点处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中点为</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ME</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OME</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ME</a:t>
                </a:r>
                <a:r>
                  <a:rPr lang="en-US" altLang="zh-CN" sz="2600" b="1" baseline="30000">
                    <a:latin typeface="Times New Roman" panose="02020603050405020304" pitchFamily="18" charset="0"/>
                    <a:cs typeface="Times New Roman" panose="02020603050405020304" pitchFamily="18" charset="0"/>
                  </a:rPr>
                  <a:t>2</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的表面积为</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=25π.</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761599" y="557943"/>
                <a:ext cx="7949760" cy="5166414"/>
              </a:xfrm>
              <a:prstGeom prst="rect">
                <a:avLst/>
              </a:prstGeom>
              <a:blipFill rotWithShape="0">
                <a:blip r:embed="rId4"/>
                <a:stretch>
                  <a:fillRect l="-138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387777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781713"/>
            <a:ext cx="12190413" cy="33006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281538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zh-CN" altLang="zh-CN" sz="2600" b="1">
                    <a:solidFill>
                      <a:srgbClr val="0000FF"/>
                    </a:solidFill>
                    <a:latin typeface="Calibri" panose="020F0502020204030204" pitchFamily="34"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正三棱锥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的底面边长为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侧棱长为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若球</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与正三棱锥所有的棱都相切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则这个球的表面积为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π	B.(44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π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π	</a:t>
                </a:r>
                <a:r>
                  <a:rPr lang="en-US" altLang="zh-CN" sz="2600" b="1" smtClean="0">
                    <a:latin typeface="Times New Roman" panose="02020603050405020304" pitchFamily="18" charset="0"/>
                    <a:cs typeface="Times New Roman" panose="02020603050405020304" pitchFamily="18" charset="0"/>
                  </a:rPr>
                  <a:t>	D.32π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设底面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的外接圆的圆心为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2815386"/>
              </a:xfrm>
              <a:prstGeom prst="rect">
                <a:avLst/>
              </a:prstGeom>
              <a:blipFill rotWithShape="0">
                <a:blip r:embed="rId4"/>
                <a:stretch>
                  <a:fillRect l="-947" b="-1948"/>
                </a:stretch>
              </a:blipFill>
            </p:spPr>
            <p:txBody>
              <a:bodyPr/>
              <a:lstStyle/>
              <a:p>
                <a:r>
                  <a:rPr lang="zh-CN" altLang="en-US">
                    <a:noFill/>
                  </a:rPr>
                  <a:t> </a:t>
                </a:r>
              </a:p>
            </p:txBody>
          </p:sp>
        </mc:Fallback>
      </mc:AlternateContent>
      <p:sp>
        <p:nvSpPr>
          <p:cNvPr id="9" name="矩形 8"/>
          <p:cNvSpPr/>
          <p:nvPr>
            <p:custDataLst>
              <p:tags r:id="rId2"/>
            </p:custDataLst>
          </p:nvPr>
        </p:nvSpPr>
        <p:spPr>
          <a:xfrm>
            <a:off x="5752179" y="1376307"/>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668845" y="3429794"/>
                <a:ext cx="11589417" cy="193623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延长</a:t>
                </a:r>
                <a:r>
                  <a:rPr lang="en-US" altLang="zh-CN" sz="2600" b="1" i="1">
                    <a:latin typeface="Times New Roman" panose="02020603050405020304" pitchFamily="18" charset="0"/>
                    <a:cs typeface="Times New Roman" panose="02020603050405020304" pitchFamily="18" charset="0"/>
                  </a:rPr>
                  <a:t>AO</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球</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与棱</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分别切于点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设球</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ON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68845" y="3429794"/>
                <a:ext cx="11589417" cy="1936236"/>
              </a:xfrm>
              <a:prstGeom prst="rect">
                <a:avLst/>
              </a:prstGeom>
              <a:blipFill rotWithShape="0">
                <a:blip r:embed="rId5"/>
                <a:stretch>
                  <a:fillRect l="-947" b="-2524"/>
                </a:stretch>
              </a:blipFill>
            </p:spPr>
            <p:txBody>
              <a:bodyPr/>
              <a:lstStyle/>
              <a:p>
                <a:r>
                  <a:rPr lang="zh-CN" altLang="en-US">
                    <a:noFill/>
                  </a:rPr>
                  <a:t> </a:t>
                </a:r>
              </a:p>
            </p:txBody>
          </p:sp>
        </mc:Fallback>
      </mc:AlternateContent>
      <p:pic>
        <p:nvPicPr>
          <p:cNvPr id="6" name="image46.jpeg"/>
          <p:cNvPicPr/>
          <p:nvPr/>
        </p:nvPicPr>
        <p:blipFill>
          <a:blip r:embed="rId6">
            <a:clrChange>
              <a:clrFrom>
                <a:srgbClr val="FFFFFF"/>
              </a:clrFrom>
              <a:clrTo>
                <a:srgbClr val="FFFFFF">
                  <a:alpha val="0"/>
                </a:srgbClr>
              </a:clrTo>
            </a:clrChange>
          </a:blip>
          <a:stretch>
            <a:fillRect/>
          </a:stretch>
        </p:blipFill>
        <p:spPr>
          <a:xfrm>
            <a:off x="8255476" y="2781713"/>
            <a:ext cx="3240405" cy="3240405"/>
          </a:xfrm>
          <a:prstGeom prst="rect">
            <a:avLst/>
          </a:prstGeom>
        </p:spPr>
      </p:pic>
    </p:spTree>
    <p:extLst>
      <p:ext uri="{BB962C8B-B14F-4D97-AF65-F5344CB8AC3E}">
        <p14:creationId xmlns:p14="http://schemas.microsoft.com/office/powerpoint/2010/main" val="12769934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linds(horizont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4378"/>
            <a:ext cx="12190413" cy="614548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553965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而</a:t>
                </a:r>
                <a:r>
                  <a:rPr lang="en-US" altLang="zh-CN" sz="2600" b="1" i="1">
                    <a:latin typeface="Times New Roman" panose="02020603050405020304" pitchFamily="18" charset="0"/>
                    <a:cs typeface="Times New Roman" panose="02020603050405020304" pitchFamily="18" charset="0"/>
                  </a:rPr>
                  <a:t>PO</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PO</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𝟖</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ONH</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&lt;2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PMH</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即有</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则这个球的表面积为</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)π.</a:t>
                </a:r>
                <a:br>
                  <a:rPr lang="en-US" altLang="zh-CN" sz="2600" b="1">
                    <a:latin typeface="Times New Roman" panose="02020603050405020304" pitchFamily="18" charset="0"/>
                    <a:cs typeface="Times New Roman" panose="02020603050405020304" pitchFamily="18" charset="0"/>
                  </a:rPr>
                </a:b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5539658"/>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227143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linds(horizontal)">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blinds(horizontal)">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endParaRPr kumimoji="1" lang="en-US" altLang="zh-CN" sz="8800" b="1" dirty="0">
              <a:solidFill>
                <a:prstClr val="white"/>
              </a:solidFill>
              <a:latin typeface="微软雅黑" panose="020B0503020204020204" pitchFamily="34" charset="-122"/>
              <a:ea typeface="微软雅黑" panose="020B0503020204020204" pitchFamily="34" charset="-122"/>
            </a:endParaRP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560300"/>
            <a:ext cx="12190413" cy="365328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539878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正方体的外接球与内切球的表面积比值为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	</a:t>
                </a:r>
                <a:r>
                  <a:rPr lang="en-US" altLang="zh-CN" sz="2600" b="1" dirty="0" err="1">
                    <a:latin typeface="Times New Roman" panose="02020603050405020304" pitchFamily="18" charset="0"/>
                    <a:cs typeface="Times New Roman" panose="02020603050405020304" pitchFamily="18" charset="0"/>
                  </a:rPr>
                  <a:t>B.3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C.3</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endParaRPr lang="en-US" altLang="zh-CN" sz="2600" b="1" dirty="0"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55600" indent="-355600">
                  <a:lnSpc>
                    <a:spcPct val="150000"/>
                  </a:lnSpc>
                  <a:spcAft>
                    <a:spcPts val="0"/>
                  </a:spcAft>
                  <a:tabLst>
                    <a:tab pos="2970530" algn="l"/>
                  </a:tabLst>
                </a:pPr>
                <a:r>
                  <a:rPr lang="en-US" altLang="zh-CN" sz="26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设正方体的棱长为</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其外接球的半径为</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内切球的半径为</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zh-CN" altLang="zh-CN" sz="2600" b="1" dirty="0">
                    <a:latin typeface="Times New Roman" panose="02020603050405020304" pitchFamily="18" charset="0"/>
                    <a:cs typeface="Times New Roman" panose="02020603050405020304" pitchFamily="18" charset="0"/>
                  </a:rPr>
                  <a:t>正方体的外接球的直径为正方体的体对角线长</a:t>
                </a:r>
                <a:r>
                  <a:rPr lang="en-US" altLang="zh-CN" sz="2600" b="1" dirty="0" smtClean="0">
                    <a:latin typeface="宋体" panose="02010600030101010101" pitchFamily="2" charset="-122"/>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即</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R</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正方体</a:t>
                </a:r>
                <a:r>
                  <a:rPr lang="zh-CN" altLang="zh-CN" sz="2600" b="1" dirty="0">
                    <a:latin typeface="Times New Roman" panose="02020603050405020304" pitchFamily="18" charset="0"/>
                    <a:cs typeface="Times New Roman" panose="02020603050405020304" pitchFamily="18" charset="0"/>
                  </a:rPr>
                  <a:t>内切球的直径为正方体的棱长</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即</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r</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即</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𝑹</m:t>
                        </m:r>
                      </m:num>
                      <m:den>
                        <m:r>
                          <a:rPr lang="en-US" altLang="zh-CN" sz="2600" b="1" i="1">
                            <a:latin typeface="Cambria Math" panose="02040503050406030204" pitchFamily="18" charset="0"/>
                            <a:cs typeface="Times New Roman" panose="02020603050405020304" pitchFamily="18" charset="0"/>
                          </a:rPr>
                          <m:t>𝒓</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zh-CN" altLang="zh-CN" sz="2600" b="1" dirty="0">
                    <a:latin typeface="Times New Roman" panose="02020603050405020304" pitchFamily="18" charset="0"/>
                    <a:cs typeface="Times New Roman" panose="02020603050405020304" pitchFamily="18" charset="0"/>
                  </a:rPr>
                  <a:t>正方体的外接球与内切球的表面积比值为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𝑹</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𝑹</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dirty="0">
                    <a:latin typeface="Times New Roman" panose="02020603050405020304" pitchFamily="18" charset="0"/>
                    <a:cs typeface="Times New Roman" panose="02020603050405020304" pitchFamily="18" charset="0"/>
                  </a:rPr>
                  <a:t>=3.</a:t>
                </a:r>
                <a:endParaRPr lang="zh-CN" altLang="zh-CN" sz="1150" dirty="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5398786"/>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0" name="矩形 9"/>
          <p:cNvSpPr/>
          <p:nvPr>
            <p:custDataLst>
              <p:tags r:id="rId2"/>
            </p:custDataLst>
          </p:nvPr>
        </p:nvSpPr>
        <p:spPr>
          <a:xfrm>
            <a:off x="6751455" y="117298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blinds(horizontal)">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blinds(horizontal)">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blinds(horizontal)">
                                      <p:cBhvr>
                                        <p:cTn id="22" dur="500"/>
                                        <p:tgtEl>
                                          <p:spTgt spid="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blinds(horizontal)">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blinds(horizontal)">
                                      <p:cBhvr>
                                        <p:cTn id="3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1917605"/>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6" name="矩形 15"/>
              <p:cNvSpPr/>
              <p:nvPr/>
            </p:nvSpPr>
            <p:spPr>
              <a:xfrm>
                <a:off x="269382" y="492501"/>
                <a:ext cx="11589417" cy="285648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已知直三棱柱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个顶点都在球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的球面上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的半径为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𝟏𝟕</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	</a:t>
                </a: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由题意作图如图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作平面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的垂线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则垂足为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69382" y="492501"/>
                <a:ext cx="11589417" cy="2856488"/>
              </a:xfrm>
              <a:prstGeom prst="rect">
                <a:avLst/>
              </a:prstGeom>
              <a:blipFill rotWithShape="0">
                <a:blip r:embed="rId4"/>
                <a:stretch>
                  <a:fillRect l="-947" b="-2137"/>
                </a:stretch>
              </a:blipFill>
            </p:spPr>
            <p:txBody>
              <a:bodyPr/>
              <a:lstStyle/>
              <a:p>
                <a:r>
                  <a:rPr lang="zh-CN" altLang="en-US">
                    <a:noFill/>
                  </a:rPr>
                  <a:t> </a:t>
                </a:r>
              </a:p>
            </p:txBody>
          </p:sp>
        </mc:Fallback>
      </mc:AlternateContent>
      <p:sp>
        <p:nvSpPr>
          <p:cNvPr id="17" name="矩形 16"/>
          <p:cNvSpPr/>
          <p:nvPr>
            <p:custDataLst>
              <p:tags r:id="rId2"/>
            </p:custDataLst>
          </p:nvPr>
        </p:nvSpPr>
        <p:spPr>
          <a:xfrm>
            <a:off x="5764752" y="118568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48.jpeg"/>
          <p:cNvPicPr/>
          <p:nvPr/>
        </p:nvPicPr>
        <p:blipFill>
          <a:blip r:embed="rId5">
            <a:clrChange>
              <a:clrFrom>
                <a:srgbClr val="FFFFFF"/>
              </a:clrFrom>
              <a:clrTo>
                <a:srgbClr val="FFFFFF">
                  <a:alpha val="0"/>
                </a:srgbClr>
              </a:clrTo>
            </a:clrChange>
          </a:blip>
          <a:stretch>
            <a:fillRect/>
          </a:stretch>
        </p:blipFill>
        <p:spPr>
          <a:xfrm>
            <a:off x="8659753" y="3268250"/>
            <a:ext cx="2809549" cy="298082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05345" y="3323662"/>
                <a:ext cx="11589417" cy="2228302"/>
              </a:xfrm>
              <a:prstGeom prst="rect">
                <a:avLst/>
              </a:prstGeom>
            </p:spPr>
            <p:txBody>
              <a:bodyPr wrap="square">
                <a:spAutoFit/>
              </a:bodyPr>
              <a:lstStyle/>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𝟔</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05345" y="3323662"/>
                <a:ext cx="11589417" cy="2228302"/>
              </a:xfrm>
              <a:prstGeom prst="rect">
                <a:avLst/>
              </a:prstGeom>
              <a:blipFill rotWithShape="0">
                <a:blip r:embed="rId6"/>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833699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blinds(horizontal)">
                                      <p:cBhvr>
                                        <p:cTn id="12" dur="50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325346"/>
            <a:ext cx="12190413" cy="387803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521687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若圆锥的内切球与外接球的球心重合</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且内切球的半径为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则圆锥的体积为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B.2π		C.3π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D.4π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过圆锥的旋转轴作轴截面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及其内切圆</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和外接圆</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且</a:t>
                </a:r>
                <a:r>
                  <a:rPr lang="zh-CN" altLang="zh-CN" sz="2600" b="1">
                    <a:latin typeface="Times New Roman" panose="02020603050405020304" pitchFamily="18" charset="0"/>
                    <a:cs typeface="Times New Roman" panose="02020603050405020304" pitchFamily="18" charset="0"/>
                  </a:rPr>
                  <a:t>两圆同圆心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的内心与外心重合</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为正三角形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题意得</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的边长为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圆锥的底面半径为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圆锥的体积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3=3π.</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5216877"/>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1" name="矩形 10"/>
          <p:cNvSpPr/>
          <p:nvPr>
            <p:custDataLst>
              <p:tags r:id="rId2"/>
            </p:custDataLst>
          </p:nvPr>
        </p:nvSpPr>
        <p:spPr>
          <a:xfrm>
            <a:off x="931426" y="1180624"/>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2633214"/>
            <a:ext cx="12190413" cy="36189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492501"/>
                <a:ext cx="11589417" cy="433528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已知一个三棱柱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其底面是正三角形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且侧棱与底面垂直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一个体积为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的球体与棱柱的所有面均相切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那么这个三棱柱的表面积是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	B.12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Times New Roman" panose="02020603050405020304" pitchFamily="18" charset="0"/>
                    <a:cs typeface="Times New Roman" panose="02020603050405020304" pitchFamily="18" charset="0"/>
                  </a:rPr>
                  <a:t>		   C.18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D.24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	</a:t>
                </a:r>
              </a:p>
              <a:p>
                <a:pPr marL="355600" indent="-355600">
                  <a:lnSpc>
                    <a:spcPct val="150000"/>
                  </a:lnSpc>
                  <a:spcAft>
                    <a:spcPts val="0"/>
                  </a:spcAft>
                  <a:tabLst>
                    <a:tab pos="2970530" algn="l"/>
                  </a:tabLst>
                </a:pPr>
                <a:r>
                  <a:rPr lang="en-US" altLang="zh-CN" sz="2600" b="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根据已知可得球的半径等于</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故三棱柱的高等于</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底面三角形内切圆的半径等于</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即底面三角形的高等于</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边长等于</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这个三棱柱的表面积等于</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3=18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492501"/>
                <a:ext cx="11589417" cy="4335289"/>
              </a:xfrm>
              <a:prstGeom prst="rect">
                <a:avLst/>
              </a:prstGeom>
              <a:blipFill rotWithShape="0">
                <a:blip r:embed="rId4"/>
                <a:stretch>
                  <a:fillRect l="-947" r="-526"/>
                </a:stretch>
              </a:blipFill>
            </p:spPr>
            <p:txBody>
              <a:bodyPr/>
              <a:lstStyle/>
              <a:p>
                <a:r>
                  <a:rPr lang="zh-CN" altLang="en-US">
                    <a:noFill/>
                  </a:rPr>
                  <a:t> </a:t>
                </a:r>
              </a:p>
            </p:txBody>
          </p:sp>
        </mc:Fallback>
      </mc:AlternateContent>
      <p:sp>
        <p:nvSpPr>
          <p:cNvPr id="13" name="矩形 12"/>
          <p:cNvSpPr/>
          <p:nvPr>
            <p:custDataLst>
              <p:tags r:id="rId2"/>
            </p:custDataLst>
          </p:nvPr>
        </p:nvSpPr>
        <p:spPr>
          <a:xfrm>
            <a:off x="8382603" y="147285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909566"/>
            <a:ext cx="12190413" cy="34092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p:nvSpPr>
        <p:spPr>
          <a:xfrm>
            <a:off x="269382" y="492501"/>
            <a:ext cx="11589417" cy="549381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5.(2025·</a:t>
            </a:r>
            <a:r>
              <a:rPr lang="zh-CN" altLang="zh-CN" sz="2600" b="1" dirty="0">
                <a:latin typeface="Times New Roman" panose="02020603050405020304" pitchFamily="18" charset="0"/>
                <a:cs typeface="Times New Roman" panose="02020603050405020304" pitchFamily="18" charset="0"/>
              </a:rPr>
              <a:t>石家庄质检</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在《九章算术》中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将四个面都为直角三角形的三棱锥称之为鳖臑</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为鳖臑</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PA</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的四个顶点都在球</a:t>
            </a:r>
            <a:r>
              <a:rPr lang="en-US" altLang="zh-CN" sz="2600" b="1" i="1" dirty="0">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的球面上</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则球</a:t>
            </a:r>
            <a:r>
              <a:rPr lang="en-US" altLang="zh-CN" sz="2600" b="1" i="1" dirty="0">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的表面积为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A.8</a:t>
            </a:r>
            <a:r>
              <a:rPr lang="en-US" altLang="zh-CN" sz="2600" b="1" dirty="0" smtClean="0">
                <a:latin typeface="Times New Roman" panose="02020603050405020304" pitchFamily="18" charset="0"/>
                <a:cs typeface="Times New Roman" panose="02020603050405020304" pitchFamily="18" charset="0"/>
              </a:rPr>
              <a:t>π</a:t>
            </a:r>
            <a:r>
              <a:rPr lang="en-US" altLang="zh-CN" sz="2600" b="1" dirty="0">
                <a:latin typeface="Times New Roman" panose="02020603050405020304" pitchFamily="18" charset="0"/>
                <a:cs typeface="Times New Roman" panose="02020603050405020304" pitchFamily="18" charset="0"/>
              </a:rPr>
              <a:t>	B.12π	</a:t>
            </a:r>
            <a:r>
              <a:rPr lang="en-US" altLang="zh-CN" sz="2600" b="1" dirty="0" smtClean="0">
                <a:latin typeface="Times New Roman" panose="02020603050405020304" pitchFamily="18" charset="0"/>
                <a:cs typeface="Times New Roman" panose="02020603050405020304" pitchFamily="18" charset="0"/>
              </a:rPr>
              <a:t>	C.20π</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D.24π</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因为三棱锥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为鳖臑</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为直角三角形</a:t>
            </a:r>
            <a:r>
              <a:rPr lang="en-US" altLang="zh-CN" sz="2600" b="1" dirty="0"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dirty="0">
                <a:latin typeface="宋体" panose="02010600030101010101" pitchFamily="2" charset="-122"/>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若</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PAB</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BC</a:t>
            </a:r>
            <a:r>
              <a:rPr lang="zh-CN" altLang="zh-CN" sz="2600" b="1" dirty="0">
                <a:latin typeface="Times New Roman" panose="02020603050405020304" pitchFamily="18" charset="0"/>
                <a:cs typeface="Times New Roman" panose="02020603050405020304" pitchFamily="18" charset="0"/>
              </a:rPr>
              <a:t>与</a:t>
            </a:r>
            <a:r>
              <a:rPr lang="en-US" altLang="zh-CN" sz="2600" b="1" i="1" dirty="0" err="1">
                <a:latin typeface="Times New Roman" panose="02020603050405020304" pitchFamily="18" charset="0"/>
                <a:cs typeface="Times New Roman" panose="02020603050405020304" pitchFamily="18" charset="0"/>
              </a:rPr>
              <a:t>PB</a:t>
            </a:r>
            <a:r>
              <a:rPr lang="zh-CN" altLang="zh-CN" sz="2600" b="1" dirty="0">
                <a:latin typeface="Times New Roman" panose="02020603050405020304" pitchFamily="18" charset="0"/>
                <a:cs typeface="Times New Roman" panose="02020603050405020304" pitchFamily="18" charset="0"/>
              </a:rPr>
              <a:t>不垂直</a:t>
            </a:r>
            <a:r>
              <a:rPr lang="en-US" altLang="zh-CN" sz="2600" b="1" dirty="0" smtClean="0">
                <a:latin typeface="宋体" panose="02010600030101010101" pitchFamily="2" charset="-122"/>
                <a:cs typeface="Times New Roman" panose="02020603050405020304" pitchFamily="18" charset="0"/>
              </a:rPr>
              <a:t>,</a:t>
            </a: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BC</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BC</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PB</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可</a:t>
            </a:r>
            <a:r>
              <a:rPr lang="zh-CN" altLang="zh-CN" sz="2600" b="1" dirty="0">
                <a:latin typeface="Times New Roman" panose="02020603050405020304" pitchFamily="18" charset="0"/>
                <a:cs typeface="Times New Roman" panose="02020603050405020304" pitchFamily="18" charset="0"/>
              </a:rPr>
              <a:t>将三棱锥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还原如图</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所示的长方体</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15" name="矩形 14"/>
          <p:cNvSpPr/>
          <p:nvPr>
            <p:custDataLst>
              <p:tags r:id="rId2"/>
            </p:custDataLst>
          </p:nvPr>
        </p:nvSpPr>
        <p:spPr>
          <a:xfrm>
            <a:off x="8509603" y="1816005"/>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49.jpeg"/>
          <p:cNvPicPr/>
          <p:nvPr/>
        </p:nvPicPr>
        <p:blipFill>
          <a:blip r:embed="rId4">
            <a:clrChange>
              <a:clrFrom>
                <a:srgbClr val="FFFFFF"/>
              </a:clrFrom>
              <a:clrTo>
                <a:srgbClr val="FFFFFF">
                  <a:alpha val="0"/>
                </a:srgbClr>
              </a:clrTo>
            </a:clrChange>
          </a:blip>
          <a:stretch>
            <a:fillRect/>
          </a:stretch>
        </p:blipFill>
        <p:spPr>
          <a:xfrm>
            <a:off x="7260064" y="3954861"/>
            <a:ext cx="4705069" cy="2185026"/>
          </a:xfrm>
          <a:prstGeom prst="rect">
            <a:avLst/>
          </a:prstGeom>
        </p:spPr>
      </p:pic>
    </p:spTree>
    <p:extLst>
      <p:ext uri="{BB962C8B-B14F-4D97-AF65-F5344CB8AC3E}">
        <p14:creationId xmlns:p14="http://schemas.microsoft.com/office/powerpoint/2010/main" val="3424109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3229495"/>
            <a:ext cx="12190413" cy="314559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chemeClr val="accent6">
                    <a:lumMod val="40000"/>
                    <a:lumOff val="60000"/>
                  </a:schemeClr>
                </a:solidFill>
              </a:rPr>
              <a:t>	</a:t>
            </a: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题型一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外接球</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nvSpPr>
            <p:spPr>
              <a:xfrm>
                <a:off x="269382" y="752072"/>
                <a:ext cx="11589417" cy="5053050"/>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smtClean="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　</a:t>
                </a:r>
                <a:r>
                  <a:rPr lang="zh-CN" altLang="zh-CN" sz="2600" b="1" dirty="0">
                    <a:effectLst/>
                    <a:latin typeface="Times New Roman" panose="02020603050405020304" pitchFamily="18" charset="0"/>
                    <a:ea typeface="黑体" panose="02010609060101010101" pitchFamily="49" charset="-122"/>
                    <a:cs typeface="Times New Roman" panose="02020603050405020304" pitchFamily="18" charset="0"/>
                  </a:rPr>
                  <a:t>定义法</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1</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(2025·</a:t>
                </a:r>
                <a:r>
                  <a:rPr lang="zh-CN" altLang="zh-CN" sz="2600" b="1" dirty="0">
                    <a:latin typeface="Times New Roman" panose="02020603050405020304" pitchFamily="18" charset="0"/>
                    <a:cs typeface="Times New Roman" panose="02020603050405020304" pitchFamily="18" charset="0"/>
                  </a:rPr>
                  <a:t>合肥调研</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zh-CN" altLang="zh-CN" sz="2600" b="1" smtClean="0">
                    <a:latin typeface="Times New Roman" panose="02020603050405020304" pitchFamily="18" charset="0"/>
                    <a:cs typeface="Times New Roman" panose="02020603050405020304" pitchFamily="18" charset="0"/>
                  </a:rPr>
                  <a:t>平面</a:t>
                </a:r>
                <a:r>
                  <a:rPr lang="en-US" altLang="zh-CN" sz="2600" b="1" i="1" smtClean="0">
                    <a:latin typeface="Times New Roman" panose="02020603050405020304" pitchFamily="18" charset="0"/>
                    <a:cs typeface="Times New Roman" panose="02020603050405020304" pitchFamily="18" charset="0"/>
                  </a:rPr>
                  <a:t>ABC</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PA</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dirty="0">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BAC</a:t>
                </a:r>
                <a:r>
                  <a:rPr lang="en-US" altLang="zh-CN" sz="2600" b="1" dirty="0">
                    <a:latin typeface="Times New Roman" panose="02020603050405020304" pitchFamily="18" charset="0"/>
                    <a:cs typeface="Times New Roman" panose="02020603050405020304" pitchFamily="18" charset="0"/>
                  </a:rPr>
                  <a:t>=45°</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外接球的表面积是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A.14</a:t>
                </a:r>
                <a:r>
                  <a:rPr lang="en-US" altLang="zh-CN" sz="2600" b="1" dirty="0" smtClean="0">
                    <a:latin typeface="Times New Roman" panose="02020603050405020304" pitchFamily="18" charset="0"/>
                    <a:cs typeface="Times New Roman" panose="02020603050405020304" pitchFamily="18" charset="0"/>
                  </a:rPr>
                  <a:t>π</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B.16π		C.18π</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D.20π</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在</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BAC</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BAC</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45°</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a:t>
                </a:r>
                <a:r>
                  <a:rPr lang="en-US" altLang="zh-CN" sz="2600" b="1" dirty="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AC</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由</a:t>
                </a:r>
                <a:r>
                  <a:rPr lang="zh-CN" altLang="zh-CN" sz="2600" b="1" dirty="0">
                    <a:latin typeface="Times New Roman" panose="02020603050405020304" pitchFamily="18" charset="0"/>
                    <a:cs typeface="Times New Roman" panose="02020603050405020304" pitchFamily="18" charset="0"/>
                  </a:rPr>
                  <a:t>余弦定理可得</a:t>
                </a:r>
                <a:r>
                  <a:rPr lang="en-US" altLang="zh-CN" sz="2600" b="1" i="1" dirty="0" err="1">
                    <a:latin typeface="Times New Roman" panose="02020603050405020304" pitchFamily="18" charset="0"/>
                    <a:cs typeface="Times New Roman" panose="02020603050405020304" pitchFamily="18" charset="0"/>
                  </a:rPr>
                  <a:t>BC</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AB·AC</a:t>
                </a:r>
                <a:r>
                  <a:rPr lang="en-US" altLang="zh-CN" sz="2600" b="1" dirty="0" err="1">
                    <a:latin typeface="Times New Roman" panose="02020603050405020304" pitchFamily="18" charset="0"/>
                    <a:cs typeface="Times New Roman" panose="02020603050405020304" pitchFamily="18" charset="0"/>
                  </a:rPr>
                  <a:t>cos</a:t>
                </a:r>
                <a:r>
                  <a:rPr lang="en-US" altLang="zh-CN" sz="2600" b="1" dirty="0">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45°=8</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16</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=8</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BC</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BC</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由</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BC</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得</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BC</a:t>
                </a:r>
                <a:r>
                  <a:rPr lang="en-US" altLang="zh-CN" sz="2600" b="1" dirty="0" smtClean="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752072"/>
                <a:ext cx="11589417" cy="5053050"/>
              </a:xfrm>
              <a:prstGeom prst="rect">
                <a:avLst/>
              </a:prstGeom>
              <a:blipFill rotWithShape="0">
                <a:blip r:embed="rId6"/>
                <a:stretch>
                  <a:fillRect l="-947" b="-844"/>
                </a:stretch>
              </a:blipFill>
            </p:spPr>
            <p:txBody>
              <a:bodyPr/>
              <a:lstStyle/>
              <a:p>
                <a:r>
                  <a:rPr lang="zh-CN" altLang="en-US">
                    <a:noFill/>
                  </a:rPr>
                  <a:t> </a:t>
                </a:r>
              </a:p>
            </p:txBody>
          </p:sp>
        </mc:Fallback>
      </mc:AlternateContent>
      <p:sp>
        <p:nvSpPr>
          <p:cNvPr id="12" name="矩形 11"/>
          <p:cNvSpPr/>
          <p:nvPr>
            <p:custDataLst>
              <p:tags r:id="rId4"/>
            </p:custDataLst>
          </p:nvPr>
        </p:nvSpPr>
        <p:spPr>
          <a:xfrm>
            <a:off x="8821670" y="213363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blinds(horizontal)">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blinds(horizontal)">
                                      <p:cBhvr>
                                        <p:cTn id="17" dur="500"/>
                                        <p:tgtEl>
                                          <p:spTgt spid="1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blinds(horizontal)">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blinds(horizontal)">
                                      <p:cBhvr>
                                        <p:cTn id="2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31885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326755" y="492501"/>
                <a:ext cx="11474670" cy="257544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的外接球即为长方体的外接球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设外接球的半径为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的表面积为</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=20π.</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326755" y="492501"/>
                <a:ext cx="11474670" cy="2575449"/>
              </a:xfrm>
              <a:prstGeom prst="rect">
                <a:avLst/>
              </a:prstGeom>
              <a:blipFill rotWithShape="0">
                <a:blip r:embed="rId3"/>
                <a:stretch>
                  <a:fillRect l="-956" b="-497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169840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3" y="492501"/>
            <a:ext cx="8418148"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6.(2025·</a:t>
            </a:r>
            <a:r>
              <a:rPr lang="zh-CN" altLang="zh-CN" sz="2600" b="1">
                <a:latin typeface="Times New Roman" panose="02020603050405020304" pitchFamily="18" charset="0"/>
                <a:cs typeface="Times New Roman" panose="02020603050405020304" pitchFamily="18" charset="0"/>
              </a:rPr>
              <a:t>昆明调研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某圆台形台灯灯罩的上、下底面圆的半径分别为</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高为</a:t>
            </a:r>
            <a:r>
              <a:rPr lang="en-US" altLang="zh-CN" sz="2600" b="1">
                <a:latin typeface="Times New Roman" panose="02020603050405020304" pitchFamily="18" charset="0"/>
                <a:cs typeface="Times New Roman" panose="02020603050405020304" pitchFamily="18" charset="0"/>
              </a:rPr>
              <a:t>17</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则该灯罩外接球的体积为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4" name="矩形 13"/>
          <p:cNvSpPr/>
          <p:nvPr>
            <p:custDataLst>
              <p:tags r:id="rId1"/>
            </p:custDataLst>
          </p:nvPr>
        </p:nvSpPr>
        <p:spPr>
          <a:xfrm>
            <a:off x="2969101" y="179566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50.jpeg"/>
          <p:cNvPicPr/>
          <p:nvPr/>
        </p:nvPicPr>
        <p:blipFill>
          <a:blip r:embed="rId3">
            <a:clrChange>
              <a:clrFrom>
                <a:srgbClr val="FFFFFF"/>
              </a:clrFrom>
              <a:clrTo>
                <a:srgbClr val="FFFFFF">
                  <a:alpha val="0"/>
                </a:srgbClr>
              </a:clrTo>
            </a:clrChange>
          </a:blip>
          <a:stretch>
            <a:fillRect/>
          </a:stretch>
        </p:blipFill>
        <p:spPr>
          <a:xfrm>
            <a:off x="9678750" y="714835"/>
            <a:ext cx="1761172" cy="3147013"/>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37936" y="2336832"/>
                <a:ext cx="8418148" cy="149085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𝟔𝟕𝟔</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𝟕𝟖𝟖</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C.676π</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	D.8</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788π</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37936" y="2336832"/>
                <a:ext cx="8418148" cy="1490857"/>
              </a:xfrm>
              <a:prstGeom prst="rect">
                <a:avLst/>
              </a:prstGeom>
              <a:blipFill rotWithShape="0">
                <a:blip r:embed="rId4"/>
                <a:stretch>
                  <a:fillRect l="-1303" b="-938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751942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2" name="矩形 1"/>
          <p:cNvSpPr/>
          <p:nvPr/>
        </p:nvSpPr>
        <p:spPr>
          <a:xfrm>
            <a:off x="688736" y="621443"/>
            <a:ext cx="8418148" cy="189282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灯罩的轴截面为等腰梯形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分别是灯罩上、下底面圆的圆心</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是灯罩外接球的球心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=17</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3" name="image51.jpeg"/>
          <p:cNvPicPr/>
          <p:nvPr/>
        </p:nvPicPr>
        <p:blipFill>
          <a:blip r:embed="rId3">
            <a:clrChange>
              <a:clrFrom>
                <a:srgbClr val="FFFFFF"/>
              </a:clrFrom>
              <a:clrTo>
                <a:srgbClr val="FFFFFF">
                  <a:alpha val="0"/>
                </a:srgbClr>
              </a:clrTo>
            </a:clrChange>
          </a:blip>
          <a:stretch>
            <a:fillRect/>
          </a:stretch>
        </p:blipFill>
        <p:spPr>
          <a:xfrm>
            <a:off x="9226705" y="794572"/>
            <a:ext cx="2395924" cy="2203168"/>
          </a:xfrm>
          <a:prstGeom prst="rect">
            <a:avLst/>
          </a:prstGeom>
        </p:spPr>
      </p:pic>
      <mc:AlternateContent xmlns:mc="http://schemas.openxmlformats.org/markup-compatibility/2006" xmlns:a14="http://schemas.microsoft.com/office/drawing/2010/main">
        <mc:Choice Requires="a14">
          <p:sp>
            <p:nvSpPr>
              <p:cNvPr id="4" name="矩形 3"/>
              <p:cNvSpPr/>
              <p:nvPr/>
            </p:nvSpPr>
            <p:spPr>
              <a:xfrm>
                <a:off x="694531" y="2387759"/>
                <a:ext cx="8418148" cy="343869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5</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(17</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则该灯罩外接球的半径</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=13(cm)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𝟕𝟖𝟖</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694531" y="2387759"/>
                <a:ext cx="8418148" cy="3438698"/>
              </a:xfrm>
              <a:prstGeom prst="rect">
                <a:avLst/>
              </a:prstGeom>
              <a:blipFill rotWithShape="0">
                <a:blip r:embed="rId4"/>
                <a:stretch>
                  <a:fillRect l="-1303" b="-8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116368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369187"/>
            <a:ext cx="12190413" cy="390559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254948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在四棱锥</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a:t>
                </a:r>
                <a:r>
                  <a:rPr lang="en-US" altLang="zh-CN" sz="2600" b="1" i="1">
                    <a:latin typeface="Times New Roman" panose="02020603050405020304" pitchFamily="18" charset="0"/>
                    <a:cs typeface="Times New Roman" panose="02020603050405020304" pitchFamily="18" charset="0"/>
                  </a:rPr>
                  <a:t>SAD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a:t>
                </a:r>
                <a:r>
                  <a:rPr lang="en-US" altLang="zh-CN" sz="2600" b="1" i="1">
                    <a:latin typeface="Times New Roman" panose="02020603050405020304" pitchFamily="18" charset="0"/>
                    <a:cs typeface="Times New Roman" panose="02020603050405020304" pitchFamily="18" charset="0"/>
                  </a:rPr>
                  <a:t>SAD</a:t>
                </a:r>
                <a:r>
                  <a:rPr lang="zh-CN" altLang="zh-CN" sz="2600" b="1">
                    <a:latin typeface="Times New Roman" panose="02020603050405020304" pitchFamily="18" charset="0"/>
                    <a:cs typeface="Times New Roman" panose="02020603050405020304" pitchFamily="18" charset="0"/>
                  </a:rPr>
                  <a:t>是正三角形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是边长为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zh-CN" altLang="zh-CN" sz="2600" b="1">
                    <a:latin typeface="Times New Roman" panose="02020603050405020304" pitchFamily="18" charset="0"/>
                    <a:cs typeface="Times New Roman" panose="02020603050405020304" pitchFamily="18" charset="0"/>
                  </a:rPr>
                  <a:t>的正方形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则该四棱锥外接球表面积为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A.5π</a:t>
                </a:r>
                <a:r>
                  <a:rPr lang="en-US" altLang="zh-CN" sz="2600" b="1">
                    <a:latin typeface="Times New Roman" panose="02020603050405020304" pitchFamily="18" charset="0"/>
                    <a:cs typeface="Times New Roman" panose="02020603050405020304" pitchFamily="18" charset="0"/>
                  </a:rPr>
                  <a:t>	B.10π	</a:t>
                </a:r>
                <a:r>
                  <a:rPr lang="en-US" altLang="zh-CN" sz="2600" b="1" smtClean="0">
                    <a:latin typeface="Times New Roman" panose="02020603050405020304" pitchFamily="18" charset="0"/>
                    <a:cs typeface="Times New Roman" panose="02020603050405020304" pitchFamily="18" charset="0"/>
                  </a:rPr>
                  <a:t>	C.28π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D.16π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交于一点</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中点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2549480"/>
              </a:xfrm>
              <a:prstGeom prst="rect">
                <a:avLst/>
              </a:prstGeom>
              <a:blipFill rotWithShape="0">
                <a:blip r:embed="rId4"/>
                <a:stretch>
                  <a:fillRect l="-947" r="-894" b="-2392"/>
                </a:stretch>
              </a:blipFill>
            </p:spPr>
            <p:txBody>
              <a:bodyPr/>
              <a:lstStyle/>
              <a:p>
                <a:r>
                  <a:rPr lang="zh-CN" altLang="en-US">
                    <a:noFill/>
                  </a:rPr>
                  <a:t> </a:t>
                </a:r>
              </a:p>
            </p:txBody>
          </p:sp>
        </mc:Fallback>
      </mc:AlternateContent>
      <p:sp>
        <p:nvSpPr>
          <p:cNvPr id="10" name="矩形 9"/>
          <p:cNvSpPr/>
          <p:nvPr>
            <p:custDataLst>
              <p:tags r:id="rId2"/>
            </p:custDataLst>
          </p:nvPr>
        </p:nvSpPr>
        <p:spPr>
          <a:xfrm>
            <a:off x="8293576" y="12493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52.jpeg"/>
          <p:cNvPicPr/>
          <p:nvPr/>
        </p:nvPicPr>
        <p:blipFill>
          <a:blip r:embed="rId5">
            <a:clrChange>
              <a:clrFrom>
                <a:srgbClr val="FFFFFF"/>
              </a:clrFrom>
              <a:clrTo>
                <a:srgbClr val="FFFFFF">
                  <a:alpha val="0"/>
                </a:srgbClr>
              </a:clrTo>
            </a:clrChange>
          </a:blip>
          <a:stretch>
            <a:fillRect/>
          </a:stretch>
        </p:blipFill>
        <p:spPr>
          <a:xfrm>
            <a:off x="7823422" y="3722037"/>
            <a:ext cx="3115721" cy="2291114"/>
          </a:xfrm>
          <a:prstGeom prst="rect">
            <a:avLst/>
          </a:prstGeom>
        </p:spPr>
      </p:pic>
      <p:sp>
        <p:nvSpPr>
          <p:cNvPr id="6" name="矩形 5"/>
          <p:cNvSpPr/>
          <p:nvPr/>
        </p:nvSpPr>
        <p:spPr>
          <a:xfrm>
            <a:off x="618045" y="3073580"/>
            <a:ext cx="11589417" cy="302461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所以由题意知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SE</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为正方形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外接圆的圆心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又因为平面</a:t>
            </a:r>
            <a:r>
              <a:rPr lang="en-US" altLang="zh-CN" sz="2600" b="1" i="1">
                <a:latin typeface="Times New Roman" panose="02020603050405020304" pitchFamily="18" charset="0"/>
                <a:cs typeface="Times New Roman" panose="02020603050405020304" pitchFamily="18" charset="0"/>
              </a:rPr>
              <a:t>SAD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25049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blinds(horizontal)">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blinds(horizontal)">
                                      <p:cBhvr>
                                        <p:cTn id="4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58088"/>
            <a:ext cx="12190413" cy="63528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573881"/>
                <a:ext cx="11589417" cy="450751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SE</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设等边</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SDA</a:t>
                </a:r>
                <a:r>
                  <a:rPr lang="zh-CN" altLang="zh-CN" sz="2600" b="1">
                    <a:latin typeface="Times New Roman" panose="02020603050405020304" pitchFamily="18" charset="0"/>
                    <a:cs typeface="Times New Roman" panose="02020603050405020304" pitchFamily="18" charset="0"/>
                  </a:rPr>
                  <a:t>的外接圆的圆心为</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的平行线交过</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SE</a:t>
                </a:r>
                <a:r>
                  <a:rPr lang="zh-CN" altLang="zh-CN" sz="2600" b="1">
                    <a:latin typeface="Times New Roman" panose="02020603050405020304" pitchFamily="18" charset="0"/>
                    <a:cs typeface="Times New Roman" panose="02020603050405020304" pitchFamily="18" charset="0"/>
                  </a:rPr>
                  <a:t>的平行线于点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为四棱锥</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外接球的球心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等边</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SDA</a:t>
                </a:r>
                <a:r>
                  <a:rPr lang="zh-CN" altLang="zh-CN" sz="2600" b="1">
                    <a:latin typeface="Times New Roman" panose="02020603050405020304" pitchFamily="18" charset="0"/>
                    <a:cs typeface="Times New Roman" panose="02020603050405020304" pitchFamily="18" charset="0"/>
                  </a:rPr>
                  <a:t>的外接圆半径</a:t>
                </a:r>
                <a:r>
                  <a:rPr lang="en-US" altLang="zh-CN" sz="2600" b="1" i="1">
                    <a:latin typeface="Times New Roman" panose="02020603050405020304" pitchFamily="18" charset="0"/>
                    <a:cs typeface="Times New Roman" panose="02020603050405020304" pitchFamily="18" charset="0"/>
                  </a:rPr>
                  <a:t>SO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𝑺</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𝑬</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𝑺</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𝑨𝑫</m:t>
                                </m:r>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573881"/>
                <a:ext cx="11589417" cy="4507516"/>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066790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58088"/>
            <a:ext cx="12190413" cy="63528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573881"/>
                <a:ext cx="11589417" cy="391684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在等边</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SDA</a:t>
                </a:r>
                <a:r>
                  <a:rPr lang="zh-CN" altLang="zh-CN" sz="2600" b="1">
                    <a:latin typeface="Times New Roman" panose="02020603050405020304" pitchFamily="18" charset="0"/>
                    <a:cs typeface="Times New Roman" panose="02020603050405020304" pitchFamily="18" charset="0"/>
                  </a:rPr>
                  <a:t>中由正弦定理得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den>
                    </m:f>
                  </m:oMath>
                </a14:m>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SO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SO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OS</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𝟐</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𝑺</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𝟐</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𝑶</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所以四棱锥</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外接球表面积为</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=28π.</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573881"/>
                <a:ext cx="11589417" cy="3916841"/>
              </a:xfrm>
              <a:prstGeom prst="rect">
                <a:avLst/>
              </a:prstGeom>
              <a:blipFill rotWithShape="0">
                <a:blip r:embed="rId3"/>
                <a:stretch>
                  <a:fillRect l="-947" b="-279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023474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973425"/>
            <a:ext cx="12190413" cy="429046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492501"/>
                <a:ext cx="11589417" cy="275748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在正四棱锥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则该四棱锥内切球的表面积是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	</a:t>
                </a:r>
              </a:p>
              <a:p>
                <a:pPr marL="355600" indent="-355600">
                  <a:lnSpc>
                    <a:spcPct val="150000"/>
                  </a:lnSpc>
                  <a:spcAft>
                    <a:spcPts val="0"/>
                  </a:spcAft>
                  <a:tabLst>
                    <a:tab pos="2970530" algn="l"/>
                  </a:tabLst>
                </a:pPr>
                <a:r>
                  <a:rPr lang="en-US" altLang="zh-CN" sz="2600" b="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PO</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为正方形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的中心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11589417" cy="2757486"/>
              </a:xfrm>
              <a:prstGeom prst="rect">
                <a:avLst/>
              </a:prstGeom>
              <a:blipFill rotWithShape="0">
                <a:blip r:embed="rId4"/>
                <a:stretch>
                  <a:fillRect l="-947" b="-2212"/>
                </a:stretch>
              </a:blipFill>
            </p:spPr>
            <p:txBody>
              <a:bodyPr/>
              <a:lstStyle/>
              <a:p>
                <a:r>
                  <a:rPr lang="zh-CN" altLang="en-US">
                    <a:noFill/>
                  </a:rPr>
                  <a:t> </a:t>
                </a:r>
              </a:p>
            </p:txBody>
          </p:sp>
        </mc:Fallback>
      </mc:AlternateContent>
      <p:sp>
        <p:nvSpPr>
          <p:cNvPr id="13" name="矩形 12"/>
          <p:cNvSpPr/>
          <p:nvPr>
            <p:custDataLst>
              <p:tags r:id="rId2"/>
            </p:custDataLst>
          </p:nvPr>
        </p:nvSpPr>
        <p:spPr>
          <a:xfrm>
            <a:off x="10462014" y="58852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53.jpeg"/>
          <p:cNvPicPr/>
          <p:nvPr/>
        </p:nvPicPr>
        <p:blipFill>
          <a:blip r:embed="rId5">
            <a:clrChange>
              <a:clrFrom>
                <a:srgbClr val="FFFFFF"/>
              </a:clrFrom>
              <a:clrTo>
                <a:srgbClr val="FFFFFF">
                  <a:alpha val="0"/>
                </a:srgbClr>
              </a:clrTo>
            </a:clrChange>
          </a:blip>
          <a:stretch>
            <a:fillRect/>
          </a:stretch>
        </p:blipFill>
        <p:spPr>
          <a:xfrm>
            <a:off x="8687530" y="2567628"/>
            <a:ext cx="2584475" cy="258447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599582" y="3122048"/>
                <a:ext cx="11589417" cy="223202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𝑶</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𝟏𝟖</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Times New Roman" panose="02020603050405020304" pitchFamily="18" charset="0"/>
                    <a:cs typeface="Times New Roman" panose="02020603050405020304" pitchFamily="18" charset="0"/>
                  </a:rPr>
                  <a:t>=12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99582" y="3122048"/>
                <a:ext cx="11589417" cy="2232021"/>
              </a:xfrm>
              <a:prstGeom prst="rect">
                <a:avLst/>
              </a:prstGeom>
              <a:blipFill rotWithShape="0">
                <a:blip r:embed="rId6"/>
                <a:stretch>
                  <a:fillRect l="-946" b="-218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35290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horizont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linds(horizontal)">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blinds(horizontal)">
                                      <p:cBhvr>
                                        <p:cTn id="3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599582" y="799370"/>
                <a:ext cx="11589417" cy="5117811"/>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四</a:t>
                </a:r>
                <a:r>
                  <a:rPr lang="zh-CN" altLang="zh-CN" sz="2600" b="1">
                    <a:latin typeface="Times New Roman" panose="02020603050405020304" pitchFamily="18" charset="0"/>
                    <a:cs typeface="Times New Roman" panose="02020603050405020304" pitchFamily="18" charset="0"/>
                  </a:rPr>
                  <a:t>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的表面积</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4=84.</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内切球的半径为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内切球的球心为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O′</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ABP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O′</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BCP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O′</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CDP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O′</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ADP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O′</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Sr</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12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84</a:t>
                </a:r>
                <a:r>
                  <a:rPr lang="en-US" altLang="zh-CN" sz="2600" b="1" i="1">
                    <a:latin typeface="Times New Roman" panose="02020603050405020304" pitchFamily="18" charset="0"/>
                    <a:cs typeface="Times New Roman" panose="02020603050405020304" pitchFamily="18" charset="0"/>
                  </a:rPr>
                  <a:t>r</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内切球的表面积是</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599582" y="799370"/>
                <a:ext cx="11589417" cy="5117811"/>
              </a:xfrm>
              <a:prstGeom prst="rect">
                <a:avLst/>
              </a:prstGeom>
              <a:blipFill rotWithShape="0">
                <a:blip r:embed="rId3"/>
                <a:stretch>
                  <a:fillRect l="-9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166120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矩形 7"/>
              <p:cNvSpPr/>
              <p:nvPr/>
            </p:nvSpPr>
            <p:spPr>
              <a:xfrm>
                <a:off x="269382" y="492501"/>
                <a:ext cx="11589417" cy="4671535"/>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已知正方体的外接球与内切球上各有一个动点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若线段</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的最小值为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则下列说法中正确的是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正方体的外接球的表面积为</a:t>
                </a:r>
                <a:r>
                  <a:rPr lang="en-US" altLang="zh-CN" sz="2600" b="1">
                    <a:latin typeface="Times New Roman" panose="02020603050405020304" pitchFamily="18" charset="0"/>
                    <a:cs typeface="Times New Roman" panose="02020603050405020304" pitchFamily="18" charset="0"/>
                  </a:rPr>
                  <a:t>12π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正方体的内切球的体积为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正方体的棱长为</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线段</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的最大值为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endParaRPr lang="zh-CN"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2501"/>
                <a:ext cx="11589417" cy="4671535"/>
              </a:xfrm>
              <a:prstGeom prst="rect">
                <a:avLst/>
              </a:prstGeom>
              <a:blipFill rotWithShape="0">
                <a:blip r:embed="rId3"/>
                <a:stretch>
                  <a:fillRect l="-947" b="-522"/>
                </a:stretch>
              </a:blipFill>
            </p:spPr>
            <p:txBody>
              <a:bodyPr/>
              <a:lstStyle/>
              <a:p>
                <a:r>
                  <a:rPr lang="zh-CN" altLang="en-US">
                    <a:noFill/>
                  </a:rPr>
                  <a:t> </a:t>
                </a:r>
              </a:p>
            </p:txBody>
          </p:sp>
        </mc:Fallback>
      </mc:AlternateContent>
      <p:sp>
        <p:nvSpPr>
          <p:cNvPr id="9" name="矩形 8"/>
          <p:cNvSpPr/>
          <p:nvPr>
            <p:custDataLst>
              <p:tags r:id="rId1"/>
            </p:custDataLst>
          </p:nvPr>
        </p:nvSpPr>
        <p:spPr>
          <a:xfrm>
            <a:off x="5124821" y="1816005"/>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ABC</a:t>
            </a:r>
            <a:endParaRPr lang="zh-CN" altLang="en-US" sz="3000" b="1" dirty="0">
              <a:solidFill>
                <a:srgbClr val="C00000"/>
              </a:solidFill>
            </a:endParaRPr>
          </a:p>
        </p:txBody>
      </p:sp>
    </p:spTree>
    <p:extLst>
      <p:ext uri="{BB962C8B-B14F-4D97-AF65-F5344CB8AC3E}">
        <p14:creationId xmlns:p14="http://schemas.microsoft.com/office/powerpoint/2010/main" val="21669401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486"/>
            <a:ext cx="12190413" cy="623585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594101"/>
                <a:ext cx="11589417" cy="469814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设正方体的棱长为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则正方体外接球的半径为体对角线长的一半</a:t>
                </a:r>
                <a:r>
                  <a:rPr lang="en-US" altLang="zh-CN" sz="2600" b="1" smtClean="0">
                    <a:latin typeface="宋体" panose="02010600030101010101" pitchFamily="2" charset="-122"/>
                    <a:cs typeface="Times New Roman" panose="02020603050405020304" pitchFamily="18" charset="0"/>
                  </a:rPr>
                  <a:t>,</a:t>
                </a:r>
              </a:p>
              <a:p>
                <a:pPr>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内切</a:t>
                </a:r>
                <a:r>
                  <a:rPr lang="zh-CN" altLang="zh-CN" sz="2600" b="1">
                    <a:latin typeface="Times New Roman" panose="02020603050405020304" pitchFamily="18" charset="0"/>
                    <a:cs typeface="Times New Roman" panose="02020603050405020304" pitchFamily="18" charset="0"/>
                  </a:rPr>
                  <a:t>球的半径为棱长的一半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分别为外接球和内切球上的动点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MN</a:t>
                </a:r>
                <a:r>
                  <a:rPr lang="en-US" altLang="zh-CN" sz="2600" b="1" baseline="-25000">
                    <a:latin typeface="Times New Roman" panose="02020603050405020304" pitchFamily="18" charset="0"/>
                    <a:cs typeface="Times New Roman" panose="02020603050405020304" pitchFamily="18" charset="0"/>
                  </a:rPr>
                  <a:t>min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即正方体的棱长为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正方体外接球的表面积为</a:t>
                </a:r>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=12π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内切球的体积为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线段</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的最大值为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594101"/>
                <a:ext cx="11589417" cy="4698146"/>
              </a:xfrm>
              <a:prstGeom prst="rect">
                <a:avLst/>
              </a:prstGeom>
              <a:blipFill rotWithShape="0">
                <a:blip r:embed="rId3"/>
                <a:stretch>
                  <a:fillRect l="-947" b="-6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119496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pic>
        <p:nvPicPr>
          <p:cNvPr id="5" name="image32.jpeg"/>
          <p:cNvPicPr/>
          <p:nvPr/>
        </p:nvPicPr>
        <p:blipFill>
          <a:blip r:embed="rId3">
            <a:clrChange>
              <a:clrFrom>
                <a:srgbClr val="FFFFFF"/>
              </a:clrFrom>
              <a:clrTo>
                <a:srgbClr val="FFFFFF">
                  <a:alpha val="0"/>
                </a:srgbClr>
              </a:clrTo>
            </a:clrChange>
          </a:blip>
          <a:stretch>
            <a:fillRect/>
          </a:stretch>
        </p:blipFill>
        <p:spPr>
          <a:xfrm>
            <a:off x="7607395" y="1053497"/>
            <a:ext cx="2827827" cy="2848893"/>
          </a:xfrm>
          <a:prstGeom prst="rect">
            <a:avLst/>
          </a:prstGeom>
        </p:spPr>
      </p:pic>
      <p:sp>
        <p:nvSpPr>
          <p:cNvPr id="9" name="矩形 8"/>
          <p:cNvSpPr/>
          <p:nvPr/>
        </p:nvSpPr>
        <p:spPr>
          <a:xfrm>
            <a:off x="269382" y="606929"/>
            <a:ext cx="11589417" cy="362477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PBC</a:t>
            </a:r>
            <a:r>
              <a:rPr lang="zh-CN" altLang="zh-CN" sz="2600" b="1">
                <a:latin typeface="Times New Roman" panose="02020603050405020304" pitchFamily="18" charset="0"/>
                <a:cs typeface="Times New Roman" panose="02020603050405020304" pitchFamily="18" charset="0"/>
              </a:rPr>
              <a:t>为直角三角形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PAC</a:t>
            </a:r>
            <a:r>
              <a:rPr lang="zh-CN" altLang="zh-CN" sz="2600" b="1">
                <a:latin typeface="Times New Roman" panose="02020603050405020304" pitchFamily="18" charset="0"/>
                <a:cs typeface="Times New Roman" panose="02020603050405020304" pitchFamily="18" charset="0"/>
              </a:rPr>
              <a:t>为直角三角形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是三棱锥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外接球直径</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即为球心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矩形 9"/>
              <p:cNvSpPr/>
              <p:nvPr/>
            </p:nvSpPr>
            <p:spPr>
              <a:xfrm>
                <a:off x="282082" y="4089684"/>
                <a:ext cx="11589417" cy="2186561"/>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所以外接球半径为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所以所求外接球的表面积</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=20π.</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82082" y="4089684"/>
                <a:ext cx="11589417" cy="2186561"/>
              </a:xfrm>
              <a:prstGeom prst="rect">
                <a:avLst/>
              </a:prstGeom>
              <a:blipFill rotWithShape="0">
                <a:blip r:embed="rId4"/>
                <a:stretch>
                  <a:fillRect l="-947" t="-1393" b="-557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linds(horizont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blinds(horizontal)">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blinds(horizontal)">
                                      <p:cBhvr>
                                        <p:cTn id="42" dur="500"/>
                                        <p:tgtEl>
                                          <p:spTgt spid="1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animEffect transition="in" filter="blinds(horizontal)">
                                      <p:cBhvr>
                                        <p:cTn id="4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492501"/>
            <a:ext cx="11589417"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传说古希腊数学家阿基米德的墓碑上刻着一个圆柱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圆柱内有一个内切球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这个球的直径恰好与圆柱的高相等</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圆柱容球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是阿基米德最为得意的发现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如图是一个圆柱容球</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为圆柱下、上底面的圆心</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为球心</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为底面圆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的一条直径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若球的半径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1"/>
            </p:custDataLst>
          </p:nvPr>
        </p:nvSpPr>
        <p:spPr>
          <a:xfrm>
            <a:off x="5675852" y="2405515"/>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BCD</a:t>
            </a:r>
            <a:endParaRPr lang="zh-CN" altLang="en-US" sz="3000" b="1" dirty="0">
              <a:solidFill>
                <a:srgbClr val="C00000"/>
              </a:solidFill>
            </a:endParaRPr>
          </a:p>
        </p:txBody>
      </p:sp>
      <p:pic>
        <p:nvPicPr>
          <p:cNvPr id="6" name="image54.jpeg"/>
          <p:cNvPicPr/>
          <p:nvPr/>
        </p:nvPicPr>
        <p:blipFill>
          <a:blip r:embed="rId3">
            <a:clrChange>
              <a:clrFrom>
                <a:srgbClr val="FFFFFF"/>
              </a:clrFrom>
              <a:clrTo>
                <a:srgbClr val="FFFFFF">
                  <a:alpha val="0"/>
                </a:srgbClr>
              </a:clrTo>
            </a:clrChange>
          </a:blip>
          <a:stretch>
            <a:fillRect/>
          </a:stretch>
        </p:blipFill>
        <p:spPr>
          <a:xfrm>
            <a:off x="8906357" y="2425424"/>
            <a:ext cx="2712834" cy="3085766"/>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656431" y="2892963"/>
                <a:ext cx="7904258" cy="313226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球与圆柱的表面积之比为</a:t>
                </a:r>
                <a:r>
                  <a:rPr lang="en-US" altLang="zh-CN" sz="2600" b="1">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截得球的截面面积最小值为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四面体</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的体积的取值范围为</a:t>
                </a:r>
                <a14:m>
                  <m:oMath xmlns:m="http://schemas.openxmlformats.org/officeDocument/2006/math">
                    <m:d>
                      <m:dPr>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num>
                          <m:den>
                            <m:r>
                              <a:rPr lang="en-US" altLang="zh-CN" sz="2600" b="1" i="1">
                                <a:latin typeface="Cambria Math" panose="02040503050406030204" pitchFamily="18" charset="0"/>
                                <a:cs typeface="Times New Roman" panose="02020603050405020304" pitchFamily="18" charset="0"/>
                              </a:rPr>
                              <m:t>𝟑</m:t>
                            </m:r>
                          </m:den>
                        </m:f>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为球面和圆柱侧面的交线上一点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zh-CN" altLang="zh-CN" sz="2600" b="1">
                    <a:latin typeface="Times New Roman" panose="02020603050405020304" pitchFamily="18" charset="0"/>
                    <a:cs typeface="Times New Roman" panose="02020603050405020304" pitchFamily="18" charset="0"/>
                  </a:rPr>
                  <a:t>的取值范围为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656431" y="2892963"/>
                <a:ext cx="7904258" cy="3132268"/>
              </a:xfrm>
              <a:prstGeom prst="rect">
                <a:avLst/>
              </a:prstGeom>
              <a:blipFill rotWithShape="0">
                <a:blip r:embed="rId4"/>
                <a:stretch>
                  <a:fillRect l="-1389" r="-1080" b="-136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21975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338201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可知圆柱的底面半径为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圆柱的高为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则球的表面积为</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圆柱的表面积为</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=6π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所以球与圆柱的表面积之比为</a:t>
                </a:r>
                <a:r>
                  <a:rPr lang="en-US" altLang="zh-CN" sz="2600" b="1">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所在截面如图所示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OG</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则由题可得</a:t>
                </a:r>
                <a:r>
                  <a:rPr lang="en-US" altLang="zh-CN" sz="2600" b="1" i="1">
                    <a:latin typeface="Times New Roman" panose="02020603050405020304" pitchFamily="18" charset="0"/>
                    <a:cs typeface="Times New Roman" panose="02020603050405020304" pitchFamily="18" charset="0"/>
                  </a:rPr>
                  <a:t>OG</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3382016"/>
              </a:xfrm>
              <a:prstGeom prst="rect">
                <a:avLst/>
              </a:prstGeom>
              <a:blipFill rotWithShape="0">
                <a:blip r:embed="rId3"/>
                <a:stretch>
                  <a:fillRect l="-947" b="-541"/>
                </a:stretch>
              </a:blipFill>
            </p:spPr>
            <p:txBody>
              <a:bodyPr/>
              <a:lstStyle/>
              <a:p>
                <a:r>
                  <a:rPr lang="zh-CN" altLang="en-US">
                    <a:noFill/>
                  </a:rPr>
                  <a:t> </a:t>
                </a:r>
              </a:p>
            </p:txBody>
          </p:sp>
        </mc:Fallback>
      </mc:AlternateContent>
      <p:pic>
        <p:nvPicPr>
          <p:cNvPr id="4" name="image55.jpeg"/>
          <p:cNvPicPr/>
          <p:nvPr/>
        </p:nvPicPr>
        <p:blipFill>
          <a:blip r:embed="rId4">
            <a:clrChange>
              <a:clrFrom>
                <a:srgbClr val="FFFFFF"/>
              </a:clrFrom>
              <a:clrTo>
                <a:srgbClr val="FFFFFF">
                  <a:alpha val="0"/>
                </a:srgbClr>
              </a:clrTo>
            </a:clrChange>
          </a:blip>
          <a:stretch>
            <a:fillRect/>
          </a:stretch>
        </p:blipFill>
        <p:spPr>
          <a:xfrm>
            <a:off x="9295486" y="3354029"/>
            <a:ext cx="2712834" cy="2805242"/>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84761" y="3773612"/>
                <a:ext cx="8535733" cy="2426433"/>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设点</a:t>
                </a:r>
                <a:r>
                  <a:rPr lang="en-US" altLang="zh-CN" sz="2600" b="1" i="1" dirty="0">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到平面</a:t>
                </a:r>
                <a:r>
                  <a:rPr lang="en-US" altLang="zh-CN" sz="2600" b="1" i="1" dirty="0" err="1">
                    <a:latin typeface="Times New Roman" panose="02020603050405020304" pitchFamily="18" charset="0"/>
                    <a:cs typeface="Times New Roman" panose="02020603050405020304" pitchFamily="18" charset="0"/>
                  </a:rPr>
                  <a:t>DEF</a:t>
                </a:r>
                <a:r>
                  <a:rPr lang="zh-CN" altLang="zh-CN" sz="2600" b="1" dirty="0">
                    <a:latin typeface="Times New Roman" panose="02020603050405020304" pitchFamily="18" charset="0"/>
                    <a:cs typeface="Times New Roman" panose="02020603050405020304" pitchFamily="18" charset="0"/>
                  </a:rPr>
                  <a:t>的距离为</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DEF</a:t>
                </a:r>
                <a:r>
                  <a:rPr lang="zh-CN" altLang="zh-CN" sz="2600" b="1" dirty="0">
                    <a:latin typeface="Times New Roman" panose="02020603050405020304" pitchFamily="18" charset="0"/>
                    <a:cs typeface="Times New Roman" panose="02020603050405020304" pitchFamily="18" charset="0"/>
                  </a:rPr>
                  <a:t>截得球的截面圆的半径为</a:t>
                </a:r>
                <a:r>
                  <a:rPr lang="en-US" altLang="zh-CN" sz="2600" b="1" i="1" dirty="0" err="1">
                    <a:latin typeface="Times New Roman" panose="02020603050405020304" pitchFamily="18" charset="0"/>
                    <a:cs typeface="Times New Roman" panose="02020603050405020304" pitchFamily="18" charset="0"/>
                  </a:rPr>
                  <a:t>r</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OG</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r</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𝒅</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𝒅</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所以平面</a:t>
                </a:r>
                <a:r>
                  <a:rPr lang="en-US" altLang="zh-CN" sz="2600" b="1" i="1" dirty="0" err="1">
                    <a:latin typeface="Times New Roman" panose="02020603050405020304" pitchFamily="18" charset="0"/>
                    <a:cs typeface="Times New Roman" panose="02020603050405020304" pitchFamily="18" charset="0"/>
                  </a:rPr>
                  <a:t>DEF</a:t>
                </a:r>
                <a:r>
                  <a:rPr lang="zh-CN" altLang="zh-CN" sz="2600" b="1" dirty="0">
                    <a:latin typeface="Times New Roman" panose="02020603050405020304" pitchFamily="18" charset="0"/>
                    <a:cs typeface="Times New Roman" panose="02020603050405020304" pitchFamily="18" charset="0"/>
                  </a:rPr>
                  <a:t>截得球的截面面积最小值为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dirty="0">
                    <a:latin typeface="Times New Roman" panose="02020603050405020304" pitchFamily="18" charset="0"/>
                    <a:cs typeface="Times New Roman" panose="02020603050405020304" pitchFamily="18" charset="0"/>
                  </a:rPr>
                  <a:t>π</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84761" y="3773612"/>
                <a:ext cx="8535733" cy="2426433"/>
              </a:xfrm>
              <a:prstGeom prst="rect">
                <a:avLst/>
              </a:prstGeom>
              <a:blipFill rotWithShape="0">
                <a:blip r:embed="rId5"/>
                <a:stretch>
                  <a:fillRect l="-1286" r="-128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878370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186191" y="240189"/>
                <a:ext cx="11873194" cy="2519088"/>
              </a:xfrm>
              <a:prstGeom prst="rect">
                <a:avLst/>
              </a:prstGeom>
            </p:spPr>
            <p:txBody>
              <a:bodyPr>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由题可知四面体</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DEF</a:t>
                </a:r>
                <a:r>
                  <a:rPr lang="zh-CN" altLang="zh-CN" sz="2600" b="1" dirty="0">
                    <a:latin typeface="Times New Roman" panose="02020603050405020304" pitchFamily="18" charset="0"/>
                    <a:cs typeface="Times New Roman" panose="02020603050405020304" pitchFamily="18" charset="0"/>
                  </a:rPr>
                  <a:t>的体积等于</a:t>
                </a:r>
                <a:r>
                  <a:rPr lang="en-US" altLang="zh-CN" sz="2600" b="1" dirty="0">
                    <a:latin typeface="Times New Roman" panose="02020603050405020304" pitchFamily="18" charset="0"/>
                    <a:cs typeface="Times New Roman" panose="02020603050405020304" pitchFamily="18" charset="0"/>
                  </a:rPr>
                  <a:t>2</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𝑬</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𝑫𝑪</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点</a:t>
                </a:r>
                <a:r>
                  <a:rPr lang="en-US" altLang="zh-CN" sz="2600" b="1" i="1" dirty="0">
                    <a:latin typeface="Times New Roman" panose="02020603050405020304" pitchFamily="18" charset="0"/>
                    <a:cs typeface="Times New Roman" panose="02020603050405020304" pitchFamily="18" charset="0"/>
                  </a:rPr>
                  <a:t>E</a:t>
                </a:r>
                <a:r>
                  <a:rPr lang="zh-CN" altLang="zh-CN" sz="2600" b="1" dirty="0">
                    <a:latin typeface="Times New Roman" panose="02020603050405020304" pitchFamily="18" charset="0"/>
                    <a:cs typeface="Times New Roman" panose="02020603050405020304" pitchFamily="18" charset="0"/>
                  </a:rPr>
                  <a:t>到平面</a:t>
                </a:r>
                <a:r>
                  <a:rPr lang="en-US" altLang="zh-CN" sz="2600" b="1" i="1" dirty="0" err="1">
                    <a:latin typeface="Times New Roman" panose="02020603050405020304" pitchFamily="18" charset="0"/>
                    <a:cs typeface="Times New Roman" panose="02020603050405020304" pitchFamily="18" charset="0"/>
                  </a:rPr>
                  <a:t>DCO</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的距离</a:t>
                </a:r>
                <a:r>
                  <a:rPr lang="en-US" altLang="zh-CN" sz="2600" b="1" i="1" dirty="0">
                    <a:latin typeface="Times New Roman" panose="02020603050405020304" pitchFamily="18" charset="0"/>
                    <a:cs typeface="Times New Roman" panose="02020603050405020304" pitchFamily="18" charset="0"/>
                  </a:rPr>
                  <a:t>d</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endParaRPr lang="zh-CN" altLang="zh-CN" sz="260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𝑫𝑪</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4=8</a:t>
                </a:r>
                <a:r>
                  <a:rPr lang="en-US" altLang="zh-CN" sz="2600" b="1" dirty="0">
                    <a:latin typeface="宋体" panose="02010600030101010101" pitchFamily="2" charset="-122"/>
                    <a:cs typeface="Times New Roman" panose="02020603050405020304" pitchFamily="18" charset="0"/>
                  </a:rPr>
                  <a:t>,</a:t>
                </a:r>
                <a:endParaRPr lang="zh-CN" altLang="zh-CN" sz="260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dirty="0">
                    <a:latin typeface="Times New Roman" panose="02020603050405020304" pitchFamily="18" charset="0"/>
                    <a:cs typeface="Times New Roman" panose="02020603050405020304" pitchFamily="18" charset="0"/>
                  </a:rPr>
                  <a:t>2</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𝑬</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𝑫𝑪</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8</a:t>
                </a:r>
                <a:r>
                  <a:rPr lang="en-US" altLang="zh-CN" sz="2600" b="1" i="1" dirty="0" err="1">
                    <a:latin typeface="Times New Roman" panose="02020603050405020304" pitchFamily="18" charset="0"/>
                    <a:cs typeface="Times New Roman" panose="02020603050405020304" pitchFamily="18" charset="0"/>
                  </a:rPr>
                  <a:t>d</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𝒅</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dirty="0">
                    <a:latin typeface="Calibri" panose="020F0502020204030204" pitchFamily="34" charset="0"/>
                    <a:cs typeface="宋体" panose="02010600030101010101" pitchFamily="2" charset="-122"/>
                  </a:rPr>
                  <a:t>∈</a:t>
                </a:r>
                <a14:m>
                  <m:oMath xmlns:m="http://schemas.openxmlformats.org/officeDocument/2006/math">
                    <m:d>
                      <m:dPr>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26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由题可知点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在过球心与圆柱的底面平行的截面圆上</a:t>
                </a:r>
                <a:r>
                  <a:rPr lang="en-US" altLang="zh-CN" sz="2600" b="1" dirty="0">
                    <a:latin typeface="宋体" panose="02010600030101010101" pitchFamily="2" charset="-122"/>
                    <a:cs typeface="Times New Roman" panose="02020603050405020304" pitchFamily="18" charset="0"/>
                  </a:rPr>
                  <a:t>,</a:t>
                </a:r>
                <a:endParaRPr lang="zh-CN" altLang="zh-CN" sz="2600" dirty="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186191" y="240189"/>
                <a:ext cx="11873194" cy="2519088"/>
              </a:xfrm>
              <a:prstGeom prst="rect">
                <a:avLst/>
              </a:prstGeom>
              <a:blipFill rotWithShape="0">
                <a:blip r:embed="rId3"/>
                <a:stretch>
                  <a:fillRect l="-924" b="-2415"/>
                </a:stretch>
              </a:blipFill>
            </p:spPr>
            <p:txBody>
              <a:bodyPr/>
              <a:lstStyle/>
              <a:p>
                <a:r>
                  <a:rPr lang="zh-CN" altLang="en-US">
                    <a:noFill/>
                  </a:rPr>
                  <a:t> </a:t>
                </a:r>
              </a:p>
            </p:txBody>
          </p:sp>
        </mc:Fallback>
      </mc:AlternateContent>
      <p:pic>
        <p:nvPicPr>
          <p:cNvPr id="4" name="image56.jpeg"/>
          <p:cNvPicPr/>
          <p:nvPr/>
        </p:nvPicPr>
        <p:blipFill>
          <a:blip r:embed="rId4">
            <a:clrChange>
              <a:clrFrom>
                <a:srgbClr val="FFFFFF"/>
              </a:clrFrom>
              <a:clrTo>
                <a:srgbClr val="FFFFFF">
                  <a:alpha val="0"/>
                </a:srgbClr>
              </a:clrTo>
            </a:clrChange>
          </a:blip>
          <a:stretch>
            <a:fillRect/>
          </a:stretch>
        </p:blipFill>
        <p:spPr>
          <a:xfrm>
            <a:off x="8255641" y="3170997"/>
            <a:ext cx="3241504" cy="2760575"/>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198977" y="2718213"/>
                <a:ext cx="8109551" cy="3395160"/>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在底面的射影为</a:t>
                </a:r>
                <a:r>
                  <a:rPr lang="en-US" altLang="zh-CN" sz="2600" b="1" i="1">
                    <a:latin typeface="Times New Roman" panose="02020603050405020304" pitchFamily="18" charset="0"/>
                    <a:cs typeface="Times New Roman" panose="02020603050405020304" pitchFamily="18" charset="0"/>
                  </a:rPr>
                  <a:t>P</a:t>
                </a:r>
                <a:r>
                  <a:rPr lang="en-US" altLang="zh-CN" sz="2600" b="1" i="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PP′</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𝑬</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𝑭</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198977" y="2718213"/>
                <a:ext cx="8109551" cy="3395160"/>
              </a:xfrm>
              <a:prstGeom prst="rect">
                <a:avLst/>
              </a:prstGeom>
              <a:blipFill rotWithShape="0">
                <a:blip r:embed="rId5"/>
                <a:stretch>
                  <a:fillRect l="-1353" b="-143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083263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linds(horizont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linds(horizont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blinds(horizontal)">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blinds(horizontal)">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blinds(horizontal)">
                                      <p:cBhvr>
                                        <p:cTn id="4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198977" y="1053497"/>
                <a:ext cx="8109551" cy="3735510"/>
              </a:xfrm>
              <a:prstGeom prst="rect">
                <a:avLst/>
              </a:prstGeom>
            </p:spPr>
            <p:txBody>
              <a:bodyPr>
                <a:spAutoFit/>
              </a:bodyPr>
              <a:lstStyle/>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PE</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e>
                    </m:ra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𝒕</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𝟖𝟎</m:t>
                        </m:r>
                      </m:e>
                    </m:rad>
                  </m:oMath>
                </a14:m>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𝟏𝟒𝟒</m:t>
                        </m:r>
                      </m:e>
                    </m:rad>
                  </m:oMath>
                </a14:m>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48]</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198977" y="1053497"/>
                <a:ext cx="8109551" cy="3735510"/>
              </a:xfrm>
              <a:prstGeom prst="rect">
                <a:avLst/>
              </a:prstGeom>
              <a:blipFill rotWithShape="0">
                <a:blip r:embed="rId3"/>
                <a:stretch>
                  <a:fillRect l="-1353" b="-8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385707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492501"/>
            <a:ext cx="7338013"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11.(2025·</a:t>
            </a:r>
            <a:r>
              <a:rPr lang="zh-CN" altLang="zh-CN" sz="2600" b="1">
                <a:latin typeface="Times New Roman" panose="02020603050405020304" pitchFamily="18" charset="0"/>
                <a:cs typeface="Times New Roman" panose="02020603050405020304" pitchFamily="18" charset="0"/>
              </a:rPr>
              <a:t>兰州诊断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EFGH</a:t>
            </a:r>
            <a:r>
              <a:rPr lang="zh-CN" altLang="zh-CN" sz="2600" b="1">
                <a:latin typeface="Times New Roman" panose="02020603050405020304" pitchFamily="18" charset="0"/>
                <a:cs typeface="Times New Roman" panose="02020603050405020304" pitchFamily="18" charset="0"/>
              </a:rPr>
              <a:t>的表面积为</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1"/>
            </p:custDataLst>
          </p:nvPr>
        </p:nvSpPr>
        <p:spPr>
          <a:xfrm>
            <a:off x="5040471" y="1211080"/>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BD</a:t>
            </a:r>
            <a:endParaRPr lang="zh-CN" altLang="en-US" sz="3000" b="1" dirty="0">
              <a:solidFill>
                <a:srgbClr val="C00000"/>
              </a:solidFill>
            </a:endParaRPr>
          </a:p>
        </p:txBody>
      </p:sp>
      <p:pic>
        <p:nvPicPr>
          <p:cNvPr id="5" name="image57.jpeg"/>
          <p:cNvPicPr/>
          <p:nvPr/>
        </p:nvPicPr>
        <p:blipFill>
          <a:blip r:embed="rId3">
            <a:clrChange>
              <a:clrFrom>
                <a:srgbClr val="FFFFFF"/>
              </a:clrFrom>
              <a:clrTo>
                <a:srgbClr val="FFFFFF">
                  <a:alpha val="0"/>
                </a:srgbClr>
              </a:clrTo>
            </a:clrChange>
          </a:blip>
          <a:stretch>
            <a:fillRect/>
          </a:stretch>
        </p:blipFill>
        <p:spPr>
          <a:xfrm>
            <a:off x="8200040" y="837470"/>
            <a:ext cx="2916047" cy="2235064"/>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592645" y="1767943"/>
                <a:ext cx="11589417" cy="269118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该长方体不可能为正方体</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该长方体体积的最大值为</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若长方体下底面的一条边长为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AFC</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该长方体外接球表面积的最小值为</a:t>
                </a:r>
                <a:r>
                  <a:rPr lang="en-US" altLang="zh-CN" sz="2600" b="1">
                    <a:latin typeface="Times New Roman" panose="02020603050405020304" pitchFamily="18" charset="0"/>
                    <a:cs typeface="Times New Roman" panose="02020603050405020304" pitchFamily="18" charset="0"/>
                  </a:rPr>
                  <a:t>3π</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92645" y="1767943"/>
                <a:ext cx="11589417" cy="2691186"/>
              </a:xfrm>
              <a:prstGeom prst="rect">
                <a:avLst/>
              </a:prstGeom>
              <a:blipFill rotWithShape="0">
                <a:blip r:embed="rId4"/>
                <a:stretch>
                  <a:fillRect l="-947" b="-49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48087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2299"/>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658553" cy="514307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当长方体的所有棱长都为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表面积为</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长方体为正方体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V</a:t>
                </a:r>
                <a:r>
                  <a:rPr lang="zh-CN" altLang="zh-CN" sz="2600" b="1" baseline="-25000">
                    <a:latin typeface="Times New Roman" panose="02020603050405020304" pitchFamily="18" charset="0"/>
                    <a:cs typeface="Times New Roman" panose="02020603050405020304" pitchFamily="18" charset="0"/>
                  </a:rPr>
                  <a:t>长方体</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𝒂𝒃</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当且仅当</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时取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故长方体体积的最大值为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当长方体底面的一条边长为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可得与其相邻的边长为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H</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AFC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zh-CN" altLang="zh-CN" sz="2600" b="1" baseline="-25000">
                    <a:latin typeface="Times New Roman" panose="02020603050405020304" pitchFamily="18" charset="0"/>
                    <a:cs typeface="Times New Roman" panose="02020603050405020304" pitchFamily="18" charset="0"/>
                  </a:rPr>
                  <a:t>长方体</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F</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ABC</a:t>
                </a:r>
                <a:r>
                  <a:rPr lang="en-US" altLang="zh-CN" sz="2600" b="1" smtClean="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658553" cy="5143075"/>
              </a:xfrm>
              <a:prstGeom prst="rect">
                <a:avLst/>
              </a:prstGeom>
              <a:blipFill rotWithShape="0">
                <a:blip r:embed="rId3"/>
                <a:stretch>
                  <a:fillRect l="-9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5746727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55918"/>
            <a:ext cx="12190413" cy="61837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811665" y="646843"/>
                <a:ext cx="13060513" cy="5372625"/>
              </a:xfrm>
              <a:prstGeom prst="rect">
                <a:avLst/>
              </a:prstGeom>
            </p:spPr>
            <p:txBody>
              <a:bodyPr>
                <a:spAutoFit/>
              </a:bodyPr>
              <a:lstStyle/>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长方体外接球的直径为其体对角线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球</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=4π</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26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8</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10</a:t>
                </a:r>
                <a:endParaRPr lang="zh-CN" altLang="zh-CN" sz="2600" smtClean="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6</a:t>
                </a:r>
                <a:r>
                  <a:rPr lang="en-US" altLang="zh-CN" sz="2600" b="1" smtClean="0">
                    <a:latin typeface="宋体" panose="02010600030101010101" pitchFamily="2" charset="-122"/>
                    <a:cs typeface="Times New Roman" panose="02020603050405020304" pitchFamily="18" charset="0"/>
                  </a:rPr>
                  <a:t>,</a:t>
                </a:r>
                <a:endParaRPr lang="zh-CN" altLang="zh-CN" sz="2600" smtClean="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又</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所以当</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min</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所以外接球表面积的最小值为</a:t>
                </a:r>
                <a:r>
                  <a:rPr lang="en-US" altLang="zh-CN" sz="2600" b="1">
                    <a:latin typeface="Times New Roman" panose="02020603050405020304" pitchFamily="18" charset="0"/>
                    <a:cs typeface="Times New Roman" panose="02020603050405020304" pitchFamily="18" charset="0"/>
                  </a:rPr>
                  <a:t>3π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811665" y="646843"/>
                <a:ext cx="13060513" cy="5372625"/>
              </a:xfrm>
              <a:prstGeom prst="rect">
                <a:avLst/>
              </a:prstGeom>
              <a:blipFill rotWithShape="0">
                <a:blip r:embed="rId3"/>
                <a:stretch>
                  <a:fillRect l="-840" t="-114" b="-11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175407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199422"/>
            <a:ext cx="12190413" cy="417089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352801"/>
            <a:ext cx="11589417" cy="182428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C</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在同一个球面上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则该球的表面积为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6794087" y="1422051"/>
            <a:ext cx="700833" cy="62831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20π</a:t>
            </a:r>
            <a:endParaRPr lang="zh-CN" altLang="zh-CN" sz="1150">
              <a:latin typeface="Calibri" panose="020F0502020204030204" pitchFamily="34" charset="0"/>
              <a:cs typeface="Times New Roman" panose="02020603050405020304" pitchFamily="18" charset="0"/>
            </a:endParaRPr>
          </a:p>
        </p:txBody>
      </p:sp>
      <p:sp>
        <p:nvSpPr>
          <p:cNvPr id="5" name="矩形 4"/>
          <p:cNvSpPr/>
          <p:nvPr/>
        </p:nvSpPr>
        <p:spPr>
          <a:xfrm>
            <a:off x="577383" y="2146459"/>
            <a:ext cx="8707301"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根据题意得</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三条线两两垂直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所以可将三棱锥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放置于长方体内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0" name="image58.jpeg"/>
          <p:cNvPicPr/>
          <p:nvPr/>
        </p:nvPicPr>
        <p:blipFill>
          <a:blip r:embed="rId4">
            <a:clrChange>
              <a:clrFrom>
                <a:srgbClr val="FFFFFF"/>
              </a:clrFrom>
              <a:clrTo>
                <a:srgbClr val="FFFFFF">
                  <a:alpha val="0"/>
                </a:srgbClr>
              </a:clrTo>
            </a:clrChange>
          </a:blip>
          <a:stretch>
            <a:fillRect/>
          </a:stretch>
        </p:blipFill>
        <p:spPr>
          <a:xfrm>
            <a:off x="9266475" y="2362871"/>
            <a:ext cx="2592324" cy="2891303"/>
          </a:xfrm>
          <a:prstGeom prst="rect">
            <a:avLst/>
          </a:prstGeom>
        </p:spPr>
      </p:pic>
      <p:sp>
        <p:nvSpPr>
          <p:cNvPr id="11" name="矩形 10"/>
          <p:cNvSpPr/>
          <p:nvPr/>
        </p:nvSpPr>
        <p:spPr>
          <a:xfrm>
            <a:off x="478504" y="3836575"/>
            <a:ext cx="8707301" cy="2454454"/>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该三棱锥的外接球即为长方体的外接球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球心为长方体体对角线的中点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即外接球的半径为长方体体对角线长的一半</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此时</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为长方体的体对角线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即为外接球的直径</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所以该球的</a:t>
            </a:r>
            <a:r>
              <a:rPr lang="zh-CN" altLang="zh-CN" sz="2600" b="1" smtClean="0">
                <a:latin typeface="Times New Roman" panose="02020603050405020304" pitchFamily="18" charset="0"/>
                <a:cs typeface="Times New Roman" panose="02020603050405020304" pitchFamily="18" charset="0"/>
              </a:rPr>
              <a:t>表面积</a:t>
            </a:r>
            <a:r>
              <a:rPr lang="en-US" altLang="zh-CN" sz="2600" b="1" i="1" smtClean="0">
                <a:latin typeface="Times New Roman" panose="02020603050405020304" pitchFamily="18" charset="0"/>
                <a:cs typeface="Times New Roman" panose="02020603050405020304" pitchFamily="18" charset="0"/>
              </a:rPr>
              <a:t>S</a:t>
            </a:r>
            <a:r>
              <a:rPr lang="en-US" altLang="zh-CN" sz="2600" b="1" smtClean="0">
                <a:latin typeface="Times New Roman" panose="02020603050405020304" pitchFamily="18" charset="0"/>
                <a:cs typeface="Times New Roman" panose="02020603050405020304" pitchFamily="18" charset="0"/>
              </a:rPr>
              <a:t>=4π</a:t>
            </a:r>
            <a:r>
              <a:rPr lang="en-US" altLang="zh-CN" sz="2600" b="1" i="1" smtClean="0">
                <a:latin typeface="Times New Roman" panose="02020603050405020304" pitchFamily="18" charset="0"/>
                <a:cs typeface="Times New Roman" panose="02020603050405020304" pitchFamily="18" charset="0"/>
              </a:rPr>
              <a:t>R</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=π</a:t>
            </a:r>
            <a:r>
              <a:rPr lang="en-US" altLang="zh-CN" sz="2600" b="1" i="1" smtClean="0">
                <a:latin typeface="Times New Roman" panose="02020603050405020304" pitchFamily="18" charset="0"/>
                <a:cs typeface="Times New Roman" panose="02020603050405020304" pitchFamily="18" charset="0"/>
              </a:rPr>
              <a:t>·AC</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)=20π.</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7109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linds(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linds(horizontal)">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blinds(horizontal)">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blinds(horizontal)">
                                      <p:cBhvr>
                                        <p:cTn id="3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917605"/>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577027"/>
            <a:ext cx="11589417" cy="122411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13.(2025·</a:t>
            </a:r>
            <a:r>
              <a:rPr lang="zh-CN" altLang="zh-CN" sz="2600" b="1">
                <a:latin typeface="Times New Roman" panose="02020603050405020304" pitchFamily="18" charset="0"/>
                <a:cs typeface="Times New Roman" panose="02020603050405020304" pitchFamily="18" charset="0"/>
              </a:rPr>
              <a:t>南京调研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已知点</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均在半径为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的球面上</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是边长为</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的等边三角形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2"/>
            </p:custDataLst>
          </p:nvPr>
        </p:nvSpPr>
        <p:spPr>
          <a:xfrm>
            <a:off x="6095206" y="1183735"/>
            <a:ext cx="351378" cy="492443"/>
          </a:xfrm>
          <a:prstGeom prst="rect">
            <a:avLst/>
          </a:prstGeom>
        </p:spPr>
        <p:txBody>
          <a:bodyPr wrap="none">
            <a:spAutoFit/>
          </a:bodyPr>
          <a:lstStyle/>
          <a:p>
            <a:r>
              <a:rPr lang="en-US" altLang="zh-CN" sz="2600" b="1">
                <a:solidFill>
                  <a:srgbClr val="C00000"/>
                </a:solidFill>
                <a:latin typeface="Times New Roman" panose="02020603050405020304" pitchFamily="18" charset="0"/>
              </a:rPr>
              <a:t>2</a:t>
            </a:r>
            <a:endParaRPr lang="zh-CN" altLang="en-US" sz="2600" b="1" dirty="0">
              <a:solidFill>
                <a:srgbClr val="C00000"/>
              </a:solidFill>
            </a:endParaRPr>
          </a:p>
        </p:txBody>
      </p:sp>
      <p:sp>
        <p:nvSpPr>
          <p:cNvPr id="5" name="矩形 4"/>
          <p:cNvSpPr/>
          <p:nvPr/>
        </p:nvSpPr>
        <p:spPr>
          <a:xfrm>
            <a:off x="599582" y="1941733"/>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的外接圆圆心为</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59.jpeg"/>
          <p:cNvPicPr/>
          <p:nvPr/>
        </p:nvPicPr>
        <p:blipFill>
          <a:blip r:embed="rId4">
            <a:clrChange>
              <a:clrFrom>
                <a:srgbClr val="FFFFFF"/>
              </a:clrFrom>
              <a:clrTo>
                <a:srgbClr val="FFFFFF">
                  <a:alpha val="0"/>
                </a:srgbClr>
              </a:clrTo>
            </a:clrChange>
          </a:blip>
          <a:stretch>
            <a:fillRect/>
          </a:stretch>
        </p:blipFill>
        <p:spPr>
          <a:xfrm>
            <a:off x="9119584" y="2349659"/>
            <a:ext cx="2599685" cy="3223463"/>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751982" y="2702954"/>
                <a:ext cx="11589417" cy="274857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𝑨𝑪𝑩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den>
                    </m:f>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构成三棱锥</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751982" y="2702954"/>
                <a:ext cx="11589417" cy="2748573"/>
              </a:xfrm>
              <a:prstGeom prst="rect">
                <a:avLst/>
              </a:prstGeom>
              <a:blipFill rotWithShape="0">
                <a:blip r:embed="rId5"/>
                <a:stretch>
                  <a:fillRect l="-946" b="-22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60131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linds(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linds(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blinds(horizontal)">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209172"/>
            <a:ext cx="12190413" cy="64248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mc:Choice xmlns:a14="http://schemas.microsoft.com/office/drawing/2010/main" Requires="a14">
          <p:sp>
            <p:nvSpPr>
              <p:cNvPr id="2" name="矩形 1"/>
              <p:cNvSpPr/>
              <p:nvPr/>
            </p:nvSpPr>
            <p:spPr>
              <a:xfrm>
                <a:off x="751982" y="189389"/>
                <a:ext cx="11589417" cy="5484450"/>
              </a:xfrm>
              <a:prstGeom prst="rect">
                <a:avLst/>
              </a:prstGeom>
            </p:spPr>
            <p:txBody>
              <a:bodyPr wrap="square">
                <a:spAutoFit/>
              </a:bodyPr>
              <a:lstStyle/>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设</a:t>
                </a:r>
                <a:r>
                  <a:rPr lang="zh-CN" altLang="zh-CN" sz="2600" b="1" dirty="0">
                    <a:latin typeface="Times New Roman" panose="02020603050405020304" pitchFamily="18" charset="0"/>
                    <a:cs typeface="Times New Roman" panose="02020603050405020304" pitchFamily="18" charset="0"/>
                  </a:rPr>
                  <a:t>三棱锥的外接球球心为</a:t>
                </a:r>
                <a:r>
                  <a:rPr lang="en-US" altLang="zh-CN" sz="2600" b="1" i="1" dirty="0">
                    <a:latin typeface="Times New Roman" panose="02020603050405020304" pitchFamily="18" charset="0"/>
                    <a:cs typeface="Times New Roman" panose="02020603050405020304" pitchFamily="18" charset="0"/>
                  </a:rPr>
                  <a:t>O</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r>
                  <a:rPr lang="en-US" altLang="zh-CN" sz="2600" b="1" i="1" dirty="0">
                    <a:latin typeface="Times New Roman" panose="02020603050405020304" pitchFamily="18" charset="0"/>
                    <a:cs typeface="Times New Roman" panose="02020603050405020304" pitchFamily="18" charset="0"/>
                  </a:rPr>
                  <a:t>SA</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i="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SA</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OS</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OA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OS</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OA</a:t>
                </a:r>
                <a:r>
                  <a:rPr lang="en-US" altLang="zh-CN" sz="2600" b="1" dirty="0">
                    <a:latin typeface="Times New Roman" panose="02020603050405020304" pitchFamily="18" charset="0"/>
                    <a:cs typeface="Times New Roman" panose="02020603050405020304" pitchFamily="18" charset="0"/>
                  </a:rPr>
                  <a:t>=2.</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过</a:t>
                </a:r>
                <a:r>
                  <a:rPr lang="en-US" altLang="zh-CN" sz="2600" b="1" i="1" dirty="0">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作</a:t>
                </a:r>
                <a:r>
                  <a:rPr lang="en-US" altLang="zh-CN" sz="2600" b="1" i="1" dirty="0">
                    <a:latin typeface="Times New Roman" panose="02020603050405020304" pitchFamily="18" charset="0"/>
                    <a:cs typeface="Times New Roman" panose="02020603050405020304" pitchFamily="18" charset="0"/>
                  </a:rPr>
                  <a:t>SA</a:t>
                </a:r>
                <a:r>
                  <a:rPr lang="zh-CN" altLang="zh-CN" sz="2600" b="1" dirty="0">
                    <a:latin typeface="Times New Roman" panose="02020603050405020304" pitchFamily="18" charset="0"/>
                    <a:cs typeface="Times New Roman" panose="02020603050405020304" pitchFamily="18" charset="0"/>
                  </a:rPr>
                  <a:t>的垂线</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垂足为</a:t>
                </a:r>
                <a:r>
                  <a:rPr lang="en-US" altLang="zh-CN" sz="2600" b="1" i="1" dirty="0">
                    <a:latin typeface="Times New Roman" panose="02020603050405020304" pitchFamily="18" charset="0"/>
                    <a:cs typeface="Times New Roman" panose="02020603050405020304" pitchFamily="18" charset="0"/>
                  </a:rPr>
                  <a:t>H</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则四边形</a:t>
                </a:r>
                <a:r>
                  <a:rPr lang="en-US" altLang="zh-CN" sz="2600" b="1" i="1" dirty="0" err="1">
                    <a:latin typeface="Times New Roman" panose="02020603050405020304" pitchFamily="18" charset="0"/>
                    <a:cs typeface="Times New Roman" panose="02020603050405020304" pitchFamily="18" charset="0"/>
                  </a:rPr>
                  <a:t>AO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OH</a:t>
                </a:r>
                <a:r>
                  <a:rPr lang="zh-CN" altLang="zh-CN" sz="2600" b="1" dirty="0">
                    <a:latin typeface="Times New Roman" panose="02020603050405020304" pitchFamily="18" charset="0"/>
                    <a:cs typeface="Times New Roman" panose="02020603050405020304" pitchFamily="18" charset="0"/>
                  </a:rPr>
                  <a:t>为矩形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AH</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a:t>
                </a:r>
                <a:r>
                  <a:rPr lang="en-US" altLang="zh-CN" sz="2600" b="1" i="1" dirty="0">
                    <a:latin typeface="Times New Roman" panose="02020603050405020304" pitchFamily="18" charset="0"/>
                    <a:cs typeface="Times New Roman" panose="02020603050405020304" pitchFamily="18" charset="0"/>
                  </a:rPr>
                  <a:t>OS</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OA</a:t>
                </a:r>
                <a:r>
                  <a:rPr lang="zh-CN" altLang="zh-CN" sz="2600" b="1" dirty="0">
                    <a:latin typeface="Times New Roman" panose="02020603050405020304" pitchFamily="18" charset="0"/>
                    <a:cs typeface="Times New Roman" panose="02020603050405020304" pitchFamily="18" charset="0"/>
                  </a:rPr>
                  <a:t>可知</a:t>
                </a:r>
                <a:r>
                  <a:rPr lang="en-US" altLang="zh-CN" sz="2600" b="1" i="1" dirty="0">
                    <a:latin typeface="Times New Roman" panose="02020603050405020304" pitchFamily="18" charset="0"/>
                    <a:cs typeface="Times New Roman" panose="02020603050405020304" pitchFamily="18" charset="0"/>
                  </a:rPr>
                  <a:t>H</a:t>
                </a:r>
                <a:r>
                  <a:rPr lang="zh-CN" altLang="zh-CN" sz="2600" b="1" dirty="0">
                    <a:latin typeface="Times New Roman" panose="02020603050405020304" pitchFamily="18" charset="0"/>
                    <a:cs typeface="Times New Roman" panose="02020603050405020304" pitchFamily="18" charset="0"/>
                  </a:rPr>
                  <a:t>为</a:t>
                </a:r>
                <a:r>
                  <a:rPr lang="en-US" altLang="zh-CN" sz="2600" b="1" i="1" dirty="0">
                    <a:latin typeface="Times New Roman" panose="02020603050405020304" pitchFamily="18" charset="0"/>
                    <a:cs typeface="Times New Roman" panose="02020603050405020304" pitchFamily="18" charset="0"/>
                  </a:rPr>
                  <a:t>SA</a:t>
                </a:r>
                <a:r>
                  <a:rPr lang="zh-CN" altLang="zh-CN" sz="2600" b="1" dirty="0">
                    <a:latin typeface="Times New Roman" panose="02020603050405020304" pitchFamily="18" charset="0"/>
                    <a:cs typeface="Times New Roman" panose="02020603050405020304" pitchFamily="18" charset="0"/>
                  </a:rPr>
                  <a:t>的中点</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AH</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SA</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在</a:t>
                </a:r>
                <a:r>
                  <a:rPr lang="en-US" altLang="zh-CN" sz="2600" b="1" dirty="0" err="1">
                    <a:latin typeface="Times New Roman" panose="02020603050405020304" pitchFamily="18" charset="0"/>
                    <a:cs typeface="Times New Roman" panose="02020603050405020304" pitchFamily="18" charset="0"/>
                  </a:rPr>
                  <a:t>Rt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中</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由</a:t>
                </a:r>
                <a:r>
                  <a:rPr lang="zh-CN" altLang="zh-CN" sz="2600" b="1" dirty="0">
                    <a:latin typeface="Times New Roman" panose="02020603050405020304" pitchFamily="18" charset="0"/>
                    <a:cs typeface="Times New Roman" panose="02020603050405020304" pitchFamily="18" charset="0"/>
                  </a:rPr>
                  <a:t>勾股定理得</a:t>
                </a:r>
                <a:r>
                  <a:rPr lang="en-US" altLang="zh-CN" sz="2600" b="1" i="1" dirty="0" err="1">
                    <a:latin typeface="Times New Roman" panose="02020603050405020304" pitchFamily="18" charset="0"/>
                    <a:cs typeface="Times New Roman" panose="02020603050405020304" pitchFamily="18" charset="0"/>
                  </a:rPr>
                  <a:t>OA</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O</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即</a:t>
                </a:r>
                <a:r>
                  <a:rPr lang="en-US" altLang="zh-CN" sz="2600" b="1" dirty="0">
                    <a:latin typeface="Times New Roman" panose="02020603050405020304" pitchFamily="18" charset="0"/>
                    <a:cs typeface="Times New Roman" panose="02020603050405020304" pitchFamily="18" charset="0"/>
                  </a:rPr>
                  <a:t>4=3</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dirty="0" err="1">
                    <a:latin typeface="Times New Roman" panose="02020603050405020304" pitchFamily="18" charset="0"/>
                    <a:cs typeface="Times New Roman" panose="02020603050405020304" pitchFamily="18" charset="0"/>
                  </a:rPr>
                  <a:t>SA</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SA</a:t>
                </a:r>
                <a:r>
                  <a:rPr lang="en-US" altLang="zh-CN" sz="2600" b="1" dirty="0">
                    <a:latin typeface="Times New Roman" panose="02020603050405020304" pitchFamily="18" charset="0"/>
                    <a:cs typeface="Times New Roman" panose="02020603050405020304" pitchFamily="18" charset="0"/>
                  </a:rPr>
                  <a:t>=2.</a:t>
                </a:r>
                <a:endParaRPr lang="zh-CN" altLang="zh-CN" sz="1150" dirty="0">
                  <a:latin typeface="Calibri" panose="020F0502020204030204" pitchFamily="34" charset="0"/>
                  <a:cs typeface="Times New Roman" panose="02020603050405020304" pitchFamily="18" charset="0"/>
                </a:endParaRPr>
              </a:p>
            </p:txBody>
          </p:sp>
        </mc:Choice>
        <mc:Fallback>
          <p:sp>
            <p:nvSpPr>
              <p:cNvPr id="2" name="矩形 1"/>
              <p:cNvSpPr>
                <a:spLocks noRot="1" noChangeAspect="1" noMove="1" noResize="1" noEditPoints="1" noAdjustHandles="1" noChangeArrowheads="1" noChangeShapeType="1" noTextEdit="1"/>
              </p:cNvSpPr>
              <p:nvPr/>
            </p:nvSpPr>
            <p:spPr>
              <a:xfrm>
                <a:off x="751982" y="189389"/>
                <a:ext cx="11589417" cy="5484450"/>
              </a:xfrm>
              <a:prstGeom prst="rect">
                <a:avLst/>
              </a:prstGeom>
              <a:blipFill rotWithShape="0">
                <a:blip r:embed="rId3"/>
                <a:stretch>
                  <a:fillRect l="-946" b="-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076469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809848"/>
            <a:ext cx="12190413" cy="357422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557943"/>
                <a:ext cx="11589417" cy="217630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补形法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两两垂直</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ADB</a:t>
                </a:r>
                <a:r>
                  <a:rPr lang="zh-CN" altLang="zh-CN" sz="2600" b="1">
                    <a:latin typeface="Times New Roman" panose="02020603050405020304" pitchFamily="18" charset="0"/>
                    <a:cs typeface="Times New Roman" panose="02020603050405020304" pitchFamily="18" charset="0"/>
                  </a:rPr>
                  <a:t>的面积分别为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的外接球的体积为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557943"/>
                <a:ext cx="11589417" cy="2176301"/>
              </a:xfrm>
              <a:prstGeom prst="rect">
                <a:avLst/>
              </a:prstGeom>
              <a:blipFill rotWithShape="0">
                <a:blip r:embed="rId4"/>
                <a:stretch>
                  <a:fillRect l="-947" b="-19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custDataLst>
                  <p:tags r:id="rId2"/>
                </p:custDataLst>
              </p:nvPr>
            </p:nvSpPr>
            <p:spPr>
              <a:xfrm>
                <a:off x="9386411" y="1882866"/>
                <a:ext cx="785151" cy="670120"/>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rad>
                      <m:radPr>
                        <m:degHide m:val="on"/>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𝟔</m:t>
                        </m:r>
                      </m:e>
                    </m:rad>
                  </m:oMath>
                </a14:m>
                <a:r>
                  <a:rPr lang="en-US" altLang="zh-CN" sz="2600" b="1">
                    <a:solidFill>
                      <a:srgbClr val="C00000"/>
                    </a:solidFill>
                    <a:latin typeface="Times New Roman" panose="02020603050405020304" pitchFamily="18" charset="0"/>
                    <a:cs typeface="Times New Roman" panose="02020603050405020304" pitchFamily="18" charset="0"/>
                  </a:rPr>
                  <a:t>π</a:t>
                </a:r>
                <a:endParaRPr lang="zh-CN" altLang="zh-CN" sz="260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custDataLst>
                  <p:tags r:id="rId5"/>
                </p:custDataLst>
              </p:nvPr>
            </p:nvSpPr>
            <p:spPr>
              <a:xfrm>
                <a:off x="9386411" y="1882866"/>
                <a:ext cx="785151" cy="670120"/>
              </a:xfrm>
              <a:prstGeom prst="rect">
                <a:avLst/>
              </a:prstGeom>
              <a:blipFill rotWithShape="0">
                <a:blip r:embed="rId6"/>
                <a:stretch>
                  <a:fillRect r="-13178" b="-209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86882" y="2743427"/>
                <a:ext cx="11589417" cy="3671326"/>
              </a:xfrm>
              <a:prstGeom prst="rect">
                <a:avLst/>
              </a:prstGeom>
            </p:spPr>
            <p:txBody>
              <a:bodyPr wrap="square">
                <a:spAutoFit/>
              </a:bodyPr>
              <a:lstStyle/>
              <a:p>
                <a:pPr>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两两垂直</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可看作长方体的一个顶点发出的三条棱</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所以过空间四个点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的球面即为棱长分别为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的长方体的外接球</a:t>
                </a:r>
                <a:r>
                  <a:rPr lang="en-US" altLang="zh-CN" sz="2600" b="1"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所以球的直径为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它的半径为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𝟑</m:t>
                        </m:r>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86882" y="2743427"/>
                <a:ext cx="11589417" cy="3671326"/>
              </a:xfrm>
              <a:prstGeom prst="rect">
                <a:avLst/>
              </a:prstGeom>
              <a:blipFill rotWithShape="0">
                <a:blip r:embed="rId7"/>
                <a:stretch>
                  <a:fillRect l="-947" t="-83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3645821"/>
            <a:ext cx="12190413" cy="264848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3" y="492501"/>
            <a:ext cx="8202120" cy="315855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已知平行四边形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BAD</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沿对角线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翻折至</a:t>
            </a: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AB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C</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所在</a:t>
            </a:r>
            <a:r>
              <a:rPr lang="zh-CN" altLang="zh-CN" sz="2600" b="1">
                <a:latin typeface="Times New Roman" panose="02020603050405020304" pitchFamily="18" charset="0"/>
                <a:cs typeface="Times New Roman" panose="02020603050405020304" pitchFamily="18" charset="0"/>
              </a:rPr>
              <a:t>的位置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若二面角</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的大小为</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zh-CN" altLang="zh-CN" sz="2600" b="1" smtClean="0">
                <a:latin typeface="Times New Roman" panose="02020603050405020304" pitchFamily="18" charset="0"/>
                <a:cs typeface="Times New Roman" panose="02020603050405020304" pitchFamily="18" charset="0"/>
              </a:rPr>
              <a:t>过</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2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四点的外接球的表面积为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en-US" altLang="zh-CN" sz="2600" b="1" i="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custDataLst>
                  <p:tags r:id="rId2"/>
                </p:custDataLst>
              </p:nvPr>
            </p:nvSpPr>
            <p:spPr>
              <a:xfrm>
                <a:off x="6037639" y="2204516"/>
                <a:ext cx="883575" cy="884345"/>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𝟕</m:t>
                        </m:r>
                      </m:num>
                      <m:den>
                        <m:r>
                          <a:rPr lang="en-US" altLang="zh-CN" sz="2600" b="1" i="1">
                            <a:solidFill>
                              <a:srgbClr val="C00000"/>
                            </a:solidFill>
                            <a:latin typeface="Cambria Math" panose="02040503050406030204" pitchFamily="18" charset="0"/>
                            <a:cs typeface="Times New Roman" panose="02020603050405020304" pitchFamily="18" charset="0"/>
                          </a:rPr>
                          <m:t>𝟑</m:t>
                        </m:r>
                      </m:den>
                    </m:f>
                  </m:oMath>
                </a14:m>
                <a:r>
                  <a:rPr lang="en-US" altLang="zh-CN" sz="2600" b="1">
                    <a:solidFill>
                      <a:srgbClr val="C00000"/>
                    </a:solidFill>
                    <a:latin typeface="Times New Roman" panose="02020603050405020304" pitchFamily="18" charset="0"/>
                    <a:cs typeface="Times New Roman" panose="02020603050405020304" pitchFamily="18" charset="0"/>
                  </a:rPr>
                  <a:t>π</a:t>
                </a:r>
                <a:r>
                  <a:rPr lang="en-US" altLang="zh-CN" sz="2600" b="1" i="1">
                    <a:solidFill>
                      <a:srgbClr val="C00000"/>
                    </a:solidFill>
                    <a:latin typeface="Times New Roman" panose="02020603050405020304" pitchFamily="18" charset="0"/>
                    <a:cs typeface="Times New Roman" panose="02020603050405020304" pitchFamily="18" charset="0"/>
                  </a:rPr>
                  <a:t>m</a:t>
                </a:r>
                <a:r>
                  <a:rPr lang="en-US" altLang="zh-CN" sz="2600" b="1" baseline="30000">
                    <a:solidFill>
                      <a:srgbClr val="C00000"/>
                    </a:solidFill>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4"/>
                </p:custDataLst>
              </p:nvPr>
            </p:nvSpPr>
            <p:spPr>
              <a:xfrm>
                <a:off x="6037639" y="2204516"/>
                <a:ext cx="883575" cy="884345"/>
              </a:xfrm>
              <a:prstGeom prst="rect">
                <a:avLst/>
              </a:prstGeom>
              <a:blipFill rotWithShape="0">
                <a:blip r:embed="rId5"/>
                <a:stretch>
                  <a:fillRect r="-4138" b="-6207"/>
                </a:stretch>
              </a:blipFill>
            </p:spPr>
            <p:txBody>
              <a:bodyPr/>
              <a:lstStyle/>
              <a:p>
                <a:r>
                  <a:rPr lang="zh-CN" altLang="en-US">
                    <a:noFill/>
                  </a:rPr>
                  <a:t> </a:t>
                </a:r>
              </a:p>
            </p:txBody>
          </p:sp>
        </mc:Fallback>
      </mc:AlternateContent>
      <p:pic>
        <p:nvPicPr>
          <p:cNvPr id="5" name="image60.jpeg"/>
          <p:cNvPicPr/>
          <p:nvPr/>
        </p:nvPicPr>
        <p:blipFill>
          <a:blip r:embed="rId6">
            <a:clrChange>
              <a:clrFrom>
                <a:srgbClr val="FFFFFF"/>
              </a:clrFrom>
              <a:clrTo>
                <a:srgbClr val="FFFFFF">
                  <a:alpha val="0"/>
                </a:srgbClr>
              </a:clrTo>
            </a:clrChange>
          </a:blip>
          <a:stretch>
            <a:fillRect/>
          </a:stretch>
        </p:blipFill>
        <p:spPr>
          <a:xfrm>
            <a:off x="8427511" y="522574"/>
            <a:ext cx="3168269" cy="1681942"/>
          </a:xfrm>
          <a:prstGeom prst="rect">
            <a:avLst/>
          </a:prstGeom>
        </p:spPr>
      </p:pic>
      <p:sp>
        <p:nvSpPr>
          <p:cNvPr id="6" name="矩形 5"/>
          <p:cNvSpPr/>
          <p:nvPr/>
        </p:nvSpPr>
        <p:spPr>
          <a:xfrm>
            <a:off x="726837" y="3587855"/>
            <a:ext cx="7822231" cy="1892826"/>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由已知得</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与</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DAC</a:t>
            </a:r>
            <a:r>
              <a:rPr lang="zh-CN" altLang="zh-CN" sz="2600" b="1" dirty="0">
                <a:latin typeface="Times New Roman" panose="02020603050405020304" pitchFamily="18" charset="0"/>
                <a:cs typeface="Times New Roman" panose="02020603050405020304" pitchFamily="18" charset="0"/>
              </a:rPr>
              <a:t>均为边长是</a:t>
            </a:r>
            <a:r>
              <a:rPr lang="en-US" altLang="zh-CN" sz="2600" b="1" i="1" dirty="0">
                <a:latin typeface="Times New Roman" panose="02020603050405020304" pitchFamily="18" charset="0"/>
                <a:cs typeface="Times New Roman" panose="02020603050405020304" pitchFamily="18" charset="0"/>
              </a:rPr>
              <a:t>m</a:t>
            </a:r>
            <a:r>
              <a:rPr lang="zh-CN" altLang="zh-CN" sz="2600" b="1" dirty="0">
                <a:latin typeface="Times New Roman" panose="02020603050405020304" pitchFamily="18" charset="0"/>
                <a:cs typeface="Times New Roman" panose="02020603050405020304" pitchFamily="18" charset="0"/>
              </a:rPr>
              <a:t>的正三角形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取</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中点</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DG</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pic>
        <p:nvPicPr>
          <p:cNvPr id="7" name="image61.jpeg"/>
          <p:cNvPicPr/>
          <p:nvPr/>
        </p:nvPicPr>
        <p:blipFill>
          <a:blip r:embed="rId7">
            <a:clrChange>
              <a:clrFrom>
                <a:srgbClr val="FFFFFF"/>
              </a:clrFrom>
              <a:clrTo>
                <a:srgbClr val="FFFFFF">
                  <a:alpha val="0"/>
                </a:srgbClr>
              </a:clrTo>
            </a:clrChange>
          </a:blip>
          <a:stretch>
            <a:fillRect/>
          </a:stretch>
        </p:blipFill>
        <p:spPr>
          <a:xfrm>
            <a:off x="9155728" y="3685097"/>
            <a:ext cx="2772207" cy="2512408"/>
          </a:xfrm>
          <a:prstGeom prst="rect">
            <a:avLst/>
          </a:prstGeom>
        </p:spPr>
      </p:pic>
      <p:sp>
        <p:nvSpPr>
          <p:cNvPr id="2" name="矩形 1"/>
          <p:cNvSpPr/>
          <p:nvPr/>
        </p:nvSpPr>
        <p:spPr>
          <a:xfrm>
            <a:off x="758031" y="5337078"/>
            <a:ext cx="3804247" cy="623953"/>
          </a:xfrm>
          <a:prstGeom prst="rect">
            <a:avLst/>
          </a:prstGeom>
        </p:spPr>
        <p:txBody>
          <a:bodyPr wrap="non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则有</a:t>
            </a:r>
            <a:r>
              <a:rPr lang="en-US" altLang="zh-CN" sz="2600" b="1" i="1" dirty="0">
                <a:latin typeface="Times New Roman" panose="02020603050405020304" pitchFamily="18" charset="0"/>
                <a:cs typeface="Times New Roman" panose="02020603050405020304" pitchFamily="18" charset="0"/>
              </a:rPr>
              <a:t>DG</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G</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AC</a:t>
            </a:r>
            <a:r>
              <a:rPr lang="en-US" altLang="zh-CN" sz="2600" b="1" dirty="0">
                <a:latin typeface="宋体" panose="02010600030101010101" pitchFamily="2" charset="-122"/>
                <a:cs typeface="Times New Roman" panose="02020603050405020304" pitchFamily="18" charset="0"/>
              </a:rPr>
              <a:t>,</a:t>
            </a:r>
            <a:endParaRPr lang="zh-CN" altLang="zh-CN" sz="26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37253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51947"/>
            <a:ext cx="12190413" cy="63080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3" y="429001"/>
                <a:ext cx="11226498" cy="5570436"/>
              </a:xfrm>
              <a:prstGeom prst="rect">
                <a:avLst/>
              </a:prstGeom>
            </p:spPr>
            <p:txBody>
              <a:bodyPr wrap="square">
                <a:spAutoFit/>
              </a:bodyPr>
              <a:lstStyle/>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于是得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zh-CN" altLang="zh-CN" sz="2600" b="1">
                    <a:latin typeface="Times New Roman" panose="02020603050405020304" pitchFamily="18" charset="0"/>
                    <a:cs typeface="Times New Roman" panose="02020603050405020304" pitchFamily="18" charset="0"/>
                  </a:rPr>
                  <a:t>是二面角</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的平面角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显然有</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即有平面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令正</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与正</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DAC</a:t>
                </a:r>
                <a:r>
                  <a:rPr lang="zh-CN" altLang="zh-CN" sz="2600" b="1">
                    <a:latin typeface="Times New Roman" panose="02020603050405020304" pitchFamily="18" charset="0"/>
                    <a:cs typeface="Times New Roman" panose="02020603050405020304" pitchFamily="18" charset="0"/>
                  </a:rPr>
                  <a:t>的中心分别为</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分别作平面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DAC</a:t>
                </a:r>
                <a:r>
                  <a:rPr lang="zh-CN" altLang="zh-CN" sz="2600" b="1">
                    <a:latin typeface="Times New Roman" panose="02020603050405020304" pitchFamily="18" charset="0"/>
                    <a:cs typeface="Times New Roman" panose="02020603050405020304" pitchFamily="18" charset="0"/>
                  </a:rPr>
                  <a:t>的垂线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则两垂线都在平面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zh-CN" altLang="zh-CN" sz="2600" b="1">
                    <a:latin typeface="Times New Roman" panose="02020603050405020304" pitchFamily="18" charset="0"/>
                    <a:cs typeface="Times New Roman" panose="02020603050405020304" pitchFamily="18" charset="0"/>
                  </a:rPr>
                  <a:t>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它们交于点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从而得点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是过</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四点的外接球球心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a:t>
                </a:r>
                <a:r>
                  <a:rPr lang="zh-CN" altLang="zh-CN" sz="2600" b="1">
                    <a:latin typeface="Times New Roman" panose="02020603050405020304" pitchFamily="18" charset="0"/>
                    <a:cs typeface="Times New Roman" panose="02020603050405020304" pitchFamily="18" charset="0"/>
                  </a:rPr>
                  <a:t>为该外接球半径</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由已知得</a:t>
                </a:r>
                <a:r>
                  <a:rPr lang="en-US" altLang="zh-CN" sz="2600" b="1" i="1">
                    <a:latin typeface="Times New Roman" panose="02020603050405020304" pitchFamily="18" charset="0"/>
                    <a:cs typeface="Times New Roman" panose="02020603050405020304" pitchFamily="18" charset="0"/>
                  </a:rPr>
                  <a:t>GE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GD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i="1">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而</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于是得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OGF</a:t>
                </a:r>
                <a:r>
                  <a:rPr lang="en-US" altLang="zh-CN" sz="2600" b="1">
                    <a:latin typeface="Times New Roman" panose="02020603050405020304" pitchFamily="18" charset="0"/>
                    <a:cs typeface="Times New Roman" panose="02020603050405020304" pitchFamily="18" charset="0"/>
                  </a:rPr>
                  <a:t>=60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OGF</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OG</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𝑮𝑭</m:t>
                        </m:r>
                      </m:num>
                      <m:den>
                        <m:r>
                          <a:rPr lang="en-US" altLang="zh-CN" sz="2600" b="1" i="1">
                            <a:latin typeface="Cambria Math" panose="02040503050406030204" pitchFamily="18" charset="0"/>
                            <a:cs typeface="Times New Roman" panose="02020603050405020304" pitchFamily="18" charset="0"/>
                          </a:rPr>
                          <m:t>𝐜𝐨𝐬</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𝑶𝑮𝑭</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而</a:t>
                </a:r>
                <a:r>
                  <a:rPr lang="en-US" altLang="zh-CN" sz="2600" b="1" i="1">
                    <a:latin typeface="Times New Roman" panose="02020603050405020304" pitchFamily="18" charset="0"/>
                    <a:cs typeface="Times New Roman" panose="02020603050405020304" pitchFamily="18" charset="0"/>
                  </a:rPr>
                  <a:t>AG</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OGA</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OA</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AG</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OG</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所以过</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四点的外接球的表面积</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cs typeface="Times New Roman" panose="02020603050405020304" pitchFamily="18" charset="0"/>
                  </a:rPr>
                  <a:t>4π</a:t>
                </a:r>
                <a:r>
                  <a:rPr lang="en-US" altLang="zh-CN" sz="2600" b="1" i="1" smtClean="0">
                    <a:latin typeface="Times New Roman" panose="02020603050405020304" pitchFamily="18" charset="0"/>
                    <a:cs typeface="Times New Roman" panose="02020603050405020304" pitchFamily="18" charset="0"/>
                  </a:rPr>
                  <a:t>·OA</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3" y="429001"/>
                <a:ext cx="11226498" cy="5570436"/>
              </a:xfrm>
              <a:prstGeom prst="rect">
                <a:avLst/>
              </a:prstGeom>
              <a:blipFill rotWithShape="0">
                <a:blip r:embed="rId3"/>
                <a:stretch>
                  <a:fillRect l="-977" t="-1094" r="-1683" b="-21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7225259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717903"/>
            <a:ext cx="12190413" cy="357640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22806"/>
                <a:ext cx="11589417" cy="218085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已知平行四边形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若沿对角线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将</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折起到</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zh-CN" altLang="zh-CN" sz="2600" b="1">
                    <a:latin typeface="Times New Roman" panose="02020603050405020304" pitchFamily="18" charset="0"/>
                    <a:cs typeface="Times New Roman" panose="02020603050405020304" pitchFamily="18" charset="0"/>
                  </a:rPr>
                  <a:t>的位置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则此时三棱锥</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ACD</a:t>
                </a:r>
                <a:r>
                  <a:rPr lang="zh-CN" altLang="zh-CN" sz="2600" b="1">
                    <a:latin typeface="Times New Roman" panose="02020603050405020304" pitchFamily="18" charset="0"/>
                    <a:cs typeface="Times New Roman" panose="02020603050405020304" pitchFamily="18" charset="0"/>
                  </a:rPr>
                  <a:t>的外接球的</a:t>
                </a:r>
                <a:r>
                  <a:rPr lang="zh-CN" altLang="zh-CN" sz="2600" b="1" smtClean="0">
                    <a:latin typeface="Times New Roman" panose="02020603050405020304" pitchFamily="18" charset="0"/>
                    <a:cs typeface="Times New Roman" panose="02020603050405020304" pitchFamily="18" charset="0"/>
                  </a:rPr>
                  <a:t>体积</a:t>
                </a:r>
                <a:endParaRPr lang="en-US" altLang="zh-CN" sz="2600" b="1" smtClean="0">
                  <a:latin typeface="Times New Roman" panose="02020603050405020304" pitchFamily="18" charset="0"/>
                  <a:cs typeface="Times New Roman" panose="02020603050405020304" pitchFamily="18" charset="0"/>
                </a:endParaRPr>
              </a:p>
              <a:p>
                <a:pPr>
                  <a:lnSpc>
                    <a:spcPct val="2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大小</a:t>
                </a:r>
                <a:r>
                  <a:rPr lang="zh-CN" altLang="zh-CN" sz="2600" b="1">
                    <a:latin typeface="Times New Roman" panose="02020603050405020304" pitchFamily="18" charset="0"/>
                    <a:cs typeface="Times New Roman" panose="02020603050405020304" pitchFamily="18" charset="0"/>
                  </a:rPr>
                  <a:t>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22806"/>
                <a:ext cx="11589417" cy="2180853"/>
              </a:xfrm>
              <a:prstGeom prst="rect">
                <a:avLst/>
              </a:prstGeom>
              <a:blipFill rotWithShape="0">
                <a:blip r:embed="rId4"/>
                <a:stretch>
                  <a:fillRect l="-947" b="-61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custDataLst>
                  <p:tags r:id="rId2"/>
                </p:custDataLst>
              </p:nvPr>
            </p:nvSpPr>
            <p:spPr>
              <a:xfrm>
                <a:off x="1350094" y="1485551"/>
                <a:ext cx="1110753" cy="977319"/>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𝟏𝟗</m:t>
                        </m:r>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𝟏𝟗</m:t>
                            </m:r>
                          </m:e>
                        </m:rad>
                      </m:num>
                      <m:den>
                        <m:r>
                          <a:rPr lang="en-US" altLang="zh-CN" sz="2600" b="1" i="1">
                            <a:solidFill>
                              <a:srgbClr val="C00000"/>
                            </a:solidFill>
                            <a:latin typeface="Cambria Math" panose="02040503050406030204" pitchFamily="18" charset="0"/>
                            <a:cs typeface="Times New Roman" panose="02020603050405020304" pitchFamily="18" charset="0"/>
                          </a:rPr>
                          <m:t>𝟔</m:t>
                        </m:r>
                      </m:den>
                    </m:f>
                  </m:oMath>
                </a14:m>
                <a:r>
                  <a:rPr lang="en-US" altLang="zh-CN" sz="2600" b="1">
                    <a:solidFill>
                      <a:srgbClr val="C00000"/>
                    </a:solidFill>
                    <a:latin typeface="Times New Roman" panose="02020603050405020304" pitchFamily="18" charset="0"/>
                    <a:cs typeface="Times New Roman" panose="02020603050405020304" pitchFamily="18" charset="0"/>
                  </a:rPr>
                  <a:t>π</a:t>
                </a:r>
                <a:endParaRPr lang="zh-CN" altLang="zh-CN" sz="260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5"/>
                </p:custDataLst>
              </p:nvPr>
            </p:nvSpPr>
            <p:spPr>
              <a:xfrm>
                <a:off x="1350094" y="1485551"/>
                <a:ext cx="1110753" cy="977319"/>
              </a:xfrm>
              <a:prstGeom prst="rect">
                <a:avLst/>
              </a:prstGeom>
              <a:blipFill rotWithShape="0">
                <a:blip r:embed="rId6"/>
                <a:stretch>
                  <a:fillRect r="-8743" b="-5625"/>
                </a:stretch>
              </a:blipFill>
            </p:spPr>
            <p:txBody>
              <a:bodyPr/>
              <a:lstStyle/>
              <a:p>
                <a:r>
                  <a:rPr lang="zh-CN" altLang="en-US">
                    <a:noFill/>
                  </a:rPr>
                  <a:t> </a:t>
                </a:r>
              </a:p>
            </p:txBody>
          </p:sp>
        </mc:Fallback>
      </mc:AlternateContent>
      <p:sp>
        <p:nvSpPr>
          <p:cNvPr id="5" name="矩形 4"/>
          <p:cNvSpPr/>
          <p:nvPr/>
        </p:nvSpPr>
        <p:spPr>
          <a:xfrm>
            <a:off x="282082" y="2577114"/>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由已知可得</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7" name="image33.jpeg"/>
          <p:cNvPicPr/>
          <p:nvPr/>
        </p:nvPicPr>
        <p:blipFill>
          <a:blip r:embed="rId7">
            <a:clrChange>
              <a:clrFrom>
                <a:srgbClr val="FFFFFF"/>
              </a:clrFrom>
              <a:clrTo>
                <a:srgbClr val="FFFFFF">
                  <a:alpha val="0"/>
                </a:srgbClr>
              </a:clrTo>
            </a:clrChange>
          </a:blip>
          <a:stretch>
            <a:fillRect/>
          </a:stretch>
        </p:blipFill>
        <p:spPr>
          <a:xfrm>
            <a:off x="8255476" y="3126386"/>
            <a:ext cx="3250771" cy="1827887"/>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409082" y="2972340"/>
                <a:ext cx="11589417" cy="3102068"/>
              </a:xfrm>
              <a:prstGeom prst="rect">
                <a:avLst/>
              </a:prstGeom>
            </p:spPr>
            <p:txBody>
              <a:bodyPr wrap="squar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𝟏𝟔</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在四面体</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所以可以把它们看成长方体的面对角线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409082" y="2972340"/>
                <a:ext cx="11589417" cy="3102068"/>
              </a:xfrm>
              <a:prstGeom prst="rect">
                <a:avLst/>
              </a:prstGeom>
              <a:blipFill rotWithShape="0">
                <a:blip r:embed="rId8"/>
                <a:stretch>
                  <a:fillRect l="-947" b="-354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linds(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linds(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blinds(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blinds(horizontal)">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9183"/>
            <a:ext cx="12190413" cy="636826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621443"/>
                <a:ext cx="11589417" cy="4628896"/>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设长方体的同一顶点三条棱长分别为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且满足</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13)=19</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三棱锥外接球的半径为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𝟏𝟗</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则外接球的体积为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𝟏𝟗</m:t>
                                    </m:r>
                                  </m:e>
                                </m:rad>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𝟑</m:t>
                        </m:r>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𝟏𝟗</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𝟏𝟗</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621443"/>
                <a:ext cx="11589417" cy="4628896"/>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18212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902050"/>
            <a:ext cx="12190413" cy="439225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128060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湘豫名校联考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外接球的表面积为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1280607"/>
              </a:xfrm>
              <a:prstGeom prst="rect">
                <a:avLst/>
              </a:prstGeom>
              <a:blipFill rotWithShape="0">
                <a:blip r:embed="rId3"/>
                <a:stretch>
                  <a:fillRect l="-947" b="-10952"/>
                </a:stretch>
              </a:blipFill>
            </p:spPr>
            <p:txBody>
              <a:bodyPr/>
              <a:lstStyle/>
              <a:p>
                <a:r>
                  <a:rPr lang="zh-CN" altLang="en-US">
                    <a:noFill/>
                  </a:rPr>
                  <a:t> </a:t>
                </a:r>
              </a:p>
            </p:txBody>
          </p:sp>
        </mc:Fallback>
      </mc:AlternateContent>
      <p:sp>
        <p:nvSpPr>
          <p:cNvPr id="2" name="矩形 1"/>
          <p:cNvSpPr/>
          <p:nvPr/>
        </p:nvSpPr>
        <p:spPr>
          <a:xfrm>
            <a:off x="8706783" y="1091724"/>
            <a:ext cx="819455" cy="752065"/>
          </a:xfrm>
          <a:prstGeom prst="rect">
            <a:avLst/>
          </a:prstGeom>
        </p:spPr>
        <p:txBody>
          <a:bodyPr wrap="none">
            <a:spAutoFit/>
          </a:bodyPr>
          <a:lstStyle/>
          <a:p>
            <a:pPr>
              <a:lnSpc>
                <a:spcPct val="150000"/>
              </a:lnSpc>
              <a:spcAft>
                <a:spcPts val="0"/>
              </a:spcAft>
              <a:tabLst>
                <a:tab pos="2970530" algn="l"/>
              </a:tabLst>
            </a:pPr>
            <a:r>
              <a:rPr lang="en-US" altLang="zh-CN" sz="3200" b="1">
                <a:solidFill>
                  <a:srgbClr val="C00000"/>
                </a:solidFill>
                <a:latin typeface="Times New Roman" panose="02020603050405020304" pitchFamily="18" charset="0"/>
                <a:cs typeface="Times New Roman" panose="02020603050405020304" pitchFamily="18" charset="0"/>
              </a:rPr>
              <a:t>60π</a:t>
            </a:r>
            <a:endParaRPr lang="zh-CN" altLang="zh-CN" sz="3200">
              <a:latin typeface="Calibri" panose="020F0502020204030204" pitchFamily="34" charset="0"/>
              <a:cs typeface="Times New Roman" panose="02020603050405020304" pitchFamily="18" charset="0"/>
            </a:endParaRPr>
          </a:p>
        </p:txBody>
      </p:sp>
      <p:sp>
        <p:nvSpPr>
          <p:cNvPr id="5" name="矩形 4"/>
          <p:cNvSpPr/>
          <p:nvPr/>
        </p:nvSpPr>
        <p:spPr>
          <a:xfrm>
            <a:off x="262477" y="2019332"/>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补成直三棱柱</a:t>
            </a:r>
            <a:r>
              <a:rPr lang="en-US" altLang="zh-CN" sz="2600" b="1" i="1">
                <a:latin typeface="Times New Roman" panose="02020603050405020304" pitchFamily="18" charset="0"/>
                <a:cs typeface="Times New Roman" panose="02020603050405020304" pitchFamily="18" charset="0"/>
              </a:rPr>
              <a:t>TPS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7" name="image34.jpeg"/>
          <p:cNvPicPr/>
          <p:nvPr/>
        </p:nvPicPr>
        <p:blipFill>
          <a:blip r:embed="rId4">
            <a:clrChange>
              <a:clrFrom>
                <a:srgbClr val="FFFFFF"/>
              </a:clrFrom>
              <a:clrTo>
                <a:srgbClr val="FFFFFF">
                  <a:alpha val="0"/>
                </a:srgbClr>
              </a:clrTo>
            </a:clrChange>
          </a:blip>
          <a:stretch>
            <a:fillRect/>
          </a:stretch>
        </p:blipFill>
        <p:spPr>
          <a:xfrm>
            <a:off x="8965206" y="2744788"/>
            <a:ext cx="2628265" cy="2526629"/>
          </a:xfrm>
          <a:prstGeom prst="rect">
            <a:avLst/>
          </a:prstGeom>
        </p:spPr>
      </p:pic>
      <mc:AlternateContent xmlns:mc="http://schemas.openxmlformats.org/markup-compatibility/2006" xmlns:a14="http://schemas.microsoft.com/office/drawing/2010/main">
        <mc:Choice Requires="a14">
          <p:sp>
            <p:nvSpPr>
              <p:cNvPr id="3" name="矩形 2"/>
              <p:cNvSpPr/>
              <p:nvPr/>
            </p:nvSpPr>
            <p:spPr>
              <a:xfrm>
                <a:off x="334268" y="2641886"/>
                <a:ext cx="8372515" cy="374980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则该直棱柱的外接球即为三棱锥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的外接球</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且直三棱柱的外接球球心落在上、下底面外接圆圆心连线的中点上</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外接圆的半径为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外接球的半径为</a:t>
                </a:r>
                <a:r>
                  <a:rPr lang="en-US" altLang="zh-CN" sz="2600" b="1" i="1">
                    <a:latin typeface="Times New Roman" panose="02020603050405020304" pitchFamily="18" charset="0"/>
                    <a:cs typeface="Times New Roman" panose="02020603050405020304" pitchFamily="18" charset="0"/>
                  </a:rPr>
                  <a:t>R</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PB</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=120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34268" y="2641886"/>
                <a:ext cx="8372515" cy="3749809"/>
              </a:xfrm>
              <a:prstGeom prst="rect">
                <a:avLst/>
              </a:prstGeom>
              <a:blipFill rotWithShape="0">
                <a:blip r:embed="rId5"/>
                <a:stretch>
                  <a:fillRect l="-1311" b="-97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40723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linds(horizont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linds(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linds(horizont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linds(horizontal)">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TotalTime>
  <Words>2200</Words>
  <Application>Microsoft Office PowerPoint</Application>
  <PresentationFormat>自定义</PresentationFormat>
  <Paragraphs>408</Paragraphs>
  <Slides>62</Slides>
  <Notes>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62</vt:i4>
      </vt:variant>
    </vt:vector>
  </HeadingPairs>
  <TitlesOfParts>
    <vt:vector size="76" baseType="lpstr">
      <vt:lpstr>黑体</vt:lpstr>
      <vt:lpstr>经典繁仿黑</vt:lpstr>
      <vt:lpstr>楷体</vt:lpstr>
      <vt:lpstr>宋体</vt:lpstr>
      <vt:lpstr>微软雅黑</vt:lpstr>
      <vt:lpstr>微软雅黑 Light</vt:lpstr>
      <vt:lpstr>Arial</vt:lpstr>
      <vt:lpstr>Broadway</vt:lpstr>
      <vt:lpstr>Calibri</vt:lpstr>
      <vt:lpstr>Cambria Math</vt:lpstr>
      <vt:lpstr>Impact</vt:lpstr>
      <vt:lpstr>Segoe UI Symbol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JBY</cp:lastModifiedBy>
  <cp:revision>73</cp:revision>
  <dcterms:created xsi:type="dcterms:W3CDTF">2024-01-05T07:50:57Z</dcterms:created>
  <dcterms:modified xsi:type="dcterms:W3CDTF">2025-02-26T06:45:47Z</dcterms:modified>
</cp:coreProperties>
</file>