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336" r:id="rId8"/>
    <p:sldId id="337" r:id="rId9"/>
    <p:sldId id="352" r:id="rId10"/>
    <p:sldId id="353" r:id="rId11"/>
    <p:sldId id="264" r:id="rId12"/>
    <p:sldId id="265" r:id="rId13"/>
    <p:sldId id="313" r:id="rId14"/>
    <p:sldId id="268" r:id="rId15"/>
    <p:sldId id="338" r:id="rId16"/>
    <p:sldId id="339" r:id="rId17"/>
    <p:sldId id="269" r:id="rId18"/>
    <p:sldId id="270" r:id="rId19"/>
    <p:sldId id="271" r:id="rId20"/>
    <p:sldId id="354" r:id="rId21"/>
    <p:sldId id="314" r:id="rId22"/>
    <p:sldId id="315" r:id="rId23"/>
    <p:sldId id="355" r:id="rId24"/>
    <p:sldId id="316" r:id="rId25"/>
    <p:sldId id="317" r:id="rId26"/>
    <p:sldId id="359" r:id="rId27"/>
    <p:sldId id="356" r:id="rId28"/>
    <p:sldId id="357" r:id="rId29"/>
    <p:sldId id="358" r:id="rId30"/>
    <p:sldId id="360" r:id="rId31"/>
    <p:sldId id="361" r:id="rId32"/>
    <p:sldId id="362" r:id="rId33"/>
    <p:sldId id="275" r:id="rId34"/>
    <p:sldId id="276" r:id="rId35"/>
    <p:sldId id="364" r:id="rId36"/>
    <p:sldId id="365" r:id="rId37"/>
    <p:sldId id="366" r:id="rId38"/>
    <p:sldId id="367" r:id="rId39"/>
    <p:sldId id="368" r:id="rId40"/>
    <p:sldId id="369" r:id="rId41"/>
    <p:sldId id="370" r:id="rId42"/>
    <p:sldId id="372" r:id="rId43"/>
    <p:sldId id="371" r:id="rId44"/>
    <p:sldId id="295" r:id="rId45"/>
    <p:sldId id="296" r:id="rId46"/>
    <p:sldId id="297" r:id="rId47"/>
    <p:sldId id="298" r:id="rId48"/>
    <p:sldId id="299" r:id="rId49"/>
    <p:sldId id="300" r:id="rId50"/>
    <p:sldId id="373" r:id="rId51"/>
    <p:sldId id="301" r:id="rId52"/>
    <p:sldId id="374" r:id="rId53"/>
    <p:sldId id="302" r:id="rId54"/>
    <p:sldId id="303" r:id="rId55"/>
    <p:sldId id="375" r:id="rId56"/>
    <p:sldId id="304" r:id="rId57"/>
    <p:sldId id="305" r:id="rId58"/>
    <p:sldId id="376" r:id="rId59"/>
    <p:sldId id="377" r:id="rId60"/>
    <p:sldId id="378" r:id="rId61"/>
    <p:sldId id="306" r:id="rId62"/>
    <p:sldId id="379" r:id="rId63"/>
    <p:sldId id="307" r:id="rId64"/>
    <p:sldId id="308" r:id="rId65"/>
    <p:sldId id="309" r:id="rId66"/>
    <p:sldId id="351" r:id="rId67"/>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92" d="100"/>
          <a:sy n="92" d="100"/>
        </p:scale>
        <p:origin x="186" y="8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2025/2/27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7.xml"/><Relationship Id="rId13" Type="http://schemas.openxmlformats.org/officeDocument/2006/relationships/slide" Target="../slides/slide54.xml"/><Relationship Id="rId18" Type="http://schemas.openxmlformats.org/officeDocument/2006/relationships/slide" Target="../slides/slide64.xml"/><Relationship Id="rId3" Type="http://schemas.openxmlformats.org/officeDocument/2006/relationships/tags" Target="../tags/tag41.xml"/><Relationship Id="rId7" Type="http://schemas.openxmlformats.org/officeDocument/2006/relationships/slide" Target="../slides/slide46.xml"/><Relationship Id="rId12" Type="http://schemas.openxmlformats.org/officeDocument/2006/relationships/slide" Target="../slides/slide53.xml"/><Relationship Id="rId17" Type="http://schemas.openxmlformats.org/officeDocument/2006/relationships/slide" Target="../slides/slide63.xml"/><Relationship Id="rId2" Type="http://schemas.openxmlformats.org/officeDocument/2006/relationships/tags" Target="../tags/tag40.xml"/><Relationship Id="rId16" Type="http://schemas.openxmlformats.org/officeDocument/2006/relationships/slide" Target="../slides/slide61.xml"/><Relationship Id="rId20" Type="http://schemas.openxmlformats.org/officeDocument/2006/relationships/slide" Target="../slides/slide3.xml"/><Relationship Id="rId1" Type="http://schemas.openxmlformats.org/officeDocument/2006/relationships/tags" Target="../tags/tag39.xml"/><Relationship Id="rId6" Type="http://schemas.openxmlformats.org/officeDocument/2006/relationships/slide" Target="../slides/slide45.xml"/><Relationship Id="rId11" Type="http://schemas.openxmlformats.org/officeDocument/2006/relationships/slide" Target="../slides/slide51.xml"/><Relationship Id="rId5" Type="http://schemas.openxmlformats.org/officeDocument/2006/relationships/slideMaster" Target="../slideMasters/slideMaster1.xml"/><Relationship Id="rId15" Type="http://schemas.openxmlformats.org/officeDocument/2006/relationships/slide" Target="../slides/slide57.xml"/><Relationship Id="rId10" Type="http://schemas.openxmlformats.org/officeDocument/2006/relationships/slide" Target="../slides/slide49.xml"/><Relationship Id="rId19" Type="http://schemas.openxmlformats.org/officeDocument/2006/relationships/slide" Target="../slides/slide65.xml"/><Relationship Id="rId4" Type="http://schemas.openxmlformats.org/officeDocument/2006/relationships/tags" Target="../tags/tag42.xml"/><Relationship Id="rId9" Type="http://schemas.openxmlformats.org/officeDocument/2006/relationships/slide" Target="../slides/slide48.xml"/><Relationship Id="rId14" Type="http://schemas.openxmlformats.org/officeDocument/2006/relationships/slide" Target="../slides/slide5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8.png"/><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8.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Layout" Target="../slideLayouts/slideLayout3.xml"/><Relationship Id="rId4" Type="http://schemas.openxmlformats.org/officeDocument/2006/relationships/tags" Target="../tags/tag70.xml"/></Relationships>
</file>

<file path=ppt/slides/_rels/slide21.xml.rels><?xml version="1.0" encoding="UTF-8" standalone="yes"?>
<Relationships xmlns="http://schemas.openxmlformats.org/package/2006/relationships"><Relationship Id="rId8" Type="http://schemas.openxmlformats.org/officeDocument/2006/relationships/image" Target="../media/image18.TIF"/><Relationship Id="rId3" Type="http://schemas.openxmlformats.org/officeDocument/2006/relationships/tags" Target="../tags/tag73.xml"/><Relationship Id="rId7"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3.xml"/><Relationship Id="rId5" Type="http://schemas.openxmlformats.org/officeDocument/2006/relationships/image" Target="../media/image17.TIF"/><Relationship Id="rId4" Type="http://schemas.openxmlformats.org/officeDocument/2006/relationships/slideLayout" Target="../slideLayouts/slideLayout3.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9.png"/><Relationship Id="rId5" Type="http://schemas.openxmlformats.org/officeDocument/2006/relationships/slideLayout" Target="../slideLayouts/slideLayout3.xml"/><Relationship Id="rId4" Type="http://schemas.openxmlformats.org/officeDocument/2006/relationships/tags" Target="../tags/tag78.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tags" Target="../tags/tag80.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oleObject" Target="../embeddings/oleObject1.bin"/><Relationship Id="rId4" Type="http://schemas.openxmlformats.org/officeDocument/2006/relationships/image" Target="../media/image21.TIF"/></Relationships>
</file>

<file path=ppt/slides/_rels/slide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Layout" Target="../slideLayouts/slideLayout3.xml"/><Relationship Id="rId4" Type="http://schemas.openxmlformats.org/officeDocument/2006/relationships/tags" Target="../tags/tag8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8.png"/><Relationship Id="rId5" Type="http://schemas.openxmlformats.org/officeDocument/2006/relationships/image" Target="../media/image24.TIF"/><Relationship Id="rId4" Type="http://schemas.openxmlformats.org/officeDocument/2006/relationships/image" Target="../media/image23.TIF"/></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slide" Target="slide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90.xml"/><Relationship Id="rId5" Type="http://schemas.openxmlformats.org/officeDocument/2006/relationships/image" Target="../media/image42.png"/><Relationship Id="rId4" Type="http://schemas.openxmlformats.org/officeDocument/2006/relationships/image" Target="../media/image25.TI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44.png"/><Relationship Id="rId4"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26.TIF"/></Relationships>
</file>

<file path=ppt/slides/_rels/slide35.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slideLayout" Target="../slideLayouts/slideLayout3.xml"/><Relationship Id="rId1" Type="http://schemas.openxmlformats.org/officeDocument/2006/relationships/tags" Target="../tags/tag95.xml"/><Relationship Id="rId5" Type="http://schemas.openxmlformats.org/officeDocument/2006/relationships/image" Target="../media/image27.TIF"/><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slideLayout" Target="../slideLayouts/slideLayout3.xml"/><Relationship Id="rId1" Type="http://schemas.openxmlformats.org/officeDocument/2006/relationships/tags" Target="../tags/tag99.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00.xml"/><Relationship Id="rId5" Type="http://schemas.openxmlformats.org/officeDocument/2006/relationships/image" Target="../media/image35.png"/><Relationship Id="rId4" Type="http://schemas.openxmlformats.org/officeDocument/2006/relationships/image" Target="../media/image29.TIF"/></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01.xml"/><Relationship Id="rId5" Type="http://schemas.openxmlformats.org/officeDocument/2006/relationships/image" Target="../media/image58.png"/><Relationship Id="rId4" Type="http://schemas.openxmlformats.org/officeDocument/2006/relationships/image" Target="../media/image30.TI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4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slideLayout" Target="../slideLayouts/slideLayout3.xml"/><Relationship Id="rId4" Type="http://schemas.openxmlformats.org/officeDocument/2006/relationships/tags" Target="../tags/tag1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6.xml"/><Relationship Id="rId1" Type="http://schemas.openxmlformats.org/officeDocument/2006/relationships/tags" Target="../tags/tag11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8.xml"/><Relationship Id="rId1" Type="http://schemas.openxmlformats.org/officeDocument/2006/relationships/tags" Target="../tags/tag11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slideLayout" Target="../slideLayouts/slideLayout8.xml"/><Relationship Id="rId1" Type="http://schemas.openxmlformats.org/officeDocument/2006/relationships/tags" Target="../tags/tag121.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TIF"/><Relationship Id="rId4" Type="http://schemas.openxmlformats.org/officeDocument/2006/relationships/image" Target="../media/image6.TIF"/></Relationships>
</file>

<file path=ppt/slides/_rels/slide50.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33.TIF"/><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34.TIF"/><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28.xml"/><Relationship Id="rId5" Type="http://schemas.openxmlformats.org/officeDocument/2006/relationships/image" Target="../media/image74.png"/><Relationship Id="rId4" Type="http://schemas.openxmlformats.org/officeDocument/2006/relationships/image" Target="../media/image35.TIF"/></Relationships>
</file>

<file path=ppt/slides/_rels/slide5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37.TIF"/></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58.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slideLayout" Target="../slideLayouts/slideLayout8.xml"/><Relationship Id="rId1" Type="http://schemas.openxmlformats.org/officeDocument/2006/relationships/tags" Target="../tags/tag133.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slideLayout" Target="../slideLayouts/slideLayout8.xml"/><Relationship Id="rId1" Type="http://schemas.openxmlformats.org/officeDocument/2006/relationships/tags" Target="../tags/tag135.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41.TIF"/><Relationship Id="rId5" Type="http://schemas.openxmlformats.org/officeDocument/2006/relationships/image" Target="../media/image86.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138.xml"/></Relationships>
</file>

<file path=ppt/slides/_rels/slide6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90.png"/><Relationship Id="rId5" Type="http://schemas.openxmlformats.org/officeDocument/2006/relationships/image" Target="../media/image48.png"/><Relationship Id="rId4" Type="http://schemas.openxmlformats.org/officeDocument/2006/relationships/tags" Target="../tags/tag14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92.png"/><Relationship Id="rId4" Type="http://schemas.openxmlformats.org/officeDocument/2006/relationships/image" Target="../media/image42.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794157"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374484" y="5228563"/>
            <a:ext cx="11730098" cy="769441"/>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基本立体图形及几何体的表面积与体积</a:t>
            </a: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382" y="621443"/>
            <a:ext cx="11589417" cy="62395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简单几何体的表面积和体积公式</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ext uri="{D42A27DB-BD31-4B8C-83A1-F6EECF244321}">
                    <p14:modId xmlns:p14="http://schemas.microsoft.com/office/powerpoint/2010/main" val="3452376978"/>
                  </p:ext>
                </p:extLst>
              </p:nvPr>
            </p:nvGraphicFramePr>
            <p:xfrm>
              <a:off x="694531" y="1485551"/>
              <a:ext cx="10801349" cy="4818634"/>
            </p:xfrm>
            <a:graphic>
              <a:graphicData uri="http://schemas.openxmlformats.org/drawingml/2006/table">
                <a:tbl>
                  <a:tblPr firstRow="1" firstCol="1" bandRow="1"/>
                  <a:tblGrid>
                    <a:gridCol w="2719110"/>
                    <a:gridCol w="3138044"/>
                    <a:gridCol w="4944195"/>
                  </a:tblGrid>
                  <a:tr h="279255">
                    <a:tc>
                      <a:txBody>
                        <a:bodyPr/>
                        <a:lstStyle/>
                        <a:p>
                          <a:pPr algn="ctr">
                            <a:lnSpc>
                              <a:spcPct val="150000"/>
                            </a:lnSpc>
                            <a:spcAft>
                              <a:spcPts val="0"/>
                            </a:spcAft>
                            <a:tabLst>
                              <a:tab pos="2970530" algn="l"/>
                            </a:tabLst>
                          </a:pP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几何体</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表面积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体积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50">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柱体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棱柱和圆柱</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2</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4067">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锥体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棱锥和圆锥</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9914">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台</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棱台和圆台</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f>
                                <m:f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400" b="1" i="1">
                                      <a:effectLst/>
                                      <a:latin typeface="Cambria Math" panose="02040503050406030204" pitchFamily="18" charset="0"/>
                                      <a:ea typeface="宋体" panose="02010600030101010101" pitchFamily="2" charset="-122"/>
                                      <a:cs typeface="Times New Roman" panose="02020603050405020304" pitchFamily="18" charset="0"/>
                                    </a:rPr>
                                    <m:t>𝟏</m:t>
                                  </m:r>
                                </m:num>
                                <m:den>
                                  <m:r>
                                    <a:rPr lang="en-US" sz="2400" b="1" i="1">
                                      <a:effectLst/>
                                      <a:latin typeface="Cambria Math" panose="02040503050406030204" pitchFamily="18" charset="0"/>
                                      <a:ea typeface="宋体" panose="02010600030101010101" pitchFamily="2" charset="-122"/>
                                      <a:cs typeface="Times New Roman" panose="02020603050405020304" pitchFamily="18" charset="0"/>
                                    </a:rPr>
                                    <m:t>𝟑</m:t>
                                  </m:r>
                                </m:den>
                              </m:f>
                            </m:oMath>
                          </a14:m>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r>
                            <a:rPr lang="en-US" sz="24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rad>
                                <m:radPr>
                                  <m:degHide m:val="on"/>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1" i="1">
                                          <a:effectLst/>
                                          <a:latin typeface="Cambria Math" panose="02040503050406030204" pitchFamily="18" charset="0"/>
                                          <a:ea typeface="宋体" panose="02010600030101010101" pitchFamily="2" charset="-122"/>
                                          <a:cs typeface="Times New Roman" panose="02020603050405020304" pitchFamily="18" charset="0"/>
                                        </a:rPr>
                                        <m:t>𝑺</m:t>
                                      </m:r>
                                    </m:e>
                                    <m:sub>
                                      <m:r>
                                        <a:rPr lang="zh-CN" sz="2400" b="1">
                                          <a:effectLst/>
                                          <a:latin typeface="Cambria Math" panose="02040503050406030204" pitchFamily="18" charset="0"/>
                                          <a:ea typeface="宋体" panose="02010600030101010101" pitchFamily="2" charset="-122"/>
                                          <a:cs typeface="Times New Roman" panose="02020603050405020304" pitchFamily="18" charset="0"/>
                                        </a:rPr>
                                        <m:t>上</m:t>
                                      </m:r>
                                    </m:sub>
                                  </m:sSub>
                                  <m:sSub>
                                    <m:sSubPr>
                                      <m:ctrlPr>
                                        <a:rPr lang="zh-CN" sz="24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b="1" i="1">
                                          <a:effectLst/>
                                          <a:latin typeface="Cambria Math" panose="02040503050406030204" pitchFamily="18" charset="0"/>
                                          <a:ea typeface="宋体" panose="02010600030101010101" pitchFamily="2" charset="-122"/>
                                          <a:cs typeface="Times New Roman" panose="02020603050405020304" pitchFamily="18" charset="0"/>
                                        </a:rPr>
                                        <m:t>𝑺</m:t>
                                      </m:r>
                                    </m:e>
                                    <m:sub>
                                      <m:r>
                                        <a:rPr lang="zh-CN" sz="2400" b="1">
                                          <a:effectLst/>
                                          <a:latin typeface="Cambria Math" panose="02040503050406030204" pitchFamily="18" charset="0"/>
                                          <a:ea typeface="宋体" panose="02010600030101010101" pitchFamily="2" charset="-122"/>
                                          <a:cs typeface="Times New Roman" panose="02020603050405020304" pitchFamily="18" charset="0"/>
                                        </a:rPr>
                                        <m:t>下</m:t>
                                      </m:r>
                                    </m:sub>
                                  </m:sSub>
                                </m:e>
                              </m:rad>
                            </m:oMath>
                          </a14:m>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h</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936">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dirty="0">
                              <a:effectLst/>
                              <a:latin typeface="Times New Roman" panose="02020603050405020304" pitchFamily="18" charset="0"/>
                              <a:ea typeface="宋体" panose="02010600030101010101" pitchFamily="2" charset="-122"/>
                              <a:cs typeface="Times New Roman" panose="02020603050405020304" pitchFamily="18" charset="0"/>
                            </a:rPr>
                            <a:t>S</a:t>
                          </a:r>
                          <a:r>
                            <a:rPr lang="en-US" sz="2400" b="1" dirty="0"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dirty="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endParaRPr lang="en-US" sz="2400" b="1" i="1" smtClean="0">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3452376978"/>
                  </p:ext>
                </p:extLst>
              </p:nvPr>
            </p:nvGraphicFramePr>
            <p:xfrm>
              <a:off x="694531" y="1485551"/>
              <a:ext cx="10801349" cy="4747451"/>
            </p:xfrm>
            <a:graphic>
              <a:graphicData uri="http://schemas.openxmlformats.org/drawingml/2006/table">
                <a:tbl>
                  <a:tblPr firstRow="1" firstCol="1" bandRow="1"/>
                  <a:tblGrid>
                    <a:gridCol w="2719110"/>
                    <a:gridCol w="3138044"/>
                    <a:gridCol w="4944195"/>
                  </a:tblGrid>
                  <a:tr h="640080">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几何体</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表面积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体积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50">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柱体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棱柱和圆柱</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2</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4067">
                    <a:tc>
                      <a:txBody>
                        <a:bodyPr/>
                        <a:lstStyle/>
                        <a:p>
                          <a:pPr algn="ctr">
                            <a:lnSpc>
                              <a:spcPct val="15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锥体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棱锥和圆锥</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底</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07897">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台</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体</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棱台和圆台</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表面积</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侧</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上</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400" b="1" baseline="-25000">
                              <a:effectLst/>
                              <a:latin typeface="Times New Roman" panose="02020603050405020304" pitchFamily="18" charset="0"/>
                              <a:ea typeface="宋体" panose="02010600030101010101" pitchFamily="2" charset="-122"/>
                              <a:cs typeface="Times New Roman" panose="02020603050405020304" pitchFamily="18" charset="0"/>
                            </a:rPr>
                            <a:t>下</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18473" t="-196482" r="-246" b="-108543"/>
                          </a:stretch>
                        </a:blipFill>
                      </a:tcPr>
                    </a:tc>
                  </a:tr>
                  <a:tr h="1163257">
                    <a:tc>
                      <a:txBody>
                        <a:bodyPr/>
                        <a:lstStyle/>
                        <a:p>
                          <a:pPr algn="ctr">
                            <a:lnSpc>
                              <a:spcPct val="15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S</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endParaRPr lang="en-US" sz="2400" b="1" i="1" smtClean="0">
                            <a:effectLst/>
                            <a:latin typeface="Times New Roman" panose="02020603050405020304" pitchFamily="18"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400" b="1" i="1"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4" name="矩形 3"/>
          <p:cNvSpPr/>
          <p:nvPr/>
        </p:nvSpPr>
        <p:spPr>
          <a:xfrm>
            <a:off x="8928957" y="2273459"/>
            <a:ext cx="556563"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Sh</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849202" y="2957793"/>
                <a:ext cx="702436" cy="670248"/>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den>
                    </m:f>
                  </m:oMath>
                </a14:m>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Sh</a:t>
                </a:r>
                <a:endParaRPr lang="zh-CN" altLang="en-US" sz="2600" dirty="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8849202" y="2957793"/>
                <a:ext cx="702436" cy="670248"/>
              </a:xfrm>
              <a:prstGeom prst="rect">
                <a:avLst/>
              </a:prstGeom>
              <a:blipFill rotWithShape="0">
                <a:blip r:embed="rId3"/>
                <a:stretch>
                  <a:fillRect r="-14783" b="-9091"/>
                </a:stretch>
              </a:blipFill>
            </p:spPr>
            <p:txBody>
              <a:bodyPr/>
              <a:lstStyle/>
              <a:p>
                <a:r>
                  <a:rPr lang="zh-CN" altLang="en-US">
                    <a:noFill/>
                  </a:rPr>
                  <a:t> </a:t>
                </a:r>
              </a:p>
            </p:txBody>
          </p:sp>
        </mc:Fallback>
      </mc:AlternateContent>
      <p:sp>
        <p:nvSpPr>
          <p:cNvPr id="6" name="矩形 5"/>
          <p:cNvSpPr/>
          <p:nvPr/>
        </p:nvSpPr>
        <p:spPr>
          <a:xfrm>
            <a:off x="4706707" y="5440648"/>
            <a:ext cx="867545"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4π</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30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8870285" y="5492787"/>
                <a:ext cx="846707" cy="669158"/>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𝟒</m:t>
                        </m:r>
                      </m:num>
                      <m:den>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den>
                    </m:f>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8870285" y="5492787"/>
                <a:ext cx="846707" cy="669158"/>
              </a:xfrm>
              <a:prstGeom prst="rect">
                <a:avLst/>
              </a:prstGeom>
              <a:blipFill rotWithShape="0">
                <a:blip r:embed="rId4"/>
                <a:stretch>
                  <a:fillRect r="-4317" b="-90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554340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mc:AlternateContent xmlns:mc="http://schemas.openxmlformats.org/markup-compatibility/2006" xmlns:a14="http://schemas.microsoft.com/office/drawing/2010/main">
        <mc:Choice Requires="a14">
          <p:sp>
            <p:nvSpPr>
              <p:cNvPr id="7" name="矩形 6"/>
              <p:cNvSpPr/>
              <p:nvPr/>
            </p:nvSpPr>
            <p:spPr>
              <a:xfrm>
                <a:off x="269382" y="2134417"/>
                <a:ext cx="11589417" cy="277646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与体积有关的几个结论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一个组合体的体积等于它的各部分体积的和或差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底面面积及高都相等的两个同类几何体的体积相等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祖暅原理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直观图与原平面图形面积间的关系</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34417"/>
                <a:ext cx="11589417" cy="2776466"/>
              </a:xfrm>
              <a:prstGeom prst="rect">
                <a:avLst/>
              </a:prstGeom>
              <a:blipFill rotWithShape="0">
                <a:blip r:embed="rId6"/>
                <a:stretch>
                  <a:fillRect l="-947" b="-15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53712"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在圆柱的上、下底面的圆周上各取一点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则这两点的连线是圆柱的</a:t>
            </a:r>
            <a:r>
              <a:rPr lang="zh-CN" altLang="zh-CN" sz="2600" b="1" smtClean="0">
                <a:latin typeface="Times New Roman" panose="02020603050405020304" pitchFamily="18" charset="0"/>
                <a:cs typeface="Times New Roman" panose="02020603050405020304" pitchFamily="18" charset="0"/>
              </a:rPr>
              <a:t>母线</a:t>
            </a:r>
            <a:r>
              <a:rPr lang="en-US" altLang="zh-CN" sz="2600" b="1" smtClean="0">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有一个面是多边形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其余各面都是三角形的几何体是棱锥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菱形的直观图仍是菱形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两个球的体积之比等于它们的半径比的平方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9443381" y="28257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4621117" y="344833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7600865" y="4020216"/>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0" name="矩形 9"/>
          <p:cNvSpPr/>
          <p:nvPr/>
        </p:nvSpPr>
        <p:spPr>
          <a:xfrm>
            <a:off x="269382" y="79808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不一定</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只有当这两点的连线平行于轴时才是母线</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反例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如图所示的图形满足条件但不是棱锥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3.jpeg"/>
          <p:cNvPicPr/>
          <p:nvPr/>
        </p:nvPicPr>
        <p:blipFill>
          <a:blip r:embed="rId3">
            <a:clrChange>
              <a:clrFrom>
                <a:srgbClr val="FFFFFF"/>
              </a:clrFrom>
              <a:clrTo>
                <a:srgbClr val="FFFFFF">
                  <a:alpha val="0"/>
                </a:srgbClr>
              </a:clrTo>
            </a:clrChange>
          </a:blip>
          <a:stretch>
            <a:fillRect/>
          </a:stretch>
        </p:blipFill>
        <p:spPr>
          <a:xfrm>
            <a:off x="8867616" y="1781601"/>
            <a:ext cx="2844292" cy="2296274"/>
          </a:xfrm>
          <a:prstGeom prst="rect">
            <a:avLst/>
          </a:prstGeom>
        </p:spPr>
      </p:pic>
      <p:sp>
        <p:nvSpPr>
          <p:cNvPr id="7" name="矩形 6"/>
          <p:cNvSpPr/>
          <p:nvPr/>
        </p:nvSpPr>
        <p:spPr>
          <a:xfrm>
            <a:off x="262477" y="2065976"/>
            <a:ext cx="6902354" cy="1892826"/>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用斜二测画法画水平放置的菱形的直观图是平行四边形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但邻边不一定相等</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球的体积之比等于半径比的立方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56752"/>
            <a:ext cx="12190413" cy="262835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2575274" y="1904711"/>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C</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8202121"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必修二</a:t>
            </a:r>
            <a:r>
              <a:rPr lang="en-US" altLang="zh-CN" sz="2600" b="1">
                <a:latin typeface="Times New Roman" panose="02020603050405020304" pitchFamily="18" charset="0"/>
                <a:cs typeface="Times New Roman" panose="02020603050405020304" pitchFamily="18" charset="0"/>
              </a:rPr>
              <a:t>P106T8</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被截去一部分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EH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i="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则剩下的几何体是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4.jpeg"/>
          <p:cNvPicPr/>
          <p:nvPr/>
        </p:nvPicPr>
        <p:blipFill>
          <a:blip r:embed="rId3">
            <a:clrChange>
              <a:clrFrom>
                <a:srgbClr val="FFFFFF"/>
              </a:clrFrom>
              <a:clrTo>
                <a:srgbClr val="FFFFFF">
                  <a:alpha val="0"/>
                </a:srgbClr>
              </a:clrTo>
            </a:clrChange>
          </a:blip>
          <a:stretch>
            <a:fillRect/>
          </a:stretch>
        </p:blipFill>
        <p:spPr>
          <a:xfrm>
            <a:off x="8624210" y="816174"/>
            <a:ext cx="2898267" cy="2397593"/>
          </a:xfrm>
          <a:prstGeom prst="rect">
            <a:avLst/>
          </a:prstGeom>
        </p:spPr>
      </p:pic>
      <p:sp>
        <p:nvSpPr>
          <p:cNvPr id="7" name="矩形 6"/>
          <p:cNvSpPr/>
          <p:nvPr/>
        </p:nvSpPr>
        <p:spPr>
          <a:xfrm>
            <a:off x="421781" y="2397343"/>
            <a:ext cx="11100695" cy="3093154"/>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棱台</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四棱柱</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五棱柱</a:t>
            </a: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六棱柱</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由于平面</a:t>
            </a:r>
            <a:r>
              <a:rPr lang="en-US" altLang="zh-CN" sz="2600" b="1" i="1" dirty="0" err="1">
                <a:latin typeface="Times New Roman" panose="02020603050405020304" pitchFamily="18" charset="0"/>
                <a:cs typeface="Times New Roman" panose="02020603050405020304" pitchFamily="18" charset="0"/>
              </a:rPr>
              <a:t>ABFEA</a:t>
            </a:r>
            <a:r>
              <a:rPr lang="en-US" altLang="zh-CN" sz="2600" b="1" i="1" dirty="0" smtClean="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DCGHD</a:t>
            </a:r>
            <a:r>
              <a:rPr lang="en-US" altLang="zh-CN" sz="2600" b="1" i="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BC</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FG</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EH</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i="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相互平行且相等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所以剩下的几何体是五棱柱</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648606"/>
            <a:ext cx="12190413" cy="2003179"/>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7772749" y="710343"/>
            <a:ext cx="481222" cy="584775"/>
          </a:xfrm>
          <a:prstGeom prst="rect">
            <a:avLst/>
          </a:prstGeom>
        </p:spPr>
        <p:txBody>
          <a:bodyPr wrap="none">
            <a:spAutoFit/>
          </a:bodyPr>
          <a:lstStyle/>
          <a:p>
            <a:r>
              <a:rPr lang="en-US" altLang="zh-CN" sz="32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苏教必修二</a:t>
            </a:r>
            <a:r>
              <a:rPr lang="en-US" altLang="zh-CN" sz="2600" b="1">
                <a:latin typeface="Times New Roman" panose="02020603050405020304" pitchFamily="18" charset="0"/>
                <a:cs typeface="Times New Roman" panose="02020603050405020304" pitchFamily="18" charset="0"/>
              </a:rPr>
              <a:t>P161</a:t>
            </a:r>
            <a:r>
              <a:rPr lang="zh-CN" altLang="zh-CN" sz="2600" b="1">
                <a:latin typeface="Times New Roman" panose="02020603050405020304" pitchFamily="18" charset="0"/>
                <a:cs typeface="Times New Roman" panose="02020603050405020304" pitchFamily="18" charset="0"/>
              </a:rPr>
              <a:t>练习</a:t>
            </a:r>
            <a:r>
              <a:rPr lang="en-US" altLang="zh-CN" sz="2600" b="1">
                <a:latin typeface="Times New Roman" panose="02020603050405020304" pitchFamily="18" charset="0"/>
                <a:cs typeface="Times New Roman" panose="02020603050405020304" pitchFamily="18" charset="0"/>
              </a:rPr>
              <a:t>T4</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相等的角在直观图中仍然相等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相等的线段在直观图中仍然相等</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正方形的直观图是正方形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若两条线段平行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则在直观图中对应的两条线段仍然平行</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由直观图的画法规则知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角度、长度都有可能改变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而线段的平行关系不变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正方形的直观图是平行四边形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133632"/>
            <a:ext cx="12190413" cy="416067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1342612" y="1118884"/>
                <a:ext cx="769121" cy="67159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342612" y="1118884"/>
                <a:ext cx="769121" cy="671594"/>
              </a:xfrm>
              <a:prstGeom prst="rect">
                <a:avLst/>
              </a:prstGeom>
              <a:blipFill rotWithShape="0">
                <a:blip r:embed="rId3"/>
                <a:stretch>
                  <a:fillRect l="-14286" b="-20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11589417" cy="128259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已知圆锥的底面半径为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其侧面展开图为一个半圆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则该圆锥的母线长为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282595"/>
              </a:xfrm>
              <a:prstGeom prst="rect">
                <a:avLst/>
              </a:prstGeom>
              <a:blipFill rotWithShape="0">
                <a:blip r:embed="rId4"/>
                <a:stretch>
                  <a:fillRect l="-947" b="-109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133632"/>
                <a:ext cx="11589417" cy="193040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设圆锥的母线长为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因为该圆锥的底面半径为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侧面展开图为一个半圆</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133632"/>
                <a:ext cx="11589417" cy="1930400"/>
              </a:xfrm>
              <a:prstGeom prst="rect">
                <a:avLst/>
              </a:prstGeom>
              <a:blipFill rotWithShape="0">
                <a:blip r:embed="rId5"/>
                <a:stretch>
                  <a:fillRect l="-947" b="-69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2"/>
            </p:custDataLst>
          </p:nvPr>
        </p:nvSpPr>
        <p:spPr bwMode="auto">
          <a:xfrm>
            <a:off x="251427" y="-1238"/>
            <a:ext cx="11653111" cy="662554"/>
          </a:xfrm>
          <a:prstGeom prst="rect">
            <a:avLst/>
          </a:prstGeom>
        </p:spPr>
        <p:txBody>
          <a:bodyPr wrap="square">
            <a:spAutoFit/>
          </a:bodyPr>
          <a:lstStyle/>
          <a:p>
            <a:pPr>
              <a:lnSpc>
                <a:spcPct val="150000"/>
              </a:lnSpc>
              <a:spcAft>
                <a:spcPts val="0"/>
              </a:spcAft>
            </a:pP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考点一　基本立体图形</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p:cNvSpPr/>
          <p:nvPr/>
        </p:nvSpPr>
        <p:spPr>
          <a:xfrm>
            <a:off x="269382" y="752072"/>
            <a:ext cx="11589417" cy="422493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结构特征</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以直角梯形垂直于底面的腰所在直线为旋转轴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其余边旋转一周形成的几何体是圆台</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其余各面都是平行四边形的几何体是棱柱</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底面是正多边形的棱锥是正棱锥</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棱台的各侧棱延长后必交于</a:t>
            </a:r>
            <a:r>
              <a:rPr lang="zh-CN" altLang="zh-CN" sz="2600" b="1" smtClean="0">
                <a:latin typeface="Times New Roman" panose="02020603050405020304" pitchFamily="18" charset="0"/>
                <a:cs typeface="Times New Roman" panose="02020603050405020304" pitchFamily="18" charset="0"/>
              </a:rPr>
              <a:t>一点</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3"/>
            </p:custDataLst>
          </p:nvPr>
        </p:nvSpPr>
        <p:spPr>
          <a:xfrm>
            <a:off x="4989671" y="1465207"/>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AD</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297"/>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06929"/>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由圆台定义知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以直角梯形垂直于底边的腰为旋转轴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其余三边旋转一周形成的面围成的旋转体是圆台</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由棱柱定义可知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棱柱是有两个面平行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其余各面都是平行四边形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且每相邻两个平行四边形的公共边都互相平行的几何体</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底面是正多边形的棱锥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但不能保证顶点在底面上的射影为底面正多边形的中心</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棱台是由平行于棱锥底面的平面截得的</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故棱台的各侧棱延长后必交于一点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认识柱、锥、台、球及简单组合体的结构特征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能运用这些特征描述现实生活中简单物体的结构</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知道球、棱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柱、棱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锥、棱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台的表面积和体积的计算公式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能用公式解决简单的实际问题</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能用斜二测画法画出简单空间图形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长方体、球、圆柱、圆锥、棱柱及其简单组合体</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的直观图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6291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空间几何体结构特征的判断技巧</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紧扣结构特征是判断的关键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熟悉空间几何体的结构特征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依据条件构建几何模型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在条件不变的情况下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变换模型中的线面关系或增加线、面等基本元素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然后再依据题意判定</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通过反例对结构特征进行辨析</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即要说明一个命题是错误的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只要举出一个反例即可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809856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30175"/>
            <a:ext cx="12190413" cy="31483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3" y="621443"/>
            <a:ext cx="8202120" cy="2492990"/>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直观图</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矩形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是水平放置的一个平面图形的直观图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i="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2</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原图形的形状是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其面积为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3591782" y="247977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cs typeface="Times New Roman" panose="02020603050405020304" pitchFamily="18" charset="0"/>
              </a:rPr>
              <a:t>菱形</a:t>
            </a:r>
            <a:endParaRPr lang="zh-CN" altLang="en-US" sz="2600" b="1" dirty="0">
              <a:solidFill>
                <a:srgbClr val="C00000"/>
              </a:solidFill>
            </a:endParaRPr>
          </a:p>
        </p:txBody>
      </p:sp>
      <p:pic>
        <p:nvPicPr>
          <p:cNvPr id="6" name="image6.jpeg"/>
          <p:cNvPicPr/>
          <p:nvPr/>
        </p:nvPicPr>
        <p:blipFill>
          <a:blip r:embed="rId5">
            <a:clrChange>
              <a:clrFrom>
                <a:srgbClr val="FFFFFF"/>
              </a:clrFrom>
              <a:clrTo>
                <a:srgbClr val="FFFFFF">
                  <a:alpha val="0"/>
                </a:srgbClr>
              </a:clrTo>
            </a:clrChange>
          </a:blip>
          <a:stretch>
            <a:fillRect/>
          </a:stretch>
        </p:blipFill>
        <p:spPr>
          <a:xfrm>
            <a:off x="8471503" y="952813"/>
            <a:ext cx="3168269" cy="1881050"/>
          </a:xfrm>
          <a:prstGeom prst="rect">
            <a:avLst/>
          </a:prstGeom>
        </p:spPr>
      </p:pic>
      <mc:AlternateContent xmlns:mc="http://schemas.openxmlformats.org/markup-compatibility/2006" xmlns:a14="http://schemas.microsoft.com/office/drawing/2010/main">
        <mc:Choice Requires="a14">
          <p:sp>
            <p:nvSpPr>
              <p:cNvPr id="9" name="矩形 8"/>
              <p:cNvSpPr/>
              <p:nvPr>
                <p:custDataLst>
                  <p:tags r:id="rId3"/>
                </p:custDataLst>
              </p:nvPr>
            </p:nvSpPr>
            <p:spPr>
              <a:xfrm>
                <a:off x="6328407" y="2425859"/>
                <a:ext cx="935834" cy="531428"/>
              </a:xfrm>
              <a:prstGeom prst="rect">
                <a:avLst/>
              </a:prstGeom>
            </p:spPr>
            <p:txBody>
              <a:bodyPr wrap="none">
                <a:spAutoFit/>
              </a:bodyPr>
              <a:lstStyle/>
              <a:p>
                <a:r>
                  <a:rPr lang="en-US" altLang="zh-CN" sz="2600" b="1">
                    <a:solidFill>
                      <a:srgbClr val="C00000"/>
                    </a:solidFill>
                    <a:latin typeface="Times New Roman" panose="02020603050405020304" pitchFamily="18" charset="0"/>
                  </a:rPr>
                  <a:t>24</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oMath>
                </a14:m>
                <a:endParaRPr lang="zh-CN" altLang="en-US" sz="2600" b="1" dirty="0">
                  <a:solidFill>
                    <a:srgbClr val="C00000"/>
                  </a:solidFill>
                </a:endParaRPr>
              </a:p>
            </p:txBody>
          </p:sp>
        </mc:Choice>
        <mc:Fallback xmlns="">
          <p:sp>
            <p:nvSpPr>
              <p:cNvPr id="9" name="矩形 8"/>
              <p:cNvSpPr>
                <a:spLocks noRot="1" noChangeAspect="1" noMove="1" noResize="1" noEditPoints="1" noAdjustHandles="1" noChangeArrowheads="1" noChangeShapeType="1" noTextEdit="1"/>
              </p:cNvSpPr>
              <p:nvPr>
                <p:custDataLst>
                  <p:tags r:id="rId6"/>
                </p:custDataLst>
              </p:nvPr>
            </p:nvSpPr>
            <p:spPr>
              <a:xfrm>
                <a:off x="6328407" y="2425859"/>
                <a:ext cx="935834" cy="531428"/>
              </a:xfrm>
              <a:prstGeom prst="rect">
                <a:avLst/>
              </a:prstGeom>
              <a:blipFill rotWithShape="0">
                <a:blip r:embed="rId7"/>
                <a:stretch>
                  <a:fillRect l="-11688" t="-4598" b="-26437"/>
                </a:stretch>
              </a:blipFill>
            </p:spPr>
            <p:txBody>
              <a:bodyPr/>
              <a:lstStyle/>
              <a:p>
                <a:r>
                  <a:rPr lang="zh-CN" altLang="en-US">
                    <a:noFill/>
                  </a:rPr>
                  <a:t> </a:t>
                </a:r>
              </a:p>
            </p:txBody>
          </p:sp>
        </mc:Fallback>
      </mc:AlternateContent>
      <p:sp>
        <p:nvSpPr>
          <p:cNvPr id="11" name="矩形 10"/>
          <p:cNvSpPr/>
          <p:nvPr/>
        </p:nvSpPr>
        <p:spPr>
          <a:xfrm>
            <a:off x="624983" y="3136168"/>
            <a:ext cx="8202120"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在原图形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2" name="image7.jpeg"/>
          <p:cNvPicPr/>
          <p:nvPr/>
        </p:nvPicPr>
        <p:blipFill>
          <a:blip r:embed="rId8">
            <a:clrChange>
              <a:clrFrom>
                <a:srgbClr val="FFFFFF"/>
              </a:clrFrom>
              <a:clrTo>
                <a:srgbClr val="FFFFFF">
                  <a:alpha val="0"/>
                </a:srgbClr>
              </a:clrTo>
            </a:clrChange>
          </a:blip>
          <a:stretch>
            <a:fillRect/>
          </a:stretch>
        </p:blipFill>
        <p:spPr>
          <a:xfrm>
            <a:off x="8167453" y="3523088"/>
            <a:ext cx="2569267" cy="2362565"/>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777383" y="3849148"/>
                <a:ext cx="8202120" cy="1930400"/>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777383" y="3849148"/>
                <a:ext cx="8202120" cy="1930400"/>
              </a:xfrm>
              <a:prstGeom prst="rect">
                <a:avLst/>
              </a:prstGeom>
              <a:blipFill rotWithShape="0">
                <a:blip r:embed="rId9"/>
                <a:stretch>
                  <a:fillRect l="-1338" b="-69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linds(horizont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blinds(horizontal)">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blinds(horizontal)">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89906"/>
            <a:ext cx="12190413" cy="64218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713460"/>
                <a:ext cx="11589417" cy="4198265"/>
              </a:xfrm>
              <a:prstGeom prst="rect">
                <a:avLst/>
              </a:prstGeom>
            </p:spPr>
            <p:txBody>
              <a:bodyPr wrap="square">
                <a:spAutoFit/>
              </a:bodyPr>
              <a:lstStyle/>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e>
                    </m:rad>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=6(cm)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故四边形</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是菱形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菱形</a:t>
                </a:r>
                <a:r>
                  <a:rPr lang="en-US" altLang="zh-CN" sz="2600" b="1" i="1" baseline="-25000">
                    <a:latin typeface="Times New Roman" panose="02020603050405020304" pitchFamily="18" charset="0"/>
                    <a:cs typeface="Times New Roman" panose="02020603050405020304" pitchFamily="18" charset="0"/>
                  </a:rPr>
                  <a:t>OABC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=24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713460"/>
                <a:ext cx="11589417" cy="4198265"/>
              </a:xfrm>
              <a:prstGeom prst="rect">
                <a:avLst/>
              </a:prstGeom>
              <a:blipFill rotWithShape="0">
                <a:blip r:embed="rId3"/>
                <a:stretch>
                  <a:fillRect l="-947" b="-7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326755" y="2288566"/>
                <a:ext cx="11474670" cy="285674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在斜二测画法中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要确定关键点及关键线段</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轴的线段平行性不变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长度不变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轴的线段平行性不变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长度减半</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按照斜二测画法得到的平面图形的直观图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其面积与原平面图形面积的关系</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26755" y="2288566"/>
                <a:ext cx="11474670" cy="2856744"/>
              </a:xfrm>
              <a:prstGeom prst="rect">
                <a:avLst/>
              </a:prstGeom>
              <a:blipFill rotWithShape="0">
                <a:blip r:embed="rId6"/>
                <a:stretch>
                  <a:fillRect l="-9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566117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2" y="621443"/>
            <a:ext cx="9130947" cy="3693319"/>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展开图</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衡阳质检</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如图是一座山峰的示意图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山峰大致呈圆锥形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峰底呈圆形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km</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峰底</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到峰顶</a:t>
            </a:r>
            <a:r>
              <a:rPr lang="en-US" altLang="zh-CN" sz="2600" b="1" i="1" dirty="0">
                <a:latin typeface="Times New Roman" panose="02020603050405020304" pitchFamily="18" charset="0"/>
                <a:cs typeface="Times New Roman" panose="02020603050405020304" pitchFamily="18" charset="0"/>
              </a:rPr>
              <a:t>S</a:t>
            </a:r>
            <a:r>
              <a:rPr lang="zh-CN" altLang="zh-CN" sz="2600" b="1" dirty="0">
                <a:latin typeface="Times New Roman" panose="02020603050405020304" pitchFamily="18" charset="0"/>
                <a:cs typeface="Times New Roman" panose="02020603050405020304" pitchFamily="18" charset="0"/>
              </a:rPr>
              <a:t>的距离</a:t>
            </a:r>
            <a:r>
              <a:rPr lang="zh-CN" altLang="zh-CN" sz="2600" b="1" dirty="0" smtClean="0">
                <a:latin typeface="Times New Roman" panose="02020603050405020304" pitchFamily="18" charset="0"/>
                <a:cs typeface="Times New Roman" panose="02020603050405020304" pitchFamily="18" charset="0"/>
              </a:rPr>
              <a:t>为</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4</a:t>
            </a:r>
            <a:r>
              <a:rPr lang="en-US" altLang="zh-CN" sz="2600" b="1" dirty="0" smtClean="0">
                <a:latin typeface="宋体" panose="02010600030101010101" pitchFamily="2" charset="-122"/>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km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是山坡</a:t>
            </a:r>
            <a:r>
              <a:rPr lang="en-US" altLang="zh-CN" sz="2600" b="1" i="1" dirty="0">
                <a:latin typeface="Times New Roman" panose="02020603050405020304" pitchFamily="18" charset="0"/>
                <a:cs typeface="Times New Roman" panose="02020603050405020304" pitchFamily="18" charset="0"/>
              </a:rPr>
              <a:t>SA</a:t>
            </a:r>
            <a:r>
              <a:rPr lang="zh-CN" altLang="zh-CN" sz="2600" b="1" dirty="0">
                <a:latin typeface="Times New Roman" panose="02020603050405020304" pitchFamily="18" charset="0"/>
                <a:cs typeface="Times New Roman" panose="02020603050405020304" pitchFamily="18" charset="0"/>
              </a:rPr>
              <a:t>的中点</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为了发展当地旅游业</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现要建设一条从</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到</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的环山观光公路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当公路长度最短时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公路距山顶的最近距离为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2925921" y="371450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6" name="image8.jpeg"/>
          <p:cNvPicPr/>
          <p:nvPr/>
        </p:nvPicPr>
        <p:blipFill>
          <a:blip r:embed="rId3">
            <a:clrChange>
              <a:clrFrom>
                <a:srgbClr val="FFFFFF"/>
              </a:clrFrom>
              <a:clrTo>
                <a:srgbClr val="FFFFFF">
                  <a:alpha val="0"/>
                </a:srgbClr>
              </a:clrTo>
            </a:clrChange>
          </a:blip>
          <a:stretch>
            <a:fillRect/>
          </a:stretch>
        </p:blipFill>
        <p:spPr>
          <a:xfrm>
            <a:off x="9490606" y="1258753"/>
            <a:ext cx="1873679" cy="3629608"/>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611318" y="4173768"/>
                <a:ext cx="9130947" cy="158152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B.3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11318" y="4173768"/>
                <a:ext cx="9130947" cy="1581523"/>
              </a:xfrm>
              <a:prstGeom prst="rect">
                <a:avLst/>
              </a:prstGeom>
              <a:blipFill rotWithShape="0">
                <a:blip r:embed="rId4"/>
                <a:stretch>
                  <a:fillRect l="-1202" b="-30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将圆锥的侧面沿</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展开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可得其侧面展开图如图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9.jpeg"/>
          <p:cNvPicPr/>
          <p:nvPr/>
        </p:nvPicPr>
        <p:blipFill>
          <a:blip r:embed="rId4">
            <a:clrChange>
              <a:clrFrom>
                <a:srgbClr val="FFFFFF"/>
              </a:clrFrom>
              <a:clrTo>
                <a:srgbClr val="FFFFFF">
                  <a:alpha val="0"/>
                </a:srgbClr>
              </a:clrTo>
            </a:clrChange>
          </a:blip>
          <a:stretch>
            <a:fillRect/>
          </a:stretch>
        </p:blipFill>
        <p:spPr>
          <a:xfrm>
            <a:off x="8132375" y="1157797"/>
            <a:ext cx="3267024" cy="2178598"/>
          </a:xfrm>
          <a:prstGeom prst="rect">
            <a:avLst/>
          </a:prstGeom>
        </p:spPr>
      </p:pic>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3595662361"/>
              </p:ext>
            </p:extLst>
          </p:nvPr>
        </p:nvGraphicFramePr>
        <p:xfrm>
          <a:off x="910558" y="1967046"/>
          <a:ext cx="575407" cy="408354"/>
        </p:xfrm>
        <a:graphic>
          <a:graphicData uri="http://schemas.openxmlformats.org/presentationml/2006/ole">
            <mc:AlternateContent xmlns:mc="http://schemas.openxmlformats.org/markup-compatibility/2006">
              <mc:Choice xmlns:v="urn:schemas-microsoft-com:vml" Requires="v">
                <p:oleObj spid="_x0000_s4109" name="Equation" r:id="rId5" imgW="317087" imgH="215619" progId="Equation.DSMT4">
                  <p:embed/>
                </p:oleObj>
              </mc:Choice>
              <mc:Fallback>
                <p:oleObj name="Equation" r:id="rId5" imgW="317087" imgH="21561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558" y="1967046"/>
                        <a:ext cx="575407" cy="4083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7" name="矩形 6"/>
              <p:cNvSpPr/>
              <p:nvPr/>
            </p:nvSpPr>
            <p:spPr>
              <a:xfrm>
                <a:off x="427704" y="1218724"/>
                <a:ext cx="10793813" cy="5087098"/>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则从点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的环山观光公路最短为线段</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a:solidFill>
                      <a:srgbClr val="FF0000"/>
                    </a:solidFill>
                    <a:latin typeface="Calibri" panose="020F0502020204030204" pitchFamily="34" charset="0"/>
                    <a:cs typeface="Times New Roman" panose="02020603050405020304" pitchFamily="18" charset="0"/>
                  </a:rPr>
                  <a:t>        </a:t>
                </a:r>
                <a:r>
                  <a:rPr lang="en-US" altLang="zh-CN" sz="2600" b="1" smtClean="0">
                    <a:solidFill>
                      <a:srgbClr val="FF0000"/>
                    </a:solidFill>
                    <a:latin typeface="Calibri" panose="020F0502020204030204" pitchFamily="34"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的</a:t>
                </a:r>
                <a:r>
                  <a:rPr lang="zh-CN" altLang="zh-CN" sz="2600" b="1">
                    <a:latin typeface="Times New Roman" panose="02020603050405020304" pitchFamily="18" charset="0"/>
                    <a:cs typeface="Times New Roman" panose="02020603050405020304" pitchFamily="18" charset="0"/>
                  </a:rPr>
                  <a:t>长度为</a:t>
                </a:r>
                <a:r>
                  <a:rPr lang="en-US" altLang="zh-CN" sz="2600" b="1" i="1">
                    <a:latin typeface="Times New Roman" panose="02020603050405020304" pitchFamily="18" charset="0"/>
                    <a:cs typeface="Times New Roman" panose="02020603050405020304" pitchFamily="18" charset="0"/>
                  </a:rPr>
                  <a:t>l</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=2π</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𝒍</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SP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则公路距山顶的最近距离为</a:t>
                </a:r>
                <a:r>
                  <a:rPr lang="en-US" altLang="zh-CN" sz="2600" b="1" i="1">
                    <a:latin typeface="Times New Roman" panose="02020603050405020304" pitchFamily="18" charset="0"/>
                    <a:cs typeface="Times New Roman" panose="02020603050405020304" pitchFamily="18" charset="0"/>
                  </a:rPr>
                  <a:t>SP</a:t>
                </a:r>
                <a:r>
                  <a:rPr lang="zh-CN" altLang="zh-CN" sz="2600" b="1">
                    <a:latin typeface="Times New Roman" panose="02020603050405020304" pitchFamily="18" charset="0"/>
                    <a:cs typeface="Times New Roman" panose="02020603050405020304" pitchFamily="18" charset="0"/>
                  </a:rPr>
                  <a:t>的长</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Times New Roman" panose="02020603050405020304" pitchFamily="18" charset="0"/>
                    <a:cs typeface="Times New Roman" panose="02020603050405020304" pitchFamily="18" charset="0"/>
                  </a:rPr>
                  <a:t>(km)</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𝑺𝑩</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𝑺𝑨</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𝑩𝑨</m:t>
                        </m:r>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(km).</a:t>
                </a:r>
                <a:endParaRPr lang="zh-CN" altLang="zh-CN" sz="260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27704" y="1218724"/>
                <a:ext cx="10793813" cy="5087098"/>
              </a:xfrm>
              <a:prstGeom prst="rect">
                <a:avLst/>
              </a:prstGeom>
              <a:blipFill rotWithShape="0">
                <a:blip r:embed="rId7"/>
                <a:stretch>
                  <a:fillRect l="-10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linds(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linds(horizont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linds(horizont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blinds(horizontal)">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blinds(horizontal)">
                                      <p:cBhvr>
                                        <p:cTn id="4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在解决空间曲线或折线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段</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最短问题时一般要考虑几何体的侧面展开图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采用化曲为直的策略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将空间问题平面化</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737349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621443"/>
            <a:ext cx="11589417" cy="302461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smtClean="0">
                <a:solidFill>
                  <a:srgbClr val="0000FF"/>
                </a:solidFill>
                <a:latin typeface="Times New Roman" panose="02020603050405020304" pitchFamily="18" charset="0"/>
                <a:cs typeface="Times New Roman" panose="02020603050405020304" pitchFamily="18" charset="0"/>
              </a:rPr>
              <a:t>1</a:t>
            </a:r>
            <a:r>
              <a:rPr lang="en-US" altLang="zh-CN" sz="2600" b="1" smtClean="0">
                <a:solidFill>
                  <a:srgbClr val="0000FF"/>
                </a:solidFill>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(1)(2024·</a:t>
            </a:r>
            <a:r>
              <a:rPr lang="zh-CN" altLang="zh-CN" sz="2600" b="1" smtClean="0">
                <a:latin typeface="Times New Roman" panose="02020603050405020304" pitchFamily="18" charset="0"/>
                <a:cs typeface="Times New Roman" panose="02020603050405020304" pitchFamily="18" charset="0"/>
              </a:rPr>
              <a:t>枣庄调研</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给出下列四个命题</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正确的是</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zh-CN" altLang="zh-CN" sz="2600" b="1" smtClean="0">
                <a:latin typeface="Times New Roman" panose="02020603050405020304" pitchFamily="18" charset="0"/>
                <a:cs typeface="Times New Roman" panose="02020603050405020304" pitchFamily="18" charset="0"/>
              </a:rPr>
              <a:t>有两个侧面是矩形的立体图形是直棱柱</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zh-CN" altLang="zh-CN" sz="2600" b="1" smtClean="0">
                <a:latin typeface="Times New Roman" panose="02020603050405020304" pitchFamily="18" charset="0"/>
                <a:cs typeface="Times New Roman" panose="02020603050405020304" pitchFamily="18" charset="0"/>
              </a:rPr>
              <a:t>侧面都是等腰三角形的棱锥是正棱锥</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zh-CN" altLang="zh-CN" sz="2600" b="1" smtClean="0">
                <a:latin typeface="Times New Roman" panose="02020603050405020304" pitchFamily="18" charset="0"/>
                <a:cs typeface="Times New Roman" panose="02020603050405020304" pitchFamily="18" charset="0"/>
              </a:rPr>
              <a:t>侧面都是矩形的直四棱柱是长方体</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zh-CN" altLang="zh-CN" sz="2600" b="1" smtClean="0">
                <a:latin typeface="Times New Roman" panose="02020603050405020304" pitchFamily="18" charset="0"/>
                <a:cs typeface="Times New Roman" panose="02020603050405020304" pitchFamily="18" charset="0"/>
              </a:rPr>
              <a:t>底面为正多边形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且有相邻两个侧面与底面垂直的棱柱是正棱柱</a:t>
            </a:r>
            <a:endParaRPr lang="zh-CN" altLang="zh-CN" sz="1150" smtClean="0">
              <a:latin typeface="Calibri" panose="020F0502020204030204" pitchFamily="34" charset="0"/>
              <a:cs typeface="Times New Roman" panose="02020603050405020304" pitchFamily="18" charset="0"/>
            </a:endParaRPr>
          </a:p>
        </p:txBody>
      </p:sp>
      <p:sp>
        <p:nvSpPr>
          <p:cNvPr id="4" name="矩形 3"/>
          <p:cNvSpPr/>
          <p:nvPr>
            <p:custDataLst>
              <p:tags r:id="rId1"/>
            </p:custDataLst>
          </p:nvPr>
        </p:nvSpPr>
        <p:spPr>
          <a:xfrm>
            <a:off x="8395303" y="74092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731709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8202121" cy="2492990"/>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平行六面体的两个相对侧面也可能是矩形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等腰三角形的腰不是侧棱时不一定成立</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错</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pic>
        <p:nvPicPr>
          <p:cNvPr id="4" name="image10.jpeg"/>
          <p:cNvPicPr/>
          <p:nvPr/>
        </p:nvPicPr>
        <p:blipFill>
          <a:blip r:embed="rId3">
            <a:clrChange>
              <a:clrFrom>
                <a:srgbClr val="FFFFFF"/>
              </a:clrFrom>
              <a:clrTo>
                <a:srgbClr val="FFFFFF">
                  <a:alpha val="0"/>
                </a:srgbClr>
              </a:clrTo>
            </a:clrChange>
          </a:blip>
          <a:stretch>
            <a:fillRect/>
          </a:stretch>
        </p:blipFill>
        <p:spPr>
          <a:xfrm>
            <a:off x="9136170" y="1150294"/>
            <a:ext cx="2791765" cy="2623064"/>
          </a:xfrm>
          <a:prstGeom prst="rect">
            <a:avLst/>
          </a:prstGeom>
        </p:spPr>
      </p:pic>
      <p:sp>
        <p:nvSpPr>
          <p:cNvPr id="5" name="矩形 4"/>
          <p:cNvSpPr/>
          <p:nvPr/>
        </p:nvSpPr>
        <p:spPr>
          <a:xfrm>
            <a:off x="287877" y="3069784"/>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若底面不是矩形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可知侧棱垂直于底面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4756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770494"/>
            <a:ext cx="12190413" cy="252381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7770067"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是水平放置的</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的直观图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但部分图象被茶渍覆盖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顶点</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均在坐标轴上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的面积为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O′B′</a:t>
            </a:r>
            <a:r>
              <a:rPr lang="zh-CN" altLang="zh-CN" sz="2600" b="1">
                <a:latin typeface="Times New Roman" panose="02020603050405020304" pitchFamily="18" charset="0"/>
                <a:cs typeface="Times New Roman" panose="02020603050405020304" pitchFamily="18" charset="0"/>
              </a:rPr>
              <a:t>的长度为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矩形 3"/>
          <p:cNvSpPr/>
          <p:nvPr>
            <p:custDataLst>
              <p:tags r:id="rId2"/>
            </p:custDataLst>
          </p:nvPr>
        </p:nvSpPr>
        <p:spPr>
          <a:xfrm>
            <a:off x="910558" y="250724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8" name="image11.jpeg"/>
          <p:cNvPicPr/>
          <p:nvPr/>
        </p:nvPicPr>
        <p:blipFill>
          <a:blip r:embed="rId4">
            <a:clrChange>
              <a:clrFrom>
                <a:srgbClr val="FFFFFF"/>
              </a:clrFrom>
              <a:clrTo>
                <a:srgbClr val="FFFFFF">
                  <a:alpha val="0"/>
                </a:srgbClr>
              </a:clrTo>
            </a:clrChange>
          </a:blip>
          <a:stretch>
            <a:fillRect/>
          </a:stretch>
        </p:blipFill>
        <p:spPr>
          <a:xfrm>
            <a:off x="8106139" y="772662"/>
            <a:ext cx="3667825" cy="1425778"/>
          </a:xfrm>
          <a:prstGeom prst="rect">
            <a:avLst/>
          </a:prstGeom>
        </p:spPr>
      </p:pic>
      <p:sp>
        <p:nvSpPr>
          <p:cNvPr id="9" name="矩形 8"/>
          <p:cNvSpPr/>
          <p:nvPr/>
        </p:nvSpPr>
        <p:spPr>
          <a:xfrm>
            <a:off x="332882" y="3077997"/>
            <a:ext cx="10642045"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	B.2	</a:t>
            </a:r>
            <a:r>
              <a:rPr lang="en-US" altLang="zh-CN" sz="2600" b="1" smtClean="0">
                <a:latin typeface="Times New Roman" panose="02020603050405020304" pitchFamily="18" charset="0"/>
                <a:cs typeface="Times New Roman" panose="02020603050405020304" pitchFamily="18" charset="0"/>
              </a:rPr>
              <a:t>	C.3</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p:txBody>
      </p:sp>
      <p:sp>
        <p:nvSpPr>
          <p:cNvPr id="11" name="矩形 10"/>
          <p:cNvSpPr/>
          <p:nvPr/>
        </p:nvSpPr>
        <p:spPr>
          <a:xfrm>
            <a:off x="343656" y="3781365"/>
            <a:ext cx="8547074"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的原图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2" name="image12.jpeg"/>
          <p:cNvPicPr/>
          <p:nvPr/>
        </p:nvPicPr>
        <p:blipFill>
          <a:blip r:embed="rId5">
            <a:clrChange>
              <a:clrFrom>
                <a:srgbClr val="FFFFFF"/>
              </a:clrFrom>
              <a:clrTo>
                <a:srgbClr val="FFFFFF">
                  <a:alpha val="0"/>
                </a:srgbClr>
              </a:clrTo>
            </a:clrChange>
          </a:blip>
          <a:stretch>
            <a:fillRect/>
          </a:stretch>
        </p:blipFill>
        <p:spPr>
          <a:xfrm>
            <a:off x="8890730" y="3934957"/>
            <a:ext cx="2457640" cy="2162793"/>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457956" y="4382929"/>
                <a:ext cx="8547074" cy="1926233"/>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OB·OA</a:t>
                </a:r>
                <a:r>
                  <a:rPr lang="en-US" altLang="zh-CN" sz="2600" b="1">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457956" y="4382929"/>
                <a:ext cx="8547074" cy="1926233"/>
              </a:xfrm>
              <a:prstGeom prst="rect">
                <a:avLst/>
              </a:prstGeom>
              <a:blipFill rotWithShape="0">
                <a:blip r:embed="rId6"/>
                <a:stretch>
                  <a:fillRect l="-1284" t="-1582" b="-25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720750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linds(horizontal)">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blinds(horizontal)">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451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原图形</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直观图</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O′A′·O′B′·</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451953"/>
              </a:xfrm>
              <a:prstGeom prst="rect">
                <a:avLst/>
              </a:prstGeom>
              <a:blipFill rotWithShape="0">
                <a:blip r:embed="rId3"/>
                <a:stretch>
                  <a:fillRect l="-947" b="-52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65074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linds(horizontal)">
                                      <p:cBhvr>
                                        <p:cTn id="1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6039874" y="279959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26911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扇面是中国书画作品的一种重要表现形式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一幅扇面书法作品如图所示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经测量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上、下两条弧分别是半径为</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的两个同心圆上的弧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侧边两条线段的延长线交于同心圆的圆心且圆心角为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若某几何体的侧面展开图恰好与圆中扇面的形状、大小一致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则该几何体的高为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2691186"/>
              </a:xfrm>
              <a:prstGeom prst="rect">
                <a:avLst/>
              </a:prstGeom>
              <a:blipFill rotWithShape="0">
                <a:blip r:embed="rId3"/>
                <a:stretch>
                  <a:fillRect l="-947" r="-526" b="-4762"/>
                </a:stretch>
              </a:blipFill>
            </p:spPr>
            <p:txBody>
              <a:bodyPr/>
              <a:lstStyle/>
              <a:p>
                <a:r>
                  <a:rPr lang="zh-CN" altLang="en-US">
                    <a:noFill/>
                  </a:rPr>
                  <a:t> </a:t>
                </a:r>
              </a:p>
            </p:txBody>
          </p:sp>
        </mc:Fallback>
      </mc:AlternateContent>
      <p:pic>
        <p:nvPicPr>
          <p:cNvPr id="5" name="image13.jpeg"/>
          <p:cNvPicPr/>
          <p:nvPr/>
        </p:nvPicPr>
        <p:blipFill>
          <a:blip r:embed="rId4">
            <a:clrChange>
              <a:clrFrom>
                <a:srgbClr val="FFFFFF"/>
              </a:clrFrom>
              <a:clrTo>
                <a:srgbClr val="FFFFFF">
                  <a:alpha val="0"/>
                </a:srgbClr>
              </a:clrTo>
            </a:clrChange>
          </a:blip>
          <a:stretch>
            <a:fillRect/>
          </a:stretch>
        </p:blipFill>
        <p:spPr>
          <a:xfrm>
            <a:off x="6971769" y="3436021"/>
            <a:ext cx="4835380" cy="241769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370982" y="3257880"/>
                <a:ext cx="11589417" cy="132824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A.15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𝟐𝟑𝟑</m:t>
                        </m:r>
                      </m:e>
                    </m:rad>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D.12</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370982" y="3257880"/>
                <a:ext cx="11589417" cy="1328249"/>
              </a:xfrm>
              <a:prstGeom prst="rect">
                <a:avLst/>
              </a:prstGeom>
              <a:blipFill rotWithShape="0">
                <a:blip r:embed="rId5"/>
                <a:stretch>
                  <a:fillRect l="-947" b="-105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05452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8660"/>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70643"/>
                <a:ext cx="11589417" cy="575914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该几何体是圆台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取一个圆锥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其侧面展开图是半径为</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的扇形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设该圆锥的底面半径为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所以该圆锥的高</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𝟐𝟕</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𝟗</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侧面展开图是半径为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圆心角为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zh-CN" altLang="zh-CN" sz="2600" b="1">
                    <a:latin typeface="Times New Roman" panose="02020603050405020304" pitchFamily="18" charset="0"/>
                    <a:cs typeface="Times New Roman" panose="02020603050405020304" pitchFamily="18" charset="0"/>
                  </a:rPr>
                  <a:t>的扇形的圆锥的高</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所以所求几何体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即圆台的高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=10</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70643"/>
                <a:ext cx="11589417" cy="5759141"/>
              </a:xfrm>
              <a:prstGeom prst="rect">
                <a:avLst/>
              </a:prstGeom>
              <a:blipFill rotWithShape="0">
                <a:blip r:embed="rId3"/>
                <a:stretch>
                  <a:fillRect l="-947" b="-169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76540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面积与体积</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custDataLst>
                  <p:tags r:id="rId2"/>
                </p:custDataLst>
              </p:nvPr>
            </p:nvSpPr>
            <p:spPr>
              <a:xfrm>
                <a:off x="2054193" y="2410149"/>
                <a:ext cx="1873590" cy="670120"/>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(15</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𝟏𝟎</m:t>
                        </m:r>
                      </m:e>
                    </m:rad>
                  </m:oMath>
                </a14:m>
                <a:r>
                  <a:rPr lang="en-US" altLang="zh-CN" sz="2600" b="1">
                    <a:solidFill>
                      <a:srgbClr val="C00000"/>
                    </a:solidFill>
                    <a:latin typeface="Times New Roman" panose="02020603050405020304" pitchFamily="18" charset="0"/>
                    <a:cs typeface="Times New Roman" panose="02020603050405020304" pitchFamily="18" charset="0"/>
                  </a:rPr>
                  <a:t>)π</a:t>
                </a:r>
                <a:endParaRPr lang="zh-CN" altLang="zh-CN" sz="26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4"/>
                </p:custDataLst>
              </p:nvPr>
            </p:nvSpPr>
            <p:spPr>
              <a:xfrm>
                <a:off x="2054193" y="2410149"/>
                <a:ext cx="1873590" cy="670120"/>
              </a:xfrm>
              <a:prstGeom prst="rect">
                <a:avLst/>
              </a:prstGeom>
              <a:blipFill rotWithShape="0">
                <a:blip r:embed="rId5"/>
                <a:stretch>
                  <a:fillRect l="-5863" r="-5212" b="-21818"/>
                </a:stretch>
              </a:blipFill>
            </p:spPr>
            <p:txBody>
              <a:bodyPr/>
              <a:lstStyle/>
              <a:p>
                <a:r>
                  <a:rPr lang="zh-CN" altLang="en-US">
                    <a:noFill/>
                  </a:rPr>
                  <a:t> </a:t>
                </a:r>
              </a:p>
            </p:txBody>
          </p:sp>
        </mc:Fallback>
      </mc:AlternateContent>
      <p:sp>
        <p:nvSpPr>
          <p:cNvPr id="12" name="矩形 11"/>
          <p:cNvSpPr/>
          <p:nvPr/>
        </p:nvSpPr>
        <p:spPr>
          <a:xfrm>
            <a:off x="218582" y="750620"/>
            <a:ext cx="11589417" cy="242444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侧面积和表面积</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4</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(1)(2025·</a:t>
            </a:r>
            <a:r>
              <a:rPr lang="zh-CN" altLang="zh-CN" sz="2600" b="1" dirty="0">
                <a:latin typeface="Times New Roman" panose="02020603050405020304" pitchFamily="18" charset="0"/>
                <a:cs typeface="Times New Roman" panose="02020603050405020304" pitchFamily="18" charset="0"/>
              </a:rPr>
              <a:t>漯河检测</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已知一个圆柱底面半径为</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高为</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上底面的同心圆半径为</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以这个圆面为上底面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圆柱下底面为下底面的圆台被挖去</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剩余几何体的表面积为</a:t>
            </a:r>
            <a:r>
              <a:rPr lang="zh-CN" altLang="zh-CN" sz="2600" b="1" u="sng"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94308"/>
            <a:ext cx="12190413" cy="636826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2816283"/>
                <a:ext cx="11589417" cy="333283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下底面半径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所以圆环的面积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圆台的母线</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𝑹</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𝒓</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𝒉</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所以圆台侧面积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圆柱</a:t>
                </a:r>
                <a:r>
                  <a:rPr lang="zh-CN" altLang="zh-CN" sz="2600" b="1">
                    <a:latin typeface="Times New Roman" panose="02020603050405020304" pitchFamily="18" charset="0"/>
                    <a:cs typeface="Times New Roman" panose="02020603050405020304" pitchFamily="18" charset="0"/>
                  </a:rPr>
                  <a:t>侧面积</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Rh</a:t>
                </a:r>
                <a:r>
                  <a:rPr lang="en-US" altLang="zh-CN" sz="2600" b="1">
                    <a:latin typeface="Times New Roman" panose="02020603050405020304" pitchFamily="18" charset="0"/>
                    <a:cs typeface="Times New Roman" panose="02020603050405020304" pitchFamily="18" charset="0"/>
                  </a:rPr>
                  <a:t>=12π.</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所以剩余几何体的表面积为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2816283"/>
                <a:ext cx="11589417" cy="3332835"/>
              </a:xfrm>
              <a:prstGeom prst="rect">
                <a:avLst/>
              </a:prstGeom>
              <a:blipFill rotWithShape="0">
                <a:blip r:embed="rId3"/>
                <a:stretch>
                  <a:fillRect l="-947" b="-1097"/>
                </a:stretch>
              </a:blipFill>
            </p:spPr>
            <p:txBody>
              <a:bodyPr/>
              <a:lstStyle/>
              <a:p>
                <a:r>
                  <a:rPr lang="zh-CN" altLang="en-US">
                    <a:noFill/>
                  </a:rPr>
                  <a:t> </a:t>
                </a:r>
              </a:p>
            </p:txBody>
          </p:sp>
        </mc:Fallback>
      </mc:AlternateContent>
      <p:sp>
        <p:nvSpPr>
          <p:cNvPr id="5" name="矩形 4"/>
          <p:cNvSpPr/>
          <p:nvPr/>
        </p:nvSpPr>
        <p:spPr>
          <a:xfrm>
            <a:off x="351377" y="59477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依题意作出大致图形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14.jpeg"/>
          <p:cNvPicPr/>
          <p:nvPr/>
        </p:nvPicPr>
        <p:blipFill>
          <a:blip r:embed="rId4">
            <a:clrChange>
              <a:clrFrom>
                <a:srgbClr val="FFFFFF"/>
              </a:clrFrom>
              <a:clrTo>
                <a:srgbClr val="FFFFFF">
                  <a:alpha val="0"/>
                </a:srgbClr>
              </a:clrTo>
            </a:clrChange>
          </a:blip>
          <a:stretch>
            <a:fillRect/>
          </a:stretch>
        </p:blipFill>
        <p:spPr>
          <a:xfrm>
            <a:off x="8471503" y="612975"/>
            <a:ext cx="2736024" cy="2600792"/>
          </a:xfrm>
          <a:prstGeom prst="rect">
            <a:avLst/>
          </a:prstGeom>
        </p:spPr>
      </p:pic>
      <p:sp>
        <p:nvSpPr>
          <p:cNvPr id="7" name="矩形 6"/>
          <p:cNvSpPr/>
          <p:nvPr/>
        </p:nvSpPr>
        <p:spPr>
          <a:xfrm>
            <a:off x="326263" y="1125541"/>
            <a:ext cx="6607343"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剩余几何体表面积等于圆环的面积加上圆台的侧面积再加上圆柱的侧面积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圆台上底面半径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linds(horizont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blinds(horizontal)">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blinds(horizontal)">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blinds(horizontal)">
                                      <p:cBhvr>
                                        <p:cTn id="37" dur="5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blinds(horizontal)">
                                      <p:cBhvr>
                                        <p:cTn id="4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11589417"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(2)(2024·</a:t>
            </a:r>
            <a:r>
              <a:rPr lang="zh-CN" altLang="zh-CN" sz="2600" b="1">
                <a:latin typeface="Times New Roman" panose="02020603050405020304" pitchFamily="18" charset="0"/>
                <a:cs typeface="Times New Roman" panose="02020603050405020304" pitchFamily="18" charset="0"/>
              </a:rPr>
              <a:t>兰州诊断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攒尖是中国古建筑中屋顶的一种结构形式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兰州市著名景点三台阁</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的屋顶部分是典型的攒尖结构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所示是某研究性学习小组制作的三台阁仿真模型的屋顶部分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它可以看作是不含下底面的正四棱台和正三棱柱的组合体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已知正四棱台上底边、下底边、侧棱的长度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:dm)</a:t>
            </a:r>
            <a:r>
              <a:rPr lang="zh-CN" altLang="zh-CN" sz="2600" b="1">
                <a:latin typeface="Times New Roman" panose="02020603050405020304" pitchFamily="18" charset="0"/>
                <a:cs typeface="Times New Roman" panose="02020603050405020304" pitchFamily="18" charset="0"/>
              </a:rPr>
              <a:t>分别为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正三棱柱各棱长均相等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则该结构的表面积为</a:t>
            </a:r>
            <a:r>
              <a:rPr lang="zh-CN" altLang="zh-CN" sz="2600" b="1" u="sng">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custDataLst>
                  <p:tags r:id="rId1"/>
                </p:custDataLst>
              </p:nvPr>
            </p:nvSpPr>
            <p:spPr>
              <a:xfrm>
                <a:off x="7864189" y="2904454"/>
                <a:ext cx="1270861" cy="670120"/>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34</a:t>
                </a:r>
                <a14:m>
                  <m:oMath xmlns:m="http://schemas.openxmlformats.org/officeDocument/2006/math">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𝟑</m:t>
                        </m:r>
                      </m:e>
                    </m:rad>
                  </m:oMath>
                </a14:m>
                <a:r>
                  <a:rPr lang="en-US" altLang="zh-CN" sz="2600" b="1" dirty="0">
                    <a:solidFill>
                      <a:srgbClr val="C00000"/>
                    </a:solidFill>
                    <a:latin typeface="宋体" panose="02010600030101010101" pitchFamily="2" charset="-122"/>
                    <a:cs typeface="Times New Roman" panose="02020603050405020304" pitchFamily="18" charset="0"/>
                  </a:rPr>
                  <a:t>+</a:t>
                </a:r>
                <a:r>
                  <a:rPr lang="en-US" altLang="zh-CN" sz="2600" b="1" dirty="0">
                    <a:solidFill>
                      <a:srgbClr val="C00000"/>
                    </a:solidFill>
                    <a:latin typeface="Times New Roman" panose="02020603050405020304" pitchFamily="18" charset="0"/>
                    <a:cs typeface="Times New Roman" panose="02020603050405020304" pitchFamily="18" charset="0"/>
                  </a:rPr>
                  <a:t>8</a:t>
                </a:r>
                <a:endParaRPr lang="zh-CN" altLang="zh-CN" sz="2600" dirty="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custDataLst>
                  <p:tags r:id="rId3"/>
                </p:custDataLst>
              </p:nvPr>
            </p:nvSpPr>
            <p:spPr>
              <a:xfrm>
                <a:off x="7864189" y="2904454"/>
                <a:ext cx="1270861" cy="670120"/>
              </a:xfrm>
              <a:prstGeom prst="rect">
                <a:avLst/>
              </a:prstGeom>
              <a:blipFill rotWithShape="0">
                <a:blip r:embed="rId4"/>
                <a:stretch>
                  <a:fillRect l="-8612" r="-7656" b="-21818"/>
                </a:stretch>
              </a:blipFill>
            </p:spPr>
            <p:txBody>
              <a:bodyPr/>
              <a:lstStyle/>
              <a:p>
                <a:r>
                  <a:rPr lang="zh-CN" altLang="en-US">
                    <a:noFill/>
                  </a:rPr>
                  <a:t> </a:t>
                </a:r>
              </a:p>
            </p:txBody>
          </p:sp>
        </mc:Fallback>
      </mc:AlternateContent>
      <p:pic>
        <p:nvPicPr>
          <p:cNvPr id="5" name="image15.jpeg"/>
          <p:cNvPicPr/>
          <p:nvPr/>
        </p:nvPicPr>
        <p:blipFill>
          <a:blip r:embed="rId5">
            <a:clrChange>
              <a:clrFrom>
                <a:srgbClr val="FFFFFF"/>
              </a:clrFrom>
              <a:clrTo>
                <a:srgbClr val="FFFFFF">
                  <a:alpha val="0"/>
                </a:srgbClr>
              </a:clrTo>
            </a:clrChange>
          </a:blip>
          <a:stretch>
            <a:fillRect/>
          </a:stretch>
        </p:blipFill>
        <p:spPr>
          <a:xfrm>
            <a:off x="2003655" y="3763895"/>
            <a:ext cx="7318995" cy="2690277"/>
          </a:xfrm>
          <a:prstGeom prst="rect">
            <a:avLst/>
          </a:prstGeom>
        </p:spPr>
      </p:pic>
    </p:spTree>
    <p:extLst>
      <p:ext uri="{BB962C8B-B14F-4D97-AF65-F5344CB8AC3E}">
        <p14:creationId xmlns:p14="http://schemas.microsoft.com/office/powerpoint/2010/main" val="21801016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3616"/>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11146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正三棱柱的侧面积为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底面积为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正四棱台中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侧面梯形的高为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𝟒</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所以正四棱台的侧面积为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=32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所以该结构的表面积为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=(34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8)(dm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111464"/>
              </a:xfrm>
              <a:prstGeom prst="rect">
                <a:avLst/>
              </a:prstGeom>
              <a:blipFill rotWithShape="0">
                <a:blip r:embed="rId3"/>
                <a:stretch>
                  <a:fillRect l="-947" b="-20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6010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174375"/>
            <a:ext cx="12190413" cy="31223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562532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　</a:t>
                </a:r>
                <a:r>
                  <a:rPr lang="zh-CN" altLang="zh-CN" sz="2600" b="1" dirty="0">
                    <a:effectLst/>
                    <a:latin typeface="Times New Roman" panose="02020603050405020304" pitchFamily="18" charset="0"/>
                    <a:ea typeface="黑体" panose="02010609060101010101" pitchFamily="49" charset="-122"/>
                    <a:cs typeface="Times New Roman" panose="02020603050405020304" pitchFamily="18" charset="0"/>
                  </a:rPr>
                  <a:t>体积</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5</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(1)(2024·</a:t>
                </a:r>
                <a:r>
                  <a:rPr lang="zh-CN" altLang="zh-CN" sz="2600" b="1" dirty="0">
                    <a:latin typeface="Times New Roman" panose="02020603050405020304" pitchFamily="18" charset="0"/>
                    <a:cs typeface="Times New Roman" panose="02020603050405020304" pitchFamily="18" charset="0"/>
                  </a:rPr>
                  <a:t>新高考Ⅰ卷</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已知圆柱和圆锥的底面半径相等</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侧面积相等</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且它们的高均为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则圆锥的体积为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err="1">
                    <a:latin typeface="Times New Roman" panose="02020603050405020304" pitchFamily="18" charset="0"/>
                    <a:cs typeface="Times New Roman" panose="02020603050405020304" pitchFamily="18" charset="0"/>
                  </a:rPr>
                  <a:t>B.3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C.6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D.9</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设圆柱和圆锥的底面半径均为</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因为</a:t>
                </a:r>
                <a:r>
                  <a:rPr lang="zh-CN" altLang="zh-CN" sz="2600" b="1" dirty="0">
                    <a:latin typeface="Times New Roman" panose="02020603050405020304" pitchFamily="18" charset="0"/>
                    <a:cs typeface="Times New Roman" panose="02020603050405020304" pitchFamily="18" charset="0"/>
                  </a:rPr>
                  <a:t>它们的高均为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且侧面积相等</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en-US" altLang="zh-CN" sz="2600" b="1" dirty="0">
                    <a:latin typeface="Times New Roman" panose="02020603050405020304" pitchFamily="18" charset="0"/>
                    <a:cs typeface="Times New Roman" panose="02020603050405020304" pitchFamily="18" charset="0"/>
                  </a:rPr>
                  <a:t>2π</a:t>
                </a:r>
                <a:r>
                  <a:rPr lang="en-US" altLang="zh-CN" sz="2600" b="1" i="1" dirty="0">
                    <a:latin typeface="Times New Roman" panose="02020603050405020304" pitchFamily="18" charset="0"/>
                    <a:cs typeface="Times New Roman" panose="02020603050405020304" pitchFamily="18" charset="0"/>
                  </a:rPr>
                  <a:t>r</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r>
                  <a:rPr lang="en-US" altLang="zh-CN" sz="2600" b="1" i="1" dirty="0">
                    <a:latin typeface="Times New Roman" panose="02020603050405020304" pitchFamily="18" charset="0"/>
                    <a:cs typeface="Times New Roman" panose="02020603050405020304" pitchFamily="18" charset="0"/>
                  </a:rPr>
                  <a:t>r</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𝒓</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得</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=9</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所以</a:t>
                </a:r>
                <a:r>
                  <a:rPr lang="zh-CN" altLang="zh-CN" sz="2600" b="1" dirty="0">
                    <a:latin typeface="Times New Roman" panose="02020603050405020304" pitchFamily="18" charset="0"/>
                    <a:cs typeface="Times New Roman" panose="02020603050405020304" pitchFamily="18" charset="0"/>
                  </a:rPr>
                  <a:t>圆锥的体积</a:t>
                </a:r>
                <a:r>
                  <a:rPr lang="en-US" altLang="zh-CN" sz="2600" b="1" i="1" dirty="0">
                    <a:latin typeface="Times New Roman" panose="02020603050405020304" pitchFamily="18" charset="0"/>
                    <a:cs typeface="Times New Roman" panose="02020603050405020304" pitchFamily="18" charset="0"/>
                  </a:rPr>
                  <a:t>V</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Times New Roman" panose="02020603050405020304" pitchFamily="18" charset="0"/>
                    <a:cs typeface="Times New Roman" panose="02020603050405020304" pitchFamily="18" charset="0"/>
                  </a:rPr>
                  <a:t>π</a:t>
                </a:r>
                <a:r>
                  <a:rPr lang="en-US" altLang="zh-CN" sz="2600" b="1" i="1" dirty="0" err="1">
                    <a:latin typeface="Times New Roman" panose="02020603050405020304" pitchFamily="18" charset="0"/>
                    <a:cs typeface="Times New Roman" panose="02020603050405020304" pitchFamily="18" charset="0"/>
                  </a:rPr>
                  <a:t>r</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π</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故选</a:t>
                </a:r>
                <a:r>
                  <a:rPr lang="en-US" altLang="zh-CN" sz="2600" b="1" dirty="0">
                    <a:latin typeface="Times New Roman" panose="02020603050405020304" pitchFamily="18" charset="0"/>
                    <a:cs typeface="Times New Roman" panose="02020603050405020304" pitchFamily="18" charset="0"/>
                  </a:rPr>
                  <a:t>B.</a:t>
                </a:r>
                <a:endParaRPr lang="zh-CN" altLang="zh-CN" sz="1150" dirty="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5625323"/>
              </a:xfrm>
              <a:prstGeom prst="rect">
                <a:avLst/>
              </a:prstGeom>
              <a:blipFill rotWithShape="0">
                <a:blip r:embed="rId4"/>
                <a:stretch>
                  <a:fillRect l="-947" r="-210"/>
                </a:stretch>
              </a:blipFill>
            </p:spPr>
            <p:txBody>
              <a:bodyPr/>
              <a:lstStyle/>
              <a:p>
                <a:r>
                  <a:rPr lang="zh-CN" altLang="en-US">
                    <a:noFill/>
                  </a:rPr>
                  <a:t> </a:t>
                </a:r>
              </a:p>
            </p:txBody>
          </p:sp>
        </mc:Fallback>
      </mc:AlternateContent>
      <p:sp>
        <p:nvSpPr>
          <p:cNvPr id="12" name="矩形 11"/>
          <p:cNvSpPr/>
          <p:nvPr>
            <p:custDataLst>
              <p:tags r:id="rId2"/>
            </p:custDataLst>
          </p:nvPr>
        </p:nvSpPr>
        <p:spPr>
          <a:xfrm>
            <a:off x="5171079" y="1968508"/>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7321322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linds(horizontal)">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blinds(horizontal)">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8418147" cy="1892826"/>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(2)(2024·</a:t>
            </a:r>
            <a:r>
              <a:rPr lang="zh-CN" altLang="zh-CN" sz="2600" b="1" dirty="0">
                <a:latin typeface="Times New Roman" panose="02020603050405020304" pitchFamily="18" charset="0"/>
                <a:cs typeface="Times New Roman" panose="02020603050405020304" pitchFamily="18" charset="0"/>
              </a:rPr>
              <a:t>天津卷</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一个五面体</a:t>
            </a:r>
            <a:r>
              <a:rPr lang="en-US" altLang="zh-CN" sz="2600" b="1" i="1" dirty="0">
                <a:latin typeface="Times New Roman" panose="02020603050405020304" pitchFamily="18" charset="0"/>
                <a:cs typeface="Times New Roman" panose="02020603050405020304" pitchFamily="18" charset="0"/>
              </a:rPr>
              <a:t>ABC</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DEF</a:t>
            </a:r>
            <a:r>
              <a:rPr lang="en-US" altLang="zh-CN" sz="2600" b="1" dirty="0">
                <a:latin typeface="Times New Roman" panose="02020603050405020304" pitchFamily="18" charset="0"/>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已知</a:t>
            </a: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AD</a:t>
            </a:r>
            <a:r>
              <a:rPr lang="zh-CN"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BE</a:t>
            </a:r>
            <a:r>
              <a:rPr lang="zh-CN" altLang="zh-CN" sz="2600" b="1" dirty="0" smtClean="0">
                <a:latin typeface="Times New Roman" panose="02020603050405020304" pitchFamily="18" charset="0"/>
                <a:cs typeface="Times New Roman" panose="02020603050405020304" pitchFamily="18" charset="0"/>
              </a:rPr>
              <a:t>∥ </a:t>
            </a:r>
            <a:r>
              <a:rPr lang="en-US" altLang="zh-CN" sz="2600" b="1" i="1" dirty="0" smtClean="0">
                <a:latin typeface="Times New Roman" panose="02020603050405020304" pitchFamily="18" charset="0"/>
                <a:cs typeface="Times New Roman" panose="02020603050405020304" pitchFamily="18" charset="0"/>
              </a:rPr>
              <a:t>CF</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且</a:t>
            </a:r>
            <a:r>
              <a:rPr lang="zh-CN" altLang="zh-CN" sz="2600" b="1" dirty="0">
                <a:latin typeface="Times New Roman" panose="02020603050405020304" pitchFamily="18" charset="0"/>
                <a:cs typeface="Times New Roman" panose="02020603050405020304" pitchFamily="18" charset="0"/>
              </a:rPr>
              <a:t>两两之间距离</a:t>
            </a:r>
            <a:r>
              <a:rPr lang="zh-CN" altLang="zh-CN" sz="2600" b="1" dirty="0" smtClean="0">
                <a:latin typeface="Times New Roman" panose="02020603050405020304" pitchFamily="18" charset="0"/>
                <a:cs typeface="Times New Roman" panose="02020603050405020304" pitchFamily="18" charset="0"/>
              </a:rPr>
              <a:t>为</a:t>
            </a:r>
            <a:r>
              <a:rPr lang="en-US" altLang="zh-CN" sz="2600" b="1" dirty="0" err="1" smtClean="0">
                <a:latin typeface="Times New Roman" panose="02020603050405020304" pitchFamily="18" charset="0"/>
                <a:cs typeface="Times New Roman" panose="02020603050405020304" pitchFamily="18" charset="0"/>
              </a:rPr>
              <a:t>1</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AD</a:t>
            </a:r>
            <a:r>
              <a:rPr lang="en-US" altLang="zh-CN" sz="2600" b="1" dirty="0" smtClean="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BE</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err="1" smtClean="0">
                <a:latin typeface="Times New Roman" panose="02020603050405020304" pitchFamily="18" charset="0"/>
                <a:cs typeface="Times New Roman" panose="02020603050405020304" pitchFamily="18" charset="0"/>
              </a:rPr>
              <a:t>2</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CF</a:t>
            </a:r>
            <a:r>
              <a:rPr lang="en-US" altLang="zh-CN" sz="2600" b="1" dirty="0" smtClean="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则该五面体的体积为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8" name="矩形 7"/>
          <p:cNvSpPr/>
          <p:nvPr>
            <p:custDataLst>
              <p:tags r:id="rId1"/>
            </p:custDataLst>
          </p:nvPr>
        </p:nvSpPr>
        <p:spPr>
          <a:xfrm>
            <a:off x="5455293" y="194300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6" name="image16.jpeg"/>
          <p:cNvPicPr/>
          <p:nvPr/>
        </p:nvPicPr>
        <p:blipFill>
          <a:blip r:embed="rId3">
            <a:clrChange>
              <a:clrFrom>
                <a:srgbClr val="FFFFFF"/>
              </a:clrFrom>
              <a:clrTo>
                <a:srgbClr val="FFFFFF">
                  <a:alpha val="0"/>
                </a:srgbClr>
              </a:clrTo>
            </a:clrChange>
          </a:blip>
          <a:stretch>
            <a:fillRect/>
          </a:stretch>
        </p:blipFill>
        <p:spPr>
          <a:xfrm>
            <a:off x="7823422" y="784427"/>
            <a:ext cx="2950464" cy="2645367"/>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96383" y="2362359"/>
                <a:ext cx="7986094" cy="19400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96383" y="2362359"/>
                <a:ext cx="7986094" cy="1940083"/>
              </a:xfrm>
              <a:prstGeom prst="rect">
                <a:avLst/>
              </a:prstGeom>
              <a:blipFill rotWithShape="0">
                <a:blip r:embed="rId4"/>
                <a:stretch>
                  <a:fillRect l="-1374" b="-25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815212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291327" y="570643"/>
                <a:ext cx="11204554" cy="3387017"/>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CF</a:t>
                </a:r>
                <a:r>
                  <a:rPr lang="zh-CN" altLang="zh-CN" sz="2600" b="1" dirty="0">
                    <a:latin typeface="Times New Roman" panose="02020603050405020304" pitchFamily="18" charset="0"/>
                    <a:cs typeface="Times New Roman" panose="02020603050405020304" pitchFamily="18" charset="0"/>
                  </a:rPr>
                  <a:t>两两平行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且两两之间距离为</a:t>
                </a:r>
                <a:r>
                  <a:rPr lang="en-US" altLang="zh-CN" sz="2600" b="1" dirty="0">
                    <a:latin typeface="Times New Roman" panose="02020603050405020304" pitchFamily="18" charset="0"/>
                    <a:cs typeface="Times New Roman" panose="02020603050405020304" pitchFamily="18" charset="0"/>
                  </a:rPr>
                  <a:t>1</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该五面体可以看作底面边长为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的正三棱柱的一部分</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然后分成一个侧棱长为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的三棱柱和一个底面为梯形的四棱锥</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如</a:t>
                </a:r>
                <a:r>
                  <a:rPr lang="zh-CN" altLang="zh-CN" sz="2600" b="1" dirty="0">
                    <a:latin typeface="Times New Roman" panose="02020603050405020304" pitchFamily="18" charset="0"/>
                    <a:cs typeface="Times New Roman" panose="02020603050405020304" pitchFamily="18" charset="0"/>
                  </a:rPr>
                  <a:t>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其中三棱柱的体积等于棱长均为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的直三棱柱的体积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四棱锥的高为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底面是上底为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、下底为</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、高为</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的梯形</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91327" y="570643"/>
                <a:ext cx="11204554" cy="3387017"/>
              </a:xfrm>
              <a:prstGeom prst="rect">
                <a:avLst/>
              </a:prstGeom>
              <a:blipFill rotWithShape="0">
                <a:blip r:embed="rId3"/>
                <a:stretch>
                  <a:fillRect l="-979" r="-490" b="-3604"/>
                </a:stretch>
              </a:blipFill>
            </p:spPr>
            <p:txBody>
              <a:bodyPr/>
              <a:lstStyle/>
              <a:p>
                <a:r>
                  <a:rPr lang="zh-CN" altLang="en-US">
                    <a:noFill/>
                  </a:rPr>
                  <a:t> </a:t>
                </a:r>
              </a:p>
            </p:txBody>
          </p:sp>
        </mc:Fallback>
      </mc:AlternateContent>
      <p:pic>
        <p:nvPicPr>
          <p:cNvPr id="6" name="image17.jpeg"/>
          <p:cNvPicPr/>
          <p:nvPr/>
        </p:nvPicPr>
        <p:blipFill>
          <a:blip r:embed="rId4">
            <a:clrChange>
              <a:clrFrom>
                <a:srgbClr val="FFFFFF"/>
              </a:clrFrom>
              <a:clrTo>
                <a:srgbClr val="FFFFFF">
                  <a:alpha val="0"/>
                </a:srgbClr>
              </a:clrTo>
            </a:clrChange>
          </a:blip>
          <a:stretch>
            <a:fillRect/>
          </a:stretch>
        </p:blipFill>
        <p:spPr>
          <a:xfrm>
            <a:off x="8796591" y="3509648"/>
            <a:ext cx="2898267" cy="2598568"/>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239617" y="3861848"/>
                <a:ext cx="11204554" cy="974690"/>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故该五面体的体积</a:t>
                </a:r>
                <a:r>
                  <a:rPr lang="en-US" altLang="zh-CN" sz="2600" b="1" i="1" dirty="0">
                    <a:latin typeface="Times New Roman" panose="02020603050405020304" pitchFamily="18" charset="0"/>
                    <a:cs typeface="Times New Roman" panose="02020603050405020304" pitchFamily="18" charset="0"/>
                  </a:rPr>
                  <a:t>V</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故选</a:t>
                </a:r>
                <a:r>
                  <a:rPr lang="en-US" altLang="zh-CN" sz="2600" b="1" dirty="0">
                    <a:latin typeface="Times New Roman" panose="02020603050405020304" pitchFamily="18" charset="0"/>
                    <a:cs typeface="Times New Roman" panose="02020603050405020304" pitchFamily="18" charset="0"/>
                  </a:rPr>
                  <a:t>C.</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39617" y="3861848"/>
                <a:ext cx="11204554" cy="974690"/>
              </a:xfrm>
              <a:prstGeom prst="rect">
                <a:avLst/>
              </a:prstGeom>
              <a:blipFill rotWithShape="0">
                <a:blip r:embed="rId5"/>
                <a:stretch>
                  <a:fillRect l="-979" b="-62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7528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20188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南昌模拟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上的动点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不包括端点</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PE</a:t>
                </a:r>
                <a:r>
                  <a:rPr lang="zh-CN" altLang="zh-CN" sz="2600" b="1">
                    <a:latin typeface="Times New Roman" panose="02020603050405020304" pitchFamily="18" charset="0"/>
                    <a:cs typeface="Times New Roman" panose="02020603050405020304" pitchFamily="18" charset="0"/>
                  </a:rPr>
                  <a:t>的体积的最大值为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2018886"/>
              </a:xfrm>
              <a:prstGeom prst="rect">
                <a:avLst/>
              </a:prstGeom>
              <a:blipFill rotWithShape="0">
                <a:blip r:embed="rId3"/>
                <a:stretch>
                  <a:fillRect l="-947" b="-6647"/>
                </a:stretch>
              </a:blipFill>
            </p:spPr>
            <p:txBody>
              <a:bodyPr/>
              <a:lstStyle/>
              <a:p>
                <a:r>
                  <a:rPr lang="zh-CN" altLang="en-US">
                    <a:noFill/>
                  </a:rPr>
                  <a:t> </a:t>
                </a:r>
              </a:p>
            </p:txBody>
          </p:sp>
        </mc:Fallback>
      </mc:AlternateContent>
      <p:sp>
        <p:nvSpPr>
          <p:cNvPr id="8" name="矩形 7"/>
          <p:cNvSpPr/>
          <p:nvPr>
            <p:custDataLst>
              <p:tags r:id="rId1"/>
            </p:custDataLst>
          </p:nvPr>
        </p:nvSpPr>
        <p:spPr>
          <a:xfrm>
            <a:off x="3223355" y="215138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18.jpeg"/>
          <p:cNvPicPr/>
          <p:nvPr/>
        </p:nvPicPr>
        <p:blipFill>
          <a:blip r:embed="rId4">
            <a:clrChange>
              <a:clrFrom>
                <a:srgbClr val="FFFFFF"/>
              </a:clrFrom>
              <a:clrTo>
                <a:srgbClr val="FFFFFF">
                  <a:alpha val="0"/>
                </a:srgbClr>
              </a:clrTo>
            </a:clrChange>
          </a:blip>
          <a:stretch>
            <a:fillRect/>
          </a:stretch>
        </p:blipFill>
        <p:spPr>
          <a:xfrm>
            <a:off x="8404028" y="2433715"/>
            <a:ext cx="3267024" cy="2940322"/>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300577" y="2540286"/>
                <a:ext cx="11589417" cy="175112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00577" y="2540286"/>
                <a:ext cx="11589417" cy="1751120"/>
              </a:xfrm>
              <a:prstGeom prst="rect">
                <a:avLst/>
              </a:prstGeom>
              <a:blipFill rotWithShape="0">
                <a:blip r:embed="rId5"/>
                <a:stretch>
                  <a:fillRect l="-947" b="-2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1969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666"/>
            <a:ext cx="12190413" cy="62953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452977" y="513467"/>
                <a:ext cx="11589417" cy="581345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在直三棱柱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为三棱锥</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的高</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𝑷𝑬</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𝑬</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sub>
                    </m:sSub>
                  </m:oMath>
                </a14:m>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PE</a:t>
                </a:r>
                <a:r>
                  <a:rPr lang="zh-CN" altLang="zh-CN" sz="2600" b="1">
                    <a:latin typeface="Times New Roman" panose="02020603050405020304" pitchFamily="18" charset="0"/>
                    <a:cs typeface="Times New Roman" panose="02020603050405020304" pitchFamily="18" charset="0"/>
                  </a:rPr>
                  <a:t>的体积取最大值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52977" y="513467"/>
                <a:ext cx="11589417" cy="5813451"/>
              </a:xfrm>
              <a:prstGeom prst="rect">
                <a:avLst/>
              </a:prstGeom>
              <a:blipFill rotWithShape="0">
                <a:blip r:embed="rId3"/>
                <a:stretch>
                  <a:fillRect l="-947" b="-2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577142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linds(horizont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376029"/>
            <a:ext cx="12190413" cy="4815283"/>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621443"/>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704011"/>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722431"/>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1488411"/>
            <a:ext cx="11411052" cy="4465005"/>
          </a:xfrm>
          <a:prstGeom prst="rect">
            <a:avLst/>
          </a:prstGeom>
        </p:spPr>
        <p:txBody>
          <a:bodyPr wrap="square">
            <a:spAutoFit/>
          </a:bodyPr>
          <a:lstStyle/>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空间几何体表面积的求法</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旋转体的表面积问题注意其轴截面及侧面展开图的应用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并弄清底面半径、母线长与对应侧面展开图中边的关系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多面体的表面积是各个面的面积之和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组合体的表面积注意衔接部分的处理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求空间几何体的体积的常用方法</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公式法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规则几何体的体积问题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直接利用公式进行求解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割补法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把不规则的几何体分割成规则的几何体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或者把不规则的几何体补成规则的几何体</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等体积法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通过选择合适的底面来求几何体体积的一种方法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特别是三棱锥的体积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55264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232708"/>
            <a:ext cx="12190413" cy="31093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575946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dirty="0">
                    <a:solidFill>
                      <a:srgbClr val="0000FF"/>
                    </a:solidFill>
                    <a:latin typeface="Times New Roman" panose="02020603050405020304" pitchFamily="18" charset="0"/>
                    <a:cs typeface="Times New Roman" panose="02020603050405020304" pitchFamily="18" charset="0"/>
                  </a:rPr>
                  <a:t>2</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(2025·</a:t>
                </a:r>
                <a:r>
                  <a:rPr lang="zh-CN" altLang="zh-CN" sz="2600" b="1" dirty="0">
                    <a:latin typeface="Times New Roman" panose="02020603050405020304" pitchFamily="18" charset="0"/>
                    <a:cs typeface="Times New Roman" panose="02020603050405020304" pitchFamily="18" charset="0"/>
                  </a:rPr>
                  <a:t>黑龙江名校联盟模拟</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若正四棱柱</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与以正方形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的外接圆为底面的圆柱的体积相同</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则正四棱柱与该圆柱的侧面积之比为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Times New Roman" panose="02020603050405020304" pitchFamily="18" charset="0"/>
                    <a:cs typeface="Times New Roman" panose="02020603050405020304" pitchFamily="18" charset="0"/>
                  </a:rPr>
                  <a:t>	B.</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π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D.2</a:t>
                </a:r>
                <a:r>
                  <a:rPr lang="en-US" altLang="zh-CN" sz="2600" b="1" dirty="0" smtClean="0">
                    <a:latin typeface="Times New Roman" panose="02020603050405020304" pitchFamily="18" charset="0"/>
                    <a:cs typeface="Times New Roman" panose="02020603050405020304" pitchFamily="18" charset="0"/>
                  </a:rPr>
                  <a:t>π</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依题意</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设正四棱柱</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的底面边长为</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高为</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圆柱</a:t>
                </a:r>
                <a:r>
                  <a:rPr lang="zh-CN" altLang="zh-CN" sz="2600" b="1" dirty="0">
                    <a:latin typeface="Times New Roman" panose="02020603050405020304" pitchFamily="18" charset="0"/>
                    <a:cs typeface="Times New Roman" panose="02020603050405020304" pitchFamily="18" charset="0"/>
                  </a:rPr>
                  <a:t>的高为</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则圆柱的底面半径为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则</a:t>
                </a:r>
                <a:r>
                  <a:rPr lang="zh-CN" altLang="zh-CN" sz="2600" b="1" dirty="0">
                    <a:latin typeface="Times New Roman" panose="02020603050405020304" pitchFamily="18" charset="0"/>
                    <a:cs typeface="Times New Roman" panose="02020603050405020304" pitchFamily="18" charset="0"/>
                  </a:rPr>
                  <a:t>有</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=π</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𝒂</m:t>
                            </m:r>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i="1" dirty="0" err="1">
                    <a:latin typeface="Times New Roman" panose="02020603050405020304" pitchFamily="18" charset="0"/>
                    <a:cs typeface="Times New Roman" panose="02020603050405020304" pitchFamily="18" charset="0"/>
                  </a:rPr>
                  <a:t>h</a:t>
                </a:r>
                <a:r>
                  <a:rPr lang="en-US" altLang="zh-CN" sz="2600" b="1" baseline="-25000" dirty="0" err="1">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整理得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正</a:t>
                </a:r>
                <a:r>
                  <a:rPr lang="zh-CN" altLang="zh-CN" sz="2600" b="1" dirty="0">
                    <a:latin typeface="Times New Roman" panose="02020603050405020304" pitchFamily="18" charset="0"/>
                    <a:cs typeface="Times New Roman" panose="02020603050405020304" pitchFamily="18" charset="0"/>
                  </a:rPr>
                  <a:t>四棱柱与圆柱的侧面积之比为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𝟏</m:t>
                            </m:r>
                          </m:sub>
                        </m:sSub>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𝒉</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5759462"/>
              </a:xfrm>
              <a:prstGeom prst="rect">
                <a:avLst/>
              </a:prstGeom>
              <a:blipFill rotWithShape="0">
                <a:blip r:embed="rId4"/>
                <a:stretch>
                  <a:fillRect l="-947" r="-842"/>
                </a:stretch>
              </a:blipFill>
            </p:spPr>
            <p:txBody>
              <a:bodyPr/>
              <a:lstStyle/>
              <a:p>
                <a:r>
                  <a:rPr lang="zh-CN" altLang="en-US">
                    <a:noFill/>
                  </a:rPr>
                  <a:t> </a:t>
                </a:r>
              </a:p>
            </p:txBody>
          </p:sp>
        </mc:Fallback>
      </mc:AlternateContent>
      <p:sp>
        <p:nvSpPr>
          <p:cNvPr id="8" name="矩形 7"/>
          <p:cNvSpPr/>
          <p:nvPr>
            <p:custDataLst>
              <p:tags r:id="rId2"/>
            </p:custDataLst>
          </p:nvPr>
        </p:nvSpPr>
        <p:spPr>
          <a:xfrm>
            <a:off x="1289272" y="1935385"/>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3189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660383"/>
            <a:ext cx="12190413" cy="27175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122491" y="492501"/>
                <a:ext cx="11589417" cy="417005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一个菱形的边长为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一内角为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用斜二测画法画出的这个菱形的直观图的面积为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直观图的面积为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(cm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22491" y="492501"/>
                <a:ext cx="11589417" cy="4170052"/>
              </a:xfrm>
              <a:prstGeom prst="rect">
                <a:avLst/>
              </a:prstGeom>
              <a:blipFill rotWithShape="0">
                <a:blip r:embed="rId4"/>
                <a:stretch>
                  <a:fillRect l="-947" r="-53"/>
                </a:stretch>
              </a:blipFill>
            </p:spPr>
            <p:txBody>
              <a:bodyPr/>
              <a:lstStyle/>
              <a:p>
                <a:r>
                  <a:rPr lang="zh-CN" altLang="en-US">
                    <a:noFill/>
                  </a:rPr>
                  <a:t> </a:t>
                </a:r>
              </a:p>
            </p:txBody>
          </p:sp>
        </mc:Fallback>
      </mc:AlternateContent>
      <p:sp>
        <p:nvSpPr>
          <p:cNvPr id="10" name="矩形 9"/>
          <p:cNvSpPr/>
          <p:nvPr>
            <p:custDataLst>
              <p:tags r:id="rId2"/>
            </p:custDataLst>
          </p:nvPr>
        </p:nvSpPr>
        <p:spPr>
          <a:xfrm>
            <a:off x="2486374" y="17956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715140"/>
            <a:ext cx="12190413" cy="35812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530601"/>
            <a:ext cx="11589417" cy="5785366"/>
          </a:xfrm>
          <a:prstGeom prst="rect">
            <a:avLst/>
          </a:prstGeom>
        </p:spPr>
        <p:txBody>
          <a:bodyPr wrap="square">
            <a:spAutoFit/>
          </a:bodyPr>
          <a:lstStyle/>
          <a:p>
            <a:pPr marL="355600" indent="-355600">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棱柱的侧棱都相等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侧面都是平行四边形</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以直角三角形一边为旋转轴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旋转所得的几何体是圆锥</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用一个平面去截圆锥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得到一个圆锥和一个圆台</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到一个定点的距离等于定长的点的集合是球</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根据棱柱的定义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有两个面互相平行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其余各面都是四边形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并且每相邻两个四边形的公共边都互相平行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由这些面所围成的多面体叫做棱柱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则棱柱的侧棱都相等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侧面都是平行四边形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pc="-120" smtClean="0">
                <a:latin typeface="Times New Roman" panose="02020603050405020304" pitchFamily="18" charset="0"/>
                <a:cs typeface="Times New Roman" panose="02020603050405020304" pitchFamily="18" charset="0"/>
              </a:rPr>
              <a:t>对于</a:t>
            </a:r>
            <a:r>
              <a:rPr lang="en-US" altLang="zh-CN" sz="2600" b="1" spc="-120">
                <a:latin typeface="Times New Roman" panose="02020603050405020304" pitchFamily="18" charset="0"/>
                <a:cs typeface="Times New Roman" panose="02020603050405020304" pitchFamily="18" charset="0"/>
              </a:rPr>
              <a:t>B</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以直角三角形的斜边为旋转轴</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旋转所得的几何体不是圆锥</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故</a:t>
            </a:r>
            <a:r>
              <a:rPr lang="en-US" altLang="zh-CN" sz="2600" b="1" spc="-120">
                <a:latin typeface="Times New Roman" panose="02020603050405020304" pitchFamily="18" charset="0"/>
                <a:cs typeface="Times New Roman" panose="02020603050405020304" pitchFamily="18" charset="0"/>
              </a:rPr>
              <a:t>B</a:t>
            </a:r>
            <a:r>
              <a:rPr lang="zh-CN" altLang="zh-CN" sz="2600" b="1" spc="-120">
                <a:latin typeface="Times New Roman" panose="02020603050405020304" pitchFamily="18" charset="0"/>
                <a:cs typeface="Times New Roman" panose="02020603050405020304" pitchFamily="18" charset="0"/>
              </a:rPr>
              <a:t>不</a:t>
            </a:r>
            <a:r>
              <a:rPr lang="zh-CN" altLang="zh-CN" sz="2600" b="1" spc="-120" smtClean="0">
                <a:latin typeface="Times New Roman" panose="02020603050405020304" pitchFamily="18" charset="0"/>
                <a:cs typeface="Times New Roman" panose="02020603050405020304" pitchFamily="18" charset="0"/>
              </a:rPr>
              <a:t>正确</a:t>
            </a:r>
            <a:r>
              <a:rPr lang="en-US" altLang="zh-CN" sz="2600" b="1" spc="-120" smtClean="0">
                <a:latin typeface="Times New Roman" panose="02020603050405020304" pitchFamily="18" charset="0"/>
                <a:cs typeface="Times New Roman" panose="02020603050405020304" pitchFamily="18" charset="0"/>
              </a:rPr>
              <a:t>;</a:t>
            </a:r>
            <a:endParaRPr lang="zh-CN" altLang="zh-CN" sz="1150" spc="-12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pc="-120"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用垂直于底面的平面去截圆锥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得到的不是一个圆锥和一个圆台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空间中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到一个定点的距离等于定长的点的集合是球面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而不是球体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3477482" y="52731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5" end="5"/>
                                            </p:txEl>
                                          </p:spTgt>
                                        </p:tgtEl>
                                        <p:attrNameLst>
                                          <p:attrName>style.visibility</p:attrName>
                                        </p:attrNameLst>
                                      </p:cBhvr>
                                      <p:to>
                                        <p:strVal val="visible"/>
                                      </p:to>
                                    </p:set>
                                    <p:animEffect transition="in" filter="blinds(horizontal)">
                                      <p:cBhvr>
                                        <p:cTn id="12" dur="500"/>
                                        <p:tgtEl>
                                          <p:spTgt spid="1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animEffect transition="in" filter="blinds(horizontal)">
                                      <p:cBhvr>
                                        <p:cTn id="17" dur="500"/>
                                        <p:tgtEl>
                                          <p:spTgt spid="1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blinds(horizontal)">
                                      <p:cBhvr>
                                        <p:cTn id="22" dur="500"/>
                                        <p:tgtEl>
                                          <p:spTgt spid="16">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animEffect transition="in" filter="blinds(horizontal)">
                                      <p:cBhvr>
                                        <p:cTn id="2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330478"/>
            <a:ext cx="12190413" cy="378571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四川名校大联考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已知圆锥的表面积为</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其侧面展开图是一个半圆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则该圆锥的底面直径为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a:t>
            </a:r>
            <a:r>
              <a:rPr lang="en-US" altLang="zh-CN" sz="2600" b="1">
                <a:latin typeface="Times New Roman" panose="02020603050405020304" pitchFamily="18" charset="0"/>
                <a:cs typeface="Times New Roman" panose="02020603050405020304" pitchFamily="18" charset="0"/>
              </a:rPr>
              <a:t>	B.2	</a:t>
            </a:r>
            <a:r>
              <a:rPr lang="en-US" altLang="zh-CN" sz="2600" b="1" smtClean="0">
                <a:latin typeface="Times New Roman" panose="02020603050405020304" pitchFamily="18" charset="0"/>
                <a:cs typeface="Times New Roman" panose="02020603050405020304" pitchFamily="18" charset="0"/>
              </a:rPr>
              <a:t>	C.3	</a:t>
            </a:r>
            <a:r>
              <a:rPr lang="en-US" altLang="zh-CN" sz="2600" b="1">
                <a:latin typeface="Times New Roman" panose="02020603050405020304" pitchFamily="18" charset="0"/>
                <a:cs typeface="Times New Roman" panose="02020603050405020304" pitchFamily="18" charset="0"/>
              </a:rPr>
              <a:t>	D.4</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设圆锥的母线长为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底面圆的半径为</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圆锥的侧面展开图是一个半圆</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2π</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rl</a:t>
            </a:r>
            <a:r>
              <a:rPr lang="en-US" altLang="zh-CN" sz="2600" b="1">
                <a:latin typeface="Times New Roman" panose="02020603050405020304" pitchFamily="18" charset="0"/>
                <a:cs typeface="Times New Roman" panose="02020603050405020304" pitchFamily="18" charset="0"/>
              </a:rPr>
              <a:t>=3π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该圆锥的底面直径为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3934936" y="11856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150068"/>
            <a:ext cx="12190413" cy="414037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5527026"/>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德州模拟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某圆台形木桶</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厚度不计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上、下底面的面积分别为</a:t>
                </a:r>
                <a:r>
                  <a:rPr lang="en-US" altLang="zh-CN" sz="2600" b="1">
                    <a:latin typeface="Times New Roman" panose="02020603050405020304" pitchFamily="18" charset="0"/>
                    <a:cs typeface="Times New Roman" panose="02020603050405020304" pitchFamily="18" charset="0"/>
                  </a:rPr>
                  <a:t>4π</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且木桶的体积为</a:t>
                </a:r>
                <a:r>
                  <a:rPr lang="en-US" altLang="zh-CN" sz="2600" b="1">
                    <a:latin typeface="Times New Roman" panose="02020603050405020304" pitchFamily="18" charset="0"/>
                    <a:cs typeface="Times New Roman" panose="02020603050405020304" pitchFamily="18" charset="0"/>
                  </a:rPr>
                  <a:t>7π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则该木桶的侧面积为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A.6π</a:t>
                </a:r>
                <a:r>
                  <a:rPr lang="en-US" altLang="zh-CN" sz="2600" b="1">
                    <a:latin typeface="Times New Roman" panose="02020603050405020304" pitchFamily="18" charset="0"/>
                    <a:cs typeface="Times New Roman" panose="02020603050405020304" pitchFamily="18" charset="0"/>
                  </a:rPr>
                  <a:t>	B.9π	</a:t>
                </a:r>
                <a:r>
                  <a:rPr lang="en-US" altLang="zh-CN" sz="2600" b="1" smtClean="0">
                    <a:latin typeface="Times New Roman" panose="02020603050405020304" pitchFamily="18" charset="0"/>
                    <a:cs typeface="Times New Roman" panose="02020603050405020304" pitchFamily="18" charset="0"/>
                  </a:rPr>
                  <a:t>	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	</a:t>
                </a:r>
                <a:r>
                  <a:rPr lang="en-US" altLang="zh-CN" sz="2600" b="1" smtClean="0">
                    <a:latin typeface="Times New Roman" panose="02020603050405020304" pitchFamily="18" charset="0"/>
                    <a:cs typeface="Times New Roman" panose="02020603050405020304" pitchFamily="18" charset="0"/>
                  </a:rPr>
                  <a:t>	D.3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设木桶上、下底面的半径分别为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母线长为</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zh-CN" altLang="zh-CN" sz="2600" b="1">
                    <a:latin typeface="Times New Roman" panose="02020603050405020304" pitchFamily="18" charset="0"/>
                    <a:cs typeface="Times New Roman" panose="02020603050405020304" pitchFamily="18" charset="0"/>
                  </a:rPr>
                  <a:t>木桶的体积为</a:t>
                </a:r>
                <a:r>
                  <a:rPr lang="en-US" altLang="zh-CN" sz="2600" b="1">
                    <a:latin typeface="Times New Roman" panose="02020603050405020304" pitchFamily="18" charset="0"/>
                    <a:cs typeface="Times New Roman" panose="02020603050405020304" pitchFamily="18" charset="0"/>
                  </a:rPr>
                  <a:t>7π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下</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zh-CN" altLang="zh-CN" sz="2600" b="1">
                                <a:latin typeface="Cambria Math" panose="02040503050406030204" pitchFamily="18" charset="0"/>
                                <a:cs typeface="Times New Roman" panose="02020603050405020304" pitchFamily="18" charset="0"/>
                              </a:rPr>
                              <m:t>上</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zh-CN" altLang="zh-CN" sz="2600" b="1">
                                <a:latin typeface="Cambria Math" panose="02040503050406030204" pitchFamily="18" charset="0"/>
                                <a:cs typeface="Times New Roman" panose="02020603050405020304" pitchFamily="18" charset="0"/>
                              </a:rPr>
                              <m:t>下</m:t>
                            </m:r>
                          </m:sub>
                        </m:sSub>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=7π</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(4π</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𝛑</m:t>
                        </m:r>
                      </m:e>
                    </m:rad>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=7π</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𝟑</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该木桶的侧面积为</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5527026"/>
              </a:xfrm>
              <a:prstGeom prst="rect">
                <a:avLst/>
              </a:prstGeom>
              <a:blipFill rotWithShape="0">
                <a:blip r:embed="rId4"/>
                <a:stretch>
                  <a:fillRect l="-947" t="-110" b="-773"/>
                </a:stretch>
              </a:blipFill>
            </p:spPr>
            <p:txBody>
              <a:bodyPr/>
              <a:lstStyle/>
              <a:p>
                <a:r>
                  <a:rPr lang="zh-CN" altLang="en-US">
                    <a:noFill/>
                  </a:rPr>
                  <a:t> </a:t>
                </a:r>
              </a:p>
            </p:txBody>
          </p:sp>
        </mc:Fallback>
      </mc:AlternateContent>
      <p:sp>
        <p:nvSpPr>
          <p:cNvPr id="13" name="矩形 12"/>
          <p:cNvSpPr/>
          <p:nvPr>
            <p:custDataLst>
              <p:tags r:id="rId2"/>
            </p:custDataLst>
          </p:nvPr>
        </p:nvSpPr>
        <p:spPr>
          <a:xfrm>
            <a:off x="6438233" y="105349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blinds(horizontal)">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blinds(horizontal)">
                                      <p:cBhvr>
                                        <p:cTn id="37"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382" y="492501"/>
            <a:ext cx="8202121"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安徽大联考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底面圆的一条直径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现沿</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将圆锥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的侧面展开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所得的平面图形中</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为直角三角形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的表面积为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1"/>
            </p:custDataLst>
          </p:nvPr>
        </p:nvSpPr>
        <p:spPr>
          <a:xfrm>
            <a:off x="3998436" y="2367415"/>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20.jpeg"/>
          <p:cNvPicPr/>
          <p:nvPr/>
        </p:nvPicPr>
        <p:blipFill>
          <a:blip r:embed="rId3">
            <a:clrChange>
              <a:clrFrom>
                <a:srgbClr val="FFFFFF"/>
              </a:clrFrom>
              <a:clrTo>
                <a:srgbClr val="FFFFFF">
                  <a:alpha val="0"/>
                </a:srgbClr>
              </a:clrTo>
            </a:clrChange>
          </a:blip>
          <a:stretch>
            <a:fillRect/>
          </a:stretch>
        </p:blipFill>
        <p:spPr>
          <a:xfrm>
            <a:off x="8665923" y="577317"/>
            <a:ext cx="2628265" cy="232335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663209" y="2877211"/>
                <a:ext cx="10858072" cy="95923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C.8π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D.12π</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63209" y="2877211"/>
                <a:ext cx="10858072" cy="959237"/>
              </a:xfrm>
              <a:prstGeom prst="rect">
                <a:avLst/>
              </a:prstGeom>
              <a:blipFill rotWithShape="0">
                <a:blip r:embed="rId4"/>
                <a:stretch>
                  <a:fillRect l="-10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109260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空间几何体的结构特征</a:t>
            </a:r>
            <a:endParaRPr lang="zh-CN" altLang="zh-CN" sz="1150">
              <a:latin typeface="Calibri" panose="020F0502020204030204" pitchFamily="34" charset="0"/>
              <a:cs typeface="Times New Roman" panose="02020603050405020304" pitchFamily="18" charset="0"/>
            </a:endParaRPr>
          </a:p>
          <a:p>
            <a:r>
              <a:rPr lang="en-US" altLang="zh-CN" sz="2600" b="1" smtClean="0">
                <a:latin typeface="Times New Roman" panose="02020603050405020304" pitchFamily="18" charset="0"/>
              </a:rPr>
              <a:t>   (</a:t>
            </a: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多面体的结构特征</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177.jpeg"/>
          <p:cNvPicPr/>
          <p:nvPr/>
        </p:nvPicPr>
        <p:blipFill>
          <a:blip r:embed="rId3">
            <a:clrChange>
              <a:clrFrom>
                <a:srgbClr val="FFFFFF"/>
              </a:clrFrom>
              <a:clrTo>
                <a:srgbClr val="FFFFFF">
                  <a:alpha val="0"/>
                </a:srgbClr>
              </a:clrTo>
            </a:clrChange>
          </a:blip>
          <a:stretch>
            <a:fillRect/>
          </a:stretch>
        </p:blipFill>
        <p:spPr>
          <a:xfrm>
            <a:off x="2854800" y="3098528"/>
            <a:ext cx="1512189" cy="1750881"/>
          </a:xfrm>
          <a:prstGeom prst="rect">
            <a:avLst/>
          </a:prstGeom>
        </p:spPr>
      </p:pic>
      <p:pic>
        <p:nvPicPr>
          <p:cNvPr id="4" name="image178.jpeg"/>
          <p:cNvPicPr/>
          <p:nvPr/>
        </p:nvPicPr>
        <p:blipFill>
          <a:blip r:embed="rId4">
            <a:clrChange>
              <a:clrFrom>
                <a:srgbClr val="FFFFFF"/>
              </a:clrFrom>
              <a:clrTo>
                <a:srgbClr val="FFFFFF">
                  <a:alpha val="0"/>
                </a:srgbClr>
              </a:clrTo>
            </a:clrChange>
          </a:blip>
          <a:stretch>
            <a:fillRect/>
          </a:stretch>
        </p:blipFill>
        <p:spPr>
          <a:xfrm>
            <a:off x="5273085" y="2870740"/>
            <a:ext cx="1686229" cy="2007888"/>
          </a:xfrm>
          <a:prstGeom prst="rect">
            <a:avLst/>
          </a:prstGeom>
        </p:spPr>
      </p:pic>
      <p:pic>
        <p:nvPicPr>
          <p:cNvPr id="5" name="image179.jpeg"/>
          <p:cNvPicPr/>
          <p:nvPr/>
        </p:nvPicPr>
        <p:blipFill>
          <a:blip r:embed="rId5">
            <a:clrChange>
              <a:clrFrom>
                <a:srgbClr val="FFFFFF"/>
              </a:clrFrom>
              <a:clrTo>
                <a:srgbClr val="FFFFFF">
                  <a:alpha val="0"/>
                </a:srgbClr>
              </a:clrTo>
            </a:clrChange>
          </a:blip>
          <a:stretch>
            <a:fillRect/>
          </a:stretch>
        </p:blipFill>
        <p:spPr>
          <a:xfrm>
            <a:off x="8484203" y="2982317"/>
            <a:ext cx="1512189" cy="1848725"/>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830049473"/>
              </p:ext>
            </p:extLst>
          </p:nvPr>
        </p:nvGraphicFramePr>
        <p:xfrm>
          <a:off x="478505" y="2238962"/>
          <a:ext cx="10585322" cy="3999183"/>
        </p:xfrm>
        <a:graphic>
          <a:graphicData uri="http://schemas.openxmlformats.org/drawingml/2006/table">
            <a:tbl>
              <a:tblPr firstRow="1" firstCol="1" bandRow="1"/>
              <a:tblGrid>
                <a:gridCol w="1651815"/>
                <a:gridCol w="2633471"/>
                <a:gridCol w="2421993"/>
                <a:gridCol w="3878043"/>
              </a:tblGrid>
              <a:tr h="326479">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棱锥</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3469">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162">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底面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______</a:t>
                      </a:r>
                    </a:p>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多边形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3308942" y="5043710"/>
            <a:ext cx="854721" cy="492443"/>
          </a:xfrm>
          <a:prstGeom prst="rect">
            <a:avLst/>
          </a:prstGeom>
        </p:spPr>
        <p:txBody>
          <a:bodyPr wrap="none">
            <a:spAutoFit/>
          </a:bodyPr>
          <a:lstStyle/>
          <a:p>
            <a:r>
              <a:rPr lang="zh-CN" altLang="zh-CN" sz="2600" b="1">
                <a:solidFill>
                  <a:srgbClr val="C00000"/>
                </a:solidFill>
                <a:latin typeface="+mj-ea"/>
                <a:ea typeface="+mj-ea"/>
                <a:cs typeface="Times New Roman" panose="02020603050405020304" pitchFamily="18" charset="0"/>
                <a:sym typeface="Times New Roman" panose="02020603050405020304" pitchFamily="18" charset="0"/>
              </a:rPr>
              <a:t>平行</a:t>
            </a:r>
            <a:endParaRPr lang="zh-CN" altLang="en-US" sz="2600">
              <a:solidFill>
                <a:srgbClr val="C00000"/>
              </a:solidFill>
              <a:latin typeface="+mj-ea"/>
              <a:ea typeface="+mj-ea"/>
              <a:sym typeface="Times New Roman" panose="02020603050405020304" pitchFamily="18" charset="0"/>
            </a:endParaRPr>
          </a:p>
        </p:txBody>
      </p:sp>
      <p:sp>
        <p:nvSpPr>
          <p:cNvPr id="7" name="矩形 6"/>
          <p:cNvSpPr/>
          <p:nvPr/>
        </p:nvSpPr>
        <p:spPr>
          <a:xfrm>
            <a:off x="3169115" y="561870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全等</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8963871" y="505641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8849444" y="5682202"/>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相似</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1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2" name="矩形 1"/>
          <p:cNvSpPr/>
          <p:nvPr/>
        </p:nvSpPr>
        <p:spPr>
          <a:xfrm>
            <a:off x="637936" y="621570"/>
            <a:ext cx="8202121"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画出圆锥的侧面展开图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21.jpeg"/>
          <p:cNvPicPr/>
          <p:nvPr/>
        </p:nvPicPr>
        <p:blipFill>
          <a:blip r:embed="rId3">
            <a:clrChange>
              <a:clrFrom>
                <a:srgbClr val="FFFFFF"/>
              </a:clrFrom>
              <a:clrTo>
                <a:srgbClr val="FFFFFF">
                  <a:alpha val="0"/>
                </a:srgbClr>
              </a:clrTo>
            </a:clrChange>
          </a:blip>
          <a:stretch>
            <a:fillRect/>
          </a:stretch>
        </p:blipFill>
        <p:spPr>
          <a:xfrm>
            <a:off x="8513802" y="860158"/>
            <a:ext cx="2634788" cy="1815825"/>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694531" y="1309150"/>
                <a:ext cx="8202121" cy="472982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CBA</a:t>
                </a:r>
                <a:r>
                  <a:rPr lang="zh-CN" altLang="zh-CN" sz="2600" b="1">
                    <a:latin typeface="Times New Roman" panose="02020603050405020304" pitchFamily="18" charset="0"/>
                    <a:cs typeface="Times New Roman" panose="02020603050405020304" pitchFamily="18" charset="0"/>
                  </a:rPr>
                  <a:t>为锐角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SA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SC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BS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ASB</a:t>
                </a:r>
                <a:r>
                  <a:rPr lang="zh-CN" altLang="zh-CN" sz="2600" b="1">
                    <a:latin typeface="Times New Roman" panose="02020603050405020304" pitchFamily="18" charset="0"/>
                    <a:cs typeface="Times New Roman" panose="02020603050405020304" pitchFamily="18" charset="0"/>
                  </a:rPr>
                  <a:t>为等边三角形</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则圆锥的侧面积为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底面积为</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num>
                              <m:den>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所以圆锥</a:t>
                </a:r>
                <a:r>
                  <a:rPr lang="en-US" altLang="zh-CN" sz="2600" b="1" i="1">
                    <a:latin typeface="Times New Roman" panose="02020603050405020304" pitchFamily="18" charset="0"/>
                    <a:cs typeface="Times New Roman" panose="02020603050405020304" pitchFamily="18" charset="0"/>
                  </a:rPr>
                  <a:t>SO</a:t>
                </a:r>
                <a:r>
                  <a:rPr lang="zh-CN" altLang="zh-CN" sz="2600" b="1">
                    <a:latin typeface="Times New Roman" panose="02020603050405020304" pitchFamily="18" charset="0"/>
                    <a:cs typeface="Times New Roman" panose="02020603050405020304" pitchFamily="18" charset="0"/>
                  </a:rPr>
                  <a:t>的表面积为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94531" y="1309150"/>
                <a:ext cx="8202121" cy="4729821"/>
              </a:xfrm>
              <a:prstGeom prst="rect">
                <a:avLst/>
              </a:prstGeom>
              <a:blipFill rotWithShape="0">
                <a:blip r:embed="rId4"/>
                <a:stretch>
                  <a:fillRect l="-13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563026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linds(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linds(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753980"/>
            <a:ext cx="12190413" cy="34759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285956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6.(2024·</a:t>
                </a:r>
                <a:r>
                  <a:rPr lang="zh-CN" altLang="zh-CN" sz="2600" b="1">
                    <a:latin typeface="Times New Roman" panose="02020603050405020304" pitchFamily="18" charset="0"/>
                    <a:cs typeface="Times New Roman" panose="02020603050405020304" pitchFamily="18" charset="0"/>
                  </a:rPr>
                  <a:t>广州模拟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的上、下底面边长分别为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则该棱台的体积为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𝟐</m:t>
                        </m:r>
                      </m:den>
                    </m:f>
                  </m:oMath>
                </a14:m>
                <a:endPar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50000"/>
                  </a:lnSpc>
                  <a:spcAft>
                    <a:spcPts val="0"/>
                  </a:spcAft>
                  <a:tabLst>
                    <a:tab pos="2970530" algn="l"/>
                  </a:tabLst>
                </a:pPr>
                <a:r>
                  <a:rPr lang="en-US"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延长正四棱台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的侧棱交于点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2859565"/>
              </a:xfrm>
              <a:prstGeom prst="rect">
                <a:avLst/>
              </a:prstGeom>
              <a:blipFill rotWithShape="0">
                <a:blip r:embed="rId4"/>
                <a:stretch>
                  <a:fillRect l="-947" r="-999" b="-1919"/>
                </a:stretch>
              </a:blipFill>
            </p:spPr>
            <p:txBody>
              <a:bodyPr/>
              <a:lstStyle/>
              <a:p>
                <a:r>
                  <a:rPr lang="zh-CN" altLang="en-US">
                    <a:noFill/>
                  </a:rPr>
                  <a:t> </a:t>
                </a:r>
              </a:p>
            </p:txBody>
          </p:sp>
        </mc:Fallback>
      </mc:AlternateContent>
      <p:sp>
        <p:nvSpPr>
          <p:cNvPr id="14" name="矩形 13"/>
          <p:cNvSpPr/>
          <p:nvPr>
            <p:custDataLst>
              <p:tags r:id="rId2"/>
            </p:custDataLst>
          </p:nvPr>
        </p:nvSpPr>
        <p:spPr>
          <a:xfrm>
            <a:off x="5561552" y="1180497"/>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
        <p:nvSpPr>
          <p:cNvPr id="5" name="矩形 4"/>
          <p:cNvSpPr/>
          <p:nvPr/>
        </p:nvSpPr>
        <p:spPr>
          <a:xfrm>
            <a:off x="516445" y="3288945"/>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分别为正四棱台上、下底面的中心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BPD</a:t>
            </a:r>
            <a:r>
              <a:rPr lang="zh-CN" altLang="zh-CN" sz="2600" b="1">
                <a:latin typeface="Times New Roman" panose="02020603050405020304" pitchFamily="18" charset="0"/>
                <a:cs typeface="Times New Roman" panose="02020603050405020304" pitchFamily="18" charset="0"/>
              </a:rPr>
              <a:t>为等腰直角三角形</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22.jpeg"/>
          <p:cNvPicPr/>
          <p:nvPr/>
        </p:nvPicPr>
        <p:blipFill>
          <a:blip r:embed="rId5">
            <a:clrChange>
              <a:clrFrom>
                <a:srgbClr val="FFFFFF"/>
              </a:clrFrom>
              <a:clrTo>
                <a:srgbClr val="FFFFFF">
                  <a:alpha val="0"/>
                </a:srgbClr>
              </a:clrTo>
            </a:clrChange>
          </a:blip>
          <a:stretch>
            <a:fillRect/>
          </a:stretch>
        </p:blipFill>
        <p:spPr>
          <a:xfrm>
            <a:off x="8766746" y="3022913"/>
            <a:ext cx="3009837" cy="2351124"/>
          </a:xfrm>
          <a:prstGeom prst="rect">
            <a:avLst/>
          </a:prstGeom>
        </p:spPr>
      </p:pic>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linds(horizontal)">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2426"/>
            <a:ext cx="12190413" cy="62456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516445" y="837470"/>
                <a:ext cx="11589417" cy="478740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上、下底面正方形的边长分别为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PO</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OO</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体积</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𝟐</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16445" y="837470"/>
                <a:ext cx="11589417" cy="4787401"/>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461409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330920"/>
            <a:ext cx="12190413" cy="39394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591270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长沙调研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已知菱形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的边长为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若该菱形以</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为轴旋转一周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则所形成的几何体的体积为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	B.6π	</a:t>
                </a:r>
                <a:r>
                  <a:rPr lang="en-US" altLang="zh-CN" sz="2600" b="1" smtClean="0">
                    <a:latin typeface="Times New Roman" panose="02020603050405020304" pitchFamily="18" charset="0"/>
                    <a:cs typeface="Times New Roman" panose="02020603050405020304" pitchFamily="18" charset="0"/>
                  </a:rPr>
                  <a:t>	C.7π</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旋转一周所形成的几何体如图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该</a:t>
                </a:r>
                <a:r>
                  <a:rPr lang="zh-CN" altLang="zh-CN" sz="2600" b="1">
                    <a:latin typeface="Times New Roman" panose="02020603050405020304" pitchFamily="18" charset="0"/>
                    <a:cs typeface="Times New Roman" panose="02020603050405020304" pitchFamily="18" charset="0"/>
                  </a:rPr>
                  <a:t>几何体上部分为圆锥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下部分为在圆柱内</a:t>
                </a:r>
                <a:r>
                  <a:rPr lang="zh-CN" altLang="zh-CN" sz="2600" b="1" smtClean="0">
                    <a:latin typeface="Times New Roman" panose="02020603050405020304" pitchFamily="18" charset="0"/>
                    <a:cs typeface="Times New Roman" panose="02020603050405020304" pitchFamily="18" charset="0"/>
                  </a:rPr>
                  <a:t>除去</a:t>
                </a:r>
                <a:r>
                  <a:rPr lang="zh-CN" altLang="zh-CN" sz="2600" b="1">
                    <a:latin typeface="Times New Roman" panose="02020603050405020304" pitchFamily="18" charset="0"/>
                    <a:cs typeface="Times New Roman" panose="02020603050405020304" pitchFamily="18" charset="0"/>
                  </a:rPr>
                  <a:t>一个</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与</a:t>
                </a:r>
                <a:r>
                  <a:rPr lang="zh-CN" altLang="zh-CN" sz="2600" b="1">
                    <a:latin typeface="Times New Roman" panose="02020603050405020304" pitchFamily="18" charset="0"/>
                    <a:cs typeface="Times New Roman" panose="02020603050405020304" pitchFamily="18" charset="0"/>
                  </a:rPr>
                  <a:t>上部分相同的圆锥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其体积等于中间圆柱的体积</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且</a:t>
                </a:r>
                <a:r>
                  <a:rPr lang="zh-CN" altLang="zh-CN" sz="2600" b="1">
                    <a:latin typeface="Times New Roman" panose="02020603050405020304" pitchFamily="18" charset="0"/>
                    <a:cs typeface="Times New Roman" panose="02020603050405020304" pitchFamily="18" charset="0"/>
                  </a:rPr>
                  <a:t>中间圆柱的高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底面</a:t>
                </a:r>
                <a:r>
                  <a:rPr lang="zh-CN" altLang="zh-CN" sz="2600" b="1">
                    <a:latin typeface="Times New Roman" panose="02020603050405020304" pitchFamily="18" charset="0"/>
                    <a:cs typeface="Times New Roman" panose="02020603050405020304" pitchFamily="18" charset="0"/>
                  </a:rPr>
                  <a:t>圆的半径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所求几何体的体积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=6π.</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5912709"/>
              </a:xfrm>
              <a:prstGeom prst="rect">
                <a:avLst/>
              </a:prstGeom>
              <a:blipFill rotWithShape="0">
                <a:blip r:embed="rId4"/>
                <a:stretch>
                  <a:fillRect l="-947" b="-412"/>
                </a:stretch>
              </a:blipFill>
            </p:spPr>
            <p:txBody>
              <a:bodyPr/>
              <a:lstStyle/>
              <a:p>
                <a:r>
                  <a:rPr lang="zh-CN" altLang="en-US">
                    <a:noFill/>
                  </a:rPr>
                  <a:t> </a:t>
                </a:r>
              </a:p>
            </p:txBody>
          </p:sp>
        </mc:Fallback>
      </mc:AlternateContent>
      <p:sp>
        <p:nvSpPr>
          <p:cNvPr id="10" name="矩形 9"/>
          <p:cNvSpPr/>
          <p:nvPr>
            <p:custDataLst>
              <p:tags r:id="rId2"/>
            </p:custDataLst>
          </p:nvPr>
        </p:nvSpPr>
        <p:spPr>
          <a:xfrm>
            <a:off x="6429268" y="12110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6" name="image23.jpeg"/>
          <p:cNvPicPr/>
          <p:nvPr/>
        </p:nvPicPr>
        <p:blipFill>
          <a:blip r:embed="rId5">
            <a:clrChange>
              <a:clrFrom>
                <a:srgbClr val="FFFFFF"/>
              </a:clrFrom>
              <a:clrTo>
                <a:srgbClr val="FFFFFF">
                  <a:alpha val="0"/>
                </a:srgbClr>
              </a:clrTo>
            </a:clrChange>
          </a:blip>
          <a:stretch>
            <a:fillRect/>
          </a:stretch>
        </p:blipFill>
        <p:spPr>
          <a:xfrm>
            <a:off x="9541292" y="2342690"/>
            <a:ext cx="1762352" cy="3526534"/>
          </a:xfrm>
          <a:prstGeom prst="rect">
            <a:avLst/>
          </a:prstGeom>
        </p:spPr>
      </p:pic>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blinds(horizontal)">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blinds(horizont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blinds(horizontal)">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blinds(horizontal)">
                                      <p:cBhvr>
                                        <p:cTn id="4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3" y="492501"/>
                <a:ext cx="8418148" cy="255146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8.(2024·</a:t>
                </a:r>
                <a:r>
                  <a:rPr lang="zh-CN" altLang="zh-CN" sz="2600" b="1">
                    <a:latin typeface="Times New Roman" panose="02020603050405020304" pitchFamily="18" charset="0"/>
                    <a:cs typeface="Times New Roman" panose="02020603050405020304" pitchFamily="18" charset="0"/>
                  </a:rPr>
                  <a:t>昆明模拟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BS</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SC</a:t>
                </a:r>
                <a:r>
                  <a:rPr lang="zh-CN" altLang="zh-CN" sz="2600" b="1">
                    <a:latin typeface="Times New Roman" panose="02020603050405020304" pitchFamily="18" charset="0"/>
                    <a:cs typeface="Times New Roman" panose="02020603050405020304" pitchFamily="18" charset="0"/>
                  </a:rPr>
                  <a:t>上靠近</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的三等分点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则空间几何体</a:t>
                </a:r>
                <a:r>
                  <a:rPr lang="en-US" altLang="zh-CN" sz="2600" b="1" i="1">
                    <a:latin typeface="Times New Roman" panose="02020603050405020304" pitchFamily="18" charset="0"/>
                    <a:cs typeface="Times New Roman" panose="02020603050405020304" pitchFamily="18" charset="0"/>
                  </a:rPr>
                  <a:t>EFG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的体积为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3" y="492501"/>
                <a:ext cx="8418148" cy="2551468"/>
              </a:xfrm>
              <a:prstGeom prst="rect">
                <a:avLst/>
              </a:prstGeom>
              <a:blipFill rotWithShape="0">
                <a:blip r:embed="rId3"/>
                <a:stretch>
                  <a:fillRect l="-1303" r="-579" b="-2392"/>
                </a:stretch>
              </a:blipFill>
            </p:spPr>
            <p:txBody>
              <a:bodyPr/>
              <a:lstStyle/>
              <a:p>
                <a:r>
                  <a:rPr lang="zh-CN" altLang="en-US">
                    <a:noFill/>
                  </a:rPr>
                  <a:t> </a:t>
                </a:r>
              </a:p>
            </p:txBody>
          </p:sp>
        </mc:Fallback>
      </mc:AlternateContent>
      <p:sp>
        <p:nvSpPr>
          <p:cNvPr id="13" name="矩形 12"/>
          <p:cNvSpPr/>
          <p:nvPr>
            <p:custDataLst>
              <p:tags r:id="rId1"/>
            </p:custDataLst>
          </p:nvPr>
        </p:nvSpPr>
        <p:spPr>
          <a:xfrm>
            <a:off x="3757009" y="24437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pic>
        <p:nvPicPr>
          <p:cNvPr id="5" name="image24.jpeg"/>
          <p:cNvPicPr/>
          <p:nvPr/>
        </p:nvPicPr>
        <p:blipFill>
          <a:blip r:embed="rId4">
            <a:clrChange>
              <a:clrFrom>
                <a:srgbClr val="FFFFFF"/>
              </a:clrFrom>
              <a:clrTo>
                <a:srgbClr val="FFFFFF">
                  <a:alpha val="0"/>
                </a:srgbClr>
              </a:clrTo>
            </a:clrChange>
          </a:blip>
          <a:stretch>
            <a:fillRect/>
          </a:stretch>
        </p:blipFill>
        <p:spPr>
          <a:xfrm>
            <a:off x="8769445" y="724564"/>
            <a:ext cx="2950464" cy="2745870"/>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85409" y="3072780"/>
                <a:ext cx="8418148" cy="194527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85409" y="3072780"/>
                <a:ext cx="8418148" cy="1945276"/>
              </a:xfrm>
              <a:prstGeom prst="rect">
                <a:avLst/>
              </a:prstGeom>
              <a:blipFill rotWithShape="0">
                <a:blip r:embed="rId5"/>
                <a:stretch>
                  <a:fillRect l="-1303" b="-25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29965"/>
            <a:ext cx="12190413" cy="660209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3" y="354616"/>
            <a:ext cx="8418148" cy="692497"/>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作</a:t>
            </a:r>
            <a:r>
              <a:rPr lang="en-US" altLang="zh-CN" sz="2600" b="1" i="1" smtClean="0">
                <a:latin typeface="Times New Roman" panose="02020603050405020304" pitchFamily="18" charset="0"/>
                <a:cs typeface="Times New Roman" panose="02020603050405020304" pitchFamily="18" charset="0"/>
              </a:rPr>
              <a:t>GH</a:t>
            </a:r>
            <a:r>
              <a:rPr lang="zh-CN"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SA</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5.jpeg"/>
          <p:cNvPicPr/>
          <p:nvPr/>
        </p:nvPicPr>
        <p:blipFill>
          <a:blip r:embed="rId3">
            <a:clrChange>
              <a:clrFrom>
                <a:srgbClr val="FFFFFF"/>
              </a:clrFrom>
              <a:clrTo>
                <a:srgbClr val="FFFFFF">
                  <a:alpha val="0"/>
                </a:srgbClr>
              </a:clrTo>
            </a:clrChange>
          </a:blip>
          <a:stretch>
            <a:fillRect/>
          </a:stretch>
        </p:blipFill>
        <p:spPr>
          <a:xfrm>
            <a:off x="8299156" y="478882"/>
            <a:ext cx="2707466" cy="2519721"/>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3" y="939197"/>
                <a:ext cx="8418148" cy="5517664"/>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AS</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GH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GH</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𝑮𝑯</m:t>
                        </m:r>
                      </m:num>
                      <m:den>
                        <m:r>
                          <a:rPr lang="en-US" altLang="zh-CN" sz="2600" b="1" i="1">
                            <a:latin typeface="Cambria Math" panose="02040503050406030204" pitchFamily="18" charset="0"/>
                            <a:cs typeface="Times New Roman" panose="02020603050405020304" pitchFamily="18" charset="0"/>
                          </a:rPr>
                          <m:t>𝑨𝑪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𝑺𝑮</m:t>
                        </m:r>
                      </m:num>
                      <m:den>
                        <m:r>
                          <a:rPr lang="en-US" altLang="zh-CN" sz="2600" b="1" i="1">
                            <a:latin typeface="Cambria Math" panose="02040503050406030204" pitchFamily="18" charset="0"/>
                            <a:cs typeface="Times New Roman" panose="02020603050405020304" pitchFamily="18" charset="0"/>
                          </a:rPr>
                          <m:t>𝑺𝑪</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GH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SA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BS</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SEF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G</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SEF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SEF</a:t>
                </a:r>
                <a:r>
                  <a:rPr lang="en-US" altLang="zh-CN" sz="2600" b="1" i="1" smtClean="0">
                    <a:latin typeface="Times New Roman" panose="02020603050405020304" pitchFamily="18" charset="0"/>
                    <a:cs typeface="Times New Roman" panose="02020603050405020304" pitchFamily="18" charset="0"/>
                  </a:rPr>
                  <a:t>·GH</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C</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SAB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smtClean="0">
                    <a:latin typeface="Times New Roman" panose="02020603050405020304" pitchFamily="18" charset="0"/>
                    <a:cs typeface="Times New Roman" panose="02020603050405020304" pitchFamily="18" charset="0"/>
                  </a:rPr>
                  <a:t>SAB</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EFG</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C</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SAB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G</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SEF</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3" y="939197"/>
                <a:ext cx="8418148" cy="5517664"/>
              </a:xfrm>
              <a:prstGeom prst="rect">
                <a:avLst/>
              </a:prstGeom>
              <a:blipFill rotWithShape="0">
                <a:blip r:embed="rId4"/>
                <a:stretch>
                  <a:fillRect l="-1303" t="-11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402016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blinds(horizontal)">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blinds(horizontal)">
                                      <p:cBhvr>
                                        <p:cTn id="5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389441"/>
            <a:ext cx="12190413" cy="298934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5815375"/>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9</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下面关于空间几何体的叙述正确的是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底面是正多边形的棱锥是正棱锥</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用平面截圆柱得到的截面只能是圆和矩形</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长方体是直平行六面体</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存在每个面都是直角三角形的四面体</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pc="-12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spc="-120" dirty="0">
                <a:solidFill>
                  <a:srgbClr val="0000FF"/>
                </a:solidFill>
                <a:latin typeface="Times New Roman" panose="02020603050405020304" pitchFamily="18" charset="0"/>
                <a:cs typeface="Times New Roman" panose="02020603050405020304" pitchFamily="18" charset="0"/>
              </a:rPr>
              <a:t>　</a:t>
            </a:r>
            <a:r>
              <a:rPr lang="en-US" altLang="zh-CN" sz="2600" b="1" spc="-120" dirty="0">
                <a:latin typeface="Times New Roman" panose="02020603050405020304" pitchFamily="18" charset="0"/>
                <a:cs typeface="Times New Roman" panose="02020603050405020304" pitchFamily="18" charset="0"/>
              </a:rPr>
              <a:t>A</a:t>
            </a:r>
            <a:r>
              <a:rPr lang="zh-CN" altLang="zh-CN" sz="2600" b="1" spc="-120" dirty="0">
                <a:latin typeface="Times New Roman" panose="02020603050405020304" pitchFamily="18" charset="0"/>
                <a:cs typeface="Times New Roman" panose="02020603050405020304" pitchFamily="18" charset="0"/>
              </a:rPr>
              <a:t>中</a:t>
            </a:r>
            <a:r>
              <a:rPr lang="en-US" altLang="zh-CN" sz="2600" b="1" spc="-120" dirty="0">
                <a:latin typeface="宋体" panose="02010600030101010101" pitchFamily="2" charset="-122"/>
                <a:cs typeface="Times New Roman" panose="02020603050405020304" pitchFamily="18" charset="0"/>
              </a:rPr>
              <a:t>,</a:t>
            </a:r>
            <a:r>
              <a:rPr lang="zh-CN" altLang="zh-CN" sz="2600" b="1" spc="-120" dirty="0">
                <a:latin typeface="Times New Roman" panose="02020603050405020304" pitchFamily="18" charset="0"/>
                <a:cs typeface="Times New Roman" panose="02020603050405020304" pitchFamily="18" charset="0"/>
              </a:rPr>
              <a:t>当顶点在底面的投影是正多边形的中心时才是正棱锥</a:t>
            </a:r>
            <a:r>
              <a:rPr lang="en-US" altLang="zh-CN" sz="2600" b="1" spc="-120" dirty="0">
                <a:latin typeface="宋体" panose="02010600030101010101" pitchFamily="2" charset="-122"/>
                <a:cs typeface="Times New Roman" panose="02020603050405020304" pitchFamily="18" charset="0"/>
              </a:rPr>
              <a:t>,</a:t>
            </a:r>
            <a:r>
              <a:rPr lang="zh-CN" altLang="zh-CN" sz="2600" b="1" spc="-120" dirty="0">
                <a:latin typeface="Times New Roman" panose="02020603050405020304" pitchFamily="18" charset="0"/>
                <a:cs typeface="Times New Roman" panose="02020603050405020304" pitchFamily="18" charset="0"/>
              </a:rPr>
              <a:t>故</a:t>
            </a:r>
            <a:r>
              <a:rPr lang="en-US" altLang="zh-CN" sz="2600" b="1" spc="-120" dirty="0">
                <a:latin typeface="Times New Roman" panose="02020603050405020304" pitchFamily="18" charset="0"/>
                <a:cs typeface="Times New Roman" panose="02020603050405020304" pitchFamily="18" charset="0"/>
              </a:rPr>
              <a:t>A</a:t>
            </a:r>
            <a:r>
              <a:rPr lang="zh-CN" altLang="zh-CN" sz="2600" b="1" spc="-120" dirty="0">
                <a:latin typeface="Times New Roman" panose="02020603050405020304" pitchFamily="18" charset="0"/>
                <a:cs typeface="Times New Roman" panose="02020603050405020304" pitchFamily="18" charset="0"/>
              </a:rPr>
              <a:t>不正确</a:t>
            </a:r>
            <a:r>
              <a:rPr lang="en-US" altLang="zh-CN" sz="2600" b="1" spc="-120" dirty="0">
                <a:latin typeface="Times New Roman" panose="02020603050405020304" pitchFamily="18" charset="0"/>
                <a:cs typeface="Times New Roman" panose="02020603050405020304" pitchFamily="18" charset="0"/>
              </a:rPr>
              <a:t>;</a:t>
            </a:r>
            <a:endParaRPr lang="zh-CN" altLang="zh-CN" sz="1150" spc="-12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B</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当平面与圆柱的母线平行或垂直时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截得的</a:t>
            </a:r>
            <a:r>
              <a:rPr lang="zh-CN" altLang="zh-CN" sz="2600" b="1" dirty="0" smtClean="0">
                <a:latin typeface="Times New Roman" panose="02020603050405020304" pitchFamily="18" charset="0"/>
                <a:cs typeface="Times New Roman" panose="02020603050405020304" pitchFamily="18" charset="0"/>
              </a:rPr>
              <a:t>截面</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才</a:t>
            </a:r>
            <a:r>
              <a:rPr lang="zh-CN" altLang="zh-CN" sz="2600" b="1" dirty="0">
                <a:latin typeface="Times New Roman" panose="02020603050405020304" pitchFamily="18" charset="0"/>
                <a:cs typeface="Times New Roman" panose="02020603050405020304" pitchFamily="18" charset="0"/>
              </a:rPr>
              <a:t>为矩形或圆</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否则为椭圆或椭圆的一部分</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不正确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C</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长方体是直平行六面体</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正方体</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B</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D</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中的四面体</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ABC</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20000"/>
              </a:lnSpc>
              <a:spcAft>
                <a:spcPts val="0"/>
              </a:spcAft>
              <a:tabLst>
                <a:tab pos="2970530" algn="l"/>
              </a:tabLst>
            </a:pPr>
            <a:r>
              <a:rPr lang="en-US" altLang="zh-CN" sz="2600" b="1" dirty="0">
                <a:latin typeface="宋体" panose="02010600030101010101" pitchFamily="2" charset="-122"/>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四</a:t>
            </a:r>
            <a:r>
              <a:rPr lang="zh-CN" altLang="zh-CN" sz="2600" b="1" dirty="0">
                <a:latin typeface="Times New Roman" panose="02020603050405020304" pitchFamily="18" charset="0"/>
                <a:cs typeface="Times New Roman" panose="02020603050405020304" pitchFamily="18" charset="0"/>
              </a:rPr>
              <a:t>个面都是直角三角形</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5993479" y="1002697"/>
            <a:ext cx="739305"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CD</a:t>
            </a:r>
            <a:endParaRPr lang="zh-CN" altLang="en-US" sz="3000" b="1" dirty="0">
              <a:solidFill>
                <a:srgbClr val="C00000"/>
              </a:solidFill>
            </a:endParaRPr>
          </a:p>
        </p:txBody>
      </p:sp>
      <p:pic>
        <p:nvPicPr>
          <p:cNvPr id="5" name="image26.jpeg"/>
          <p:cNvPicPr/>
          <p:nvPr/>
        </p:nvPicPr>
        <p:blipFill>
          <a:blip r:embed="rId4">
            <a:clrChange>
              <a:clrFrom>
                <a:srgbClr val="FFFFFF"/>
              </a:clrFrom>
              <a:clrTo>
                <a:srgbClr val="FFFFFF">
                  <a:alpha val="0"/>
                </a:srgbClr>
              </a:clrTo>
            </a:clrChange>
          </a:blip>
          <a:stretch>
            <a:fillRect/>
          </a:stretch>
        </p:blipFill>
        <p:spPr>
          <a:xfrm>
            <a:off x="9013839" y="3939273"/>
            <a:ext cx="2587787" cy="2408342"/>
          </a:xfrm>
          <a:prstGeom prst="rect">
            <a:avLst/>
          </a:prstGeom>
        </p:spPr>
      </p:pic>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blinds(horizontal)">
                                      <p:cBhvr>
                                        <p:cTn id="12" dur="500"/>
                                        <p:tgtEl>
                                          <p:spTgt spid="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blinds(horizontal)">
                                      <p:cBhvr>
                                        <p:cTn id="17" dur="500"/>
                                        <p:tgtEl>
                                          <p:spTgt spid="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blinds(horizontal)">
                                      <p:cBhvr>
                                        <p:cTn id="32" dur="500"/>
                                        <p:tgtEl>
                                          <p:spTgt spid="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blinds(horizontal)">
                                      <p:cBhvr>
                                        <p:cTn id="37" dur="500"/>
                                        <p:tgtEl>
                                          <p:spTgt spid="8">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469128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重庆诊断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的体积为</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ABEF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多面体</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smtClean="0">
                    <a:latin typeface="Times New Roman" panose="02020603050405020304" pitchFamily="18" charset="0"/>
                    <a:cs typeface="Times New Roman" panose="02020603050405020304" pitchFamily="18" charset="0"/>
                  </a:rPr>
                  <a:t>V</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691284"/>
              </a:xfrm>
              <a:prstGeom prst="rect">
                <a:avLst/>
              </a:prstGeom>
              <a:blipFill rotWithShape="0">
                <a:blip r:embed="rId3"/>
                <a:stretch>
                  <a:fillRect l="-947" r="-1841" b="-520"/>
                </a:stretch>
              </a:blipFill>
            </p:spPr>
            <p:txBody>
              <a:bodyPr/>
              <a:lstStyle/>
              <a:p>
                <a:r>
                  <a:rPr lang="zh-CN" altLang="en-US">
                    <a:noFill/>
                  </a:rPr>
                  <a:t> </a:t>
                </a:r>
              </a:p>
            </p:txBody>
          </p:sp>
        </mc:Fallback>
      </mc:AlternateContent>
      <p:sp>
        <p:nvSpPr>
          <p:cNvPr id="11" name="矩形 10"/>
          <p:cNvSpPr/>
          <p:nvPr>
            <p:custDataLst>
              <p:tags r:id="rId1"/>
            </p:custDataLst>
          </p:nvPr>
        </p:nvSpPr>
        <p:spPr>
          <a:xfrm>
            <a:off x="5980906" y="1206024"/>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938"/>
            <a:ext cx="12190413" cy="62982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的底面积为</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7.jpeg"/>
          <p:cNvPicPr/>
          <p:nvPr/>
        </p:nvPicPr>
        <p:blipFill>
          <a:blip r:embed="rId3">
            <a:clrChange>
              <a:clrFrom>
                <a:srgbClr val="FFFFFF"/>
              </a:clrFrom>
              <a:clrTo>
                <a:srgbClr val="FFFFFF">
                  <a:alpha val="0"/>
                </a:srgbClr>
              </a:clrTo>
            </a:clrChange>
          </a:blip>
          <a:stretch>
            <a:fillRect/>
          </a:stretch>
        </p:blipFill>
        <p:spPr>
          <a:xfrm>
            <a:off x="9464474" y="621443"/>
            <a:ext cx="2673020" cy="3267024"/>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421782" y="1269524"/>
                <a:ext cx="11589417" cy="477778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DEF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DEF</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DE</a:t>
                </a:r>
                <a:r>
                  <a:rPr lang="zh-CN" altLang="zh-CN" sz="2600" b="1">
                    <a:effectLst/>
                    <a:latin typeface="Times New Roman" panose="02020603050405020304" pitchFamily="18" charset="0"/>
                    <a:ea typeface="GBK_S" panose="03000509000000000000" pitchFamily="65" charset="-122"/>
                    <a:cs typeface="Times New Roman" panose="02020603050405020304" pitchFamily="18" charset="0"/>
                  </a:rPr>
                  <a:t>綉</a:t>
                </a:r>
                <a:r>
                  <a:rPr lang="en-US" altLang="zh-CN" sz="2600" b="1" i="1">
                    <a:latin typeface="Times New Roman" panose="02020603050405020304" pitchFamily="18" charset="0"/>
                    <a:cs typeface="Times New Roman" panose="02020603050405020304" pitchFamily="18" charset="0"/>
                  </a:rPr>
                  <a:t>AF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则四边形</a:t>
                </a:r>
                <a:r>
                  <a:rPr lang="en-US" altLang="zh-CN" sz="2600" b="1" i="1">
                    <a:latin typeface="Times New Roman" panose="02020603050405020304" pitchFamily="18" charset="0"/>
                    <a:cs typeface="Times New Roman" panose="02020603050405020304" pitchFamily="18" charset="0"/>
                  </a:rPr>
                  <a:t>ADEF</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四边形</a:t>
                </a:r>
                <a:r>
                  <a:rPr lang="en-US" altLang="zh-CN" sz="2600" b="1" i="1" baseline="-25000">
                    <a:latin typeface="Times New Roman" panose="02020603050405020304" pitchFamily="18" charset="0"/>
                    <a:cs typeface="Times New Roman" panose="02020603050405020304" pitchFamily="18" charset="0"/>
                  </a:rPr>
                  <a:t>ADEF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269524"/>
                <a:ext cx="11589417" cy="4777783"/>
              </a:xfrm>
              <a:prstGeom prst="rect">
                <a:avLst/>
              </a:prstGeom>
              <a:blipFill rotWithShape="0">
                <a:blip r:embed="rId4"/>
                <a:stretch>
                  <a:fillRect l="-947" b="-5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342537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linds(horizontal)">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298"/>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8.jpeg"/>
          <p:cNvPicPr/>
          <p:nvPr/>
        </p:nvPicPr>
        <p:blipFill>
          <a:blip r:embed="rId3">
            <a:clrChange>
              <a:clrFrom>
                <a:srgbClr val="FFFFFF"/>
              </a:clrFrom>
              <a:clrTo>
                <a:srgbClr val="FFFFFF">
                  <a:alpha val="0"/>
                </a:srgbClr>
              </a:clrTo>
            </a:clrChange>
          </a:blip>
          <a:stretch>
            <a:fillRect/>
          </a:stretch>
        </p:blipFill>
        <p:spPr>
          <a:xfrm>
            <a:off x="8887115" y="803628"/>
            <a:ext cx="2678929" cy="3274247"/>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62477" y="1053497"/>
                <a:ext cx="11589417" cy="438600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由题易知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CEF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棱柱上、下底面平行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并且</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分别是棱</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则线段</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的延长线交于一点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则多面体</a:t>
                </a:r>
                <a:r>
                  <a:rPr lang="en-US" altLang="zh-CN" sz="2600" b="1" i="1">
                    <a:latin typeface="Times New Roman" panose="02020603050405020304" pitchFamily="18" charset="0"/>
                    <a:cs typeface="Times New Roman" panose="02020603050405020304" pitchFamily="18" charset="0"/>
                  </a:rPr>
                  <a:t>CEFC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为棱台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CEF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𝑪𝑬𝑭</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h</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𝑺</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𝑺</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𝑺</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𝑺</m:t>
                            </m:r>
                          </m:e>
                        </m:rad>
                      </m:e>
                    </m:d>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𝑨𝑩𝑬𝑭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𝑨𝑩𝑪</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𝑪𝑬𝑭</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2477" y="1053497"/>
                <a:ext cx="11589417" cy="4386009"/>
              </a:xfrm>
              <a:prstGeom prst="rect">
                <a:avLst/>
              </a:prstGeom>
              <a:blipFill rotWithShape="0">
                <a:blip r:embed="rId4"/>
                <a:stretch>
                  <a:fillRect l="-947" b="-5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31450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linds(horizont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435022089"/>
              </p:ext>
            </p:extLst>
          </p:nvPr>
        </p:nvGraphicFramePr>
        <p:xfrm>
          <a:off x="478505" y="1371251"/>
          <a:ext cx="10585322" cy="3135075"/>
        </p:xfrm>
        <a:graphic>
          <a:graphicData uri="http://schemas.openxmlformats.org/drawingml/2006/table">
            <a:tbl>
              <a:tblPr firstRow="1" firstCol="1" bandRow="1"/>
              <a:tblGrid>
                <a:gridCol w="1651815"/>
                <a:gridCol w="2633471"/>
                <a:gridCol w="2421993"/>
                <a:gridCol w="3878043"/>
              </a:tblGrid>
              <a:tr h="72325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9026" marR="902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棱锥</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棱台</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marL="7456" marR="7456" marT="9026" marB="90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0487">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侧棱</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相交</a:t>
                      </a:r>
                      <a:r>
                        <a:rPr lang="zh-CN" sz="26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sz="2600" b="1" smtClean="0">
                          <a:effectLst/>
                          <a:latin typeface="宋体" panose="02010600030101010101" pitchFamily="2" charset="-122"/>
                          <a:ea typeface="宋体" panose="02010600030101010101" pitchFamily="2" charset="-122"/>
                          <a:cs typeface="Times New Roman" panose="02020603050405020304" pitchFamily="18" charset="0"/>
                        </a:rPr>
                        <a:t>,</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但不一定相等</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1088502" rtl="0" eaLnBrk="1" fontAlgn="auto" latinLnBrk="0" hangingPunct="1">
                        <a:lnSpc>
                          <a:spcPct val="150000"/>
                        </a:lnSpc>
                        <a:spcBef>
                          <a:spcPts val="0"/>
                        </a:spcBef>
                        <a:spcAft>
                          <a:spcPts val="0"/>
                        </a:spcAft>
                        <a:buClrTx/>
                        <a:buSzTx/>
                        <a:buFontTx/>
                        <a:buNone/>
                        <a:tabLst>
                          <a:tab pos="2970530" algn="l"/>
                        </a:tabLst>
                        <a:defRPr/>
                      </a:pPr>
                      <a:r>
                        <a:rPr lang="zh-CN" altLang="zh-CN" sz="2600" b="1" smtClean="0">
                          <a:effectLst/>
                          <a:latin typeface="Times New Roman" panose="02020603050405020304" pitchFamily="18" charset="0"/>
                          <a:ea typeface="+mn-ea"/>
                          <a:cs typeface="Times New Roman" panose="02020603050405020304" pitchFamily="18" charset="0"/>
                        </a:rPr>
                        <a:t>延长线交于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50000"/>
                        </a:lnSpc>
                        <a:spcAft>
                          <a:spcPts val="0"/>
                        </a:spcAft>
                        <a:tabLst>
                          <a:tab pos="2970530" algn="l"/>
                        </a:tabLst>
                      </a:pP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332">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侧面形状</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梯形</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矩形 1"/>
          <p:cNvSpPr/>
          <p:nvPr/>
        </p:nvSpPr>
        <p:spPr>
          <a:xfrm>
            <a:off x="2532587" y="2527586"/>
            <a:ext cx="1859803" cy="616579"/>
          </a:xfrm>
          <a:prstGeom prst="rect">
            <a:avLst/>
          </a:prstGeom>
        </p:spPr>
        <p:txBody>
          <a:bodyPr wrap="none">
            <a:spAutoFit/>
          </a:bodyPr>
          <a:lstStyle/>
          <a:p>
            <a:pPr algn="ctr">
              <a:lnSpc>
                <a:spcPct val="15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平行且相等</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4" name="矩形 3"/>
          <p:cNvSpPr/>
          <p:nvPr/>
        </p:nvSpPr>
        <p:spPr>
          <a:xfrm>
            <a:off x="5913966" y="2354739"/>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9535625" y="2311559"/>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2537540" y="3740823"/>
            <a:ext cx="1859803" cy="616579"/>
          </a:xfrm>
          <a:prstGeom prst="rect">
            <a:avLst/>
          </a:prstGeom>
        </p:spPr>
        <p:txBody>
          <a:bodyPr wrap="none">
            <a:spAutoFit/>
          </a:bodyPr>
          <a:lstStyle/>
          <a:p>
            <a:pPr algn="ctr">
              <a:lnSpc>
                <a:spcPct val="15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平行四边形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7" name="矩形 6"/>
          <p:cNvSpPr/>
          <p:nvPr/>
        </p:nvSpPr>
        <p:spPr>
          <a:xfrm>
            <a:off x="5350084" y="3722021"/>
            <a:ext cx="1189749" cy="616579"/>
          </a:xfrm>
          <a:prstGeom prst="rect">
            <a:avLst/>
          </a:prstGeom>
        </p:spPr>
        <p:txBody>
          <a:bodyPr wrap="none">
            <a:spAutoFit/>
          </a:bodyPr>
          <a:lstStyle/>
          <a:p>
            <a:pPr algn="ctr">
              <a:lnSpc>
                <a:spcPct val="15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三角形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P spid="5" grpId="0" autoUpdateAnimBg="0"/>
      <p:bldP spid="6" grpId="0" autoUpdateAnimBg="0"/>
      <p:bldP spid="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298"/>
            <a:ext cx="12190413" cy="630806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9.jpeg"/>
          <p:cNvPicPr/>
          <p:nvPr/>
        </p:nvPicPr>
        <p:blipFill>
          <a:blip r:embed="rId3">
            <a:clrChange>
              <a:clrFrom>
                <a:srgbClr val="FFFFFF"/>
              </a:clrFrom>
              <a:clrTo>
                <a:srgbClr val="FFFFFF">
                  <a:alpha val="0"/>
                </a:srgbClr>
              </a:clrTo>
            </a:clrChange>
          </a:blip>
          <a:stretch>
            <a:fillRect/>
          </a:stretch>
        </p:blipFill>
        <p:spPr>
          <a:xfrm>
            <a:off x="9108783" y="667049"/>
            <a:ext cx="2613927" cy="3194799"/>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62477" y="1256824"/>
                <a:ext cx="11589417" cy="37269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BDE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CEF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𝑩𝑫𝑬</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𝑪𝑬𝑭</m:t>
                        </m:r>
                      </m:sub>
                    </m:sSub>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Sh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𝑫𝑬𝑭</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r>
                          <a:rPr lang="en-US" altLang="zh-CN" sz="2600" b="1" i="1">
                            <a:latin typeface="Cambria Math" panose="02040503050406030204" pitchFamily="18" charset="0"/>
                            <a:cs typeface="Times New Roman" panose="02020603050405020304" pitchFamily="18" charset="0"/>
                          </a:rPr>
                          <m:t>𝑨𝑩𝑪</m:t>
                        </m:r>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𝑨𝑫𝑭</m:t>
                        </m:r>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𝑩𝑫𝑬</m:t>
                        </m:r>
                      </m:sub>
                    </m:sSub>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𝑪𝑬𝑭</m:t>
                        </m:r>
                      </m:sub>
                    </m:sSub>
                  </m:oMath>
                </a14:m>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𝟏𝟐</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2477" y="1256824"/>
                <a:ext cx="11589417" cy="3726918"/>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935735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031325"/>
            <a:ext cx="12190413" cy="33264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260795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11.(2023·</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已知圆锥的顶点为</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底面圆心为</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为底面直径</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a:t>
                </a:r>
                <a:r>
                  <a:rPr lang="en-US" altLang="zh-CN" sz="2600" b="1" i="1" smtClean="0">
                    <a:latin typeface="Times New Roman" panose="02020603050405020304" pitchFamily="18" charset="0"/>
                    <a:cs typeface="Times New Roman" panose="02020603050405020304" pitchFamily="18" charset="0"/>
                  </a:rPr>
                  <a:t>APB</a:t>
                </a:r>
                <a:r>
                  <a:rPr lang="en-US" altLang="zh-CN" sz="2600" b="1" smtClean="0">
                    <a:latin typeface="Times New Roman" panose="02020603050405020304" pitchFamily="18" charset="0"/>
                    <a:cs typeface="Times New Roman" panose="02020603050405020304" pitchFamily="18" charset="0"/>
                  </a:rPr>
                  <a:t>=120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在底面圆周上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该圆锥的体积为</a:t>
                </a:r>
                <a:r>
                  <a:rPr lang="en-US" altLang="zh-CN" sz="2600" b="1" smtClean="0">
                    <a:latin typeface="Times New Roman" panose="02020603050405020304" pitchFamily="18" charset="0"/>
                    <a:cs typeface="Times New Roman" panose="02020603050405020304" pitchFamily="18" charset="0"/>
                  </a:rPr>
                  <a:t>π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该圆锥的侧面积为</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i="1" smtClean="0">
                    <a:latin typeface="Times New Roman" panose="02020603050405020304" pitchFamily="18" charset="0"/>
                    <a:cs typeface="Times New Roman" panose="02020603050405020304" pitchFamily="18" charset="0"/>
                  </a:rPr>
                  <a:t>AC</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PAC</a:t>
                </a:r>
                <a:r>
                  <a:rPr lang="zh-CN" altLang="zh-CN" sz="2600" b="1">
                    <a:latin typeface="Times New Roman" panose="02020603050405020304" pitchFamily="18" charset="0"/>
                    <a:cs typeface="Times New Roman" panose="02020603050405020304" pitchFamily="18" charset="0"/>
                  </a:rPr>
                  <a:t>的面积为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2607958"/>
              </a:xfrm>
              <a:prstGeom prst="rect">
                <a:avLst/>
              </a:prstGeom>
              <a:blipFill rotWithShape="0">
                <a:blip r:embed="rId4"/>
                <a:stretch>
                  <a:fillRect l="-947" b="-1636"/>
                </a:stretch>
              </a:blipFill>
            </p:spPr>
            <p:txBody>
              <a:bodyPr/>
              <a:lstStyle/>
              <a:p>
                <a:r>
                  <a:rPr lang="zh-CN" altLang="en-US">
                    <a:noFill/>
                  </a:rPr>
                  <a:t> </a:t>
                </a:r>
              </a:p>
            </p:txBody>
          </p:sp>
        </mc:Fallback>
      </mc:AlternateContent>
      <p:sp>
        <p:nvSpPr>
          <p:cNvPr id="10" name="矩形 9"/>
          <p:cNvSpPr/>
          <p:nvPr>
            <p:custDataLst>
              <p:tags r:id="rId2"/>
            </p:custDataLst>
          </p:nvPr>
        </p:nvSpPr>
        <p:spPr>
          <a:xfrm>
            <a:off x="10502322" y="1172980"/>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421782" y="2967826"/>
                <a:ext cx="11589417" cy="34608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易知圆锥的高</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底面圆的半径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该圆锥的体积</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该圆锥的侧面积</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Times New Roman" panose="02020603050405020304" pitchFamily="18" charset="0"/>
                    <a:cs typeface="Times New Roman" panose="02020603050405020304" pitchFamily="18" charset="0"/>
                  </a:rPr>
                  <a:t>侧</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r·PA</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967826"/>
                <a:ext cx="11589417" cy="3460819"/>
              </a:xfrm>
              <a:prstGeom prst="rect">
                <a:avLst/>
              </a:prstGeom>
              <a:blipFill rotWithShape="0">
                <a:blip r:embed="rId5"/>
                <a:stretch>
                  <a:fillRect l="-947" b="-3345"/>
                </a:stretch>
              </a:blipFill>
            </p:spPr>
            <p:txBody>
              <a:bodyPr/>
              <a:lstStyle/>
              <a:p>
                <a:r>
                  <a:rPr lang="zh-CN" altLang="en-US">
                    <a:noFill/>
                  </a:rPr>
                  <a:t> </a:t>
                </a:r>
              </a:p>
            </p:txBody>
          </p:sp>
        </mc:Fallback>
      </mc:AlternateContent>
      <p:pic>
        <p:nvPicPr>
          <p:cNvPr id="6" name="image30.jpeg"/>
          <p:cNvPicPr/>
          <p:nvPr/>
        </p:nvPicPr>
        <p:blipFill>
          <a:blip r:embed="rId6">
            <a:clrChange>
              <a:clrFrom>
                <a:srgbClr val="FFFFFF"/>
              </a:clrFrom>
              <a:clrTo>
                <a:srgbClr val="FFFFFF">
                  <a:alpha val="0"/>
                </a:srgbClr>
              </a:clrTo>
            </a:clrChange>
          </a:blip>
          <a:stretch>
            <a:fillRect/>
          </a:stretch>
        </p:blipFill>
        <p:spPr>
          <a:xfrm>
            <a:off x="8153943" y="4361186"/>
            <a:ext cx="3659498" cy="1625328"/>
          </a:xfrm>
          <a:prstGeom prst="rect">
            <a:avLst/>
          </a:prstGeom>
        </p:spPr>
      </p:pic>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linds(horizont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linds(horizont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linds(horizontal)">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387"/>
            <a:ext cx="12190413" cy="619367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26755" y="492501"/>
                <a:ext cx="11474670" cy="402988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同理可得</a:t>
                </a:r>
                <a:r>
                  <a:rPr lang="en-US" altLang="zh-CN" sz="2600" b="1" i="1">
                    <a:latin typeface="Times New Roman" panose="02020603050405020304" pitchFamily="18" charset="0"/>
                    <a:cs typeface="Times New Roman" panose="02020603050405020304" pitchFamily="18" charset="0"/>
                  </a:rPr>
                  <a:t>PH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的平面角为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PHO</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𝑶</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𝑶</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𝑯</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OH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PAC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·AC·PH</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26755" y="492501"/>
                <a:ext cx="11474670" cy="4029886"/>
              </a:xfrm>
              <a:prstGeom prst="rect">
                <a:avLst/>
              </a:prstGeom>
              <a:blipFill rotWithShape="0">
                <a:blip r:embed="rId3"/>
                <a:stretch>
                  <a:fillRect l="-956" b="-6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021439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445872"/>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晋城模拟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若一个正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棱台的棱数大于</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且各棱的长度构成的集合为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该棱台各棱的长度之和的最小值为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4278090" y="1760569"/>
            <a:ext cx="351378"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rPr>
              <a:t>6</a:t>
            </a:r>
            <a:endParaRPr lang="zh-CN" altLang="en-US" sz="2600" b="1" dirty="0">
              <a:solidFill>
                <a:srgbClr val="C00000"/>
              </a:solidFill>
            </a:endParaRPr>
          </a:p>
        </p:txBody>
      </p:sp>
      <p:sp>
        <p:nvSpPr>
          <p:cNvPr id="5" name="矩形 4"/>
          <p:cNvSpPr/>
          <p:nvPr>
            <p:custDataLst>
              <p:tags r:id="rId3"/>
            </p:custDataLst>
          </p:nvPr>
        </p:nvSpPr>
        <p:spPr>
          <a:xfrm>
            <a:off x="10677816" y="1639938"/>
            <a:ext cx="518091"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42</a:t>
            </a:r>
            <a:endParaRPr lang="zh-CN" altLang="zh-CN" sz="1150" dirty="0">
              <a:latin typeface="Calibri" panose="020F0502020204030204" pitchFamily="34" charset="0"/>
              <a:cs typeface="Times New Roman" panose="02020603050405020304" pitchFamily="18" charset="0"/>
            </a:endParaRPr>
          </a:p>
        </p:txBody>
      </p:sp>
      <p:sp>
        <p:nvSpPr>
          <p:cNvPr id="6" name="矩形 5"/>
          <p:cNvSpPr/>
          <p:nvPr/>
        </p:nvSpPr>
        <p:spPr>
          <a:xfrm>
            <a:off x="554545" y="2377710"/>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棱台的侧棱有</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上、下底面共有</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所以正</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棱台共有</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条棱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&gt;5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的最小值为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该棱台各棱的长度之和的最小值为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6=42.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linds(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linds(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2369672"/>
            <a:ext cx="12190413" cy="3763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323027"/>
            <a:ext cx="11589417" cy="1924309"/>
          </a:xfrm>
          <a:prstGeom prst="rect">
            <a:avLst/>
          </a:prstGeom>
        </p:spPr>
        <p:txBody>
          <a:bodyPr wrap="square">
            <a:spAutoFit/>
          </a:bodyPr>
          <a:lstStyle/>
          <a:p>
            <a:pPr marL="355600" indent="-355600">
              <a:lnSpc>
                <a:spcPct val="2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13.(2024·</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已知圆台甲、乙的上底面半径均为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下底面半径均为</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圆台的母线长分别为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则圆台甲与乙的体积之比为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9983692" y="846057"/>
                <a:ext cx="677750" cy="1351075"/>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num>
                        <m:den>
                          <m:r>
                            <a:rPr lang="en-US" altLang="zh-CN" sz="2600" b="1" i="1">
                              <a:solidFill>
                                <a:srgbClr val="C00000"/>
                              </a:solidFill>
                              <a:latin typeface="Cambria Math" panose="02040503050406030204" pitchFamily="18" charset="0"/>
                              <a:cs typeface="Times New Roman" panose="02020603050405020304" pitchFamily="18" charset="0"/>
                            </a:rPr>
                            <m:t>𝟒</m:t>
                          </m:r>
                        </m:den>
                      </m:f>
                    </m:oMath>
                  </m:oMathPara>
                </a14:m>
                <a:endParaRPr lang="zh-CN" altLang="zh-CN" sz="1150" dirty="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9983692" y="846057"/>
                <a:ext cx="677750" cy="1351075"/>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535961" y="2557529"/>
                <a:ext cx="11361059" cy="1367554"/>
              </a:xfrm>
              <a:prstGeom prst="rect">
                <a:avLst/>
              </a:prstGeom>
            </p:spPr>
            <p:txBody>
              <a:bodyPr wrap="square">
                <a:spAutoFit/>
              </a:bodyPr>
              <a:lstStyle/>
              <a:p>
                <a:pPr>
                  <a:lnSpc>
                    <a:spcPct val="11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两圆台的上、下底面积对应相等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则两圆台的体积之比为高之比</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根据母线与半径的关系可得甲与乙的体积之比为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𝒓</m:t>
                                </m:r>
                              </m:e>
                              <m:sub>
                                <m:r>
                                  <a:rPr lang="en-US" altLang="zh-CN" sz="2600" b="1" i="1">
                                    <a:latin typeface="Cambria Math" panose="02040503050406030204" pitchFamily="18" charset="0"/>
                                    <a:cs typeface="Times New Roman" panose="02020603050405020304" pitchFamily="18" charset="0"/>
                                  </a:rPr>
                                  <m:t>𝟏</m:t>
                                </m:r>
                              </m:sub>
                            </m:sSub>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35961" y="2557529"/>
                <a:ext cx="11361059" cy="1367554"/>
              </a:xfrm>
              <a:prstGeom prst="rect">
                <a:avLst/>
              </a:prstGeom>
              <a:blipFill rotWithShape="0">
                <a:blip r:embed="rId6"/>
                <a:stretch>
                  <a:fillRect l="-966" t="-491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785163"/>
            <a:ext cx="12190413" cy="45091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492501"/>
            <a:ext cx="11589417"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14.(2020·</a:t>
            </a:r>
            <a:r>
              <a:rPr lang="zh-CN" altLang="zh-CN" sz="2600" b="1">
                <a:latin typeface="Times New Roman" panose="02020603050405020304" pitchFamily="18" charset="0"/>
                <a:cs typeface="Times New Roman" panose="02020603050405020304" pitchFamily="18" charset="0"/>
              </a:rPr>
              <a:t>新高考Ⅱ卷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分别为棱</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则三棱锥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的体积为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7512684" y="1038257"/>
            <a:ext cx="351378" cy="628314"/>
          </a:xfrm>
          <a:prstGeom prst="rect">
            <a:avLst/>
          </a:prstGeom>
        </p:spPr>
        <p:txBody>
          <a:bodyPr wrap="none">
            <a:spAutoFit/>
          </a:bodyPr>
          <a:lstStyle/>
          <a:p>
            <a:pPr>
              <a:lnSpc>
                <a:spcPct val="150000"/>
              </a:lnSpc>
              <a:spcAft>
                <a:spcPts val="0"/>
              </a:spcAft>
              <a:tabLst>
                <a:tab pos="2970530" algn="l"/>
              </a:tabLst>
            </a:pPr>
            <a:r>
              <a:rPr lang="en-US" altLang="zh-CN" sz="2600" b="1" dirty="0">
                <a:solidFill>
                  <a:srgbClr val="C00000"/>
                </a:solidFill>
                <a:latin typeface="Times New Roman" panose="02020603050405020304" pitchFamily="18" charset="0"/>
                <a:cs typeface="Times New Roman" panose="02020603050405020304" pitchFamily="18" charset="0"/>
              </a:rPr>
              <a:t>1</a:t>
            </a:r>
            <a:endParaRPr lang="zh-CN" altLang="zh-CN" sz="1150" dirty="0">
              <a:latin typeface="Calibri" panose="020F0502020204030204" pitchFamily="34" charset="0"/>
              <a:cs typeface="Times New Roman" panose="02020603050405020304" pitchFamily="18" charset="0"/>
            </a:endParaRPr>
          </a:p>
        </p:txBody>
      </p:sp>
      <p:sp>
        <p:nvSpPr>
          <p:cNvPr id="5" name="矩形 4"/>
          <p:cNvSpPr/>
          <p:nvPr/>
        </p:nvSpPr>
        <p:spPr>
          <a:xfrm>
            <a:off x="497982" y="178920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由正方体棱长为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及</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BB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endParaRPr lang="zh-CN" altLang="zh-CN" sz="1150">
              <a:latin typeface="Calibri" panose="020F0502020204030204" pitchFamily="34" charset="0"/>
              <a:cs typeface="Times New Roman" panose="02020603050405020304" pitchFamily="18" charset="0"/>
            </a:endParaRPr>
          </a:p>
        </p:txBody>
      </p:sp>
      <p:pic>
        <p:nvPicPr>
          <p:cNvPr id="6" name="image31.jpeg"/>
          <p:cNvPicPr/>
          <p:nvPr/>
        </p:nvPicPr>
        <p:blipFill>
          <a:blip r:embed="rId4">
            <a:clrChange>
              <a:clrFrom>
                <a:srgbClr val="FFFFFF"/>
              </a:clrFrom>
              <a:clrTo>
                <a:srgbClr val="FFFFFF">
                  <a:alpha val="0"/>
                </a:srgbClr>
              </a:clrTo>
            </a:clrChange>
          </a:blip>
          <a:stretch>
            <a:fillRect/>
          </a:stretch>
        </p:blipFill>
        <p:spPr>
          <a:xfrm>
            <a:off x="8903557" y="2650799"/>
            <a:ext cx="2448115" cy="2273801"/>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650382" y="2540432"/>
                <a:ext cx="11589417" cy="2808205"/>
              </a:xfrm>
              <a:prstGeom prst="rect">
                <a:avLst/>
              </a:prstGeom>
            </p:spPr>
            <p:txBody>
              <a:bodyPr wrap="square">
                <a:spAutoFit/>
              </a:bodyPr>
              <a:lstStyle/>
              <a:p>
                <a:pPr>
                  <a:lnSpc>
                    <a:spcPct val="110000"/>
                  </a:lnSpc>
                  <a:spcAft>
                    <a:spcPts val="0"/>
                  </a:spcAft>
                  <a:tabLst>
                    <a:tab pos="2970530" algn="l"/>
                  </a:tabLst>
                </a:pPr>
                <a14:m>
                  <m:oMath xmlns:m="http://schemas.openxmlformats.org/officeDocument/2006/math">
                    <m:sSub>
                      <m:sSubPr>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又易知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为三棱锥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MS Mincho" panose="02020609040205080304" pitchFamily="49" charset="-128"/>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𝑺</m:t>
                        </m:r>
                      </m:e>
                      <m:sub>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𝑴𝑵</m:t>
                        </m:r>
                      </m:sub>
                    </m:sSub>
                  </m:oMath>
                </a14:m>
                <a:r>
                  <a:rPr lang="en-US" altLang="zh-CN" sz="2600" b="1" i="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br>
                  <a:rPr lang="en-US" altLang="zh-CN" sz="2600" b="1">
                    <a:latin typeface="Times New Roman" panose="02020603050405020304" pitchFamily="18" charset="0"/>
                    <a:cs typeface="Times New Roman" panose="02020603050405020304" pitchFamily="18" charset="0"/>
                  </a:rPr>
                </a:b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50382" y="2540432"/>
                <a:ext cx="11589417" cy="2808205"/>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linds(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linds(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linds(horizontal)">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596043"/>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旋转体的结构特征</a:t>
            </a:r>
            <a:endParaRPr lang="zh-CN" altLang="zh-CN" sz="1050" kern="100" dirty="0">
              <a:effectLst/>
              <a:latin typeface="Times New Roman" panose="02020603050405020304" pitchFamily="18" charset="0"/>
              <a:cs typeface="Times New Roman" panose="02020603050405020304" pitchFamily="18" charset="0"/>
            </a:endParaRPr>
          </a:p>
        </p:txBody>
      </p:sp>
      <p:pic>
        <p:nvPicPr>
          <p:cNvPr id="3" name="image180.jpeg"/>
          <p:cNvPicPr/>
          <p:nvPr/>
        </p:nvPicPr>
        <p:blipFill>
          <a:blip r:embed="rId3">
            <a:clrChange>
              <a:clrFrom>
                <a:srgbClr val="FFFFFF"/>
              </a:clrFrom>
              <a:clrTo>
                <a:srgbClr val="FFFFFF">
                  <a:alpha val="0"/>
                </a:srgbClr>
              </a:clrTo>
            </a:clrChange>
          </a:blip>
          <a:stretch>
            <a:fillRect/>
          </a:stretch>
        </p:blipFill>
        <p:spPr>
          <a:xfrm>
            <a:off x="3055705" y="1922368"/>
            <a:ext cx="1362085" cy="1570926"/>
          </a:xfrm>
          <a:prstGeom prst="rect">
            <a:avLst/>
          </a:prstGeom>
        </p:spPr>
      </p:pic>
      <p:pic>
        <p:nvPicPr>
          <p:cNvPr id="4" name="image181.jpeg"/>
          <p:cNvPicPr/>
          <p:nvPr/>
        </p:nvPicPr>
        <p:blipFill>
          <a:blip r:embed="rId4">
            <a:clrChange>
              <a:clrFrom>
                <a:srgbClr val="FFFFFF"/>
              </a:clrFrom>
              <a:clrTo>
                <a:srgbClr val="FFFFFF">
                  <a:alpha val="0"/>
                </a:srgbClr>
              </a:clrTo>
            </a:clrChange>
          </a:blip>
          <a:stretch>
            <a:fillRect/>
          </a:stretch>
        </p:blipFill>
        <p:spPr>
          <a:xfrm>
            <a:off x="5471643" y="1857292"/>
            <a:ext cx="1465581" cy="1676270"/>
          </a:xfrm>
          <a:prstGeom prst="rect">
            <a:avLst/>
          </a:prstGeom>
        </p:spPr>
      </p:pic>
      <p:pic>
        <p:nvPicPr>
          <p:cNvPr id="6" name="image182.jpeg"/>
          <p:cNvPicPr/>
          <p:nvPr/>
        </p:nvPicPr>
        <p:blipFill>
          <a:blip r:embed="rId5">
            <a:clrChange>
              <a:clrFrom>
                <a:srgbClr val="FFFFFF"/>
              </a:clrFrom>
              <a:clrTo>
                <a:srgbClr val="FFFFFF">
                  <a:alpha val="0"/>
                </a:srgbClr>
              </a:clrTo>
            </a:clrChange>
          </a:blip>
          <a:stretch>
            <a:fillRect/>
          </a:stretch>
        </p:blipFill>
        <p:spPr>
          <a:xfrm>
            <a:off x="8035130" y="1917605"/>
            <a:ext cx="1465581" cy="1570925"/>
          </a:xfrm>
          <a:prstGeom prst="rect">
            <a:avLst/>
          </a:prstGeom>
        </p:spPr>
      </p:pic>
      <p:pic>
        <p:nvPicPr>
          <p:cNvPr id="7" name="image183.jpeg"/>
          <p:cNvPicPr/>
          <p:nvPr/>
        </p:nvPicPr>
        <p:blipFill>
          <a:blip r:embed="rId6">
            <a:clrChange>
              <a:clrFrom>
                <a:srgbClr val="FFFFFF"/>
              </a:clrFrom>
              <a:clrTo>
                <a:srgbClr val="FFFFFF">
                  <a:alpha val="0"/>
                </a:srgbClr>
              </a:clrTo>
            </a:clrChange>
          </a:blip>
          <a:stretch>
            <a:fillRect/>
          </a:stretch>
        </p:blipFill>
        <p:spPr>
          <a:xfrm>
            <a:off x="10215418" y="1959449"/>
            <a:ext cx="1465581" cy="1465581"/>
          </a:xfrm>
          <a:prstGeom prst="rect">
            <a:avLst/>
          </a:prstGeom>
        </p:spPr>
      </p:pic>
      <p:graphicFrame>
        <p:nvGraphicFramePr>
          <p:cNvPr id="2" name="表格 1"/>
          <p:cNvGraphicFramePr>
            <a:graphicFrameLocks noGrp="1"/>
          </p:cNvGraphicFramePr>
          <p:nvPr>
            <p:extLst>
              <p:ext uri="{D42A27DB-BD31-4B8C-83A1-F6EECF244321}">
                <p14:modId xmlns:p14="http://schemas.microsoft.com/office/powerpoint/2010/main" val="273389731"/>
              </p:ext>
            </p:extLst>
          </p:nvPr>
        </p:nvGraphicFramePr>
        <p:xfrm>
          <a:off x="656431" y="1282351"/>
          <a:ext cx="11164269" cy="4660996"/>
        </p:xfrm>
        <a:graphic>
          <a:graphicData uri="http://schemas.openxmlformats.org/drawingml/2006/table">
            <a:tbl>
              <a:tblPr firstRow="1" firstCol="1" bandRow="1"/>
              <a:tblGrid>
                <a:gridCol w="1766316"/>
                <a:gridCol w="2808351"/>
                <a:gridCol w="2137974"/>
                <a:gridCol w="2675494"/>
                <a:gridCol w="1776134"/>
              </a:tblGrid>
              <a:tr h="468222">
                <a:tc>
                  <a:txBody>
                    <a:bodyPr/>
                    <a:lstStyle/>
                    <a:p>
                      <a:pPr algn="ctr">
                        <a:lnSpc>
                          <a:spcPct val="120000"/>
                        </a:lnSpc>
                        <a:spcAft>
                          <a:spcPts val="0"/>
                        </a:spcAft>
                        <a:tabLst>
                          <a:tab pos="2970530" algn="l"/>
                        </a:tabLst>
                      </a:pP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圆柱</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圆锥</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圆台</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524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图形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057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母线</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tabLst>
                          <a:tab pos="2970530" algn="l"/>
                        </a:tabLst>
                      </a:pPr>
                      <a:r>
                        <a:rPr lang="en-US" alt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互相</a:t>
                      </a:r>
                      <a:r>
                        <a:rPr lang="zh-CN" sz="2400" b="1" dirty="0">
                          <a:effectLst/>
                          <a:latin typeface="Times New Roman" panose="02020603050405020304" pitchFamily="18" charset="0"/>
                          <a:ea typeface="宋体" panose="02010600030101010101" pitchFamily="2" charset="-122"/>
                          <a:cs typeface="Times New Roman" panose="02020603050405020304" pitchFamily="18" charset="0"/>
                        </a:rPr>
                        <a:t>平行且</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相等</a:t>
                      </a:r>
                      <a:r>
                        <a:rPr lang="en-US" sz="2400" b="1" dirty="0" smtClean="0">
                          <a:effectLst/>
                          <a:latin typeface="宋体" panose="02010600030101010101" pitchFamily="2" charset="-122"/>
                          <a:ea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kumimoji="0" lang="en-US"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______</a:t>
                      </a:r>
                      <a:r>
                        <a:rPr lang="zh-CN" sz="2400" b="1" u="none"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zh-CN" sz="2400" b="1" dirty="0" smtClean="0">
                          <a:effectLst/>
                          <a:latin typeface="Times New Roman" panose="02020603050405020304" pitchFamily="18" charset="0"/>
                          <a:ea typeface="宋体" panose="02010600030101010101" pitchFamily="2" charset="-122"/>
                          <a:cs typeface="Times New Roman" panose="02020603050405020304" pitchFamily="18" charset="0"/>
                        </a:rPr>
                        <a:t>于底面</a:t>
                      </a:r>
                      <a:endParaRPr lang="zh-CN" sz="2400" dirty="0">
                        <a:effectLst/>
                        <a:latin typeface="Calibri" panose="020F0502020204030204" pitchFamily="34" charset="0"/>
                        <a:ea typeface="宋体" panose="02010600030101010101" pitchFamily="2" charset="-122"/>
                        <a:cs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相交</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延长线</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交于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p>
                      <a:pP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r>
              <a:tr h="767638">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轴截面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等腰梯形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圆</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9310">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侧面</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展开图</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7216" marR="7216"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扇环</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970530" algn="l"/>
                        </a:tabLst>
                      </a:pPr>
                      <a:r>
                        <a:rPr lang="en-US" sz="24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marL="8735" marR="8735" marT="8735" marB="8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r>
            </a:tbl>
          </a:graphicData>
        </a:graphic>
      </p:graphicFrame>
      <p:sp>
        <p:nvSpPr>
          <p:cNvPr id="8" name="矩形 7"/>
          <p:cNvSpPr/>
          <p:nvPr/>
        </p:nvSpPr>
        <p:spPr>
          <a:xfrm>
            <a:off x="2808954" y="4077875"/>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垂直</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 name="矩形 8"/>
          <p:cNvSpPr/>
          <p:nvPr/>
        </p:nvSpPr>
        <p:spPr>
          <a:xfrm>
            <a:off x="6320493" y="38618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8989144" y="38618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一点</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3395302" y="4669556"/>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矩形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矩形 11"/>
          <p:cNvSpPr/>
          <p:nvPr/>
        </p:nvSpPr>
        <p:spPr>
          <a:xfrm>
            <a:off x="5378911" y="4675156"/>
            <a:ext cx="1859803" cy="526554"/>
          </a:xfrm>
          <a:prstGeom prst="rect">
            <a:avLst/>
          </a:prstGeom>
        </p:spPr>
        <p:txBody>
          <a:bodyPr wrap="none">
            <a:spAutoFit/>
          </a:bodyPr>
          <a:lstStyle/>
          <a:p>
            <a:pPr algn="ctr">
              <a:lnSpc>
                <a:spcPct val="12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等腰三角形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3" name="矩形 12"/>
          <p:cNvSpPr/>
          <p:nvPr/>
        </p:nvSpPr>
        <p:spPr>
          <a:xfrm>
            <a:off x="3402922" y="5360817"/>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矩形</a:t>
            </a:r>
            <a:endParaRPr lang="zh-CN" altLang="zh-CN" sz="2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14" name="矩形 13"/>
          <p:cNvSpPr/>
          <p:nvPr/>
        </p:nvSpPr>
        <p:spPr>
          <a:xfrm>
            <a:off x="5875739" y="5335937"/>
            <a:ext cx="854721" cy="526554"/>
          </a:xfrm>
          <a:prstGeom prst="rect">
            <a:avLst/>
          </a:prstGeom>
        </p:spPr>
        <p:txBody>
          <a:bodyPr wrap="none">
            <a:spAutoFit/>
          </a:bodyPr>
          <a:lstStyle/>
          <a:p>
            <a:pPr algn="ctr">
              <a:lnSpc>
                <a:spcPct val="120000"/>
              </a:lnSpc>
              <a:spcAft>
                <a:spcPts val="0"/>
              </a:spcAft>
              <a:tabLst>
                <a:tab pos="2970530" algn="l"/>
              </a:tabLst>
            </a:pP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扇形</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P spid="12" grpId="0" autoUpdateAnimBg="0"/>
      <p:bldP spid="13" grpId="0" autoUpdateAnimBg="0"/>
      <p:bldP spid="1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直观图的斜二测画法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原图形中</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轴两两垂直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直观图中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轴的夹角</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a:t>
            </a:r>
            <a:r>
              <a:rPr lang="en-US" altLang="zh-CN" sz="2600" b="1" smtClean="0">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轴所在</a:t>
            </a:r>
            <a:r>
              <a:rPr lang="zh-CN" altLang="zh-CN" sz="2600" b="1" smtClean="0">
                <a:latin typeface="Times New Roman" panose="02020603050405020304" pitchFamily="18" charset="0"/>
                <a:cs typeface="Times New Roman" panose="02020603050405020304" pitchFamily="18" charset="0"/>
              </a:rPr>
              <a:t>平面</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原图形中平行于坐标轴的线段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直观图中仍</a:t>
            </a:r>
            <a:r>
              <a:rPr lang="zh-CN" altLang="zh-CN" sz="2600" b="1" smtClean="0">
                <a:latin typeface="Times New Roman" panose="02020603050405020304" pitchFamily="18" charset="0"/>
                <a:cs typeface="Times New Roman" panose="02020603050405020304" pitchFamily="18" charset="0"/>
              </a:rPr>
              <a:t>分别</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坐标轴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轴和</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轴的线段在直观图中保持原</a:t>
            </a:r>
            <a:r>
              <a:rPr lang="zh-CN" altLang="zh-CN" sz="2600" b="1" smtClean="0">
                <a:latin typeface="Times New Roman" panose="02020603050405020304" pitchFamily="18" charset="0"/>
                <a:cs typeface="Times New Roman" panose="02020603050405020304" pitchFamily="18" charset="0"/>
              </a:rPr>
              <a:t>长度</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平行于</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轴的线段长度在直观图中变为原来</a:t>
            </a:r>
            <a:r>
              <a:rPr lang="zh-CN" altLang="zh-CN" sz="2600" b="1" smtClean="0">
                <a:latin typeface="Times New Roman" panose="02020603050405020304" pitchFamily="18" charset="0"/>
                <a:cs typeface="Times New Roman" panose="02020603050405020304" pitchFamily="18" charset="0"/>
              </a:rPr>
              <a:t>的</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910558" y="1892205"/>
            <a:ext cx="2244525"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45°(</a:t>
            </a:r>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或</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135°)</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7426155" y="1907445"/>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垂直</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8005908" y="2479897"/>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平行于</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218893" y="308987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不变</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3118315" y="3702971"/>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一半</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6"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382" y="620171"/>
            <a:ext cx="11589417" cy="62395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圆柱、圆锥、圆台的侧面展开图及侧面积公式</a:t>
            </a:r>
            <a:endParaRPr lang="zh-CN" altLang="zh-CN" sz="1150">
              <a:latin typeface="Calibri" panose="020F0502020204030204" pitchFamily="34" charset="0"/>
              <a:cs typeface="Times New Roman" panose="02020603050405020304" pitchFamily="18" charset="0"/>
            </a:endParaRPr>
          </a:p>
        </p:txBody>
      </p:sp>
      <p:pic>
        <p:nvPicPr>
          <p:cNvPr id="3" name="image184.jpeg"/>
          <p:cNvPicPr/>
          <p:nvPr/>
        </p:nvPicPr>
        <p:blipFill>
          <a:blip r:embed="rId2"/>
          <a:stretch>
            <a:fillRect/>
          </a:stretch>
        </p:blipFill>
        <p:spPr>
          <a:xfrm>
            <a:off x="2696613" y="2298892"/>
            <a:ext cx="2534485" cy="1461011"/>
          </a:xfrm>
          <a:prstGeom prst="rect">
            <a:avLst/>
          </a:prstGeom>
        </p:spPr>
      </p:pic>
      <p:pic>
        <p:nvPicPr>
          <p:cNvPr id="4" name="image185.jpeg"/>
          <p:cNvPicPr/>
          <p:nvPr/>
        </p:nvPicPr>
        <p:blipFill>
          <a:blip r:embed="rId3"/>
          <a:stretch>
            <a:fillRect/>
          </a:stretch>
        </p:blipFill>
        <p:spPr>
          <a:xfrm>
            <a:off x="6035909" y="2197535"/>
            <a:ext cx="1622286" cy="1753213"/>
          </a:xfrm>
          <a:prstGeom prst="rect">
            <a:avLst/>
          </a:prstGeom>
        </p:spPr>
      </p:pic>
      <p:pic>
        <p:nvPicPr>
          <p:cNvPr id="5" name="image186.jpeg"/>
          <p:cNvPicPr/>
          <p:nvPr/>
        </p:nvPicPr>
        <p:blipFill>
          <a:blip r:embed="rId4"/>
          <a:stretch>
            <a:fillRect/>
          </a:stretch>
        </p:blipFill>
        <p:spPr>
          <a:xfrm>
            <a:off x="8896047" y="2324259"/>
            <a:ext cx="1926353" cy="1655239"/>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31892564"/>
              </p:ext>
            </p:extLst>
          </p:nvPr>
        </p:nvGraphicFramePr>
        <p:xfrm>
          <a:off x="516604" y="1383951"/>
          <a:ext cx="10801349" cy="3850125"/>
        </p:xfrm>
        <a:graphic>
          <a:graphicData uri="http://schemas.openxmlformats.org/drawingml/2006/table">
            <a:tbl>
              <a:tblPr firstRow="1" firstCol="1" bandRow="1"/>
              <a:tblGrid>
                <a:gridCol w="1799518"/>
                <a:gridCol w="3199301"/>
                <a:gridCol w="2603229"/>
                <a:gridCol w="3199301"/>
              </a:tblGrid>
              <a:tr h="373919">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圆柱</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圆锥</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圆台</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9829">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侧面展开图</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6726">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侧面积公式</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圆柱侧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圆锥侧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S</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圆台侧</a:t>
                      </a:r>
                      <a:r>
                        <a:rPr lang="en-US" sz="2600" b="1" smtClean="0">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矩形 8"/>
          <p:cNvSpPr/>
          <p:nvPr/>
        </p:nvSpPr>
        <p:spPr>
          <a:xfrm>
            <a:off x="4029406" y="4459129"/>
            <a:ext cx="756938"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rl</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7022941" y="4474940"/>
            <a:ext cx="590226"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rl</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9621544" y="4426109"/>
            <a:ext cx="1353256"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π(</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r</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78575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2266</Words>
  <Application>Microsoft Office PowerPoint</Application>
  <PresentationFormat>自定义</PresentationFormat>
  <Paragraphs>487</Paragraphs>
  <Slides>66</Slides>
  <Notes>5</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66</vt:i4>
      </vt:variant>
    </vt:vector>
  </HeadingPairs>
  <TitlesOfParts>
    <vt:vector size="83" baseType="lpstr">
      <vt:lpstr>GBK_S</vt:lpstr>
      <vt:lpstr>MS Mincho</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81</cp:revision>
  <dcterms:created xsi:type="dcterms:W3CDTF">2024-01-05T07:50:57Z</dcterms:created>
  <dcterms:modified xsi:type="dcterms:W3CDTF">2025-02-27T06:37:40Z</dcterms:modified>
</cp:coreProperties>
</file>