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4" r:id="rId2"/>
    <p:sldId id="271" r:id="rId3"/>
    <p:sldId id="278" r:id="rId4"/>
    <p:sldId id="277" r:id="rId5"/>
    <p:sldId id="276" r:id="rId6"/>
    <p:sldId id="298" r:id="rId7"/>
    <p:sldId id="275" r:id="rId8"/>
    <p:sldId id="279" r:id="rId9"/>
    <p:sldId id="280" r:id="rId10"/>
    <p:sldId id="291" r:id="rId11"/>
    <p:sldId id="284" r:id="rId12"/>
    <p:sldId id="300" r:id="rId13"/>
    <p:sldId id="296" r:id="rId14"/>
    <p:sldId id="301" r:id="rId15"/>
    <p:sldId id="307" r:id="rId16"/>
    <p:sldId id="306" r:id="rId17"/>
    <p:sldId id="304" r:id="rId18"/>
    <p:sldId id="303" r:id="rId19"/>
    <p:sldId id="302" r:id="rId20"/>
    <p:sldId id="287" r:id="rId21"/>
    <p:sldId id="311" r:id="rId22"/>
    <p:sldId id="310" r:id="rId23"/>
    <p:sldId id="309" r:id="rId24"/>
    <p:sldId id="312" r:id="rId25"/>
    <p:sldId id="320" r:id="rId26"/>
    <p:sldId id="259" r:id="rId27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ADC0-11CC-4EA5-ACE4-DC0E077CB911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21YLALSXL2-19.T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28.png"/><Relationship Id="rId3" Type="http://schemas.openxmlformats.org/officeDocument/2006/relationships/image" Target="../media/image9.emf"/><Relationship Id="rId21" Type="http://schemas.openxmlformats.org/officeDocument/2006/relationships/image" Target="../media/image31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30.png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100.bin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19" Type="http://schemas.openxmlformats.org/officeDocument/2006/relationships/oleObject" Target="../embeddings/oleObject40.bin"/><Relationship Id="rId9" Type="http://schemas.openxmlformats.org/officeDocument/2006/relationships/image" Target="NUL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3232597" y="2511380"/>
            <a:ext cx="707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第三节   函数的奇偶性和周期性</a:t>
            </a: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3EF462AB-555F-3B61-7005-F57D1A026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55489"/>
              </p:ext>
            </p:extLst>
          </p:nvPr>
        </p:nvGraphicFramePr>
        <p:xfrm>
          <a:off x="528320" y="1204754"/>
          <a:ext cx="992505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254335" imgH="2375845" progId="Word.Document.8">
                  <p:embed/>
                </p:oleObj>
              </mc:Choice>
              <mc:Fallback>
                <p:oleObj name="Document" r:id="rId2" imgW="10254335" imgH="2375845" progId="Word.Documen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" y="1204754"/>
                        <a:ext cx="992505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9267605-2EE4-E8B5-12FE-29310D73C88D}"/>
              </a:ext>
            </a:extLst>
          </p:cNvPr>
          <p:cNvSpPr txBox="1"/>
          <p:nvPr/>
        </p:nvSpPr>
        <p:spPr>
          <a:xfrm>
            <a:off x="436880" y="201533"/>
            <a:ext cx="278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角度</a:t>
            </a:r>
            <a:r>
              <a:rPr lang="en-US" altLang="zh-CN" sz="2800" dirty="0"/>
              <a:t>2 </a:t>
            </a:r>
            <a:r>
              <a:rPr lang="zh-CN" altLang="en-US" sz="2800" dirty="0"/>
              <a:t>求函数值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EEE899E-3A59-30D3-9B74-E9E408BC3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130337"/>
              </p:ext>
            </p:extLst>
          </p:nvPr>
        </p:nvGraphicFramePr>
        <p:xfrm>
          <a:off x="870902" y="4053363"/>
          <a:ext cx="101250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196517" imgH="1074702" progId="Word.Document.8">
                  <p:embed/>
                </p:oleObj>
              </mc:Choice>
              <mc:Fallback>
                <p:oleObj name="Document" r:id="rId4" imgW="10196517" imgH="1074702" progId="Word.Document.8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02" y="4053363"/>
                        <a:ext cx="101250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9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12639"/>
              </p:ext>
            </p:extLst>
          </p:nvPr>
        </p:nvGraphicFramePr>
        <p:xfrm>
          <a:off x="489218" y="965244"/>
          <a:ext cx="10310813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89402" imgH="5610042" progId="Word.Document.8">
                  <p:embed/>
                </p:oleObj>
              </mc:Choice>
              <mc:Fallback>
                <p:oleObj name="Document" r:id="rId2" imgW="10389402" imgH="56100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18" y="965244"/>
                        <a:ext cx="10310813" cy="558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1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8AC6B2-F75D-C60C-DD89-C3E0DA78DF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0214" y="743256"/>
            <a:ext cx="11693503" cy="11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50000"/>
              </a:lnSpc>
              <a:tabLst>
                <a:tab pos="8461375" algn="l"/>
              </a:tabLst>
            </a:pPr>
            <a:r>
              <a:rPr lang="zh-CN" altLang="zh-CN" sz="24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sz="2400" dirty="0">
                <a:latin typeface="Times New Roman"/>
                <a:ea typeface="黑体"/>
              </a:rPr>
              <a:t>3</a:t>
            </a:r>
            <a:r>
              <a:rPr lang="zh-CN" altLang="zh-CN" sz="2400" dirty="0">
                <a:latin typeface="Times New Roman"/>
                <a:ea typeface="黑体"/>
                <a:cs typeface="Times New Roman"/>
              </a:rPr>
              <a:t>　奇偶性与单调性</a:t>
            </a:r>
            <a:endParaRPr lang="zh-CN" altLang="zh-CN" sz="2400" dirty="0"/>
          </a:p>
          <a:p>
            <a:pPr marL="252000" indent="-457200">
              <a:lnSpc>
                <a:spcPct val="150000"/>
              </a:lnSpc>
              <a:tabLst>
                <a:tab pos="8461375" algn="l"/>
              </a:tabLst>
            </a:pPr>
            <a:r>
              <a:rPr lang="zh-CN" altLang="zh-CN" sz="2400" dirty="0">
                <a:solidFill>
                  <a:srgbClr val="0000FF"/>
                </a:solidFill>
                <a:latin typeface="Arial"/>
                <a:ea typeface="黑体"/>
                <a:cs typeface="Arial"/>
              </a:rPr>
              <a:t>例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）训练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）</a:t>
            </a:r>
            <a:endParaRPr lang="zh-CN" altLang="zh-CN" sz="2400" dirty="0"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57586C-EE25-9187-A711-F73BE5C8F436}"/>
              </a:ext>
            </a:extLst>
          </p:cNvPr>
          <p:cNvSpPr txBox="1"/>
          <p:nvPr/>
        </p:nvSpPr>
        <p:spPr>
          <a:xfrm>
            <a:off x="7792720" y="129738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例</a:t>
            </a:r>
            <a:r>
              <a:rPr lang="en-US" altLang="zh-CN" sz="2000" dirty="0"/>
              <a:t>3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 训练</a:t>
            </a:r>
            <a:r>
              <a:rPr lang="en-US" altLang="zh-CN" sz="2000" dirty="0"/>
              <a:t>2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55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CEE5B3-1A4C-E3D8-8BF4-A9E04524FA36}"/>
              </a:ext>
            </a:extLst>
          </p:cNvPr>
          <p:cNvSpPr txBox="1"/>
          <p:nvPr/>
        </p:nvSpPr>
        <p:spPr>
          <a:xfrm>
            <a:off x="170121" y="247420"/>
            <a:ext cx="40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二 函数对称性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F4E911-5AFE-272C-14C8-C91CBE428A64}"/>
                  </a:ext>
                </a:extLst>
              </p:cNvPr>
              <p:cNvSpPr txBox="1"/>
              <p:nvPr/>
            </p:nvSpPr>
            <p:spPr>
              <a:xfrm>
                <a:off x="579120" y="1246202"/>
                <a:ext cx="10749280" cy="46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 </a:t>
                </a:r>
                <a:r>
                  <a:rPr lang="en-US" altLang="zh-CN" sz="2400" dirty="0"/>
                  <a:t>1.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F4E911-5AFE-272C-14C8-C91CBE42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246202"/>
                <a:ext cx="10749280" cy="462563"/>
              </a:xfrm>
              <a:prstGeom prst="rect">
                <a:avLst/>
              </a:prstGeom>
              <a:blipFill>
                <a:blip r:embed="rId2"/>
                <a:stretch>
                  <a:fillRect l="-5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3EBF4D-F85F-23E4-9D76-479DAE363250}"/>
                  </a:ext>
                </a:extLst>
              </p:cNvPr>
              <p:cNvSpPr txBox="1"/>
              <p:nvPr/>
            </p:nvSpPr>
            <p:spPr>
              <a:xfrm>
                <a:off x="682383" y="2323337"/>
                <a:ext cx="11620072" cy="2252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endParaRPr lang="zh-CN" altLang="en-US" sz="24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3EBF4D-F85F-23E4-9D76-479DAE363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3" y="2323337"/>
                <a:ext cx="11620072" cy="2252027"/>
              </a:xfrm>
              <a:prstGeom prst="rect">
                <a:avLst/>
              </a:prstGeom>
              <a:blipFill>
                <a:blip r:embed="rId3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7ADE2F-6AB9-D097-9E8E-538D8801C9CE}"/>
                  </a:ext>
                </a:extLst>
              </p:cNvPr>
              <p:cNvSpPr txBox="1"/>
              <p:nvPr/>
            </p:nvSpPr>
            <p:spPr>
              <a:xfrm>
                <a:off x="742936" y="1850832"/>
                <a:ext cx="116200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dirty="0"/>
              </a:p>
              <a:p>
                <a:r>
                  <a:rPr lang="en-US" altLang="zh-CN" sz="2400" dirty="0"/>
                  <a:t>2.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7ADE2F-6AB9-D097-9E8E-538D8801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36" y="1850832"/>
                <a:ext cx="11620072" cy="830997"/>
              </a:xfrm>
              <a:prstGeom prst="rect">
                <a:avLst/>
              </a:prstGeom>
              <a:blipFill>
                <a:blip r:embed="rId4"/>
                <a:stretch>
                  <a:fillRect l="-839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E4B2748-3496-ACAA-8F20-2F62048B386A}"/>
              </a:ext>
            </a:extLst>
          </p:cNvPr>
          <p:cNvSpPr txBox="1"/>
          <p:nvPr/>
        </p:nvSpPr>
        <p:spPr>
          <a:xfrm>
            <a:off x="508831" y="3921760"/>
            <a:ext cx="1117433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常见结论</a:t>
            </a:r>
            <a:endParaRPr lang="en-US" altLang="zh-CN" sz="2400" dirty="0"/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是偶函数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的图象关于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是奇函数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的图象关于点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28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1EFF7AB0-FF69-238B-21F4-5BC5317B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4378"/>
              </p:ext>
            </p:extLst>
          </p:nvPr>
        </p:nvGraphicFramePr>
        <p:xfrm>
          <a:off x="321671" y="874823"/>
          <a:ext cx="112934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11325186" imgH="1587533" progId="Word.Document.12">
                  <p:embed/>
                </p:oleObj>
              </mc:Choice>
              <mc:Fallback>
                <p:oleObj name="文档" r:id="rId2" imgW="11325186" imgH="1587533" progId="Word.Document.12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671" y="874823"/>
                        <a:ext cx="11293475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5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1BE269-0D0B-F2DC-749A-B7AA8F28957A}"/>
              </a:ext>
            </a:extLst>
          </p:cNvPr>
          <p:cNvSpPr txBox="1"/>
          <p:nvPr/>
        </p:nvSpPr>
        <p:spPr>
          <a:xfrm>
            <a:off x="213360" y="203200"/>
            <a:ext cx="690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训练</a:t>
            </a:r>
            <a:r>
              <a:rPr lang="en-US" altLang="zh-CN" sz="2000" dirty="0"/>
              <a:t>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53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9E6F67-9CF0-BF73-1900-3B1EC011F1F2}"/>
              </a:ext>
            </a:extLst>
          </p:cNvPr>
          <p:cNvSpPr txBox="1"/>
          <p:nvPr/>
        </p:nvSpPr>
        <p:spPr>
          <a:xfrm>
            <a:off x="325120" y="704612"/>
            <a:ext cx="26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三</a:t>
            </a:r>
            <a:r>
              <a:rPr lang="en-US" altLang="zh-CN" sz="2400" dirty="0"/>
              <a:t>.</a:t>
            </a:r>
            <a:r>
              <a:rPr lang="zh-CN" altLang="en-US" sz="2400" dirty="0"/>
              <a:t>周期性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F5FDCD-8BD3-507B-0B12-02B5DEB9DD4D}"/>
                  </a:ext>
                </a:extLst>
              </p:cNvPr>
              <p:cNvSpPr txBox="1"/>
              <p:nvPr/>
            </p:nvSpPr>
            <p:spPr>
              <a:xfrm>
                <a:off x="325120" y="1644089"/>
                <a:ext cx="1123037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1.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定义：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 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，如果存在一个非零常数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，使得当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取定义域内的任何值时，都有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，那么就称函数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为周期函数，称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为这个函数的周期．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如果所有的周期中存在着一个最小的正数，就把这个最小的正数叫做最小正周期。如果非零常数 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是函数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的周期，那么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T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𝑘𝑇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）也是函数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的周期。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F5FDCD-8BD3-507B-0B12-02B5DEB9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44089"/>
                <a:ext cx="11230379" cy="3416320"/>
              </a:xfrm>
              <a:prstGeom prst="rect">
                <a:avLst/>
              </a:prstGeom>
              <a:blipFill>
                <a:blip r:embed="rId2"/>
                <a:stretch>
                  <a:fillRect l="-814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0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C5DE4B-F52A-820E-9CB3-46A2A396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195832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36F571-092A-C5C2-B225-FB972CF05069}"/>
              </a:ext>
            </a:extLst>
          </p:cNvPr>
          <p:cNvSpPr txBox="1"/>
          <p:nvPr/>
        </p:nvSpPr>
        <p:spPr>
          <a:xfrm>
            <a:off x="406400" y="355600"/>
            <a:ext cx="590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26</a:t>
            </a:r>
            <a:r>
              <a:rPr lang="zh-CN" altLang="en-US" sz="2400" dirty="0"/>
              <a:t>页例</a:t>
            </a:r>
            <a:r>
              <a:rPr lang="en-US" altLang="zh-CN" sz="2400" dirty="0"/>
              <a:t>4  </a:t>
            </a:r>
            <a:r>
              <a:rPr lang="zh-CN" altLang="en-US" sz="2400" dirty="0"/>
              <a:t>训练</a:t>
            </a:r>
            <a:r>
              <a:rPr lang="en-US" altLang="zh-CN" sz="2400" dirty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56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6068" y="1493949"/>
            <a:ext cx="81136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课标要求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②结合具体函数，了解奇偶性的概念和几何意义。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/>
              <a:t>③结合三角函数，了解周期性的概念和几何意义。</a:t>
            </a:r>
          </a:p>
        </p:txBody>
      </p:sp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ABA7AB5-D93F-8CBF-E63B-623EF0B97FD7}"/>
              </a:ext>
            </a:extLst>
          </p:cNvPr>
          <p:cNvSpPr txBox="1"/>
          <p:nvPr/>
        </p:nvSpPr>
        <p:spPr>
          <a:xfrm>
            <a:off x="264160" y="345440"/>
            <a:ext cx="544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函数性质的综合应用</a:t>
            </a:r>
          </a:p>
        </p:txBody>
      </p:sp>
      <p:pic>
        <p:nvPicPr>
          <p:cNvPr id="4" name="Picture 2" descr="21YLALSXL2-19.TIF">
            <a:extLst>
              <a:ext uri="{FF2B5EF4-FFF2-40B4-BE49-F238E27FC236}">
                <a16:creationId xmlns:a16="http://schemas.microsoft.com/office/drawing/2014/main" id="{8C01DAD6-BA43-C318-73E5-5C8076C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7" y="1181722"/>
            <a:ext cx="9045589" cy="37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ACF7E3-DB10-5B4B-5065-47969984CDCE}"/>
              </a:ext>
            </a:extLst>
          </p:cNvPr>
          <p:cNvSpPr txBox="1"/>
          <p:nvPr/>
        </p:nvSpPr>
        <p:spPr>
          <a:xfrm>
            <a:off x="631117" y="5214613"/>
            <a:ext cx="572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数形结合思想  转化与化归思想</a:t>
            </a:r>
          </a:p>
        </p:txBody>
      </p:sp>
    </p:spTree>
    <p:extLst>
      <p:ext uri="{BB962C8B-B14F-4D97-AF65-F5344CB8AC3E}">
        <p14:creationId xmlns:p14="http://schemas.microsoft.com/office/powerpoint/2010/main" val="17446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A9B4E4-B75A-796B-B2A1-51B7CC2D20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对称性与周期性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C49A58-AF90-EF2D-4E30-AD9A4D0728E2}"/>
              </a:ext>
            </a:extLst>
          </p:cNvPr>
          <p:cNvSpPr txBox="1"/>
          <p:nvPr/>
        </p:nvSpPr>
        <p:spPr>
          <a:xfrm>
            <a:off x="355600" y="853440"/>
            <a:ext cx="47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28</a:t>
            </a:r>
            <a:r>
              <a:rPr lang="zh-CN" altLang="en-US" sz="2400" dirty="0"/>
              <a:t>页例</a:t>
            </a:r>
            <a:r>
              <a:rPr lang="en-US" altLang="zh-CN" sz="2400" dirty="0"/>
              <a:t>2</a:t>
            </a:r>
            <a:r>
              <a:rPr lang="zh-CN" altLang="en-US" sz="2400" dirty="0"/>
              <a:t>，训练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85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E6EACA-1E3D-EDFE-D567-8FAB619EA31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对称性、周期性与单调性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45561A-1E0D-2FEB-EE56-F44CDF3C947E}"/>
              </a:ext>
            </a:extLst>
          </p:cNvPr>
          <p:cNvSpPr txBox="1"/>
          <p:nvPr/>
        </p:nvSpPr>
        <p:spPr>
          <a:xfrm>
            <a:off x="251427" y="815647"/>
            <a:ext cx="385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29</a:t>
            </a:r>
            <a:r>
              <a:rPr lang="zh-CN" altLang="en-US" sz="2400" dirty="0"/>
              <a:t>页 例</a:t>
            </a:r>
            <a:r>
              <a:rPr lang="en-US" altLang="zh-CN" sz="2400" dirty="0"/>
              <a:t>3 </a:t>
            </a:r>
            <a:r>
              <a:rPr lang="zh-CN" altLang="en-US" sz="2400" dirty="0"/>
              <a:t>训练</a:t>
            </a:r>
            <a:r>
              <a:rPr lang="en-US" altLang="zh-CN" sz="2400" dirty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86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4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7C3E2E-1A72-D4E0-E3C2-FF6145906EF6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微点突破　　抽象函数</a:t>
            </a:r>
            <a:endParaRPr lang="en-US" altLang="zh-CN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063D67-2396-1885-F976-CF21B3916F2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936" y="837470"/>
            <a:ext cx="11719240" cy="390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1.</a:t>
            </a:r>
            <a:r>
              <a:rPr lang="zh-CN" altLang="zh-CN" sz="2400" dirty="0">
                <a:latin typeface="Times New Roman"/>
                <a:cs typeface="Times New Roman"/>
              </a:rPr>
              <a:t>我们把不给出具体解析式，只给出函数的特殊条件或特征的函数称为抽象函数，解决抽象函数问题的两种常用方法有：函数性质法</a:t>
            </a:r>
            <a:r>
              <a:rPr lang="en-US" altLang="zh-CN" sz="2400" dirty="0">
                <a:latin typeface="Times New Roman"/>
                <a:cs typeface="Times New Roman"/>
              </a:rPr>
              <a:t>,</a:t>
            </a:r>
            <a:r>
              <a:rPr lang="zh-CN" altLang="zh-CN" sz="2400" dirty="0">
                <a:latin typeface="Times New Roman"/>
                <a:cs typeface="Times New Roman"/>
              </a:rPr>
              <a:t>特殊值法</a:t>
            </a:r>
            <a:r>
              <a:rPr lang="en-US" altLang="zh-CN" sz="2400" dirty="0">
                <a:latin typeface="Times New Roman"/>
                <a:cs typeface="Times New Roman"/>
              </a:rPr>
              <a:t>(</a:t>
            </a:r>
            <a:r>
              <a:rPr lang="zh-CN" altLang="en-US" sz="2400" dirty="0">
                <a:latin typeface="Times New Roman"/>
                <a:cs typeface="Times New Roman"/>
              </a:rPr>
              <a:t>赋值法）</a:t>
            </a:r>
            <a:r>
              <a:rPr lang="en-US" altLang="zh-CN" sz="2400" dirty="0">
                <a:latin typeface="Times New Roman"/>
              </a:rPr>
              <a:t>.</a:t>
            </a:r>
            <a:endParaRPr lang="zh-CN" altLang="zh-CN" sz="2400" dirty="0"/>
          </a:p>
          <a:p>
            <a:pPr marL="252000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2.</a:t>
            </a:r>
            <a:r>
              <a:rPr lang="zh-CN" altLang="zh-CN" sz="2400" dirty="0">
                <a:latin typeface="Times New Roman"/>
                <a:cs typeface="Times New Roman"/>
              </a:rPr>
              <a:t>常见的抽象函数模型：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(1)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 err="1">
                <a:latin typeface="Times New Roman"/>
              </a:rPr>
              <a:t>kx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(2)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i="1" baseline="30000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Times New Roman"/>
              </a:rPr>
              <a:t>&gt;0</a:t>
            </a:r>
            <a:r>
              <a:rPr lang="zh-CN" altLang="zh-CN" sz="2400" dirty="0">
                <a:latin typeface="Times New Roman"/>
                <a:cs typeface="Times New Roman"/>
              </a:rPr>
              <a:t>，且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+mj-ea"/>
                <a:ea typeface="+mj-ea"/>
                <a:cs typeface="Times New Roman"/>
              </a:rPr>
              <a:t>≠</a:t>
            </a:r>
            <a:r>
              <a:rPr lang="en-US" altLang="zh-CN" sz="2400" dirty="0">
                <a:latin typeface="Times New Roman"/>
              </a:rPr>
              <a:t>1)</a:t>
            </a:r>
            <a:r>
              <a:rPr lang="zh-CN" altLang="zh-CN" sz="2400" dirty="0">
                <a:latin typeface="Times New Roman"/>
                <a:cs typeface="Times New Roman"/>
              </a:rPr>
              <a:t>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(3)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 err="1">
                <a:latin typeface="Times New Roman"/>
              </a:rPr>
              <a:t>xy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dirty="0" err="1">
                <a:latin typeface="Times New Roman"/>
              </a:rPr>
              <a:t>log</a:t>
            </a:r>
            <a:r>
              <a:rPr lang="en-US" altLang="zh-CN" sz="2400" i="1" baseline="-25000" dirty="0" err="1">
                <a:latin typeface="Times New Roman"/>
              </a:rPr>
              <a:t>a</a:t>
            </a:r>
            <a:r>
              <a:rPr lang="en-US" altLang="zh-CN" sz="2400" i="1" dirty="0" err="1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Times New Roman"/>
              </a:rPr>
              <a:t>&gt;0</a:t>
            </a:r>
            <a:r>
              <a:rPr lang="zh-CN" altLang="zh-CN" sz="2400" dirty="0">
                <a:latin typeface="Times New Roman"/>
                <a:cs typeface="Times New Roman"/>
              </a:rPr>
              <a:t>，且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+mj-ea"/>
                <a:ea typeface="+mj-ea"/>
                <a:cs typeface="Times New Roman"/>
              </a:rPr>
              <a:t>≠</a:t>
            </a:r>
            <a:r>
              <a:rPr lang="en-US" altLang="zh-CN" sz="2400" dirty="0">
                <a:latin typeface="Times New Roman"/>
              </a:rPr>
              <a:t>1)</a:t>
            </a:r>
            <a:r>
              <a:rPr lang="zh-CN" altLang="zh-CN" sz="2400" dirty="0">
                <a:latin typeface="Times New Roman"/>
                <a:cs typeface="Times New Roman"/>
              </a:rPr>
              <a:t>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(4)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 err="1">
                <a:latin typeface="Times New Roman"/>
              </a:rPr>
              <a:t>xy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 err="1">
                <a:latin typeface="Times New Roman"/>
              </a:rPr>
              <a:t>x</a:t>
            </a:r>
            <a:r>
              <a:rPr lang="en-US" altLang="zh-CN" sz="2400" i="1" baseline="30000" dirty="0" err="1">
                <a:latin typeface="Times New Roman"/>
              </a:rPr>
              <a:t>a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.</a:t>
            </a:r>
            <a:endParaRPr lang="zh-CN" altLang="zh-CN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5C8FCB-48B9-CF6F-A83A-F202E3DF5C1E}"/>
              </a:ext>
            </a:extLst>
          </p:cNvPr>
          <p:cNvSpPr txBox="1"/>
          <p:nvPr/>
        </p:nvSpPr>
        <p:spPr>
          <a:xfrm>
            <a:off x="223520" y="243840"/>
            <a:ext cx="638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29</a:t>
            </a:r>
            <a:r>
              <a:rPr lang="zh-CN" altLang="en-US" sz="2400" dirty="0"/>
              <a:t>页例</a:t>
            </a:r>
            <a:r>
              <a:rPr lang="en-US" altLang="zh-CN" sz="2400" dirty="0"/>
              <a:t>1</a:t>
            </a:r>
            <a:r>
              <a:rPr lang="zh-CN" altLang="en-US" sz="2400" dirty="0"/>
              <a:t>，例</a:t>
            </a:r>
            <a:r>
              <a:rPr lang="en-US" altLang="zh-CN" sz="2400" dirty="0"/>
              <a:t>2</a:t>
            </a:r>
            <a:r>
              <a:rPr lang="zh-CN" altLang="en-US" sz="2400" dirty="0"/>
              <a:t>，训练</a:t>
            </a:r>
            <a:r>
              <a:rPr lang="en-US" altLang="zh-CN" sz="2400" dirty="0"/>
              <a:t>1</a:t>
            </a:r>
            <a:r>
              <a:rPr lang="zh-CN" altLang="en-US" sz="2400" dirty="0"/>
              <a:t>，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71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/>
              <p:cNvSpPr txBox="1"/>
              <p:nvPr/>
            </p:nvSpPr>
            <p:spPr>
              <a:xfrm>
                <a:off x="445190" y="1020377"/>
                <a:ext cx="11118177" cy="251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 一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奇偶性</a:t>
                </a:r>
                <a:endParaRPr lang="en-US" altLang="zh-CN" sz="2400" b="1" dirty="0">
                  <a:solidFill>
                    <a:srgbClr val="000000"/>
                  </a:solidFill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1.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定义：</a:t>
                </a:r>
                <a:endParaRPr lang="en-US" altLang="zh-CN" sz="2400" b="1" dirty="0">
                  <a:solidFill>
                    <a:srgbClr val="000000"/>
                  </a:solidFill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     一般地，设函数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的定义域为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∀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zh-CN" altLang="en-US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－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)=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就叫做</a:t>
                </a:r>
                <a:r>
                  <a:rPr lang="zh-CN" altLang="en-US" sz="2400" b="1" dirty="0">
                    <a:latin typeface="宋体" charset="-122"/>
                    <a:ea typeface="宋体" charset="-122"/>
                  </a:rPr>
                  <a:t>偶函数</a:t>
                </a:r>
                <a:endParaRPr lang="en-US" altLang="zh-CN" sz="2400" b="1" dirty="0"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900" dirty="0"/>
              </a:p>
            </p:txBody>
          </p:sp>
        </mc:Choice>
        <mc:Fallback xmlns="">
          <p:sp>
            <p:nvSpPr>
              <p:cNvPr id="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0" y="1020377"/>
                <a:ext cx="11118177" cy="2516073"/>
              </a:xfrm>
              <a:prstGeom prst="rect">
                <a:avLst/>
              </a:prstGeom>
              <a:blipFill>
                <a:blip r:embed="rId2"/>
                <a:stretch>
                  <a:fillRect l="-822" r="-3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93183" y="296214"/>
            <a:ext cx="18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知识梳理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313673" y="3536450"/>
                <a:ext cx="11700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  一般地，设函数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的定义域为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itchFamily="18" charset="0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itchFamily="18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CN" altLang="en-US" sz="24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－</m:t>
                        </m:r>
                        <m:r>
                          <a:rPr lang="en-US" altLang="zh-CN" sz="2400" b="1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就叫做奇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函数</a:t>
                </a:r>
                <a:endParaRPr lang="zh-CN" altLang="en-US" sz="9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3" y="3536450"/>
                <a:ext cx="11700458" cy="830997"/>
              </a:xfrm>
              <a:prstGeom prst="rect">
                <a:avLst/>
              </a:prstGeom>
              <a:blipFill>
                <a:blip r:embed="rId3"/>
                <a:stretch>
                  <a:fillRect l="-781" t="-8088" r="-3385" b="-1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701" y="862885"/>
            <a:ext cx="350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37127" y="1429555"/>
                <a:ext cx="1071522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(1)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定义域关于原点对称是函数具有奇偶性的（          ）条件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(2)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奇函数的图像关于原点对称，偶函数的图像关于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轴对称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(3)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如果一个奇函数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处有定义，即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(0)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有意义，那么一定有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(0)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＝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</m:t>
                    </m:r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(4)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是偶函数，那么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＝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(|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．</m:t>
                    </m:r>
                  </m:oMath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(5)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奇函数在两个对称的区间上具有相同的单调性；偶函数在两个对称的区间上具有相反的单调性．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7" y="1429555"/>
                <a:ext cx="10715222" cy="3970318"/>
              </a:xfrm>
              <a:prstGeom prst="rect">
                <a:avLst/>
              </a:prstGeom>
              <a:blipFill>
                <a:blip r:embed="rId2"/>
                <a:stretch>
                  <a:fillRect l="-853" r="-2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D00B94-E262-6634-DEFE-295EC46F21F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函数奇偶性的判断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D5E0157-B715-60F4-F0DF-50A61FBED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8591"/>
              </p:ext>
            </p:extLst>
          </p:nvPr>
        </p:nvGraphicFramePr>
        <p:xfrm>
          <a:off x="433388" y="761270"/>
          <a:ext cx="113252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3" imgW="11325824" imgH="1190616" progId="Word.Document.12">
                  <p:embed/>
                </p:oleObj>
              </mc:Choice>
              <mc:Fallback>
                <p:oleObj name="文档" r:id="rId3" imgW="11325824" imgH="1190616" progId="Word.Document.12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388" y="761270"/>
                        <a:ext cx="113252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C1CCA3B-983C-BFFC-3868-FE4186DAE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385176"/>
              </p:ext>
            </p:extLst>
          </p:nvPr>
        </p:nvGraphicFramePr>
        <p:xfrm>
          <a:off x="6241925" y="1057249"/>
          <a:ext cx="113252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11325824" imgH="992300" progId="Word.Document.12">
                  <p:embed/>
                </p:oleObj>
              </mc:Choice>
              <mc:Fallback>
                <p:oleObj name="文档" r:id="rId5" imgW="11325824" imgH="99230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1925" y="1057249"/>
                        <a:ext cx="1132522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67E7C00-1B6F-4297-3430-DB3321586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89226"/>
              </p:ext>
            </p:extLst>
          </p:nvPr>
        </p:nvGraphicFramePr>
        <p:xfrm>
          <a:off x="967423" y="932339"/>
          <a:ext cx="113252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11325824" imgH="595308" progId="Word.Document.12">
                  <p:embed/>
                </p:oleObj>
              </mc:Choice>
              <mc:Fallback>
                <p:oleObj name="文档" r:id="rId2" imgW="11325824" imgH="59530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7423" y="932339"/>
                        <a:ext cx="1132522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8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65841"/>
              </p:ext>
            </p:extLst>
          </p:nvPr>
        </p:nvGraphicFramePr>
        <p:xfrm>
          <a:off x="-133425" y="247948"/>
          <a:ext cx="1003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232468" imgH="5119389" progId="Word.Document.8">
                  <p:embed/>
                </p:oleObj>
              </mc:Choice>
              <mc:Fallback>
                <p:oleObj name="Document" r:id="rId2" imgW="10232468" imgH="51193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425" y="247948"/>
                        <a:ext cx="1003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802963" y="4978129"/>
            <a:ext cx="8568952" cy="1381221"/>
            <a:chOff x="251520" y="2787774"/>
            <a:chExt cx="8568952" cy="138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51520" y="2978919"/>
                  <a:ext cx="201635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zh-CN" altLang="en-US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</a:rPr>
                          <m:t>－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)=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978919"/>
                  <a:ext cx="201635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对象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4395709"/>
                    </p:ext>
                  </p:extLst>
                </p:nvPr>
              </p:nvGraphicFramePr>
              <p:xfrm>
                <a:off x="2051720" y="2902325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2902325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对象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4753717"/>
                    </p:ext>
                  </p:extLst>
                </p:nvPr>
              </p:nvGraphicFramePr>
              <p:xfrm>
                <a:off x="2051720" y="2902325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09" name="公式" r:id="rId8" imgW="164814" imgH="126780" progId="Equation.3">
                        <p:embed/>
                      </p:oleObj>
                    </mc:Choice>
                    <mc:Fallback>
                      <p:oleObj name="公式" r:id="rId8" imgW="164814" imgH="126780" progId="Equation.3">
                        <p:embed/>
                        <p:pic>
                          <p:nvPicPr>
                            <p:cNvPr id="0" name="对象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2902325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2627784" y="2971160"/>
                  <a:ext cx="25922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2971160"/>
                  <a:ext cx="259228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对象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70864979"/>
                    </p:ext>
                  </p:extLst>
                </p:nvPr>
              </p:nvGraphicFramePr>
              <p:xfrm>
                <a:off x="4932040" y="290983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32040" y="290983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对象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81609205"/>
                    </p:ext>
                  </p:extLst>
                </p:nvPr>
              </p:nvGraphicFramePr>
              <p:xfrm>
                <a:off x="4932040" y="290983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0" name="公式" r:id="rId12" imgW="164814" imgH="126780" progId="Equation.3">
                        <p:embed/>
                      </p:oleObj>
                    </mc:Choice>
                    <mc:Fallback>
                      <p:oleObj name="公式" r:id="rId12" imgW="164814" imgH="126780" progId="Equation.3">
                        <p:embed/>
                        <p:pic>
                          <p:nvPicPr>
                            <p:cNvPr id="0" name="对象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32040" y="290983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5580112" y="2787774"/>
                  <a:ext cx="2592288" cy="7325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)≠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2787774"/>
                  <a:ext cx="2592288" cy="73250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51520" y="3626991"/>
                  <a:ext cx="201635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626991"/>
                  <a:ext cx="2016359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03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对象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3598977"/>
                    </p:ext>
                  </p:extLst>
                </p:nvPr>
              </p:nvGraphicFramePr>
              <p:xfrm>
                <a:off x="2051720" y="3550397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3550397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对象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00338078"/>
                    </p:ext>
                  </p:extLst>
                </p:nvPr>
              </p:nvGraphicFramePr>
              <p:xfrm>
                <a:off x="2051720" y="3550397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1" name="公式" r:id="rId16" imgW="164814" imgH="126780" progId="Equation.3">
                        <p:embed/>
                      </p:oleObj>
                    </mc:Choice>
                    <mc:Fallback>
                      <p:oleObj name="公式" r:id="rId1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3550397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2627784" y="3619232"/>
                  <a:ext cx="25922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3619232"/>
                  <a:ext cx="2592288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对象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8121074"/>
                    </p:ext>
                  </p:extLst>
                </p:nvPr>
              </p:nvGraphicFramePr>
              <p:xfrm>
                <a:off x="4967268" y="354226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67268" y="354226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对象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8121074"/>
                    </p:ext>
                  </p:extLst>
                </p:nvPr>
              </p:nvGraphicFramePr>
              <p:xfrm>
                <a:off x="4967268" y="354226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0" name="公式" r:id="rId19" imgW="164814" imgH="126780" progId="Equation.3">
                        <p:embed/>
                      </p:oleObj>
                    </mc:Choice>
                    <mc:Fallback>
                      <p:oleObj name="公式" r:id="rId19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67268" y="354226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580112" y="3435846"/>
                  <a:ext cx="3240360" cy="7331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)≠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3435846"/>
                  <a:ext cx="3240360" cy="73314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/>
          <p:cNvSpPr txBox="1"/>
          <p:nvPr/>
        </p:nvSpPr>
        <p:spPr>
          <a:xfrm>
            <a:off x="8955663" y="1392073"/>
            <a:ext cx="291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先求定义域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23843" y="2228318"/>
            <a:ext cx="361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</a:rPr>
              <a:t>先求定义域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83816" y="3208313"/>
            <a:ext cx="405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先求定义域</a:t>
            </a:r>
          </a:p>
        </p:txBody>
      </p:sp>
    </p:spTree>
    <p:extLst>
      <p:ext uri="{BB962C8B-B14F-4D97-AF65-F5344CB8AC3E}">
        <p14:creationId xmlns:p14="http://schemas.microsoft.com/office/powerpoint/2010/main" val="32030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0234"/>
              </p:ext>
            </p:extLst>
          </p:nvPr>
        </p:nvGraphicFramePr>
        <p:xfrm>
          <a:off x="773068" y="946195"/>
          <a:ext cx="101250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ffice Word 97 - 2003 文档" r:id="rId2" imgW="10178250" imgH="3805973" progId="Word.Document.8">
                  <p:embed/>
                </p:oleObj>
              </mc:Choice>
              <mc:Fallback>
                <p:oleObj name="Microsoft Office Word 97 - 2003 文档" r:id="rId2" imgW="10178250" imgH="38059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68" y="946195"/>
                        <a:ext cx="101250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5757204-C837-E970-7E6D-8F0AE92BA8AE}"/>
              </a:ext>
            </a:extLst>
          </p:cNvPr>
          <p:cNvSpPr txBox="1"/>
          <p:nvPr/>
        </p:nvSpPr>
        <p:spPr>
          <a:xfrm>
            <a:off x="773068" y="4846320"/>
            <a:ext cx="473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</a:t>
            </a:r>
            <a:r>
              <a:rPr lang="zh-CN" altLang="en-US" sz="2400" dirty="0"/>
              <a:t>页训练</a:t>
            </a:r>
            <a:r>
              <a:rPr lang="en-US" altLang="zh-CN" sz="2400" dirty="0"/>
              <a:t>1</a:t>
            </a: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547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2971FEB-F075-B044-1952-456499C357C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考点二　函数奇偶性的应用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422A655-D593-508B-22CA-2575AE0C9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39699"/>
              </p:ext>
            </p:extLst>
          </p:nvPr>
        </p:nvGraphicFramePr>
        <p:xfrm>
          <a:off x="404813" y="701675"/>
          <a:ext cx="11183937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1311846" imgH="2375397" progId="Word.Document.12">
                  <p:embed/>
                </p:oleObj>
              </mc:Choice>
              <mc:Fallback>
                <p:oleObj name="Document" r:id="rId3" imgW="11311846" imgH="2375397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701675"/>
                        <a:ext cx="11183937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DA3F797-350A-FBED-D1C1-83CAAAE195F6}"/>
              </a:ext>
            </a:extLst>
          </p:cNvPr>
          <p:cNvSpPr txBox="1"/>
          <p:nvPr/>
        </p:nvSpPr>
        <p:spPr>
          <a:xfrm>
            <a:off x="404813" y="1422400"/>
            <a:ext cx="48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</a:t>
            </a:r>
            <a:r>
              <a:rPr lang="zh-CN" altLang="en-US" sz="2400" dirty="0"/>
              <a:t>页例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74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914</Words>
  <Application>Microsoft Office PowerPoint</Application>
  <PresentationFormat>宽屏</PresentationFormat>
  <Paragraphs>63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Office 主题</vt:lpstr>
      <vt:lpstr>文档</vt:lpstr>
      <vt:lpstr>Document</vt:lpstr>
      <vt:lpstr>公式</vt:lpstr>
      <vt:lpstr>Microsoft Office Word 97 - 2003 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lenovo</cp:lastModifiedBy>
  <cp:revision>214</cp:revision>
  <cp:lastPrinted>2025-09-05T04:25:27Z</cp:lastPrinted>
  <dcterms:created xsi:type="dcterms:W3CDTF">2015-05-05T08:02:00Z</dcterms:created>
  <dcterms:modified xsi:type="dcterms:W3CDTF">2025-09-05T04:25:51Z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