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272" r:id="rId17"/>
    <p:sldId id="273" r:id="rId18"/>
    <p:sldId id="342" r:id="rId19"/>
    <p:sldId id="275" r:id="rId20"/>
    <p:sldId id="276" r:id="rId21"/>
    <p:sldId id="352" r:id="rId22"/>
    <p:sldId id="354" r:id="rId23"/>
    <p:sldId id="277" r:id="rId24"/>
    <p:sldId id="278" r:id="rId25"/>
    <p:sldId id="279" r:id="rId26"/>
    <p:sldId id="344" r:id="rId27"/>
    <p:sldId id="345" r:id="rId28"/>
    <p:sldId id="355" r:id="rId29"/>
    <p:sldId id="356" r:id="rId30"/>
    <p:sldId id="357" r:id="rId31"/>
    <p:sldId id="359" r:id="rId32"/>
    <p:sldId id="360" r:id="rId33"/>
    <p:sldId id="361" r:id="rId34"/>
    <p:sldId id="358" r:id="rId35"/>
    <p:sldId id="362" r:id="rId36"/>
    <p:sldId id="363" r:id="rId37"/>
    <p:sldId id="364" r:id="rId38"/>
    <p:sldId id="365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66" r:id="rId51"/>
    <p:sldId id="306" r:id="rId52"/>
    <p:sldId id="367" r:id="rId53"/>
    <p:sldId id="368" r:id="rId54"/>
    <p:sldId id="307" r:id="rId55"/>
    <p:sldId id="308" r:id="rId56"/>
    <p:sldId id="309" r:id="rId57"/>
    <p:sldId id="310" r:id="rId58"/>
    <p:sldId id="343" r:id="rId59"/>
    <p:sldId id="369" r:id="rId60"/>
    <p:sldId id="370" r:id="rId61"/>
    <p:sldId id="311" r:id="rId62"/>
    <p:sldId id="335" r:id="rId63"/>
    <p:sldId id="371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>
        <p:scale>
          <a:sx n="75" d="100"/>
          <a:sy n="75" d="100"/>
        </p:scale>
        <p:origin x="522" y="44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2.xml"/><Relationship Id="rId13" Type="http://schemas.openxmlformats.org/officeDocument/2006/relationships/slide" Target="../slides/slide47.xml"/><Relationship Id="rId18" Type="http://schemas.openxmlformats.org/officeDocument/2006/relationships/slide" Target="../slides/slide55.xml"/><Relationship Id="rId3" Type="http://schemas.openxmlformats.org/officeDocument/2006/relationships/tags" Target="../tags/tag41.xml"/><Relationship Id="rId21" Type="http://schemas.openxmlformats.org/officeDocument/2006/relationships/slide" Target="../slides/slide61.xml"/><Relationship Id="rId7" Type="http://schemas.openxmlformats.org/officeDocument/2006/relationships/slide" Target="../slides/slide41.xml"/><Relationship Id="rId12" Type="http://schemas.openxmlformats.org/officeDocument/2006/relationships/slide" Target="../slides/slide46.xml"/><Relationship Id="rId17" Type="http://schemas.openxmlformats.org/officeDocument/2006/relationships/slide" Target="../slides/slide54.xml"/><Relationship Id="rId2" Type="http://schemas.openxmlformats.org/officeDocument/2006/relationships/tags" Target="../tags/tag40.xml"/><Relationship Id="rId16" Type="http://schemas.openxmlformats.org/officeDocument/2006/relationships/slide" Target="../slides/slide51.xml"/><Relationship Id="rId20" Type="http://schemas.openxmlformats.org/officeDocument/2006/relationships/slide" Target="../slides/slide57.xml"/><Relationship Id="rId1" Type="http://schemas.openxmlformats.org/officeDocument/2006/relationships/tags" Target="../tags/tag39.xml"/><Relationship Id="rId6" Type="http://schemas.openxmlformats.org/officeDocument/2006/relationships/slide" Target="../slides/slide40.xml"/><Relationship Id="rId11" Type="http://schemas.openxmlformats.org/officeDocument/2006/relationships/slide" Target="../slides/slide45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9.xml"/><Relationship Id="rId10" Type="http://schemas.openxmlformats.org/officeDocument/2006/relationships/slide" Target="../slides/slide44.xml"/><Relationship Id="rId19" Type="http://schemas.openxmlformats.org/officeDocument/2006/relationships/slide" Target="../slides/slide56.xml"/><Relationship Id="rId4" Type="http://schemas.openxmlformats.org/officeDocument/2006/relationships/tags" Target="../tags/tag42.xml"/><Relationship Id="rId9" Type="http://schemas.openxmlformats.org/officeDocument/2006/relationships/slide" Target="../slides/slide43.xml"/><Relationship Id="rId14" Type="http://schemas.openxmlformats.org/officeDocument/2006/relationships/slide" Target="../slides/slide48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9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4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package" Target="../embeddings/Microsoft_Word___5.docx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Word___2.docx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package" Target="../embeddings/Microsoft_Word___4.docx"/><Relationship Id="rId5" Type="http://schemas.openxmlformats.org/officeDocument/2006/relationships/package" Target="../embeddings/Microsoft_Word___1.docx"/><Relationship Id="rId10" Type="http://schemas.openxmlformats.org/officeDocument/2006/relationships/image" Target="../media/image7.emf"/><Relationship Id="rId4" Type="http://schemas.openxmlformats.org/officeDocument/2006/relationships/image" Target="../media/image10.png"/><Relationship Id="rId9" Type="http://schemas.openxmlformats.org/officeDocument/2006/relationships/package" Target="../embeddings/Microsoft_Word___3.docx"/><Relationship Id="rId1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0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59.png"/><Relationship Id="rId5" Type="http://schemas.openxmlformats.org/officeDocument/2006/relationships/tags" Target="../tags/tag132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3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62.png"/><Relationship Id="rId5" Type="http://schemas.openxmlformats.org/officeDocument/2006/relationships/tags" Target="../tags/tag134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IF"/><Relationship Id="rId5" Type="http://schemas.openxmlformats.org/officeDocument/2006/relationships/image" Target="../media/image12.TIF"/><Relationship Id="rId4" Type="http://schemas.openxmlformats.org/officeDocument/2006/relationships/image" Target="../media/image11.T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正弦定理和余弦定理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111641"/>
            <a:ext cx="12190413" cy="411492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84460" y="870837"/>
                <a:ext cx="1098891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0" y="870837"/>
                <a:ext cx="1098891" cy="977319"/>
              </a:xfrm>
              <a:prstGeom prst="rect">
                <a:avLst/>
              </a:prstGeom>
              <a:blipFill rotWithShape="0">
                <a:blip r:embed="rId3"/>
                <a:stretch>
                  <a:fillRect b="-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8518" y="2338084"/>
                <a:ext cx="11589417" cy="157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75°=60°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2338084"/>
                <a:ext cx="11589417" cy="1577483"/>
              </a:xfrm>
              <a:prstGeom prst="rect">
                <a:avLst/>
              </a:prstGeom>
              <a:blipFill rotWithShape="0">
                <a:blip r:embed="rId4"/>
                <a:stretch>
                  <a:fillRect l="-947"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69382" y="370691"/>
            <a:ext cx="11589417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P48T2(2)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=45°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=75°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74154"/>
            <a:ext cx="12190413" cy="390909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22830" y="1153995"/>
                <a:ext cx="825867" cy="887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30" y="1153995"/>
                <a:ext cx="825867" cy="8870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79773" y="559418"/>
            <a:ext cx="11589417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苏教必修二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P93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endParaRPr lang="en-US" altLang="zh-CN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203081"/>
                <a:ext cx="11589417" cy="3644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203081"/>
                <a:ext cx="11589417" cy="3644075"/>
              </a:xfrm>
              <a:prstGeom prst="rect">
                <a:avLst/>
              </a:prstGeom>
              <a:blipFill rotWithShape="0">
                <a:blip r:embed="rId4"/>
                <a:stretch>
                  <a:fillRect l="-947" b="-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39348"/>
            <a:ext cx="12190413" cy="405079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26585" y="1170517"/>
                <a:ext cx="1439368" cy="974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85" y="1170517"/>
                <a:ext cx="1439368" cy="9746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1649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必修四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649491"/>
              </a:xfrm>
              <a:prstGeom prst="rect">
                <a:avLst/>
              </a:prstGeom>
              <a:blipFill rotWithShape="0">
                <a:blip r:embed="rId4"/>
                <a:stretch>
                  <a:fillRect l="-947" b="-8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3357" y="1917605"/>
                <a:ext cx="11589417" cy="4447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15°=sin(60°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7" y="1917605"/>
                <a:ext cx="11589417" cy="444756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660038"/>
            <a:ext cx="12190413" cy="34903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正、余弦定理的直接应用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752072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榆林模拟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	B.(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	D.[0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正弦定理得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余弦定理知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392257" y="144463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441171"/>
            <a:ext cx="12190413" cy="38158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595354"/>
                <a:ext cx="11589417" cy="5733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5354"/>
                <a:ext cx="11589417" cy="5733814"/>
              </a:xfrm>
              <a:prstGeom prst="rect">
                <a:avLst/>
              </a:prstGeom>
              <a:blipFill rotWithShape="0">
                <a:blip r:embed="rId4"/>
                <a:stretch>
                  <a:fillRect l="-947" t="-1170" b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722812" y="115915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在解三角形中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如果式子中含有角的余弦或边的二次式时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要考虑用余弦定理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如果式子中含有角的正弦或边的一次式时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则考虑用正弦定理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以上特征都不明显时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则要考虑两个定理都有可能用到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三角形解的个数的判断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已知两角和一边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该三角形是确定的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其解是唯一的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已知两边和一边的对角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该三角形具有不确定性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通常根据三角函数值的有界性和大边对大角定理进行判断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153982"/>
            <a:ext cx="12190413" cy="30914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067049" y="142767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315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根据正弦定理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1594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22746"/>
            <a:ext cx="12190413" cy="37406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44593"/>
                <a:ext cx="11589417" cy="5254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由正弦定理及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4593"/>
                <a:ext cx="11589417" cy="5254965"/>
              </a:xfrm>
              <a:prstGeom prst="rect">
                <a:avLst/>
              </a:prstGeom>
              <a:blipFill rotWithShape="0">
                <a:blip r:embed="rId4"/>
                <a:stretch>
                  <a:fillRect l="-947" b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733159" y="135203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利用正、余弦定理判断三角形的形状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556407" y="1673017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276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齐齐哈尔调研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分别是内角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的形状为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钝角三角形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直角或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钝角三角形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锐角三角形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2768835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掌握正弦定理、余弦定理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并能解决一些简单的三角形度量问题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621443"/>
                <a:ext cx="11589417" cy="5218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621443"/>
                <a:ext cx="11589417" cy="5218095"/>
              </a:xfrm>
              <a:prstGeom prst="rect">
                <a:avLst/>
              </a:prstGeom>
              <a:blipFill rotWithShape="0">
                <a:blip r:embed="rId3"/>
                <a:stretch>
                  <a:fillRect l="-947" b="-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重庆诊断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为直角三角形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=25°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必有两解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锐角三角形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502335" y="75025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0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5421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44593"/>
                <a:ext cx="11589417" cy="5473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为等腰三角形或直角三角形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=40sin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25°&lt;40sin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30°=40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必有两解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&gt;sin(90°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由题意及二倍角的余弦公式知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但不能说明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4593"/>
                <a:ext cx="11589417" cy="5473934"/>
              </a:xfrm>
              <a:prstGeom prst="rect">
                <a:avLst/>
              </a:prstGeom>
              <a:blipFill rotWithShape="0">
                <a:blip r:embed="rId3"/>
                <a:stretch>
                  <a:fillRect l="-947" t="-223" b="-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判断三角形形状的技巧总结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整理出边的相应关系从而判断三角形是否为等边或等腰三角形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通过三角恒等变换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得出内角之间的关系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从而判断三角形是否为锐角、直角或钝角三角形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求解三角形形状问题时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既要从边的角度考虑又要从角的角度考虑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以免漏解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385166"/>
            <a:ext cx="12190413" cy="28266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33018"/>
                <a:ext cx="11589417" cy="4893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且满足条件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中的一个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试判断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并写出推理过程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如果选择多个条件分别解答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3018"/>
                <a:ext cx="11589417" cy="4893776"/>
              </a:xfrm>
              <a:prstGeom prst="rect">
                <a:avLst/>
              </a:prstGeom>
              <a:blipFill rotWithShape="0">
                <a:blip r:embed="rId3"/>
                <a:stretch>
                  <a:fillRect l="-947" b="-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20929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98293"/>
                <a:ext cx="11589417" cy="5583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推理如下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推理如下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8293"/>
                <a:ext cx="11589417" cy="5583260"/>
              </a:xfrm>
              <a:prstGeom prst="rect">
                <a:avLst/>
              </a:prstGeom>
              <a:blipFill rotWithShape="0">
                <a:blip r:embed="rId3"/>
                <a:stretch>
                  <a:fillRect l="-947" t="-546" b="-1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三角形的面积、周长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4789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)(2024·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sin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[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思路分析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利用条件式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和余弦定理求出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的结果及正弦定理求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代入公式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中求得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478932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2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0637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82" y="621443"/>
            <a:ext cx="11589417" cy="571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规范解答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由余弦定理的推论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endParaRPr lang="en-US" altLang="zh-CN" sz="2600" b="1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91191"/>
              </p:ext>
            </p:extLst>
          </p:nvPr>
        </p:nvGraphicFramePr>
        <p:xfrm>
          <a:off x="465295" y="1269525"/>
          <a:ext cx="4384549" cy="1014502"/>
        </p:xfrm>
        <a:graphic>
          <a:graphicData uri="http://schemas.openxmlformats.org/drawingml/2006/table">
            <a:tbl>
              <a:tblPr/>
              <a:tblGrid>
                <a:gridCol w="4384549"/>
              </a:tblGrid>
              <a:tr h="101450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65804" y="1053497"/>
                <a:ext cx="4285980" cy="12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𝐜𝐨𝐬</m:t>
                      </m:r>
                      <m:r>
                        <a:rPr lang="en-US" altLang="zh-CN" sz="2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altLang="zh-CN" sz="2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</m:t>
                          </m:r>
                        </m:den>
                      </m:f>
                      <m:r>
                        <a:rPr lang="en-US" altLang="zh-CN" sz="2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600" b="1">
                  <a:solidFill>
                    <a:prstClr val="black"/>
                  </a:solidFill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4" y="1053497"/>
                <a:ext cx="4285980" cy="12305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862671" y="1256824"/>
                <a:ext cx="4828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600" b="1" baseline="30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❷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71" y="1256824"/>
                <a:ext cx="48282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508733" y="3658521"/>
                <a:ext cx="3400803" cy="959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</a:t>
                </a:r>
                <a14:m>
                  <m:oMath xmlns:m="http://schemas.openxmlformats.org/officeDocument/2006/math"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33" y="3658521"/>
                <a:ext cx="3400803" cy="959878"/>
              </a:xfrm>
              <a:prstGeom prst="rect">
                <a:avLst/>
              </a:prstGeom>
              <a:blipFill rotWithShape="0">
                <a:blip r:embed="rId5"/>
                <a:stretch>
                  <a:fillRect l="-3226" r="-2330" b="-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52484" y="2336959"/>
                <a:ext cx="13060513" cy="14272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根据条件式的结构特征、转化为余弦定理求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4" y="2336959"/>
                <a:ext cx="13060513" cy="1427250"/>
              </a:xfrm>
              <a:prstGeom prst="rect">
                <a:avLst/>
              </a:prstGeom>
              <a:blipFill rotWithShape="0">
                <a:blip r:embed="rId6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465804" y="4701330"/>
                <a:ext cx="6092825" cy="15877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.(5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baseline="30000">
                    <a:solidFill>
                      <a:prstClr val="black"/>
                    </a:solidFill>
                    <a:latin typeface="MS Mincho" panose="02020609040205080304" pitchFamily="49" charset="-128"/>
                    <a:cs typeface="MS Mincho" panose="02020609040205080304" pitchFamily="49" charset="-128"/>
                  </a:rPr>
                  <a:t>❶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.(6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4" y="4701330"/>
                <a:ext cx="6092825" cy="1587742"/>
              </a:xfrm>
              <a:prstGeom prst="rect">
                <a:avLst/>
              </a:prstGeom>
              <a:blipFill rotWithShape="0">
                <a:blip r:embed="rId7"/>
                <a:stretch>
                  <a:fillRect l="-1800" b="-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987245" y="3849275"/>
            <a:ext cx="3645550" cy="632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5000"/>
              </a:lnSpc>
              <a:tabLst>
                <a:tab pos="2970530" algn="l"/>
              </a:tabLst>
            </a:pP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代入已知等式求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40484"/>
              </p:ext>
            </p:extLst>
          </p:nvPr>
        </p:nvGraphicFramePr>
        <p:xfrm>
          <a:off x="391636" y="3683000"/>
          <a:ext cx="3606800" cy="1041400"/>
        </p:xfrm>
        <a:graphic>
          <a:graphicData uri="http://schemas.openxmlformats.org/drawingml/2006/table">
            <a:tbl>
              <a:tblPr/>
              <a:tblGrid>
                <a:gridCol w="3606800"/>
              </a:tblGrid>
              <a:tr h="10414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541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69382" y="633018"/>
                <a:ext cx="11589417" cy="159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3018"/>
                <a:ext cx="11589417" cy="1598386"/>
              </a:xfrm>
              <a:prstGeom prst="rect">
                <a:avLst/>
              </a:prstGeom>
              <a:blipFill rotWithShape="0">
                <a:blip r:embed="rId3"/>
                <a:stretch>
                  <a:fillRect l="-947" b="-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262477" y="2196493"/>
                <a:ext cx="9812557" cy="12645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altLang="zh-CN" sz="2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den>
                    </m:f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f>
                              <m:fPr>
                                <m:ctrlPr>
                                  <a:rPr lang="zh-CN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e>
                      <m:sup>
                        <m:r>
                          <a:rPr lang="en-US" altLang="zh-CN" sz="2600" b="1" i="1" baseline="30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❹</m:t>
                        </m:r>
                      </m:sup>
                    </m:sSup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,∴</m:t>
                    </m:r>
                    <m:r>
                      <a:rPr lang="en-US" altLang="zh-CN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zh-CN" sz="2600" b="1" baseline="30000" smtClean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7" y="2196493"/>
                <a:ext cx="9812557" cy="1264577"/>
              </a:xfrm>
              <a:prstGeom prst="rect">
                <a:avLst/>
              </a:prstGeom>
              <a:blipFill rotWithShape="0">
                <a:blip r:embed="rId4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89604" y="3772948"/>
                <a:ext cx="8109551" cy="763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400" b="1" smtClean="0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04" y="3772948"/>
                <a:ext cx="8109551" cy="763735"/>
              </a:xfrm>
              <a:prstGeom prst="rect">
                <a:avLst/>
              </a:prstGeom>
              <a:blipFill rotWithShape="0">
                <a:blip r:embed="rId5"/>
                <a:stretch>
                  <a:fillRect l="-1203" b="-7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27218"/>
              </p:ext>
            </p:extLst>
          </p:nvPr>
        </p:nvGraphicFramePr>
        <p:xfrm>
          <a:off x="732631" y="2235232"/>
          <a:ext cx="3837686" cy="1384300"/>
        </p:xfrm>
        <a:graphic>
          <a:graphicData uri="http://schemas.openxmlformats.org/drawingml/2006/table">
            <a:tbl>
              <a:tblPr/>
              <a:tblGrid>
                <a:gridCol w="3837686"/>
              </a:tblGrid>
              <a:tr h="13843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557617" y="2209959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>
                <a:solidFill>
                  <a:prstClr val="black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❸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99044" y="2629736"/>
            <a:ext cx="5912196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5000"/>
              </a:lnSpc>
              <a:tabLst>
                <a:tab pos="2970530" algn="l"/>
              </a:tabLst>
            </a:pP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利用正弦定理得出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的关系式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6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491204" y="4551518"/>
                <a:ext cx="6092825" cy="9025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4" y="4551518"/>
                <a:ext cx="6092825" cy="902555"/>
              </a:xfrm>
              <a:prstGeom prst="rect">
                <a:avLst/>
              </a:prstGeom>
              <a:blipFill rotWithShape="0">
                <a:blip r:embed="rId6"/>
                <a:stretch>
                  <a:fillRect l="-1802" b="-6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3513140" y="4789456"/>
            <a:ext cx="9812557" cy="5789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35000"/>
              </a:lnSpc>
              <a:tabLst>
                <a:tab pos="2970530" algn="l"/>
              </a:tabLst>
            </a:pPr>
            <a:r>
              <a:rPr lang="en-US" altLang="zh-CN" sz="2600" b="1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</a:t>
            </a:r>
            <a:r>
              <a:rPr lang="zh-CN" altLang="zh-CN" sz="2600" b="1">
                <a:solidFill>
                  <a:prstClr val="black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的面积公式及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的关系式列方程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6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491204" y="5641323"/>
                <a:ext cx="6092825" cy="6222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.(13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260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4" y="5641323"/>
                <a:ext cx="6092825" cy="622222"/>
              </a:xfrm>
              <a:prstGeom prst="rect">
                <a:avLst/>
              </a:prstGeom>
              <a:blipFill rotWithShape="0">
                <a:blip r:embed="rId7"/>
                <a:stretch>
                  <a:fillRect l="-1802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95300" y="4660900"/>
          <a:ext cx="2997200" cy="901700"/>
        </p:xfrm>
        <a:graphic>
          <a:graphicData uri="http://schemas.openxmlformats.org/drawingml/2006/table">
            <a:tbl>
              <a:tblPr/>
              <a:tblGrid>
                <a:gridCol w="2997200"/>
              </a:tblGrid>
              <a:tr h="9017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829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09868"/>
                <a:ext cx="11589417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满分规则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得步骤分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处的实质是解三角方程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要注意写清楚角的范围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根据范围得到角的值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否则易失步骤分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得关键分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处把条件式转化为余弦定理推论的形式是求角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处利用正弦定理得到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的关系式是求边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得计算分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处涉及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的正弦值的计算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需转化为特殊角的三角函数值求解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9868"/>
                <a:ext cx="11589417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947" b="-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256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81713"/>
            <a:ext cx="12190413" cy="35125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47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7290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60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589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8915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6360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248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48745"/>
              </a:xfrm>
              <a:prstGeom prst="rect">
                <a:avLst/>
              </a:prstGeom>
              <a:blipFill rotWithShape="0">
                <a:blip r:embed="rId3"/>
                <a:stretch>
                  <a:fillRect l="-947" b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657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射影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定理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0957" y="986774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的三边是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它们所对的角分别是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95712"/>
            <a:ext cx="12190413" cy="371920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典例</a:t>
            </a:r>
            <a:r>
              <a:rPr lang="zh-CN" altLang="zh-CN" sz="2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内角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的对边分别为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(1+2cos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则下列等式成立的是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因为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(1+2cos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=90°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0°&lt;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&lt;90°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0582584" y="131730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189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405416"/>
                <a:ext cx="11589417" cy="5623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由正弦和余弦定理得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𝒂𝒃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𝒂𝒃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05416"/>
                <a:ext cx="11589417" cy="562301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68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7189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05416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由正弦定理及射影定理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又因为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76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64089"/>
            <a:ext cx="12190413" cy="34202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874580" cy="5082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r>
                      <a:rPr lang="en-US" altLang="zh-CN" sz="26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874580" cy="5082032"/>
              </a:xfrm>
              <a:prstGeom prst="rect">
                <a:avLst/>
              </a:prstGeom>
              <a:blipFill rotWithShape="0">
                <a:blip r:embed="rId4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479732" y="13582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44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26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425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射影定理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由射影定理知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4253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4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182084"/>
            <a:ext cx="12190413" cy="30319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780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月八省联考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D.48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6=24.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8081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277955" y="205798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026144"/>
            <a:ext cx="12190413" cy="42059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4313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1368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972117" y="60986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952295"/>
            <a:ext cx="12190413" cy="33403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516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新乡模拟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为直角三角形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钝角三角形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的形状无法确定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的最大内角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16831"/>
              </a:xfrm>
              <a:prstGeom prst="rect">
                <a:avLst/>
              </a:prstGeom>
              <a:blipFill rotWithShape="0">
                <a:blip r:embed="rId4"/>
                <a:stretch>
                  <a:fillRect l="-947" r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230759" y="12286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57586"/>
            <a:ext cx="12190413" cy="39004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783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4.(2024·T8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8389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9563213" y="79117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83882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074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7440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0499252" y="80274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549957"/>
            <a:ext cx="12190413" cy="36898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27226"/>
                <a:ext cx="11589417" cy="546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韶关模拟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的最长边的长为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则最短边的长为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最短边长为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最短边的长为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7226"/>
                <a:ext cx="11589417" cy="5467331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 b="-3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3245348" y="135822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486879"/>
            <a:ext cx="12190413" cy="27606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203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杭州模拟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0379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357533" y="181881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27854"/>
            <a:ext cx="12190413" cy="4018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27226"/>
                <a:ext cx="11589417" cy="555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石家庄质检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cos[π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pc="-12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spc="-12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spc="-12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spc="-12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pc="-12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7226"/>
                <a:ext cx="11589417" cy="5557099"/>
              </a:xfrm>
              <a:prstGeom prst="rect">
                <a:avLst/>
              </a:prstGeom>
              <a:blipFill rotWithShape="0">
                <a:blip r:embed="rId4"/>
                <a:stretch>
                  <a:fillRect l="-947" t="-548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684551" y="103034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248797"/>
            <a:ext cx="12190413" cy="29893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254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根据余弦定理可知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5470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499829" y="1853536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49250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重庆诊断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满足下列条件的三角形有两个解的是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=54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=39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=120°		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=30°			D.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=26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=15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829826" y="121165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814320"/>
            <a:ext cx="1158941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正、余弦定理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若内角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所对的边分别是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600" b="1"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外接圆半径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748252"/>
                  </p:ext>
                </p:extLst>
              </p:nvPr>
            </p:nvGraphicFramePr>
            <p:xfrm>
              <a:off x="478504" y="1982357"/>
              <a:ext cx="10801350" cy="44175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45625"/>
                    <a:gridCol w="4183772"/>
                    <a:gridCol w="5571953"/>
                  </a:tblGrid>
                  <a:tr h="257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定理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93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公式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=___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__________;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__________________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sz="2400" b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i="1">
                                      <a:effectLst/>
                                      <a:latin typeface="Times New Roman" panose="020206030504050203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=2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59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常见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变形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_____________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_____________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_____________</m:t>
                              </m:r>
                            </m:oMath>
                          </a14:m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(1)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_______;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(2)sin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=_____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(3)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="1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∶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zh-CN" sz="2400" b="1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∶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_____________________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(4)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748252"/>
                  </p:ext>
                </p:extLst>
              </p:nvPr>
            </p:nvGraphicFramePr>
            <p:xfrm>
              <a:off x="478504" y="1982357"/>
              <a:ext cx="10801350" cy="437324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45625"/>
                    <a:gridCol w="4183772"/>
                    <a:gridCol w="5571953"/>
                  </a:tblGrid>
                  <a:tr h="493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984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公式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=___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__________;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__________________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3880" t="-42723" r="-219" b="-209390"/>
                          </a:stretch>
                        </a:blipFill>
                      </a:tcPr>
                    </a:tc>
                  </a:tr>
                  <a:tr h="25810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常见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变形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219" t="-71698" r="-133673" b="-5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3880" t="-71698" r="-219" b="-51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矩形 16"/>
          <p:cNvSpPr/>
          <p:nvPr/>
        </p:nvSpPr>
        <p:spPr>
          <a:xfrm>
            <a:off x="2657188" y="2500511"/>
            <a:ext cx="2247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bc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cos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</a:t>
            </a:r>
            <a:endParaRPr lang="zh-CN" altLang="en-US" sz="2200" dirty="0"/>
          </a:p>
        </p:txBody>
      </p:sp>
      <p:sp>
        <p:nvSpPr>
          <p:cNvPr id="18" name="矩形 17"/>
          <p:cNvSpPr/>
          <p:nvPr/>
        </p:nvSpPr>
        <p:spPr>
          <a:xfrm>
            <a:off x="2580899" y="2909997"/>
            <a:ext cx="2247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ca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cos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endParaRPr lang="zh-CN" altLang="en-US" sz="2200" dirty="0"/>
          </a:p>
        </p:txBody>
      </p:sp>
      <p:sp>
        <p:nvSpPr>
          <p:cNvPr id="19" name="矩形 18"/>
          <p:cNvSpPr/>
          <p:nvPr/>
        </p:nvSpPr>
        <p:spPr>
          <a:xfrm>
            <a:off x="2546174" y="3266944"/>
            <a:ext cx="22797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ab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cos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en-US" sz="2200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23653"/>
              </p:ext>
            </p:extLst>
          </p:nvPr>
        </p:nvGraphicFramePr>
        <p:xfrm>
          <a:off x="6673838" y="2560988"/>
          <a:ext cx="733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文档" r:id="rId5" imgW="734577" imgH="801196" progId="Word.Document.12">
                  <p:embed/>
                </p:oleObj>
              </mc:Choice>
              <mc:Fallback>
                <p:oleObj name="文档" r:id="rId5" imgW="734577" imgH="80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3838" y="2560988"/>
                        <a:ext cx="7334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86355"/>
              </p:ext>
            </p:extLst>
          </p:nvPr>
        </p:nvGraphicFramePr>
        <p:xfrm>
          <a:off x="7775096" y="2562141"/>
          <a:ext cx="733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文档" r:id="rId7" imgW="734577" imgH="802999" progId="Word.Document.12">
                  <p:embed/>
                </p:oleObj>
              </mc:Choice>
              <mc:Fallback>
                <p:oleObj name="文档" r:id="rId7" imgW="734577" imgH="8029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096" y="2562141"/>
                        <a:ext cx="733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68992"/>
              </p:ext>
            </p:extLst>
          </p:nvPr>
        </p:nvGraphicFramePr>
        <p:xfrm>
          <a:off x="3275280" y="3860077"/>
          <a:ext cx="1428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文档" r:id="rId9" imgW="1429564" imgH="801196" progId="Word.Document.12">
                  <p:embed/>
                </p:oleObj>
              </mc:Choice>
              <mc:Fallback>
                <p:oleObj name="文档" r:id="rId9" imgW="1429564" imgH="801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280" y="3860077"/>
                        <a:ext cx="1428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3413"/>
              </p:ext>
            </p:extLst>
          </p:nvPr>
        </p:nvGraphicFramePr>
        <p:xfrm>
          <a:off x="3298430" y="4592389"/>
          <a:ext cx="13239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文档" r:id="rId11" imgW="1330588" imgH="801196" progId="Word.Document.12">
                  <p:embed/>
                </p:oleObj>
              </mc:Choice>
              <mc:Fallback>
                <p:oleObj name="文档" r:id="rId11" imgW="1330588" imgH="801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430" y="4592389"/>
                        <a:ext cx="13239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92776"/>
              </p:ext>
            </p:extLst>
          </p:nvPr>
        </p:nvGraphicFramePr>
        <p:xfrm>
          <a:off x="3351038" y="5329518"/>
          <a:ext cx="1428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文档" r:id="rId13" imgW="1429564" imgH="801196" progId="Word.Document.12">
                  <p:embed/>
                </p:oleObj>
              </mc:Choice>
              <mc:Fallback>
                <p:oleObj name="文档" r:id="rId13" imgW="1429564" imgH="801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038" y="5329518"/>
                        <a:ext cx="1428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8039449" y="3837645"/>
            <a:ext cx="1116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R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endParaRPr lang="zh-CN" altLang="en-US" sz="2200" dirty="0"/>
          </a:p>
        </p:txBody>
      </p:sp>
      <p:sp>
        <p:nvSpPr>
          <p:cNvPr id="26" name="矩形 25"/>
          <p:cNvSpPr/>
          <p:nvPr/>
        </p:nvSpPr>
        <p:spPr>
          <a:xfrm>
            <a:off x="9597911" y="3818122"/>
            <a:ext cx="1116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R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468321" y="4208612"/>
                <a:ext cx="540533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zh-CN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zh-CN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zh-CN" altLang="en-US" sz="1800" dirty="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21" y="4208612"/>
                <a:ext cx="540533" cy="61664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7515645" y="4945447"/>
            <a:ext cx="2560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200" b="1" i="1" dirty="0" err="1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altLang="zh-CN" sz="2200" b="1" dirty="0" err="1">
                <a:solidFill>
                  <a:srgbClr val="C00000"/>
                </a:solidFill>
                <a:latin typeface="宋体"/>
                <a:cs typeface="Times New Roman"/>
              </a:rPr>
              <a:t>∶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/>
              </a:rPr>
              <a:t>sin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200" b="1" i="1" dirty="0" err="1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altLang="zh-CN" sz="2200" b="1" dirty="0" err="1">
                <a:solidFill>
                  <a:srgbClr val="C00000"/>
                </a:solidFill>
                <a:latin typeface="宋体"/>
                <a:cs typeface="Times New Roman"/>
              </a:rPr>
              <a:t>∶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/>
              </a:rPr>
              <a:t>sin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5" grpId="0"/>
      <p:bldP spid="26" grpId="0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103131"/>
            <a:ext cx="12190413" cy="63611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46201"/>
                <a:ext cx="11589417" cy="584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只有一解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则有两解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则有两解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46201"/>
                <a:ext cx="11589417" cy="5842305"/>
              </a:xfrm>
              <a:prstGeom prst="rect">
                <a:avLst/>
              </a:prstGeom>
              <a:blipFill rotWithShape="0">
                <a:blip r:embed="rId3"/>
                <a:stretch>
                  <a:fillRect b="-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245374"/>
            <a:ext cx="12190413" cy="29551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04076"/>
                <a:ext cx="11589417" cy="5674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温州检测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由以下各条件分别能得出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为等边三角形的有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076"/>
                <a:ext cx="11589417" cy="567469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095206" y="1124430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00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200964"/>
                <a:ext cx="11589417" cy="598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00964"/>
                <a:ext cx="11589417" cy="5984074"/>
              </a:xfrm>
              <a:prstGeom prst="rect">
                <a:avLst/>
              </a:prstGeom>
              <a:blipFill rotWithShape="0">
                <a:blip r:embed="rId3"/>
                <a:stretch>
                  <a:fillRect l="-947" b="-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00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4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4870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6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668990"/>
            <a:ext cx="12190413" cy="349057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2084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084738"/>
              </a:xfrm>
              <a:prstGeom prst="rect">
                <a:avLst/>
              </a:prstGeom>
              <a:blipFill rotWithShape="0">
                <a:blip r:embed="rId4"/>
                <a:stretch>
                  <a:fillRect l="-947" b="-2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391368" y="1721345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3357" y="2554111"/>
                <a:ext cx="11589417" cy="3362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7" y="2554111"/>
                <a:ext cx="11589417" cy="3362780"/>
              </a:xfrm>
              <a:prstGeom prst="rect">
                <a:avLst/>
              </a:prstGeom>
              <a:blipFill rotWithShape="0">
                <a:blip r:embed="rId5"/>
                <a:stretch>
                  <a:fillRect l="-947" b="-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27697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80957" y="565452"/>
                <a:ext cx="11589417" cy="1423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沈阳质检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57" y="565452"/>
                <a:ext cx="11589417" cy="1423595"/>
              </a:xfrm>
              <a:prstGeom prst="rect">
                <a:avLst/>
              </a:prstGeom>
              <a:blipFill rotWithShape="0">
                <a:blip r:embed="rId4"/>
                <a:stretch>
                  <a:fillRect l="-947" b="-3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4019477" y="896928"/>
                <a:ext cx="825867" cy="881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019477" y="896928"/>
                <a:ext cx="825867" cy="8817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02806" y="1952329"/>
                <a:ext cx="11589417" cy="4338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06" y="1952329"/>
                <a:ext cx="11589417" cy="4338432"/>
              </a:xfrm>
              <a:prstGeom prst="rect">
                <a:avLst/>
              </a:prstGeom>
              <a:blipFill rotWithShape="0">
                <a:blip r:embed="rId7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07297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484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太原调研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484574"/>
              </a:xfrm>
              <a:prstGeom prst="rect">
                <a:avLst/>
              </a:prstGeom>
              <a:blipFill rotWithShape="0">
                <a:blip r:embed="rId4"/>
                <a:stretch>
                  <a:fillRect l="-947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9767665" y="1099797"/>
                <a:ext cx="937436" cy="670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767665" y="1099797"/>
                <a:ext cx="937436" cy="6701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2970" y="1987055"/>
                <a:ext cx="11589417" cy="4178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0" y="1987055"/>
                <a:ext cx="11589417" cy="4178067"/>
              </a:xfrm>
              <a:prstGeom prst="rect">
                <a:avLst/>
              </a:prstGeom>
              <a:blipFill rotWithShape="0">
                <a:blip r:embed="rId7"/>
                <a:stretch>
                  <a:fillRect l="-947" t="-1460"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882089"/>
            <a:ext cx="12190413" cy="33543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515651"/>
                <a:ext cx="11589417" cy="5279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5651"/>
                <a:ext cx="11589417" cy="5279074"/>
              </a:xfrm>
              <a:prstGeom prst="rect">
                <a:avLst/>
              </a:prstGeom>
              <a:blipFill rotWithShape="0">
                <a:blip r:embed="rId3"/>
                <a:stretch>
                  <a:fillRect l="-947" t="-693" r="-53" b="-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491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再从条件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这三个条件中选择一个作为已知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如果选择的条件不符合要求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如果选择多个符合要求的条件分别解答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按第一个解答计分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19808"/>
              </a:xfrm>
              <a:prstGeom prst="rect">
                <a:avLst/>
              </a:prstGeom>
              <a:blipFill rotWithShape="0">
                <a:blip r:embed="rId2"/>
                <a:stretch>
                  <a:fillRect l="-947" b="-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20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不符合要求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故不选择条件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0277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9382" y="62144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解的情况如下</a:t>
            </a:r>
            <a:r>
              <a:rPr lang="en-US" altLang="zh-CN" sz="2600" b="1">
                <a:latin typeface="Times New Roman" panose="02020603050405020304" pitchFamily="18" charset="0"/>
              </a:rPr>
              <a:t>: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8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1774666" y="2253120"/>
            <a:ext cx="1573068" cy="1686138"/>
          </a:xfrm>
          <a:prstGeom prst="rect">
            <a:avLst/>
          </a:prstGeom>
        </p:spPr>
      </p:pic>
      <p:pic>
        <p:nvPicPr>
          <p:cNvPr id="7" name="image82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3911786" y="2421734"/>
            <a:ext cx="1686138" cy="1348910"/>
          </a:xfrm>
          <a:prstGeom prst="rect">
            <a:avLst/>
          </a:prstGeom>
        </p:spPr>
      </p:pic>
      <p:pic>
        <p:nvPicPr>
          <p:cNvPr id="8" name="image83.jpeg"/>
          <p:cNvPicPr/>
          <p:nvPr/>
        </p:nvPicPr>
        <p:blipFill>
          <a:blip r:embed="rId5"/>
          <a:stretch>
            <a:fillRect/>
          </a:stretch>
        </p:blipFill>
        <p:spPr>
          <a:xfrm>
            <a:off x="6341736" y="2421734"/>
            <a:ext cx="1686138" cy="1348910"/>
          </a:xfrm>
          <a:prstGeom prst="rect">
            <a:avLst/>
          </a:prstGeom>
        </p:spPr>
      </p:pic>
      <p:pic>
        <p:nvPicPr>
          <p:cNvPr id="9" name="image84.jpeg"/>
          <p:cNvPicPr/>
          <p:nvPr/>
        </p:nvPicPr>
        <p:blipFill>
          <a:blip r:embed="rId6"/>
          <a:stretch>
            <a:fillRect/>
          </a:stretch>
        </p:blipFill>
        <p:spPr>
          <a:xfrm>
            <a:off x="9179906" y="2421734"/>
            <a:ext cx="1235840" cy="134891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3229"/>
              </p:ext>
            </p:extLst>
          </p:nvPr>
        </p:nvGraphicFramePr>
        <p:xfrm>
          <a:off x="478504" y="1281099"/>
          <a:ext cx="10585323" cy="4988406"/>
        </p:xfrm>
        <a:graphic>
          <a:graphicData uri="http://schemas.openxmlformats.org/drawingml/2006/table">
            <a:tbl>
              <a:tblPr firstRow="1" firstCol="1" bandRow="1"/>
              <a:tblGrid>
                <a:gridCol w="1211542"/>
                <a:gridCol w="1817315"/>
                <a:gridCol w="2441899"/>
                <a:gridCol w="2306216"/>
                <a:gridCol w="1296162"/>
                <a:gridCol w="1512189"/>
              </a:tblGrid>
              <a:tr h="568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为锐角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为钝角或直角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21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45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关系式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解的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个数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227682" y="5385612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一解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0077" y="539718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两解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2674" y="5293685"/>
            <a:ext cx="85472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一解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06228" y="5293683"/>
            <a:ext cx="85472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一解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81504" y="5270536"/>
            <a:ext cx="85472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无解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424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+25+5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负值舍去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2437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4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926712"/>
            <a:ext cx="12190413" cy="3288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627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c·c·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2718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275498"/>
            <a:ext cx="12190413" cy="4939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4610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6101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185047"/>
            <a:ext cx="12190413" cy="49810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5652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5250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321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三角形常用面积公式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为内切圆半径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2127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369787"/>
            <a:ext cx="12190413" cy="490458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633018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715586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734006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351056"/>
                <a:ext cx="11589417" cy="47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三角形中的三角函数关系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两边之和大于第三边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两边之差小于第三边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351056"/>
                <a:ext cx="11589417" cy="4752776"/>
              </a:xfrm>
              <a:prstGeom prst="rect">
                <a:avLst/>
              </a:prstGeom>
              <a:blipFill rotWithShape="0">
                <a:blip r:embed="rId6"/>
                <a:stretch>
                  <a:fillRect l="-947" b="-2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4566473"/>
            <a:ext cx="12190413" cy="171488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18970" y="164370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三角形中三边之比等于相应的三个内角之比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的六个元素中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已知任意三个元素可求其他元素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为直角三角形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为钝角三角形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三角形中三边之比等于相应的三个内角的正弦值之比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已知三角时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不可求三边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不一定为锐角三角形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仅确定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9938" y="2226230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29556" y="2847267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02227" y="4020001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1672</Words>
  <Application>Microsoft Office PowerPoint</Application>
  <PresentationFormat>自定义</PresentationFormat>
  <Paragraphs>477</Paragraphs>
  <Slides>64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80" baseType="lpstr">
      <vt:lpstr>MS Mincho</vt:lpstr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51</cp:revision>
  <dcterms:created xsi:type="dcterms:W3CDTF">2024-01-05T07:50:57Z</dcterms:created>
  <dcterms:modified xsi:type="dcterms:W3CDTF">2025-02-27T09:34:38Z</dcterms:modified>
</cp:coreProperties>
</file>