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" ContentType="image/t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264" r:id="rId9"/>
    <p:sldId id="265" r:id="rId10"/>
    <p:sldId id="313" r:id="rId11"/>
    <p:sldId id="268" r:id="rId12"/>
    <p:sldId id="338" r:id="rId13"/>
    <p:sldId id="339" r:id="rId14"/>
    <p:sldId id="269" r:id="rId15"/>
    <p:sldId id="270" r:id="rId16"/>
    <p:sldId id="352" r:id="rId17"/>
    <p:sldId id="271" r:id="rId18"/>
    <p:sldId id="353" r:id="rId19"/>
    <p:sldId id="314" r:id="rId20"/>
    <p:sldId id="315" r:id="rId21"/>
    <p:sldId id="316" r:id="rId22"/>
    <p:sldId id="275" r:id="rId23"/>
    <p:sldId id="276" r:id="rId24"/>
    <p:sldId id="354" r:id="rId25"/>
    <p:sldId id="355" r:id="rId26"/>
    <p:sldId id="277" r:id="rId27"/>
    <p:sldId id="278" r:id="rId28"/>
    <p:sldId id="279" r:id="rId29"/>
    <p:sldId id="280" r:id="rId30"/>
    <p:sldId id="356" r:id="rId31"/>
    <p:sldId id="281" r:id="rId32"/>
    <p:sldId id="357" r:id="rId33"/>
    <p:sldId id="282" r:id="rId34"/>
    <p:sldId id="283" r:id="rId35"/>
    <p:sldId id="358" r:id="rId36"/>
    <p:sldId id="362" r:id="rId37"/>
    <p:sldId id="363" r:id="rId38"/>
    <p:sldId id="359" r:id="rId39"/>
    <p:sldId id="295" r:id="rId40"/>
    <p:sldId id="296" r:id="rId41"/>
    <p:sldId id="364" r:id="rId42"/>
    <p:sldId id="297" r:id="rId43"/>
    <p:sldId id="298" r:id="rId44"/>
    <p:sldId id="365" r:id="rId45"/>
    <p:sldId id="299" r:id="rId46"/>
    <p:sldId id="366" r:id="rId47"/>
    <p:sldId id="300" r:id="rId48"/>
    <p:sldId id="301" r:id="rId49"/>
    <p:sldId id="367" r:id="rId50"/>
    <p:sldId id="302" r:id="rId51"/>
    <p:sldId id="368" r:id="rId52"/>
    <p:sldId id="303" r:id="rId53"/>
    <p:sldId id="369" r:id="rId54"/>
    <p:sldId id="304" r:id="rId55"/>
    <p:sldId id="370" r:id="rId56"/>
    <p:sldId id="371" r:id="rId57"/>
    <p:sldId id="305" r:id="rId58"/>
    <p:sldId id="372" r:id="rId59"/>
    <p:sldId id="306" r:id="rId60"/>
    <p:sldId id="373" r:id="rId61"/>
    <p:sldId id="374" r:id="rId62"/>
    <p:sldId id="307" r:id="rId63"/>
    <p:sldId id="375" r:id="rId64"/>
    <p:sldId id="308" r:id="rId65"/>
    <p:sldId id="376" r:id="rId66"/>
    <p:sldId id="309" r:id="rId67"/>
    <p:sldId id="377" r:id="rId68"/>
    <p:sldId id="310" r:id="rId69"/>
    <p:sldId id="378" r:id="rId70"/>
    <p:sldId id="343" r:id="rId71"/>
    <p:sldId id="311" r:id="rId72"/>
    <p:sldId id="335" r:id="rId73"/>
    <p:sldId id="379" r:id="rId74"/>
    <p:sldId id="351" r:id="rId7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80" d="100"/>
          <a:sy n="80" d="100"/>
        </p:scale>
        <p:origin x="54" y="3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3.xml"/><Relationship Id="rId13" Type="http://schemas.openxmlformats.org/officeDocument/2006/relationships/slide" Target="../slides/slide52.xml"/><Relationship Id="rId18" Type="http://schemas.openxmlformats.org/officeDocument/2006/relationships/slide" Target="../slides/slide64.xml"/><Relationship Id="rId3" Type="http://schemas.openxmlformats.org/officeDocument/2006/relationships/tags" Target="../tags/tag41.xml"/><Relationship Id="rId21" Type="http://schemas.openxmlformats.org/officeDocument/2006/relationships/slide" Target="../slides/slide71.xml"/><Relationship Id="rId7" Type="http://schemas.openxmlformats.org/officeDocument/2006/relationships/slide" Target="../slides/slide42.xml"/><Relationship Id="rId12" Type="http://schemas.openxmlformats.org/officeDocument/2006/relationships/slide" Target="../slides/slide50.xml"/><Relationship Id="rId17" Type="http://schemas.openxmlformats.org/officeDocument/2006/relationships/slide" Target="../slides/slide62.xml"/><Relationship Id="rId2" Type="http://schemas.openxmlformats.org/officeDocument/2006/relationships/tags" Target="../tags/tag40.xml"/><Relationship Id="rId16" Type="http://schemas.openxmlformats.org/officeDocument/2006/relationships/slide" Target="../slides/slide59.xml"/><Relationship Id="rId20" Type="http://schemas.openxmlformats.org/officeDocument/2006/relationships/slide" Target="../slides/slide68.xml"/><Relationship Id="rId1" Type="http://schemas.openxmlformats.org/officeDocument/2006/relationships/tags" Target="../tags/tag39.xml"/><Relationship Id="rId6" Type="http://schemas.openxmlformats.org/officeDocument/2006/relationships/slide" Target="../slides/slide40.xml"/><Relationship Id="rId11" Type="http://schemas.openxmlformats.org/officeDocument/2006/relationships/slide" Target="../slides/slide48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7.xml"/><Relationship Id="rId10" Type="http://schemas.openxmlformats.org/officeDocument/2006/relationships/slide" Target="../slides/slide47.xml"/><Relationship Id="rId19" Type="http://schemas.openxmlformats.org/officeDocument/2006/relationships/slide" Target="../slides/slide66.xml"/><Relationship Id="rId4" Type="http://schemas.openxmlformats.org/officeDocument/2006/relationships/tags" Target="../tags/tag42.xml"/><Relationship Id="rId9" Type="http://schemas.openxmlformats.org/officeDocument/2006/relationships/slide" Target="../slides/slide45.xml"/><Relationship Id="rId14" Type="http://schemas.openxmlformats.org/officeDocument/2006/relationships/slide" Target="../slides/slide54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ar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6670"/>
            <a:ext cx="12213590" cy="688467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ark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1845" cy="518414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27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7.TIF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7.png"/><Relationship Id="rId5" Type="http://schemas.openxmlformats.org/officeDocument/2006/relationships/image" Target="../media/image28.TIF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TIF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40.png"/><Relationship Id="rId5" Type="http://schemas.openxmlformats.org/officeDocument/2006/relationships/tags" Target="../tags/tag7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30.TIF"/><Relationship Id="rId5" Type="http://schemas.openxmlformats.org/officeDocument/2006/relationships/image" Target="../media/image32.png"/><Relationship Id="rId4" Type="http://schemas.openxmlformats.org/officeDocument/2006/relationships/tags" Target="../tags/tag8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9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31.T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5" Type="http://schemas.openxmlformats.org/officeDocument/2006/relationships/image" Target="../media/image55.png"/><Relationship Id="rId4" Type="http://schemas.openxmlformats.org/officeDocument/2006/relationships/image" Target="../media/image34.T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64.png"/><Relationship Id="rId4" Type="http://schemas.openxmlformats.org/officeDocument/2006/relationships/image" Target="../media/image35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5" Type="http://schemas.openxmlformats.org/officeDocument/2006/relationships/image" Target="../media/image48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__1.doc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emf"/><Relationship Id="rId4" Type="http://schemas.openxmlformats.org/officeDocument/2006/relationships/image" Target="../media/image13.tiff"/><Relationship Id="rId9" Type="http://schemas.openxmlformats.org/officeDocument/2006/relationships/package" Target="../embeddings/Microsoft_Word___2.docx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5.TIF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9.png"/><Relationship Id="rId5" Type="http://schemas.openxmlformats.org/officeDocument/2006/relationships/tags" Target="../tags/tag135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Relationship Id="rId5" Type="http://schemas.openxmlformats.org/officeDocument/2006/relationships/image" Target="../media/image90.png"/><Relationship Id="rId4" Type="http://schemas.openxmlformats.org/officeDocument/2006/relationships/image" Target="../media/image76.T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2.xml"/><Relationship Id="rId5" Type="http://schemas.openxmlformats.org/officeDocument/2006/relationships/image" Target="../media/image81.TIF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Relationship Id="rId5" Type="http://schemas.openxmlformats.org/officeDocument/2006/relationships/image" Target="../media/image102.png"/><Relationship Id="rId4" Type="http://schemas.openxmlformats.org/officeDocument/2006/relationships/image" Target="../media/image82.T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第四章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三角函数</a:t>
            </a:r>
            <a:r>
              <a:rPr lang="en-US" altLang="zh-CN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解三角形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0" y="5158030"/>
            <a:ext cx="11730099" cy="8002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函数</a:t>
            </a:r>
            <a:r>
              <a:rPr lang="en-US" altLang="zh-CN" sz="4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en-US" altLang="zh-CN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4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en-US" altLang="zh-CN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sin(</a:t>
            </a:r>
            <a:r>
              <a:rPr lang="en-US" altLang="zh-CN" sz="4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ωx</a:t>
            </a:r>
            <a:r>
              <a:rPr lang="en-US" altLang="zh-CN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4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φ</a:t>
            </a:r>
            <a:r>
              <a:rPr lang="en-US" altLang="zh-CN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的图象及应用</a:t>
            </a:r>
            <a:endParaRPr lang="zh-CN" alt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26755" y="798088"/>
                <a:ext cx="11474670" cy="2906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个单位长度后所得图象的解析式是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先平移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后伸缩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的平移单位长度为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先伸缩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后平移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的平移单位长度为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时平移的长度不相等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798088"/>
                <a:ext cx="11474670" cy="2906821"/>
              </a:xfrm>
              <a:prstGeom prst="rect">
                <a:avLst/>
              </a:prstGeom>
              <a:blipFill rotWithShape="0">
                <a:blip r:embed="rId3"/>
                <a:stretch>
                  <a:fillRect l="-956" r="-638" b="-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586952" y="179566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B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745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P239T2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为了得到函数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只需把函数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的图象上所有的点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横坐标不变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横坐标不变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45338"/>
              </a:xfrm>
              <a:prstGeom prst="rect">
                <a:avLst/>
              </a:prstGeom>
              <a:blipFill rotWithShape="0">
                <a:blip r:embed="rId2"/>
                <a:stretch>
                  <a:fillRect l="-947" b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701739"/>
            <a:ext cx="12190413" cy="355928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009173" y="1542124"/>
                <a:ext cx="2440220" cy="915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173" y="1542124"/>
                <a:ext cx="2440220" cy="915764"/>
              </a:xfrm>
              <a:prstGeom prst="rect">
                <a:avLst/>
              </a:prstGeom>
              <a:blipFill rotWithShape="0">
                <a:blip r:embed="rId3"/>
                <a:stretch>
                  <a:fillRect l="-4500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321337" y="600661"/>
                <a:ext cx="11589417" cy="1971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苏教必修一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P212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练习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T4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后得到函数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37" y="600661"/>
                <a:ext cx="11589417" cy="1971630"/>
              </a:xfrm>
              <a:prstGeom prst="rect">
                <a:avLst/>
              </a:prstGeom>
              <a:blipFill rotWithShape="0">
                <a:blip r:embed="rId4"/>
                <a:stretch>
                  <a:fillRect l="-947" b="-6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2578386"/>
                <a:ext cx="11589417" cy="1814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578386"/>
                <a:ext cx="11589417" cy="1814023"/>
              </a:xfrm>
              <a:prstGeom prst="rect">
                <a:avLst/>
              </a:prstGeom>
              <a:blipFill rotWithShape="0">
                <a:blip r:embed="rId5"/>
                <a:stretch>
                  <a:fillRect l="-947" b="-16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62417"/>
            <a:ext cx="12190413" cy="315374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E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04258" y="2272187"/>
            <a:ext cx="68640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3056" y="608743"/>
            <a:ext cx="7871793" cy="237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北师大必修二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P52B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55600" indent="-355600"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&lt;2π)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一个周期的图象如图所示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9255" y="708890"/>
            <a:ext cx="3672459" cy="2415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409069" y="1998904"/>
                <a:ext cx="665567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069" y="1998904"/>
                <a:ext cx="665567" cy="88440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218398" y="1981676"/>
                <a:ext cx="574196" cy="965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398" y="1981676"/>
                <a:ext cx="574196" cy="9652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34482" y="3260336"/>
                <a:ext cx="11589417" cy="2761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=4π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82" y="3260336"/>
                <a:ext cx="11589417" cy="2761782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7" grpId="0" autoUpdateAnimBg="0"/>
      <p:bldP spid="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492953"/>
            <a:ext cx="12190413" cy="38013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的图象及变换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1590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要列表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1590756"/>
              </a:xfrm>
              <a:prstGeom prst="rect">
                <a:avLst/>
              </a:prstGeom>
              <a:blipFill rotWithShape="0">
                <a:blip r:embed="rId5"/>
                <a:stretch>
                  <a:fillRect l="-947" b="-4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24982" y="2298859"/>
                <a:ext cx="11589417" cy="1386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列表如下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82" y="2298859"/>
                <a:ext cx="11589417" cy="1386277"/>
              </a:xfrm>
              <a:prstGeom prst="rect">
                <a:avLst/>
              </a:prstGeom>
              <a:blipFill rotWithShape="0">
                <a:blip r:embed="rId6"/>
                <a:stretch>
                  <a:fillRect l="-947" b="-10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3320429"/>
                  </p:ext>
                </p:extLst>
              </p:nvPr>
            </p:nvGraphicFramePr>
            <p:xfrm>
              <a:off x="2422747" y="3553173"/>
              <a:ext cx="7594282" cy="22529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00312"/>
                    <a:gridCol w="900234"/>
                    <a:gridCol w="900234"/>
                    <a:gridCol w="1104683"/>
                    <a:gridCol w="1090393"/>
                    <a:gridCol w="1253073"/>
                    <a:gridCol w="1145353"/>
                  </a:tblGrid>
                  <a:tr h="8805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4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𝟏𝟑</m:t>
                                    </m:r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868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4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𝟏𝟏</m:t>
                                    </m:r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8552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3320429"/>
                  </p:ext>
                </p:extLst>
              </p:nvPr>
            </p:nvGraphicFramePr>
            <p:xfrm>
              <a:off x="2422747" y="3553173"/>
              <a:ext cx="7594282" cy="225291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00312"/>
                    <a:gridCol w="900234"/>
                    <a:gridCol w="900234"/>
                    <a:gridCol w="1104683"/>
                    <a:gridCol w="1090393"/>
                    <a:gridCol w="1253073"/>
                    <a:gridCol w="1145353"/>
                  </a:tblGrid>
                  <a:tr h="880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508" t="-690" r="-534010" b="-16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33784" t="-690" r="-610811" b="-16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233784" t="-690" r="-510811" b="-16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377095" t="-690" r="-221229" b="-16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563830" t="-690" r="-1064" b="-169655"/>
                          </a:stretch>
                        </a:blipFill>
                      </a:tcPr>
                    </a:tc>
                  </a:tr>
                  <a:tr h="8868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233784" t="-100000" r="-510811" b="-68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272928" t="-100000" r="-317680" b="-68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377095" t="-100000" r="-221229" b="-68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414563" t="-100000" r="-92233" b="-68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8552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4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4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24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26637"/>
            <a:ext cx="12190413" cy="63209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描点、连线得图象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882" y="1678606"/>
            <a:ext cx="3132264" cy="35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56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13571"/>
            <a:ext cx="12190413" cy="48807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0692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的图象可由函数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的图象经过怎样的变换得到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485551"/>
                <a:ext cx="11589417" cy="3610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的图象上的所有点向左平移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的图象上所有点的横坐标缩短到原来的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上所有点的纵坐标伸长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横坐标不变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485551"/>
                <a:ext cx="11589417" cy="3610540"/>
              </a:xfrm>
              <a:prstGeom prst="rect">
                <a:avLst/>
              </a:prstGeom>
              <a:blipFill rotWithShape="0">
                <a:blip r:embed="rId3"/>
                <a:stretch>
                  <a:fillRect l="-947" r="-2367" b="-5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069811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25682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33939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35781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269382" y="2096311"/>
                <a:ext cx="11589417" cy="3888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的图象常用如下两种方法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五点法作图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五点法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的简图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主要是通过变量代换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来求出相应的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通过列表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计算得出五点坐标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描点后得出图象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图象的变换法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的图象通过变换得到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的图象有两种途径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先平移后伸缩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先伸缩后平移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96311"/>
                <a:ext cx="11589417" cy="3888693"/>
              </a:xfrm>
              <a:prstGeom prst="rect">
                <a:avLst/>
              </a:prstGeom>
              <a:blipFill rotWithShape="0">
                <a:blip r:embed="rId6"/>
                <a:stretch>
                  <a:fillRect l="-947" b="-29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844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56682" y="621443"/>
                <a:ext cx="11589417" cy="5459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为了得到函数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pc="-12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图象上所有点的横坐标缩短到原来的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图象上所有点的横坐标伸长到原来的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再将所有点的横坐标伸长到原来的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pc="-12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再将所有点的横坐标缩短到原来的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endParaRPr lang="zh-CN" altLang="zh-CN" sz="115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82" y="621443"/>
                <a:ext cx="11589417" cy="5459123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 b="-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51388" y="15161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的物理意义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能画出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了解参数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对函数图象变化的影响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会用三角函数解决一些简单实际问题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体会三角函数是描述周期变化现象的重要函数模型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20693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380016"/>
                <a:ext cx="11589417" cy="5697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的图象上所有点的横坐标缩短到原来的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再将所得图象向右平移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的图象向右平移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再将所得图象上所有点的横坐标缩短到原来的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0016"/>
                <a:ext cx="11589417" cy="5697650"/>
              </a:xfrm>
              <a:prstGeom prst="rect">
                <a:avLst/>
              </a:prstGeom>
              <a:blipFill rotWithShape="0">
                <a:blip r:embed="rId3"/>
                <a:stretch>
                  <a:fillRect l="-947" r="-105" b="-1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39446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596043"/>
                <a:ext cx="11589417" cy="43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B.4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上的图象恰好是三个周期的图象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96043"/>
                <a:ext cx="11589417" cy="4368568"/>
              </a:xfrm>
              <a:prstGeom prst="rect">
                <a:avLst/>
              </a:prstGeom>
              <a:blipFill rotWithShape="0">
                <a:blip r:embed="rId4"/>
                <a:stretch>
                  <a:fillRect l="-947" b="-2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85158" y="134585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8228" y="3791043"/>
            <a:ext cx="3564191" cy="22437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62477" y="4953411"/>
            <a:ext cx="4468223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这两个图象共有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由图象确定函数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的解析式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095206" y="1682019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7986093" cy="1590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河南名校调研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7986093" cy="1590756"/>
              </a:xfrm>
              <a:prstGeom prst="rect">
                <a:avLst/>
              </a:prstGeom>
              <a:blipFill rotWithShape="0">
                <a:blip r:embed="rId4"/>
                <a:stretch>
                  <a:fillRect l="-13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894238"/>
            <a:ext cx="3006217" cy="2748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63337" y="2317059"/>
                <a:ext cx="7986093" cy="1328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37" y="2317059"/>
                <a:ext cx="7986093" cy="1328762"/>
              </a:xfrm>
              <a:prstGeom prst="rect">
                <a:avLst/>
              </a:prstGeom>
              <a:blipFill rotWithShape="0">
                <a:blip r:embed="rId6"/>
                <a:stretch>
                  <a:fillRect l="-1374" b="-105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6929"/>
            <a:ext cx="12190413" cy="61713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85410" y="812070"/>
                <a:ext cx="9282255" cy="5152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10" y="812070"/>
                <a:ext cx="9282255" cy="5152501"/>
              </a:xfrm>
              <a:prstGeom prst="rect">
                <a:avLst/>
              </a:prstGeom>
              <a:blipFill rotWithShape="0">
                <a:blip r:embed="rId3"/>
                <a:stretch>
                  <a:fillRect l="-11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395229"/>
            <a:ext cx="12190413" cy="28990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354489"/>
                <a:ext cx="7338013" cy="2975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(2)(2023·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新高考Ⅱ卷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的两个交点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(π)=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54489"/>
                <a:ext cx="7338013" cy="2975110"/>
              </a:xfrm>
              <a:prstGeom prst="rect">
                <a:avLst/>
              </a:prstGeom>
              <a:blipFill rotWithShape="0">
                <a:blip r:embed="rId4"/>
                <a:stretch>
                  <a:fillRect l="-1495" b="-1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2"/>
                </p:custDataLst>
              </p:nvPr>
            </p:nvSpPr>
            <p:spPr>
              <a:xfrm>
                <a:off x="2607179" y="1924051"/>
                <a:ext cx="870303" cy="1277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smtClean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2607179" y="1924051"/>
                <a:ext cx="870303" cy="1277016"/>
              </a:xfrm>
              <a:prstGeom prst="rect">
                <a:avLst/>
              </a:prstGeom>
              <a:blipFill rotWithShape="0">
                <a:blip r:embed="rId6"/>
                <a:stretch>
                  <a:fillRect l="-6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8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1726" y="621443"/>
            <a:ext cx="3438271" cy="2062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70982" y="3395230"/>
                <a:ext cx="7338013" cy="2385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对比正弦函数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的图象易知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中的第五点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Z.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82" y="3395230"/>
                <a:ext cx="7338013" cy="2385461"/>
              </a:xfrm>
              <a:prstGeom prst="rect">
                <a:avLst/>
              </a:prstGeom>
              <a:blipFill rotWithShape="0">
                <a:blip r:embed="rId8"/>
                <a:stretch>
                  <a:fillRect l="-1495" b="-1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3766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08743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𝟓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𝟔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8743"/>
                <a:ext cx="11589417" cy="200843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511795"/>
                <a:ext cx="11589417" cy="330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两式相减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(π)=sin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511795"/>
                <a:ext cx="11589417" cy="3306996"/>
              </a:xfrm>
              <a:prstGeom prst="rect">
                <a:avLst/>
              </a:prstGeom>
              <a:blipFill rotWithShape="0">
                <a:blip r:embed="rId4"/>
                <a:stretch>
                  <a:fillRect l="-947" b="-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83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866611"/>
            <a:ext cx="12190413" cy="435956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06632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14889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16731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312448" y="1895192"/>
                <a:ext cx="11411052" cy="4149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的步骤和方法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确定函数的最大值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和最小值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确定函数的最小正周期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常用方法如下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把图象上的一个已知点代入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此时要注意该点在上升区间上还是在下降区间上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或把图象的最高点或最低点代入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8" y="1895192"/>
                <a:ext cx="11411052" cy="4149726"/>
              </a:xfrm>
              <a:prstGeom prst="rect">
                <a:avLst/>
              </a:prstGeom>
              <a:blipFill rotWithShape="0">
                <a:blip r:embed="rId6"/>
                <a:stretch>
                  <a:fillRect l="-962" r="-588" b="-2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756313"/>
            <a:ext cx="12190413" cy="35125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9543"/>
                <a:ext cx="11589417" cy="5383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(1)(2023·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全国乙卷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的图象的两条相邻对称轴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9543"/>
                <a:ext cx="11589417" cy="5383205"/>
              </a:xfrm>
              <a:prstGeom prst="rect">
                <a:avLst/>
              </a:prstGeom>
              <a:blipFill rotWithShape="0">
                <a:blip r:embed="rId4"/>
                <a:stretch>
                  <a:fillRect l="-947" b="-2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651142" y="144917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86687"/>
            <a:ext cx="12190413" cy="341490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18116"/>
            <a:ext cx="77700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北京延庆区调研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的部分图象如图所示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|&lt;π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1152112" y="1777049"/>
                <a:ext cx="2724464" cy="915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152112" y="1777049"/>
                <a:ext cx="2724464" cy="915764"/>
              </a:xfrm>
              <a:prstGeom prst="rect">
                <a:avLst/>
              </a:prstGeom>
              <a:blipFill rotWithShape="0">
                <a:blip r:embed="rId5"/>
                <a:stretch>
                  <a:fillRect l="-402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9714" y="697675"/>
            <a:ext cx="2916047" cy="3013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2819813"/>
                <a:ext cx="7770067" cy="3178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2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2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个最小正周期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2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2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2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|&lt;π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819813"/>
                <a:ext cx="7770067" cy="3178819"/>
              </a:xfrm>
              <a:prstGeom prst="rect">
                <a:avLst/>
              </a:prstGeom>
              <a:blipFill rotWithShape="0">
                <a:blip r:embed="rId7"/>
                <a:stretch>
                  <a:fillRect l="-1412" t="-1919" b="-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4150359"/>
            <a:ext cx="12190413" cy="204712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三角函数图象、性质的综合应用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5204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图象与性质的综合应用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重庆质检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的图象相邻两条对称轴之间的距离为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5204502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4378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752072"/>
                <a:ext cx="11589417" cy="3719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371903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7100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301228"/>
            <a:ext cx="12190413" cy="38762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739372"/>
                <a:ext cx="11589417" cy="5323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图象上所有点的横坐标变为原来的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再将所得图象向左平移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讨论函数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39372"/>
                <a:ext cx="11589417" cy="5323317"/>
              </a:xfrm>
              <a:prstGeom prst="rect">
                <a:avLst/>
              </a:prstGeom>
              <a:blipFill rotWithShape="0">
                <a:blip r:embed="rId3"/>
                <a:stretch>
                  <a:fillRect l="-947" r="-736" b="-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835335"/>
            <a:ext cx="12190413" cy="342512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96043"/>
                <a:ext cx="11589417" cy="21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三角函数的零点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方程的根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问题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上有唯一解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96043"/>
                <a:ext cx="11589417" cy="2122376"/>
              </a:xfrm>
              <a:prstGeom prst="rect">
                <a:avLst/>
              </a:prstGeom>
              <a:blipFill rotWithShape="0">
                <a:blip r:embed="rId4"/>
                <a:stretch>
                  <a:fillRect l="-947" b="-6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4023836" y="1979833"/>
            <a:ext cx="1838965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{2}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794207"/>
                <a:ext cx="11589417" cy="1967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所以其函数图象如图所示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794207"/>
                <a:ext cx="11589417" cy="1967590"/>
              </a:xfrm>
              <a:prstGeom prst="rect">
                <a:avLst/>
              </a:prstGeom>
              <a:blipFill rotWithShape="0">
                <a:blip r:embed="rId5"/>
                <a:stretch>
                  <a:fillRect l="-947" b="-6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1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3257" y="2877692"/>
            <a:ext cx="2452624" cy="2635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2167" y="4802156"/>
                <a:ext cx="8621090" cy="125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只有一个交点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上有唯一解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结合函数图象可知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67" y="4802156"/>
                <a:ext cx="8621090" cy="1257780"/>
              </a:xfrm>
              <a:prstGeom prst="rect">
                <a:avLst/>
              </a:prstGeom>
              <a:blipFill rotWithShape="0">
                <a:blip r:embed="rId7"/>
                <a:stretch>
                  <a:fillRect l="-1273" t="-2427" b="-3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28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的性质时可将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视为一个整体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利用换元法和数形结合思想研究其单调性、对称性和最值等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方程根的个数可转化为两个函数图象的交点个数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46843"/>
                <a:ext cx="11589417" cy="5280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蚌埠质检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的图象上所有点向右平移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然后横坐标伸长为原来的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且最小正周期为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中心对称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的解集为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个解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6843"/>
                <a:ext cx="11589417" cy="528003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3185255" y="2494542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60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33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根据题意可得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𝝎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为奇函数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3870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4771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255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图象的一个对称中心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5528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535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101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不是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的子集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在同一直角坐标系中分别画出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01781"/>
              </a:xfrm>
              <a:prstGeom prst="rect">
                <a:avLst/>
              </a:prstGeom>
              <a:blipFill rotWithShape="0">
                <a:blip r:embed="rId3"/>
                <a:stretch>
                  <a:fillRect l="-947" b="-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467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10200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两函数图象在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636" y="929732"/>
            <a:ext cx="3240405" cy="25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51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922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福建十一校联考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2209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7620095" y="21209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6478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1782" y="653462"/>
                <a:ext cx="11589417" cy="5152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+1=sin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53462"/>
                <a:ext cx="11589417" cy="515262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8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3106800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24250" y="517901"/>
                <a:ext cx="11589417" cy="5426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再将所得图象上各点的纵坐标伸长到原来的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将图象上各点的纵坐标伸长到原来的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横坐标不变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50" y="517901"/>
                <a:ext cx="11589417" cy="5426998"/>
              </a:xfrm>
              <a:prstGeom prst="rect">
                <a:avLst/>
              </a:prstGeom>
              <a:blipFill rotWithShape="0">
                <a:blip r:embed="rId4"/>
                <a:stretch>
                  <a:fillRect l="-947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0393954" y="151497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武汉模拟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的图象的一部分如图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则图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中的函数图象对应的函数是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2587974" y="119838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855" y="1972106"/>
            <a:ext cx="4858164" cy="2820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4993426"/>
                <a:ext cx="11589417" cy="990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993426"/>
                <a:ext cx="11589417" cy="990592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2088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将题图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个单位长度可得题图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故题图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中的函数图象对应的函数是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088200"/>
              </a:xfrm>
              <a:prstGeom prst="rect">
                <a:avLst/>
              </a:prstGeom>
              <a:blipFill rotWithShape="0">
                <a:blip r:embed="rId3"/>
                <a:stretch>
                  <a:fillRect l="-947" b="-6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5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9282256" cy="2489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安徽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A10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部分图象如图所示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9282256" cy="2489015"/>
              </a:xfrm>
              <a:prstGeom prst="rect">
                <a:avLst/>
              </a:prstGeom>
              <a:blipFill rotWithShape="0">
                <a:blip r:embed="rId3"/>
                <a:stretch>
                  <a:fillRect l="-1182" b="-2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847058" y="236754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4811" y="511640"/>
            <a:ext cx="2653462" cy="3216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23510" y="2799006"/>
                <a:ext cx="8850201" cy="1888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A.4sin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B.4sin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C.4sin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D.4sin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10" y="2799006"/>
                <a:ext cx="8850201" cy="1888850"/>
              </a:xfrm>
              <a:prstGeom prst="rect">
                <a:avLst/>
              </a:prstGeom>
              <a:blipFill rotWithShape="0">
                <a:blip r:embed="rId5"/>
                <a:stretch>
                  <a:fillRect l="-1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442526" cy="513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)=4sin(3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(0)=4sin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442526" cy="5138907"/>
              </a:xfrm>
              <a:prstGeom prst="rect">
                <a:avLst/>
              </a:prstGeom>
              <a:blipFill rotWithShape="0">
                <a:blip r:embed="rId3"/>
                <a:stretch>
                  <a:fillRect l="-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5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058914"/>
            <a:ext cx="12190413" cy="31996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5553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岳阳质检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的一个零点是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个单位长度后得图象的解析式为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个单位长度得到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53251"/>
              </a:xfrm>
              <a:prstGeom prst="rect">
                <a:avLst/>
              </a:prstGeom>
              <a:blipFill rotWithShape="0">
                <a:blip r:embed="rId4"/>
                <a:stretch>
                  <a:fillRect l="-947" r="-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569168" y="131280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3552737"/>
            <a:ext cx="12190413" cy="27415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841814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黑龙江联考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|&lt;π)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的部分图象如图所示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2π]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内的零点个数为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2596142" y="18083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460" y="354650"/>
            <a:ext cx="2537968" cy="27686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88737" y="2324259"/>
            <a:ext cx="8418147" cy="122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A.3	B.4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C.5	D.6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9931" y="3429794"/>
                <a:ext cx="10713291" cy="27529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)=2cos(2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的图象过点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附近单调递增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31" y="3429794"/>
                <a:ext cx="10713291" cy="2752933"/>
              </a:xfrm>
              <a:prstGeom prst="rect">
                <a:avLst/>
              </a:prstGeom>
              <a:blipFill rotWithShape="0">
                <a:blip r:embed="rId5"/>
                <a:stretch>
                  <a:fillRect l="-1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719931" y="354489"/>
                <a:ext cx="10713291" cy="576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31" y="354489"/>
                <a:ext cx="10713291" cy="5767028"/>
              </a:xfrm>
              <a:prstGeom prst="rect">
                <a:avLst/>
              </a:prstGeom>
              <a:blipFill rotWithShape="0">
                <a:blip r:embed="rId3"/>
                <a:stretch>
                  <a:fillRect l="-1024" b="-1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3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850170"/>
                <a:ext cx="11589417" cy="1514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 algn="just">
                  <a:lnSpc>
                    <a:spcPct val="150000"/>
                  </a:lnSpc>
                  <a:spcAft>
                    <a:spcPts val="0"/>
                  </a:spcAft>
                  <a:tabLst>
                    <a:tab pos="2700655" algn="l"/>
                    <a:tab pos="5311140" algn="l"/>
                    <a:tab pos="801116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五点法</a:t>
                </a:r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一个周期内的简图时</a:t>
                </a:r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要找五个关键点</a:t>
                </a:r>
                <a:endParaRPr lang="zh-CN" altLang="zh-CN" sz="1050" kern="1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850170"/>
                <a:ext cx="11589417" cy="1514838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 b="-8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8712700"/>
                  </p:ext>
                </p:extLst>
              </p:nvPr>
            </p:nvGraphicFramePr>
            <p:xfrm>
              <a:off x="478504" y="2476786"/>
              <a:ext cx="11233404" cy="335669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36384"/>
                    <a:gridCol w="1163817"/>
                    <a:gridCol w="1745044"/>
                    <a:gridCol w="1402584"/>
                    <a:gridCol w="2142078"/>
                    <a:gridCol w="2243497"/>
                  </a:tblGrid>
                  <a:tr h="12581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𝝋</m:t>
                                  </m:r>
                                </m:num>
                                <m:den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num>
                                <m:den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den>
                              </m:f>
                            </m:oMath>
                          </a14:m>
                          <a:endParaRPr lang="zh-CN" sz="1150" i="1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2600" b="1" i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num>
                                <m:den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𝝋</m:t>
                                  </m:r>
                                </m:num>
                                <m:den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den>
                              </m:f>
                            </m:oMath>
                          </a14:m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4230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1150" i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600" b="1" i="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1150" i="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754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sin(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8712700"/>
                  </p:ext>
                </p:extLst>
              </p:nvPr>
            </p:nvGraphicFramePr>
            <p:xfrm>
              <a:off x="478504" y="2476786"/>
              <a:ext cx="11233404" cy="335669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36384"/>
                    <a:gridCol w="1163817"/>
                    <a:gridCol w="1745044"/>
                    <a:gridCol w="1402584"/>
                    <a:gridCol w="2142078"/>
                    <a:gridCol w="2243497"/>
                  </a:tblGrid>
                  <a:tr h="125818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1847" t="-483" r="-331707" b="-173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19602" t="-483" r="-105114" b="-173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4230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1150" i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600" b="1" i="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π</a:t>
                          </a:r>
                          <a:endParaRPr lang="zh-CN" sz="1150" i="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754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sin(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3312255" y="3019882"/>
                <a:ext cx="490840" cy="625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6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𝝋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endParaRPr lang="zh-CN" altLang="en-US" sz="2600" dirty="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255" y="3019882"/>
                <a:ext cx="490840" cy="625812"/>
              </a:xfrm>
              <a:prstGeom prst="rect">
                <a:avLst/>
              </a:prstGeom>
              <a:blipFill rotWithShape="0">
                <a:blip r:embed="rId5"/>
                <a:stretch>
                  <a:fillRect l="-22222" t="-1942" b="-9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044406" y="2837258"/>
                <a:ext cx="1148840" cy="783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𝛑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𝝋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𝝎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406" y="2837258"/>
                <a:ext cx="1148840" cy="7831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9919541" y="2806986"/>
                <a:ext cx="1347613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altLang="zh-CN" sz="2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𝛑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𝝋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𝝎</m:t>
                          </m:r>
                        </m:den>
                      </m:f>
                    </m:oMath>
                  </m:oMathPara>
                </a14:m>
                <a:endParaRPr lang="zh-CN" altLang="en-US" sz="2600" dirty="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541" y="2806986"/>
                <a:ext cx="1347613" cy="84388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4835574" y="3859007"/>
                <a:ext cx="497251" cy="11210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𝛑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zh-CN" sz="2600" i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574" y="3859007"/>
                <a:ext cx="497251" cy="11210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016906" y="4125934"/>
                <a:ext cx="696024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zh-CN" sz="2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𝛑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906" y="4125934"/>
                <a:ext cx="696024" cy="84144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505201"/>
                <a:ext cx="11589417" cy="5572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南京、盐城模拟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有下列四个说法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的图象可由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的图象平移得到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的图象上相邻两个对称中心间的距离为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④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有且仅有一个说法是错误的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05201"/>
                <a:ext cx="11589417" cy="55728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522728" y="457861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556001"/>
                <a:ext cx="11589417" cy="5360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的图象可由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的图象平移得到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的图象相邻两个对称中心间的距离为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矛盾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只有一个正确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①②④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=3cos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①③④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MS Mincho" panose="02020609040205080304" pitchFamily="49" charset="-128"/>
                    <a:cs typeface="MS Mincho" panose="02020609040205080304" pitchFamily="49" charset="-128"/>
                  </a:rPr>
                  <a:t>∉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6001"/>
                <a:ext cx="11589417" cy="5360314"/>
              </a:xfrm>
              <a:prstGeom prst="rect">
                <a:avLst/>
              </a:prstGeom>
              <a:blipFill rotWithShape="0">
                <a:blip r:embed="rId3"/>
                <a:stretch>
                  <a:fillRect l="-947" t="-568" b="-1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1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81568"/>
            <a:ext cx="12190413" cy="274476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683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衡水模拟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)=2tan(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的图象的对称中心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)=2tan(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的图象的对称中心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683287"/>
              </a:xfrm>
              <a:prstGeom prst="rect">
                <a:avLst/>
              </a:prstGeom>
              <a:blipFill rotWithShape="0">
                <a:blip r:embed="rId4"/>
                <a:stretch>
                  <a:fillRect l="-947" r="-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565360" y="17447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529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3454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=2tan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544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0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390901"/>
                <a:ext cx="11589417" cy="5831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5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保定调研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已知曲线</a:t>
                </a:r>
                <a:r>
                  <a:rPr lang="en-US" altLang="zh-CN" sz="25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spc="-12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5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5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5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5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5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spc="-12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5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5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5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5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500" b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500" b="1" i="1" spc="-12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500" b="1" i="1" spc="-12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500" b="1" i="1" spc="-12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500" b="1" i="1" spc="-12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5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则下面结论正确的是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5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5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5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5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5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5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5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5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5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5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25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0901"/>
                <a:ext cx="11589417" cy="5831533"/>
              </a:xfrm>
              <a:prstGeom prst="rect">
                <a:avLst/>
              </a:prstGeom>
              <a:blipFill rotWithShape="0">
                <a:blip r:embed="rId3"/>
                <a:stretch>
                  <a:fillRect l="-842" t="-1045" r="-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0630604" y="918853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2058"/>
            <a:ext cx="12190413" cy="62194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3601"/>
                <a:ext cx="11589417" cy="494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4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不变</a:t>
                </a:r>
                <a:r>
                  <a:rPr lang="en-US" altLang="zh-CN" sz="24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3601"/>
                <a:ext cx="11589417" cy="4942443"/>
              </a:xfrm>
              <a:prstGeom prst="rect">
                <a:avLst/>
              </a:prstGeom>
              <a:blipFill rotWithShape="0">
                <a:blip r:embed="rId3"/>
                <a:stretch>
                  <a:fillRect l="-789" r="-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45035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390901"/>
                <a:ext cx="11589417" cy="5369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spc="-12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spc="-12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4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4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把曲线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400" b="1" spc="-12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上各点的横坐标缩短到原来的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4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再把得到的曲线向左平移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得到曲线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4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4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4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4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0901"/>
                <a:ext cx="11589417" cy="5369547"/>
              </a:xfrm>
              <a:prstGeom prst="rect">
                <a:avLst/>
              </a:prstGeom>
              <a:blipFill rotWithShape="0">
                <a:blip r:embed="rId3"/>
                <a:stretch>
                  <a:fillRect l="-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6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3620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620799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175341" y="608743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3418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个单位长度后的图象所对应的函数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sin[2(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π)]=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18756"/>
              </a:xfrm>
              <a:prstGeom prst="rect">
                <a:avLst/>
              </a:prstGeom>
              <a:blipFill rotWithShape="0">
                <a:blip r:embed="rId3"/>
                <a:stretch>
                  <a:fillRect l="-947" r="-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79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637137" y="142710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8217" y="492501"/>
            <a:ext cx="2862072" cy="2968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3" y="542876"/>
                <a:ext cx="7615975" cy="1590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河南五市联考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542876"/>
                <a:ext cx="7615975" cy="1590756"/>
              </a:xfrm>
              <a:prstGeom prst="rect">
                <a:avLst/>
              </a:prstGeom>
              <a:blipFill rotWithShape="0">
                <a:blip r:embed="rId4"/>
                <a:stretch>
                  <a:fillRect l="-1440" r="-1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39501" y="2120932"/>
                <a:ext cx="8480083" cy="338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不等式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的解集为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</a:t>
                </a:r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的一个零点</a:t>
                </a:r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01" y="2120932"/>
                <a:ext cx="8480083" cy="3380413"/>
              </a:xfrm>
              <a:prstGeom prst="rect">
                <a:avLst/>
              </a:prstGeom>
              <a:blipFill rotWithShape="0">
                <a:blip r:embed="rId5"/>
                <a:stretch>
                  <a:fillRect l="-1294" b="-1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3982" y="6087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的图象经变换得到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的图象的两种途径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9" y="1472851"/>
            <a:ext cx="9073134" cy="4643310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11948"/>
              </p:ext>
            </p:extLst>
          </p:nvPr>
        </p:nvGraphicFramePr>
        <p:xfrm>
          <a:off x="3736022" y="2430383"/>
          <a:ext cx="553212" cy="40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文档" r:id="rId6" imgW="610768" imgH="444588" progId="Word.Document.12">
                  <p:embed/>
                </p:oleObj>
              </mc:Choice>
              <mc:Fallback>
                <p:oleObj name="文档" r:id="rId6" imgW="610768" imgH="4445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36022" y="2430383"/>
                        <a:ext cx="553212" cy="403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431825"/>
              </p:ext>
            </p:extLst>
          </p:nvPr>
        </p:nvGraphicFramePr>
        <p:xfrm>
          <a:off x="8810022" y="3518694"/>
          <a:ext cx="48736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文档" r:id="rId9" imgW="648918" imgH="802999" progId="Word.Document.12">
                  <p:embed/>
                </p:oleObj>
              </mc:Choice>
              <mc:Fallback>
                <p:oleObj name="文档" r:id="rId9" imgW="648918" imgH="80299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022" y="3518694"/>
                        <a:ext cx="487362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3" y="542876"/>
                <a:ext cx="11921030" cy="5391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故不等式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的解集为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542876"/>
                <a:ext cx="11921030" cy="5391028"/>
              </a:xfrm>
              <a:prstGeom prst="rect">
                <a:avLst/>
              </a:prstGeom>
              <a:blipFill rotWithShape="0">
                <a:blip r:embed="rId3"/>
                <a:stretch>
                  <a:fillRect l="-9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66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3" y="542876"/>
                <a:ext cx="11921030" cy="5014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542876"/>
                <a:ext cx="11921030" cy="5014643"/>
              </a:xfrm>
              <a:prstGeom prst="rect">
                <a:avLst/>
              </a:prstGeom>
              <a:blipFill rotWithShape="0">
                <a:blip r:embed="rId3"/>
                <a:stretch>
                  <a:fillRect l="-920" b="-7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3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77255"/>
            <a:ext cx="12190413" cy="271705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269383" y="265716"/>
                <a:ext cx="7554039" cy="3084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方正黑体_GBK" panose="03000509000000000000" pitchFamily="65" charset="-122"/>
                    <a:cs typeface="Times New Roman" panose="02020603050405020304" pitchFamily="18" charset="0"/>
                  </a:rPr>
                  <a:t>三、填空题</a:t>
                </a:r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12.(2025·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方正楷体_GBK" panose="03000509000000000000" pitchFamily="65" charset="-122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其中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部分图象如图所示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2600" b="1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265716"/>
                <a:ext cx="7554039" cy="3084755"/>
              </a:xfrm>
              <a:prstGeom prst="rect">
                <a:avLst/>
              </a:prstGeom>
              <a:blipFill rotWithShape="0">
                <a:blip r:embed="rId4"/>
                <a:stretch>
                  <a:fillRect l="-1453" r="-1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4951571" y="2400459"/>
                <a:ext cx="1495281" cy="670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4951571" y="2400459"/>
                <a:ext cx="1495281" cy="670120"/>
              </a:xfrm>
              <a:prstGeom prst="rect">
                <a:avLst/>
              </a:prstGeom>
              <a:blipFill rotWithShape="0">
                <a:blip r:embed="rId6"/>
                <a:stretch>
                  <a:fillRect l="-7317" r="-6911" b="-2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7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3863" y="816781"/>
            <a:ext cx="2712132" cy="2712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04034" y="3623893"/>
                <a:ext cx="8377450" cy="2385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34" y="3623893"/>
                <a:ext cx="8377450" cy="2385525"/>
              </a:xfrm>
              <a:prstGeom prst="rect">
                <a:avLst/>
              </a:prstGeom>
              <a:blipFill rotWithShape="0">
                <a:blip r:embed="rId8"/>
                <a:stretch>
                  <a:fillRect l="-1309" b="-1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010471" cy="5074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010471" cy="5074210"/>
              </a:xfrm>
              <a:prstGeom prst="rect">
                <a:avLst/>
              </a:prstGeom>
              <a:blipFill rotWithShape="0">
                <a:blip r:embed="rId3"/>
                <a:stretch>
                  <a:fillRect l="-9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64204" y="348427"/>
                <a:ext cx="11563732" cy="3558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烟台调研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𝒅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的图象先向左平移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的解析式为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04" y="348427"/>
                <a:ext cx="11563732" cy="3558667"/>
              </a:xfrm>
              <a:prstGeom prst="rect">
                <a:avLst/>
              </a:prstGeom>
              <a:blipFill rotWithShape="0">
                <a:blip r:embed="rId3"/>
                <a:stretch>
                  <a:fillRect l="-949" r="-896" b="-1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988649" y="3098068"/>
            <a:ext cx="2042547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)=2cos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1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03904" y="621443"/>
                <a:ext cx="11563732" cy="4802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zh-CN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　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𝟐𝐜𝐨𝐬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4" y="621443"/>
                <a:ext cx="11563732" cy="4802020"/>
              </a:xfrm>
              <a:prstGeom prst="rect">
                <a:avLst/>
              </a:prstGeom>
              <a:blipFill rotWithShape="0">
                <a:blip r:embed="rId3"/>
                <a:stretch>
                  <a:fillRect l="-949" b="-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3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045906"/>
            <a:ext cx="12190413" cy="42146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522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上有两个不同的实数根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522212"/>
              </a:xfrm>
              <a:prstGeom prst="rect">
                <a:avLst/>
              </a:prstGeom>
              <a:blipFill rotWithShape="0">
                <a:blip r:embed="rId4"/>
                <a:stretch>
                  <a:fillRect l="-947" r="-2367" b="-9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3312255" y="1280952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037533"/>
                <a:ext cx="11589417" cy="42412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可转化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所以题目条件可转化为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有两个不同的实数根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037533"/>
                <a:ext cx="11589417" cy="4241289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605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1053497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的图象有两个不同交点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053497"/>
                <a:ext cx="11589417" cy="915764"/>
              </a:xfrm>
              <a:prstGeom prst="rect">
                <a:avLst/>
              </a:prstGeom>
              <a:blipFill rotWithShape="0">
                <a:blip r:embed="rId3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855" y="1958054"/>
            <a:ext cx="4988260" cy="1903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74182" y="3851825"/>
                <a:ext cx="11589417" cy="1522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由图象观察知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的取值范围是</m:t>
                    </m:r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82" y="3851825"/>
                <a:ext cx="11589417" cy="1522212"/>
              </a:xfrm>
              <a:prstGeom prst="rect">
                <a:avLst/>
              </a:prstGeom>
              <a:blipFill rotWithShape="0">
                <a:blip r:embed="rId5"/>
                <a:stretch>
                  <a:fillRect l="-947" b="-88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3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492501"/>
                <a:ext cx="11589417" cy="21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五点法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在给定的坐标系中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122376"/>
              </a:xfrm>
              <a:prstGeom prst="rect">
                <a:avLst/>
              </a:prstGeom>
              <a:blipFill rotWithShape="0">
                <a:blip r:embed="rId2"/>
                <a:stretch>
                  <a:fillRect l="-947" b="-6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9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934936" y="2942823"/>
            <a:ext cx="2880233" cy="23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30913"/>
            <a:ext cx="12190413" cy="634448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1390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列表如下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39070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0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37514"/>
                  </p:ext>
                </p:extLst>
              </p:nvPr>
            </p:nvGraphicFramePr>
            <p:xfrm>
              <a:off x="478504" y="1931701"/>
              <a:ext cx="6645275" cy="171412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949325"/>
                    <a:gridCol w="949325"/>
                    <a:gridCol w="949325"/>
                    <a:gridCol w="949325"/>
                    <a:gridCol w="949325"/>
                    <a:gridCol w="949325"/>
                    <a:gridCol w="949325"/>
                  </a:tblGrid>
                  <a:tr h="9322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1" i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  <m:r>
                                      <a:rPr lang="en-US" sz="2600" b="1" i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altLang="zh-CN" sz="2600" b="1" i="0" smtClean="0"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𝟏𝟏</m:t>
                                    </m:r>
                                    <m:r>
                                      <a:rPr lang="en-US" altLang="zh-CN" sz="2600" b="1" i="0" smtClean="0"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26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𝟏𝟐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600" b="1" i="0" smtClean="0"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oMath>
                            </m:oMathPara>
                          </a14:m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987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37514"/>
                  </p:ext>
                </p:extLst>
              </p:nvPr>
            </p:nvGraphicFramePr>
            <p:xfrm>
              <a:off x="478504" y="1931701"/>
              <a:ext cx="6645275" cy="171412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949325"/>
                    <a:gridCol w="949325"/>
                    <a:gridCol w="949325"/>
                    <a:gridCol w="949325"/>
                    <a:gridCol w="949325"/>
                    <a:gridCol w="949325"/>
                    <a:gridCol w="949325"/>
                  </a:tblGrid>
                  <a:tr h="11541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0641" t="-524" r="-400641" b="-63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302581" t="-524" r="-303226" b="-63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400000" t="-524" r="-201282" b="-63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500000" t="-524" r="-101282" b="-63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600000" t="-524" r="-1282" b="-63351"/>
                          </a:stretch>
                        </a:blipFill>
                      </a:tcPr>
                    </a:tc>
                  </a:tr>
                  <a:tr h="5600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zh-CN" sz="115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zh-CN" sz="115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4605" marR="14605" marT="14605" marB="1460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矩形 4"/>
          <p:cNvSpPr/>
          <p:nvPr/>
        </p:nvSpPr>
        <p:spPr>
          <a:xfrm>
            <a:off x="313278" y="3695222"/>
            <a:ext cx="47017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描点、连线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上的大致图象如图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20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368" y="1917605"/>
            <a:ext cx="4210465" cy="33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ωx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的有关概念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3065029"/>
                  </p:ext>
                </p:extLst>
              </p:nvPr>
            </p:nvGraphicFramePr>
            <p:xfrm>
              <a:off x="491201" y="1688879"/>
              <a:ext cx="11017379" cy="262806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24381"/>
                    <a:gridCol w="1067435"/>
                    <a:gridCol w="1524889"/>
                    <a:gridCol w="2160270"/>
                    <a:gridCol w="1944243"/>
                    <a:gridCol w="1296161"/>
                  </a:tblGrid>
                  <a:tr h="576375"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sin(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sz="26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∈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[0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表示一个振动量时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振幅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周期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频率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相位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初相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1594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US" sz="26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f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600" b="1" i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6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num>
                                <m:den>
                                  <m:r>
                                    <a:rPr lang="en-US" sz="26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2600" b="1" i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𝛑</m:t>
                                  </m:r>
                                </m:den>
                              </m:f>
                            </m:oMath>
                          </a14:m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3065029"/>
                  </p:ext>
                </p:extLst>
              </p:nvPr>
            </p:nvGraphicFramePr>
            <p:xfrm>
              <a:off x="491201" y="1688879"/>
              <a:ext cx="11017379" cy="262806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024381"/>
                    <a:gridCol w="1067435"/>
                    <a:gridCol w="1524889"/>
                    <a:gridCol w="2160270"/>
                    <a:gridCol w="1944243"/>
                    <a:gridCol w="1296161"/>
                  </a:tblGrid>
                  <a:tr h="612114">
                    <a:tc row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sin(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ωx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)(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zh-CN" sz="26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∈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[0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6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∞</a:t>
                          </a:r>
                          <a:r>
                            <a:rPr lang="en-US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表示一个振动量时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振幅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周期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频率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相位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6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初相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01594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US" sz="26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60734" t="-30816" r="-150847" b="-6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6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φ</a:t>
                          </a:r>
                          <a:endParaRPr lang="zh-CN" sz="26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877" marR="8877" marT="8877" marB="8877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170455" y="2642013"/>
                <a:ext cx="696024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altLang="zh-CN" sz="26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𝛑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𝝎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455" y="2642013"/>
                <a:ext cx="696024" cy="8438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8712930" y="2959640"/>
            <a:ext cx="978153" cy="620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ωx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φ</a:t>
            </a:r>
            <a:endParaRPr lang="zh-CN" altLang="zh-CN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2633847"/>
            <a:ext cx="12190413" cy="363231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26755" y="418116"/>
                <a:ext cx="11474670" cy="2021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再将得到的图象上各点的横坐标伸长为原来的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图象的对称中心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418116"/>
                <a:ext cx="11474670" cy="2021644"/>
              </a:xfrm>
              <a:prstGeom prst="rect">
                <a:avLst/>
              </a:prstGeom>
              <a:blipFill rotWithShape="0">
                <a:blip r:embed="rId3"/>
                <a:stretch>
                  <a:fillRect l="-956" b="-6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75177" y="2540286"/>
                <a:ext cx="11589417" cy="2983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的图象向右平移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个单位长度后得到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再将得到的图象上各点的横坐标伸长为原来的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图象的对称中心为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7" y="2540286"/>
                <a:ext cx="11589417" cy="2983917"/>
              </a:xfrm>
              <a:prstGeom prst="rect">
                <a:avLst/>
              </a:prstGeom>
              <a:blipFill rotWithShape="0">
                <a:blip r:embed="rId4"/>
                <a:stretch>
                  <a:fillRect l="-947" r="-2367" b="-21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2527586"/>
            <a:ext cx="12190413" cy="36898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581401"/>
                <a:ext cx="11589417" cy="555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成都段考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图象上相邻的两个对称中心之间的距离为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处取到最小值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的解析式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处取到最小值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81401"/>
                <a:ext cx="11589417" cy="5554021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94665"/>
            <a:ext cx="12190413" cy="42479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492501"/>
                <a:ext cx="11589417" cy="5873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图象上所有点的横坐标先伸长到原来的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图象上所有点的横坐标伸长到原来的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纵坐标不变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)=2sin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𝛑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873403"/>
              </a:xfrm>
              <a:prstGeom prst="rect">
                <a:avLst/>
              </a:prstGeom>
              <a:blipFill rotWithShape="0">
                <a:blip r:embed="rId3"/>
                <a:stretch>
                  <a:fillRect l="-947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994665"/>
            <a:ext cx="12190413" cy="42479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14055" y="454401"/>
                <a:ext cx="11474670" cy="39548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上有两个不同的实根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en-US" altLang="zh-CN" sz="26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55" y="454401"/>
                <a:ext cx="11474670" cy="3954801"/>
              </a:xfrm>
              <a:prstGeom prst="rect">
                <a:avLst/>
              </a:prstGeom>
              <a:blipFill rotWithShape="0"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5" y="2349658"/>
            <a:ext cx="3240405" cy="2818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45582" y="2753727"/>
                <a:ext cx="11589417" cy="2887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上有两个不同的实根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{0}.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82" y="2753727"/>
                <a:ext cx="11589417" cy="2887137"/>
              </a:xfrm>
              <a:prstGeom prst="rect">
                <a:avLst/>
              </a:prstGeom>
              <a:blipFill rotWithShape="0">
                <a:blip r:embed="rId5"/>
                <a:stretch>
                  <a:fillRect l="-947" b="-4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1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202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图象平移的规律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左加右减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上加下减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的变换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𝝋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个单位长度而非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2024721"/>
              </a:xfrm>
              <a:prstGeom prst="rect">
                <a:avLst/>
              </a:prstGeom>
              <a:blipFill rotWithShape="0">
                <a:blip r:embed="rId6"/>
                <a:stretch>
                  <a:fillRect l="-947" r="-158" b="-6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02271" y="2336959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44018"/>
                <a:ext cx="11589417" cy="5378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个单位长度后所得图象的解析式是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利用图象变换作图时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先平移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后伸缩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先伸缩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后平移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中平移的长度一致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的最小正周期为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那么函数图象的两个相邻对称中心之间的距离为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由图象求解析式时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振幅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的大小是由一个周期内图象中最高点的值与最低点的值确定的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44018"/>
                <a:ext cx="11589417" cy="5378267"/>
              </a:xfrm>
              <a:prstGeom prst="rect">
                <a:avLst/>
              </a:prstGeom>
              <a:blipFill rotWithShape="0">
                <a:blip r:embed="rId2"/>
                <a:stretch>
                  <a:fillRect l="-946" t="-113" r="-894" b="-1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907836" y="349926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53074" y="4676045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62217" y="5755291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1459</Words>
  <Application>Microsoft Office PowerPoint</Application>
  <PresentationFormat>自定义</PresentationFormat>
  <Paragraphs>455</Paragraphs>
  <Slides>74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92" baseType="lpstr">
      <vt:lpstr>MS Mincho</vt:lpstr>
      <vt:lpstr>等线</vt:lpstr>
      <vt:lpstr>方正黑体_GBK</vt:lpstr>
      <vt:lpstr>方正楷体_GBK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51</cp:revision>
  <dcterms:created xsi:type="dcterms:W3CDTF">2024-01-05T07:50:57Z</dcterms:created>
  <dcterms:modified xsi:type="dcterms:W3CDTF">2025-02-13T09:16:56Z</dcterms:modified>
</cp:coreProperties>
</file>