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336" r:id="rId8"/>
    <p:sldId id="264" r:id="rId9"/>
    <p:sldId id="265" r:id="rId10"/>
    <p:sldId id="313" r:id="rId11"/>
    <p:sldId id="268" r:id="rId12"/>
    <p:sldId id="338" r:id="rId13"/>
    <p:sldId id="339" r:id="rId14"/>
    <p:sldId id="269" r:id="rId15"/>
    <p:sldId id="270" r:id="rId16"/>
    <p:sldId id="271" r:id="rId17"/>
    <p:sldId id="314" r:id="rId18"/>
    <p:sldId id="272" r:id="rId19"/>
    <p:sldId id="273" r:id="rId20"/>
    <p:sldId id="342" r:id="rId21"/>
    <p:sldId id="352" r:id="rId22"/>
    <p:sldId id="275" r:id="rId23"/>
    <p:sldId id="276" r:id="rId24"/>
    <p:sldId id="353" r:id="rId25"/>
    <p:sldId id="277" r:id="rId26"/>
    <p:sldId id="278" r:id="rId27"/>
    <p:sldId id="279" r:id="rId28"/>
    <p:sldId id="318" r:id="rId29"/>
    <p:sldId id="280" r:id="rId30"/>
    <p:sldId id="281" r:id="rId31"/>
    <p:sldId id="354" r:id="rId32"/>
    <p:sldId id="355" r:id="rId33"/>
    <p:sldId id="282" r:id="rId34"/>
    <p:sldId id="283" r:id="rId35"/>
    <p:sldId id="356" r:id="rId36"/>
    <p:sldId id="359" r:id="rId37"/>
    <p:sldId id="295" r:id="rId38"/>
    <p:sldId id="296" r:id="rId39"/>
    <p:sldId id="297" r:id="rId40"/>
    <p:sldId id="360" r:id="rId41"/>
    <p:sldId id="298" r:id="rId42"/>
    <p:sldId id="299" r:id="rId43"/>
    <p:sldId id="300" r:id="rId44"/>
    <p:sldId id="301" r:id="rId45"/>
    <p:sldId id="361" r:id="rId46"/>
    <p:sldId id="302" r:id="rId47"/>
    <p:sldId id="303" r:id="rId48"/>
    <p:sldId id="304" r:id="rId49"/>
    <p:sldId id="362" r:id="rId50"/>
    <p:sldId id="305" r:id="rId51"/>
    <p:sldId id="363" r:id="rId52"/>
    <p:sldId id="306" r:id="rId53"/>
    <p:sldId id="307" r:id="rId54"/>
    <p:sldId id="308" r:id="rId55"/>
    <p:sldId id="309" r:id="rId56"/>
    <p:sldId id="310" r:id="rId57"/>
    <p:sldId id="343" r:id="rId58"/>
    <p:sldId id="311" r:id="rId59"/>
    <p:sldId id="364" r:id="rId60"/>
    <p:sldId id="335" r:id="rId61"/>
    <p:sldId id="351" r:id="rId62"/>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80" d="100"/>
          <a:sy n="80" d="100"/>
        </p:scale>
        <p:origin x="54" y="330"/>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2025/2/13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36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36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FF76E8C2-FB17-4F97-B19D-97236ED15B4B}" type="slidenum">
              <a:rPr lang="zh-CN" altLang="en-US">
                <a:latin typeface="Calibri" panose="020F0502020204030204" pitchFamily="34" charset="0"/>
                <a:ea typeface="宋体" panose="02010600030101010101" pitchFamily="2" charset="-122"/>
              </a:r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4529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6</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9023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1157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1844FBAB-EFB2-4BDA-9A4E-F394C865AB06}" type="slidenum">
              <a:rPr lang="zh-CN" altLang="en-US">
                <a:latin typeface="Calibri" panose="020F0502020204030204" pitchFamily="34" charset="0"/>
                <a:ea typeface="宋体" panose="02010600030101010101" pitchFamily="2" charset="-122"/>
              </a:rPr>
              <a:t>7</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98070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1.xml"/><Relationship Id="rId13" Type="http://schemas.openxmlformats.org/officeDocument/2006/relationships/slide" Target="../slides/slide47.xml"/><Relationship Id="rId18" Type="http://schemas.openxmlformats.org/officeDocument/2006/relationships/slide" Target="../slides/slide54.xml"/><Relationship Id="rId3" Type="http://schemas.openxmlformats.org/officeDocument/2006/relationships/tags" Target="../tags/tag41.xml"/><Relationship Id="rId21" Type="http://schemas.openxmlformats.org/officeDocument/2006/relationships/slide" Target="../slides/slide58.xml"/><Relationship Id="rId7" Type="http://schemas.openxmlformats.org/officeDocument/2006/relationships/slide" Target="../slides/slide39.xml"/><Relationship Id="rId12" Type="http://schemas.openxmlformats.org/officeDocument/2006/relationships/slide" Target="../slides/slide46.xml"/><Relationship Id="rId17" Type="http://schemas.openxmlformats.org/officeDocument/2006/relationships/slide" Target="../slides/slide53.xml"/><Relationship Id="rId2" Type="http://schemas.openxmlformats.org/officeDocument/2006/relationships/tags" Target="../tags/tag40.xml"/><Relationship Id="rId16" Type="http://schemas.openxmlformats.org/officeDocument/2006/relationships/slide" Target="../slides/slide52.xml"/><Relationship Id="rId20" Type="http://schemas.openxmlformats.org/officeDocument/2006/relationships/slide" Target="../slides/slide56.xml"/><Relationship Id="rId1" Type="http://schemas.openxmlformats.org/officeDocument/2006/relationships/tags" Target="../tags/tag39.xml"/><Relationship Id="rId6" Type="http://schemas.openxmlformats.org/officeDocument/2006/relationships/slide" Target="../slides/slide38.xml"/><Relationship Id="rId11" Type="http://schemas.openxmlformats.org/officeDocument/2006/relationships/slide" Target="../slides/slide44.xml"/><Relationship Id="rId5" Type="http://schemas.openxmlformats.org/officeDocument/2006/relationships/slideMaster" Target="../slideMasters/slideMaster1.xml"/><Relationship Id="rId15" Type="http://schemas.openxmlformats.org/officeDocument/2006/relationships/slide" Target="../slides/slide50.xml"/><Relationship Id="rId10" Type="http://schemas.openxmlformats.org/officeDocument/2006/relationships/slide" Target="../slides/slide43.xml"/><Relationship Id="rId19" Type="http://schemas.openxmlformats.org/officeDocument/2006/relationships/slide" Target="../slides/slide55.xml"/><Relationship Id="rId4" Type="http://schemas.openxmlformats.org/officeDocument/2006/relationships/tags" Target="../tags/tag42.xml"/><Relationship Id="rId9" Type="http://schemas.openxmlformats.org/officeDocument/2006/relationships/slide" Target="../slides/slide42.xml"/><Relationship Id="rId14" Type="http://schemas.openxmlformats.org/officeDocument/2006/relationships/slide" Target="../slides/slide48.xml"/><Relationship Id="rId22"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descr="Park"/>
          <p:cNvPicPr>
            <a:picLocks noChangeAspect="1"/>
          </p:cNvPicPr>
          <p:nvPr userDrawn="1"/>
        </p:nvPicPr>
        <p:blipFill>
          <a:blip r:embed="rId2"/>
          <a:stretch>
            <a:fillRect/>
          </a:stretch>
        </p:blipFill>
        <p:spPr>
          <a:xfrm>
            <a:off x="0" y="-26670"/>
            <a:ext cx="12213590" cy="6884670"/>
          </a:xfrm>
          <a:prstGeom prst="rect">
            <a:avLst/>
          </a:prstGeom>
        </p:spPr>
      </p:pic>
      <p:sp>
        <p:nvSpPr>
          <p:cNvPr id="9" name="矩形 8"/>
          <p:cNvSpPr/>
          <p:nvPr userDrawn="1"/>
        </p:nvSpPr>
        <p:spPr>
          <a:xfrm>
            <a:off x="-33015" y="-27312"/>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Park"/>
          <p:cNvPicPr>
            <a:picLocks noChangeAspect="1"/>
          </p:cNvPicPr>
          <p:nvPr userDrawn="1"/>
        </p:nvPicPr>
        <p:blipFill>
          <a:blip r:embed="rId4"/>
          <a:stretch>
            <a:fillRect/>
          </a:stretch>
        </p:blipFill>
        <p:spPr>
          <a:xfrm>
            <a:off x="-33020" y="0"/>
            <a:ext cx="12221845" cy="51841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rPr>
              <a:t>课标</a:t>
            </a:r>
            <a:r>
              <a:rPr lang="zh-CN"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4" name="Rectangle 21">
            <a:hlinkClick r:id="rId20" action="ppaction://hlinksldjump"/>
          </p:cNvPr>
          <p:cNvSpPr>
            <a:spLocks noChangeArrowheads="1"/>
          </p:cNvSpPr>
          <p:nvPr userDrawn="1"/>
        </p:nvSpPr>
        <p:spPr bwMode="auto">
          <a:xfrm>
            <a:off x="666187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15</a:t>
            </a:r>
          </a:p>
        </p:txBody>
      </p:sp>
      <p:sp>
        <p:nvSpPr>
          <p:cNvPr id="25" name="Rectangle 21">
            <a:hlinkClick r:id="rId21" action="ppaction://hlinksldjump"/>
          </p:cNvPr>
          <p:cNvSpPr>
            <a:spLocks noChangeArrowheads="1"/>
          </p:cNvSpPr>
          <p:nvPr userDrawn="1"/>
        </p:nvSpPr>
        <p:spPr bwMode="auto">
          <a:xfrm>
            <a:off x="700790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16</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2"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5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57.xml"/><Relationship Id="rId5" Type="http://schemas.openxmlformats.org/officeDocument/2006/relationships/image" Target="../media/image2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5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65.xml"/><Relationship Id="rId7" Type="http://schemas.openxmlformats.org/officeDocument/2006/relationships/tags" Target="../tags/tag66.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8.png"/><Relationship Id="rId5" Type="http://schemas.openxmlformats.org/officeDocument/2006/relationships/slideLayout" Target="../slideLayouts/slideLayout4.xml"/><Relationship Id="rId10" Type="http://schemas.openxmlformats.org/officeDocument/2006/relationships/image" Target="../media/image31.png"/><Relationship Id="rId4" Type="http://schemas.openxmlformats.org/officeDocument/2006/relationships/tags" Target="../tags/tag66.xml"/><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5.png"/><Relationship Id="rId5" Type="http://schemas.openxmlformats.org/officeDocument/2006/relationships/image" Target="../media/image23.png"/><Relationship Id="rId4" Type="http://schemas.openxmlformats.org/officeDocument/2006/relationships/tags" Target="../tags/tag70.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6.png"/><Relationship Id="rId5" Type="http://schemas.openxmlformats.org/officeDocument/2006/relationships/slideLayout" Target="../slideLayouts/slideLayout3.xml"/><Relationship Id="rId4"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9.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1.png"/><Relationship Id="rId5" Type="http://schemas.openxmlformats.org/officeDocument/2006/relationships/tags" Target="../tags/tag78.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5.png"/><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0.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49.png"/><Relationship Id="rId5" Type="http://schemas.openxmlformats.org/officeDocument/2006/relationships/tags" Target="../tags/tag85.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51.png"/><Relationship Id="rId5" Type="http://schemas.openxmlformats.org/officeDocument/2006/relationships/slideLayout" Target="../slideLayouts/slideLayout3.xml"/><Relationship Id="rId4" Type="http://schemas.openxmlformats.org/officeDocument/2006/relationships/tags" Target="../tags/tag8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37.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3.xml"/><Relationship Id="rId1" Type="http://schemas.openxmlformats.org/officeDocument/2006/relationships/tags" Target="../tags/tag97.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3.xml"/><Relationship Id="rId1" Type="http://schemas.openxmlformats.org/officeDocument/2006/relationships/tags" Target="../tags/tag99.xml"/></Relationships>
</file>

<file path=ppt/slides/_rels/slide3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Layout" Target="../slideLayouts/slideLayout3.xml"/><Relationship Id="rId4" Type="http://schemas.openxmlformats.org/officeDocument/2006/relationships/tags" Target="../tags/tag10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37.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Layout" Target="../slideLayouts/slideLayout3.xml"/><Relationship Id="rId4" Type="http://schemas.openxmlformats.org/officeDocument/2006/relationships/tags" Target="../tags/tag1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3.xml"/><Relationship Id="rId4" Type="http://schemas.openxmlformats.org/officeDocument/2006/relationships/tags" Target="../tags/tag50.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8.xml"/><Relationship Id="rId1" Type="http://schemas.openxmlformats.org/officeDocument/2006/relationships/tags" Target="../tags/tag11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8.xml"/><Relationship Id="rId1" Type="http://schemas.openxmlformats.org/officeDocument/2006/relationships/tags" Target="../tags/tag123.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8.xml"/><Relationship Id="rId1" Type="http://schemas.openxmlformats.org/officeDocument/2006/relationships/tags" Target="../tags/tag12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image" Target="../media/image7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8.xml"/><Relationship Id="rId1" Type="http://schemas.openxmlformats.org/officeDocument/2006/relationships/tags" Target="../tags/tag131.xml"/></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8.xml"/><Relationship Id="rId1" Type="http://schemas.openxmlformats.org/officeDocument/2006/relationships/tags" Target="../tags/tag13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8.TIF"/><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1.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80.png"/><Relationship Id="rId5" Type="http://schemas.openxmlformats.org/officeDocument/2006/relationships/tags" Target="../tags/tag138.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83.png"/><Relationship Id="rId4" Type="http://schemas.openxmlformats.org/officeDocument/2006/relationships/image" Target="../media/image82.png"/></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8.xml"/><Relationship Id="rId1" Type="http://schemas.openxmlformats.org/officeDocument/2006/relationships/tags" Target="../tags/tag141.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8.xml"/><Relationship Id="rId1" Type="http://schemas.openxmlformats.org/officeDocument/2006/relationships/tags" Target="../tags/tag142.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8.xml"/><Relationship Id="rId1" Type="http://schemas.openxmlformats.org/officeDocument/2006/relationships/tags" Target="../tags/tag143.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8.xml"/><Relationship Id="rId1" Type="http://schemas.openxmlformats.org/officeDocument/2006/relationships/tags" Target="../tags/tag144.xml"/></Relationships>
</file>

<file path=ppt/slides/_rels/slide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TIF"/><Relationship Id="rId4" Type="http://schemas.openxmlformats.org/officeDocument/2006/relationships/image" Target="../media/image6.TIF"/></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8.xml"/><Relationship Id="rId1" Type="http://schemas.openxmlformats.org/officeDocument/2006/relationships/tags" Target="../tags/tag1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0.emf"/><Relationship Id="rId18" Type="http://schemas.openxmlformats.org/officeDocument/2006/relationships/package" Target="../embeddings/Microsoft_Word___5.docx"/><Relationship Id="rId3" Type="http://schemas.openxmlformats.org/officeDocument/2006/relationships/notesSlide" Target="../notesSlides/notesSlide4.xml"/><Relationship Id="rId7" Type="http://schemas.openxmlformats.org/officeDocument/2006/relationships/image" Target="../media/image8.emf"/><Relationship Id="rId12" Type="http://schemas.openxmlformats.org/officeDocument/2006/relationships/package" Target="../embeddings/Microsoft_Word___3.docx"/><Relationship Id="rId17" Type="http://schemas.openxmlformats.org/officeDocument/2006/relationships/oleObject" Target="../embeddings/oleObject5.bin"/><Relationship Id="rId2" Type="http://schemas.openxmlformats.org/officeDocument/2006/relationships/slideLayout" Target="../slideLayouts/slideLayout3.xml"/><Relationship Id="rId16"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package" Target="../embeddings/Microsoft_Word___1.docx"/><Relationship Id="rId11" Type="http://schemas.openxmlformats.org/officeDocument/2006/relationships/oleObject" Target="../embeddings/oleObject3.bin"/><Relationship Id="rId5" Type="http://schemas.openxmlformats.org/officeDocument/2006/relationships/oleObject" Target="../embeddings/oleObject1.bin"/><Relationship Id="rId15" Type="http://schemas.openxmlformats.org/officeDocument/2006/relationships/package" Target="../embeddings/Microsoft_Word___4.docx"/><Relationship Id="rId10" Type="http://schemas.openxmlformats.org/officeDocument/2006/relationships/image" Target="../media/image9.emf"/><Relationship Id="rId19" Type="http://schemas.openxmlformats.org/officeDocument/2006/relationships/image" Target="../media/image12.emf"/><Relationship Id="rId4" Type="http://schemas.openxmlformats.org/officeDocument/2006/relationships/image" Target="../media/image16.png"/><Relationship Id="rId9" Type="http://schemas.openxmlformats.org/officeDocument/2006/relationships/package" Target="../embeddings/Microsoft_Word___2.docx"/><Relationship Id="rId1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第四章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三角函数</a:t>
            </a:r>
            <a:r>
              <a:rPr lang="en-US" altLang="zh-CN"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解三角形</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0" y="5158030"/>
            <a:ext cx="11730099" cy="83099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三角函数的图象与性质</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0413" cy="6294307"/>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4" name="矩形 3"/>
              <p:cNvSpPr/>
              <p:nvPr/>
            </p:nvSpPr>
            <p:spPr>
              <a:xfrm>
                <a:off x="227818" y="942204"/>
                <a:ext cx="11589417" cy="3391249"/>
              </a:xfrm>
              <a:prstGeom prst="rect">
                <a:avLst/>
              </a:prstGeom>
            </p:spPr>
            <p:txBody>
              <a:bodyPr wrap="square">
                <a:spAutoFit/>
              </a:bodyPr>
              <a:lstStyle/>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余弦函数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的对称轴有无穷多条</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轴只是其中的一条</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正切函数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在每一个区间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上都是增函数</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但</a:t>
                </a:r>
                <a:r>
                  <a:rPr lang="zh-CN" altLang="zh-CN" sz="2600" b="1">
                    <a:latin typeface="Times New Roman" panose="02020603050405020304" pitchFamily="18" charset="0"/>
                    <a:cs typeface="Times New Roman" panose="02020603050405020304" pitchFamily="18" charset="0"/>
                  </a:rPr>
                  <a:t>在定义域内不是单调函数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故不是增函数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&lt;0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27818" y="942204"/>
                <a:ext cx="11589417" cy="3391249"/>
              </a:xfrm>
              <a:prstGeom prst="rect">
                <a:avLst/>
              </a:prstGeom>
              <a:blipFill rotWithShape="0">
                <a:blip r:embed="rId3"/>
                <a:stretch>
                  <a:fillRect l="-946" b="-16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60340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663924"/>
            <a:ext cx="12190413" cy="4455878"/>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9497208" y="243819"/>
                <a:ext cx="1708096" cy="1071512"/>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num>
                          <m:den>
                            <m:r>
                              <a:rPr lang="en-US" altLang="zh-CN" sz="2600" b="1" i="1">
                                <a:solidFill>
                                  <a:srgbClr val="C00000"/>
                                </a:solidFill>
                                <a:latin typeface="Cambria Math" panose="02040503050406030204" pitchFamily="18" charset="0"/>
                                <a:cs typeface="Times New Roman" panose="02020603050405020304" pitchFamily="18" charset="0"/>
                              </a:rPr>
                              <m:t>𝟐</m:t>
                            </m:r>
                          </m:den>
                        </m:f>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9497208" y="243819"/>
                <a:ext cx="1708096" cy="107151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621443"/>
                <a:ext cx="11589417" cy="91576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人教</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必修一</a:t>
                </a:r>
                <a:r>
                  <a:rPr lang="en-US" altLang="zh-CN" sz="2600" b="1">
                    <a:latin typeface="Times New Roman" panose="02020603050405020304" pitchFamily="18" charset="0"/>
                    <a:cs typeface="Times New Roman" panose="02020603050405020304" pitchFamily="18" charset="0"/>
                  </a:rPr>
                  <a:t>P214T10</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的值域是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915764"/>
              </a:xfrm>
              <a:prstGeom prst="rect">
                <a:avLst/>
              </a:prstGeom>
              <a:blipFill rotWithShape="0">
                <a:blip r:embed="rId4"/>
                <a:stretch>
                  <a:fillRect l="-947" b="-5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54545" y="1701578"/>
                <a:ext cx="11589417" cy="196534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701578"/>
                <a:ext cx="11589417" cy="1965346"/>
              </a:xfrm>
              <a:prstGeom prst="rect">
                <a:avLst/>
              </a:prstGeom>
              <a:blipFill rotWithShape="0">
                <a:blip r:embed="rId5"/>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28151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2700" y="2382523"/>
            <a:ext cx="12190413" cy="377825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338677" y="1285408"/>
                <a:ext cx="4226735" cy="911724"/>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𝟓</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𝟏𝟐</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𝟏𝟏</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𝟏𝟐</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e>
                    </m:d>
                  </m:oMath>
                </a14:m>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k</a:t>
                </a:r>
                <a:r>
                  <a:rPr lang="zh-CN" altLang="zh-CN" sz="2600" b="1">
                    <a:solidFill>
                      <a:srgbClr val="C00000"/>
                    </a:solidFill>
                    <a:latin typeface="Calibri" panose="020F0502020204030204" pitchFamily="34" charset="0"/>
                    <a:cs typeface="宋体" panose="02010600030101010101" pitchFamily="2" charset="-122"/>
                  </a:rPr>
                  <a:t>∈</a:t>
                </a:r>
                <a:r>
                  <a:rPr lang="en-US" altLang="zh-CN" sz="2600" b="1">
                    <a:solidFill>
                      <a:srgbClr val="C00000"/>
                    </a:solidFill>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338677" y="1285408"/>
                <a:ext cx="4226735" cy="911724"/>
              </a:xfrm>
              <a:prstGeom prst="rect">
                <a:avLst/>
              </a:prstGeom>
              <a:blipFill rotWithShape="0">
                <a:blip r:embed="rId3"/>
                <a:stretch>
                  <a:fillRect r="-1443" b="-536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p:cNvSpPr/>
              <p:nvPr/>
            </p:nvSpPr>
            <p:spPr>
              <a:xfrm>
                <a:off x="331728" y="348843"/>
                <a:ext cx="11589417" cy="2090188"/>
              </a:xfrm>
              <a:prstGeom prst="rect">
                <a:avLst/>
              </a:prstGeom>
            </p:spPr>
            <p:txBody>
              <a:bodyPr wrap="square">
                <a:spAutoFit/>
              </a:bodyPr>
              <a:lstStyle/>
              <a:p>
                <a:pPr>
                  <a:lnSpc>
                    <a:spcPct val="200000"/>
                  </a:lnSpc>
                  <a:spcAft>
                    <a:spcPts val="0"/>
                  </a:spcAft>
                </a:pP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湘教必修一</a:t>
                </a:r>
                <a:r>
                  <a:rPr lang="en-US" altLang="zh-CN" sz="2600" b="1" dirty="0" err="1">
                    <a:latin typeface="Times New Roman" panose="02020603050405020304" pitchFamily="18" charset="0"/>
                    <a:cs typeface="Times New Roman" panose="02020603050405020304" pitchFamily="18" charset="0"/>
                  </a:rPr>
                  <a:t>P186T5</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改编</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R</a:t>
                </a:r>
                <a:r>
                  <a:rPr lang="zh-CN" altLang="zh-CN" sz="2600" b="1" dirty="0">
                    <a:latin typeface="Times New Roman" panose="02020603050405020304" pitchFamily="18" charset="0"/>
                    <a:cs typeface="Times New Roman" panose="02020603050405020304" pitchFamily="18" charset="0"/>
                  </a:rPr>
                  <a:t>的递减区间</a:t>
                </a:r>
                <a:r>
                  <a:rPr lang="zh-CN" altLang="zh-CN" sz="2600" b="1" dirty="0" smtClean="0">
                    <a:latin typeface="Times New Roman" panose="02020603050405020304" pitchFamily="18" charset="0"/>
                    <a:cs typeface="Times New Roman" panose="02020603050405020304" pitchFamily="18" charset="0"/>
                  </a:rPr>
                  <a:t>是</a:t>
                </a:r>
                <a:endParaRPr lang="en-US" altLang="zh-CN" sz="2600" b="1" dirty="0" smtClean="0">
                  <a:latin typeface="Times New Roman" panose="02020603050405020304" pitchFamily="18" charset="0"/>
                  <a:cs typeface="Times New Roman" panose="02020603050405020304" pitchFamily="18" charset="0"/>
                </a:endParaRPr>
              </a:p>
              <a:p>
                <a:pPr>
                  <a:lnSpc>
                    <a:spcPct val="200000"/>
                  </a:lnSpc>
                  <a:spcAft>
                    <a:spcPts val="0"/>
                  </a:spcAft>
                </a:pP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en-US" altLang="zh-CN" sz="2600" b="1" u="sng" dirty="0" smtClean="0">
                    <a:latin typeface="Times New Roman" panose="02020603050405020304" pitchFamily="18" charset="0"/>
                    <a:cs typeface="Times New Roman" panose="02020603050405020304" pitchFamily="18" charset="0"/>
                  </a:rPr>
                  <a:t>  </a:t>
                </a:r>
                <a:r>
                  <a:rPr lang="zh-CN" altLang="zh-CN" sz="2600" b="1" u="sng" dirty="0">
                    <a:latin typeface="Times New Roman" panose="02020603050405020304" pitchFamily="18" charset="0"/>
                    <a:cs typeface="Times New Roman" panose="02020603050405020304" pitchFamily="18" charset="0"/>
                  </a:rPr>
                  <a:t>　　　</a:t>
                </a:r>
                <a:r>
                  <a:rPr lang="en-US" altLang="zh-CN" sz="2600" b="1" u="sng" dirty="0">
                    <a:latin typeface="Times New Roman" panose="02020603050405020304" pitchFamily="18" charset="0"/>
                    <a:cs typeface="Times New Roman" panose="02020603050405020304" pitchFamily="18" charset="0"/>
                  </a:rPr>
                  <a:t> </a:t>
                </a:r>
                <a:r>
                  <a:rPr lang="zh-CN" altLang="zh-CN" sz="2600" b="1" u="sng" dirty="0">
                    <a:latin typeface="Times New Roman" panose="02020603050405020304" pitchFamily="18" charset="0"/>
                    <a:cs typeface="Times New Roman" panose="02020603050405020304" pitchFamily="18" charset="0"/>
                  </a:rPr>
                  <a:t>　　　</a:t>
                </a:r>
                <a:r>
                  <a:rPr lang="en-US" altLang="zh-CN" sz="2600" b="1" u="sng" dirty="0">
                    <a:latin typeface="Times New Roman" panose="02020603050405020304" pitchFamily="18" charset="0"/>
                    <a:cs typeface="Times New Roman" panose="02020603050405020304" pitchFamily="18" charset="0"/>
                  </a:rPr>
                  <a:t> </a:t>
                </a:r>
                <a:r>
                  <a:rPr lang="zh-CN" altLang="zh-CN" sz="2600" b="1" u="sng"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p:sp>
            <p:nvSpPr>
              <p:cNvPr id="10" name="矩形 9"/>
              <p:cNvSpPr>
                <a:spLocks noRot="1" noChangeAspect="1" noMove="1" noResize="1" noEditPoints="1" noAdjustHandles="1" noChangeArrowheads="1" noChangeShapeType="1" noTextEdit="1"/>
              </p:cNvSpPr>
              <p:nvPr/>
            </p:nvSpPr>
            <p:spPr>
              <a:xfrm>
                <a:off x="331728" y="348843"/>
                <a:ext cx="11589417" cy="2090188"/>
              </a:xfrm>
              <a:prstGeom prst="rect">
                <a:avLst/>
              </a:prstGeom>
              <a:blipFill rotWithShape="0">
                <a:blip r:embed="rId4"/>
                <a:stretch>
                  <a:fillRect l="-946" b="-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54545" y="2349659"/>
                <a:ext cx="11589417" cy="2648738"/>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的单调递减区间是</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2349659"/>
                <a:ext cx="11589417" cy="2648738"/>
              </a:xfrm>
              <a:prstGeom prst="rect">
                <a:avLst/>
              </a:prstGeom>
              <a:blipFill rotWithShape="0">
                <a:blip r:embed="rId5"/>
                <a:stretch>
                  <a:fillRect l="-947" b="-11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3326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470613"/>
            <a:ext cx="12190413" cy="3798222"/>
          </a:xfrm>
          <a:prstGeom prst="rect">
            <a:avLst/>
          </a:prstGeom>
          <a:solidFill>
            <a:srgbClr val="70AD47">
              <a:lumMod val="20000"/>
              <a:lumOff val="80000"/>
              <a:alpha val="70000"/>
            </a:srgbClr>
          </a:solidFill>
          <a:ln>
            <a:noFill/>
          </a:ln>
        </p:spPr>
        <p:style>
          <a:lnRef idx="2">
            <a:srgbClr val="5B9BD5">
              <a:shade val="50000"/>
            </a:srgbClr>
          </a:lnRef>
          <a:fillRef idx="1">
            <a:srgbClr val="5B9BD5"/>
          </a:fillRef>
          <a:effectRef idx="0">
            <a:srgbClr val="5B9BD5"/>
          </a:effectRef>
          <a:fontRef idx="minor">
            <a:sysClr val="window" lastClr="CBE9CE"/>
          </a:fontRef>
        </p:style>
        <p:txBody>
          <a:bodyPr rtlCol="0" anchor="ctr"/>
          <a:lstStyle/>
          <a:p>
            <a:pPr algn="ctr"/>
            <a:endParaRPr lang="zh-CN" altLang="en-US" dirty="0">
              <a:solidFill>
                <a:srgbClr val="70AD47">
                  <a:lumMod val="40000"/>
                  <a:lumOff val="60000"/>
                </a:srgbClr>
              </a:solidFill>
              <a:latin typeface="等线" charset="0"/>
              <a:ea typeface="等线" charset="0"/>
            </a:endParaRPr>
          </a:p>
        </p:txBody>
      </p:sp>
      <mc:AlternateContent xmlns:mc="http://schemas.openxmlformats.org/markup-compatibility/2006" xmlns:a14="http://schemas.microsoft.com/office/drawing/2010/main">
        <mc:Choice Requires="a14">
          <p:sp>
            <p:nvSpPr>
              <p:cNvPr id="11" name="矩形 10"/>
              <p:cNvSpPr/>
              <p:nvPr/>
            </p:nvSpPr>
            <p:spPr>
              <a:xfrm>
                <a:off x="796258" y="1307624"/>
                <a:ext cx="4444550" cy="911724"/>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𝐑</m:t>
                        </m:r>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𝟑</m:t>
                                </m:r>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𝟒</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𝐙</m:t>
                            </m:r>
                          </m:e>
                        </m:d>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796258" y="1307624"/>
                <a:ext cx="4444550" cy="911724"/>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380016"/>
                <a:ext cx="11589417" cy="2090188"/>
              </a:xfrm>
              <a:prstGeom prst="rect">
                <a:avLst/>
              </a:prstGeom>
            </p:spPr>
            <p:txBody>
              <a:bodyPr wrap="square">
                <a:spAutoFit/>
              </a:bodyPr>
              <a:lstStyle/>
              <a:p>
                <a:pPr>
                  <a:lnSpc>
                    <a:spcPct val="200000"/>
                  </a:lnSpc>
                  <a:spcAft>
                    <a:spcPts val="0"/>
                  </a:spcAf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北师大必修二</a:t>
                </a:r>
                <a:r>
                  <a:rPr lang="en-US" altLang="zh-CN" sz="2600" b="1">
                    <a:latin typeface="Times New Roman" panose="02020603050405020304" pitchFamily="18" charset="0"/>
                    <a:cs typeface="Times New Roman" panose="02020603050405020304" pitchFamily="18" charset="0"/>
                  </a:rPr>
                  <a:t>P62</a:t>
                </a:r>
                <a:r>
                  <a:rPr lang="zh-CN" altLang="zh-CN" sz="2600" b="1">
                    <a:latin typeface="Times New Roman" panose="02020603050405020304" pitchFamily="18" charset="0"/>
                    <a:cs typeface="Times New Roman" panose="02020603050405020304" pitchFamily="18" charset="0"/>
                  </a:rPr>
                  <a:t>例</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的定义域</a:t>
                </a:r>
                <a:r>
                  <a:rPr lang="zh-CN" altLang="zh-CN" sz="2600" b="1" smtClean="0">
                    <a:latin typeface="Times New Roman" panose="02020603050405020304" pitchFamily="18" charset="0"/>
                    <a:cs typeface="Times New Roman" panose="02020603050405020304" pitchFamily="18" charset="0"/>
                  </a:rPr>
                  <a:t>为</a:t>
                </a:r>
                <a:endParaRPr lang="en-US" altLang="zh-CN" sz="2600" b="1" smtClean="0">
                  <a:latin typeface="Times New Roman" panose="02020603050405020304" pitchFamily="18" charset="0"/>
                  <a:cs typeface="Times New Roman" panose="02020603050405020304" pitchFamily="18" charset="0"/>
                </a:endParaRPr>
              </a:p>
              <a:p>
                <a:pPr>
                  <a:lnSpc>
                    <a:spcPct val="20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u="sng" smtClean="0">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u="sng">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u="sng">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380016"/>
                <a:ext cx="11589417" cy="2090188"/>
              </a:xfrm>
              <a:prstGeom prst="rect">
                <a:avLst/>
              </a:prstGeom>
              <a:blipFill rotWithShape="0">
                <a:blip r:embed="rId4"/>
                <a:stretch>
                  <a:fillRect l="-947" b="-8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419741"/>
                <a:ext cx="11589417" cy="177984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r>
                      <a:rPr lang="zh-CN" altLang="zh-CN" sz="2600" b="1">
                        <a:latin typeface="Cambria Math" panose="02040503050406030204" pitchFamily="18" charset="0"/>
                        <a:cs typeface="Times New Roman" panose="02020603050405020304" pitchFamily="18" charset="0"/>
                      </a:rPr>
                      <m:t>的定义域为</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𝐑</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19741"/>
                <a:ext cx="11589417" cy="1779846"/>
              </a:xfrm>
              <a:prstGeom prst="rect">
                <a:avLst/>
              </a:prstGeom>
              <a:blipFill rotWithShape="0">
                <a:blip r:embed="rId5"/>
                <a:stretch>
                  <a:fillRect l="-947" b="-20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391399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考点聚焦突破</a:t>
            </a: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2</a:t>
            </a:r>
          </a:p>
        </p:txBody>
      </p:sp>
      <p:sp>
        <p:nvSpPr>
          <p:cNvPr id="21" name="文本框 10"/>
          <p:cNvSpPr txBox="1"/>
          <p:nvPr/>
        </p:nvSpPr>
        <p:spPr>
          <a:xfrm>
            <a:off x="4375785" y="3428365"/>
            <a:ext cx="4091305" cy="337185"/>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KAODIANJUJIAOTUPO</a:t>
            </a:r>
          </a:p>
        </p:txBody>
      </p:sp>
    </p:spTree>
    <p:extLst>
      <p:ext uri="{BB962C8B-B14F-4D97-AF65-F5344CB8AC3E}">
        <p14:creationId xmlns:p14="http://schemas.microsoft.com/office/powerpoint/2010/main" val="109576196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1994664"/>
            <a:ext cx="12190413" cy="424798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三角函数的定义域和值域</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1313629"/>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=lg</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rad>
                  </m:oMath>
                </a14:m>
                <a:r>
                  <a:rPr lang="zh-CN" altLang="zh-CN" sz="2600" b="1">
                    <a:latin typeface="Times New Roman" panose="02020603050405020304" pitchFamily="18" charset="0"/>
                    <a:cs typeface="Times New Roman" panose="02020603050405020304" pitchFamily="18" charset="0"/>
                  </a:rPr>
                  <a:t>的定义域为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1313629"/>
              </a:xfrm>
              <a:prstGeom prst="rect">
                <a:avLst/>
              </a:prstGeom>
              <a:blipFill rotWithShape="0">
                <a:blip r:embed="rId6"/>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4"/>
                </p:custDataLst>
              </p:nvPr>
            </p:nvSpPr>
            <p:spPr>
              <a:xfrm>
                <a:off x="6664109" y="773970"/>
                <a:ext cx="4831772" cy="910827"/>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e>
                        </m:d>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&lt;</m:t>
                        </m:r>
                        <m:r>
                          <a:rPr lang="en-US" altLang="zh-CN" sz="2600" b="1" i="1">
                            <a:solidFill>
                              <a:srgbClr val="C00000"/>
                            </a:solidFill>
                            <a:latin typeface="Cambria Math" panose="02040503050406030204" pitchFamily="18" charset="0"/>
                            <a:cs typeface="Times New Roman" panose="02020603050405020304" pitchFamily="18" charset="0"/>
                          </a:rPr>
                          <m:t>𝒙</m:t>
                        </m:r>
                        <m:r>
                          <m:rPr>
                            <m:nor/>
                          </m:rPr>
                          <a:rPr lang="en-US" altLang="zh-CN" sz="2600" b="1">
                            <a:solidFill>
                              <a:srgbClr val="C00000"/>
                            </a:solidFill>
                            <a:latin typeface="宋体" panose="02010600030101010101" pitchFamily="2" charset="-122"/>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𝟑</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𝟐</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𝐙</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7"/>
                </p:custDataLst>
              </p:nvPr>
            </p:nvSpPr>
            <p:spPr>
              <a:xfrm>
                <a:off x="6664109" y="773970"/>
                <a:ext cx="4831772" cy="910827"/>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21782" y="1879505"/>
                <a:ext cx="11589417" cy="1403846"/>
              </a:xfrm>
              <a:prstGeom prst="rect">
                <a:avLst/>
              </a:prstGeom>
            </p:spPr>
            <p:txBody>
              <a:bodyPr wrap="square">
                <a:spAutoFit/>
              </a:bodyPr>
              <a:lstStyle/>
              <a:p>
                <a:pPr>
                  <a:lnSpc>
                    <a:spcPct val="150000"/>
                  </a:lnSpc>
                  <a:spcAft>
                    <a:spcPts val="0"/>
                  </a:spcAf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要使函数有意义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则有</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r>
                                <a:rPr lang="en-US" altLang="zh-CN" sz="2600" b="1" i="1"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即</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𝐬𝐢𝐧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&gt;</m:t>
                              </m:r>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e>
                          </m:mr>
                          <m:mr>
                            <m:e>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宋体" panose="02010600030101010101" pitchFamily="2" charset="-122"/>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1782" y="1879505"/>
                <a:ext cx="11589417" cy="1403846"/>
              </a:xfrm>
              <a:prstGeom prst="rect">
                <a:avLst/>
              </a:prstGeom>
              <a:blipFill rotWithShape="0">
                <a:blip r:embed="rId9"/>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574182" y="3010440"/>
                <a:ext cx="11589417" cy="3082511"/>
              </a:xfrm>
              <a:prstGeom prst="rect">
                <a:avLst/>
              </a:prstGeom>
            </p:spPr>
            <p:txBody>
              <a:bodyPr wrap="square">
                <a:spAutoFit/>
              </a:bodyPr>
              <a:lstStyle/>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解得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宋体" panose="02010600030101010101" pitchFamily="2" charset="-122"/>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mr>
                        </m:m>
                        <m:r>
                          <a:rPr lang="en-US" altLang="zh-CN" sz="2600" b="1" i="1" smtClean="0">
                            <a:latin typeface="Cambria Math" panose="02040503050406030204" pitchFamily="18" charset="0"/>
                            <a:cs typeface="Times New Roman" panose="02020603050405020304" pitchFamily="18" charset="0"/>
                          </a:rPr>
                          <m:t> </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π&lt;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所以函数的定义域为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e>
                        </m:d>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&lt;</m:t>
                        </m:r>
                        <m:r>
                          <a:rPr lang="en-US" altLang="zh-CN" sz="2600" b="1" i="1">
                            <a:latin typeface="Cambria Math" panose="02040503050406030204" pitchFamily="18" charset="0"/>
                            <a:cs typeface="Times New Roman" panose="02020603050405020304" pitchFamily="18" charset="0"/>
                          </a:rPr>
                          <m:t>𝒙</m:t>
                        </m:r>
                        <m:r>
                          <m:rPr>
                            <m:nor/>
                          </m:rPr>
                          <a:rPr lang="en-US" altLang="zh-CN" sz="2600" b="1">
                            <a:latin typeface="宋体" panose="02010600030101010101" pitchFamily="2" charset="-122"/>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574182" y="3010440"/>
                <a:ext cx="11589417" cy="3082511"/>
              </a:xfrm>
              <a:prstGeom prst="rect">
                <a:avLst/>
              </a:prstGeom>
              <a:blipFill rotWithShape="0">
                <a:blip r:embed="rId10"/>
                <a:stretch>
                  <a:fillRect l="-947" b="-99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50433"/>
            <a:ext cx="12190413" cy="48324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6929"/>
                <a:ext cx="11589417" cy="67012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全国甲卷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上的最大值是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6929"/>
                <a:ext cx="11589417" cy="670120"/>
              </a:xfrm>
              <a:prstGeom prst="rect">
                <a:avLst/>
              </a:prstGeom>
              <a:blipFill rotWithShape="0">
                <a:blip r:embed="rId4"/>
                <a:stretch>
                  <a:fillRect l="-947" b="-22018"/>
                </a:stretch>
              </a:blipFill>
            </p:spPr>
            <p:txBody>
              <a:bodyPr/>
              <a:lstStyle/>
              <a:p>
                <a:r>
                  <a:rPr lang="zh-CN" altLang="en-US">
                    <a:noFill/>
                  </a:rPr>
                  <a:t> </a:t>
                </a:r>
              </a:p>
            </p:txBody>
          </p:sp>
        </mc:Fallback>
      </mc:AlternateContent>
      <p:sp>
        <p:nvSpPr>
          <p:cNvPr id="8" name="矩形 7"/>
          <p:cNvSpPr/>
          <p:nvPr>
            <p:custDataLst>
              <p:tags r:id="rId2"/>
            </p:custDataLst>
          </p:nvPr>
        </p:nvSpPr>
        <p:spPr>
          <a:xfrm>
            <a:off x="10037994" y="563068"/>
            <a:ext cx="351378" cy="628314"/>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2</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485551"/>
                <a:ext cx="11589417" cy="4140877"/>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于是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上的最大值为</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485551"/>
                <a:ext cx="11589417" cy="4140877"/>
              </a:xfrm>
              <a:prstGeom prst="rect">
                <a:avLst/>
              </a:prstGeom>
              <a:blipFill rotWithShape="0">
                <a:blip r:embed="rId5"/>
                <a:stretch>
                  <a:fillRect l="-947" b="-26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01393"/>
            <a:ext cx="12190413" cy="48529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62395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的值域为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矩形 9"/>
              <p:cNvSpPr/>
              <p:nvPr>
                <p:custDataLst>
                  <p:tags r:id="rId2"/>
                </p:custDataLst>
              </p:nvPr>
            </p:nvSpPr>
            <p:spPr>
              <a:xfrm>
                <a:off x="6247732" y="237014"/>
                <a:ext cx="2350900" cy="911724"/>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r>
                          <a:rPr lang="en-US" altLang="zh-CN" sz="2600" b="1" i="1">
                            <a:solidFill>
                              <a:srgbClr val="C00000"/>
                            </a:solidFill>
                            <a:latin typeface="Cambria Math" panose="02040503050406030204" pitchFamily="18" charset="0"/>
                            <a:cs typeface="Times New Roman" panose="02020603050405020304" pitchFamily="18" charset="0"/>
                          </a:rPr>
                          <m:t>−</m:t>
                        </m:r>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𝟐</m:t>
                            </m:r>
                          </m:e>
                        </m:rad>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custDataLst>
                  <p:tags r:id="rId4"/>
                </p:custDataLst>
              </p:nvPr>
            </p:nvSpPr>
            <p:spPr>
              <a:xfrm>
                <a:off x="6247732" y="237014"/>
                <a:ext cx="2350900" cy="91172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294924"/>
                <a:ext cx="11589417" cy="4883581"/>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sin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函数的值域为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294924"/>
                <a:ext cx="11589417" cy="4883581"/>
              </a:xfrm>
              <a:prstGeom prst="rect">
                <a:avLst/>
              </a:prstGeom>
              <a:blipFill rotWithShape="0">
                <a:blip r:embed="rId6"/>
                <a:stretch>
                  <a:fillRect l="-947" b="-1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2217748"/>
                <a:ext cx="11589417" cy="3819828"/>
              </a:xfrm>
              <a:prstGeom prst="rect">
                <a:avLst/>
              </a:prstGeom>
            </p:spPr>
            <p:txBody>
              <a:bodyPr wrap="square">
                <a:spAutoFit/>
              </a:bodyPr>
              <a:lstStyle/>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三角函数定义域的求法</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求三角函数的定义域实际上是构造简单的三角不等式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组</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常借助三角函数的图象来求解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三角函数值域的不同求法</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把所给的三角函数式变换成</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e>
                    </m:d>
                  </m:oMath>
                </a14:m>
                <a:r>
                  <a:rPr lang="zh-CN" altLang="zh-CN" sz="2600" b="1">
                    <a:latin typeface="Times New Roman" panose="02020603050405020304" pitchFamily="18" charset="0"/>
                    <a:cs typeface="Times New Roman" panose="02020603050405020304" pitchFamily="18" charset="0"/>
                  </a:rPr>
                  <a:t>的形式求值域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把</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看作一个整体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转换成二次函数求值域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利用</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和</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的关系转换成二次函数求值域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2217748"/>
                <a:ext cx="11589417" cy="3819828"/>
              </a:xfrm>
              <a:prstGeom prst="rect">
                <a:avLst/>
              </a:prstGeom>
              <a:blipFill rotWithShape="0">
                <a:blip r:embed="rId6"/>
                <a:stretch>
                  <a:fillRect l="-947" r="-473" b="-30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616231"/>
            <a:ext cx="12190413" cy="45262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custDataLst>
                  <p:tags r:id="rId2"/>
                </p:custDataLst>
              </p:nvPr>
            </p:nvSpPr>
            <p:spPr>
              <a:xfrm>
                <a:off x="6539960" y="396797"/>
                <a:ext cx="3877793" cy="910827"/>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i="1">
                            <a:solidFill>
                              <a:srgbClr val="C00000"/>
                            </a:solidFill>
                            <a:latin typeface="Cambria Math" panose="02040503050406030204" pitchFamily="18" charset="0"/>
                            <a:cs typeface="Times New Roman" panose="02020603050405020304" pitchFamily="18" charset="0"/>
                          </a:rPr>
                          <m:t>𝛑</m:t>
                        </m:r>
                        <m:r>
                          <a:rPr lang="en-US" altLang="zh-CN" sz="2600" b="1">
                            <a:solidFill>
                              <a:srgbClr val="C00000"/>
                            </a:solidFill>
                            <a:latin typeface="Cambria Math" panose="02040503050406030204" pitchFamily="18" charset="0"/>
                            <a:cs typeface="Times New Roman" panose="02020603050405020304" pitchFamily="18" charset="0"/>
                          </a:rPr>
                          <m:t>+</m:t>
                        </m:r>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𝟔</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𝒌</m:t>
                        </m:r>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𝐙</m:t>
                        </m:r>
                      </m:e>
                    </m:d>
                  </m:oMath>
                </a14:m>
                <a:endParaRPr lang="zh-CN" altLang="zh-CN" sz="260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custDataLst>
                  <p:tags r:id="rId4"/>
                </p:custDataLst>
              </p:nvPr>
            </p:nvSpPr>
            <p:spPr>
              <a:xfrm>
                <a:off x="6539960" y="396797"/>
                <a:ext cx="3877793" cy="910827"/>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9382" y="621443"/>
                <a:ext cx="11589417" cy="91576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的定义域是</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915764"/>
              </a:xfrm>
              <a:prstGeom prst="rect">
                <a:avLst/>
              </a:prstGeom>
              <a:blipFill rotWithShape="0">
                <a:blip r:embed="rId6"/>
                <a:stretch>
                  <a:fillRect l="-947" b="-5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688878"/>
                <a:ext cx="11589417" cy="915764"/>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688878"/>
                <a:ext cx="11589417" cy="915764"/>
              </a:xfrm>
              <a:prstGeom prst="rect">
                <a:avLst/>
              </a:prstGeom>
              <a:blipFill rotWithShape="0">
                <a:blip r:embed="rId7"/>
                <a:stretch>
                  <a:fillRect l="-947" b="-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能画出三角函数的图象</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了解三角函数的周期性、奇偶性、最大</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值</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 </a:t>
            </a:r>
            <a:endParaRPr lang="en-US" altLang="zh-CN" sz="2600" b="1" smtClean="0">
              <a:latin typeface="宋体" panose="02010600030101010101" pitchFamily="2" charset="-122"/>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借助图象理解正弦函数、余弦函数、正切函数的性质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540139"/>
            <a:ext cx="12190413" cy="370364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621443"/>
                <a:ext cx="11589417" cy="180998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(2)(2024·</a:t>
                </a:r>
                <a:r>
                  <a:rPr lang="zh-CN" altLang="zh-CN" sz="2600" b="1">
                    <a:latin typeface="Times New Roman" panose="02020603050405020304" pitchFamily="18" charset="0"/>
                    <a:cs typeface="Times New Roman" panose="02020603050405020304" pitchFamily="18" charset="0"/>
                  </a:rPr>
                  <a:t>天津卷改编</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的最小值为</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1809983"/>
              </a:xfrm>
              <a:prstGeom prst="rect">
                <a:avLst/>
              </a:prstGeom>
              <a:blipFill rotWithShape="0">
                <a:blip r:embed="rId4"/>
                <a:stretch>
                  <a:fillRect l="-947" r="-947" b="-20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custDataLst>
                  <p:tags r:id="rId2"/>
                </p:custDataLst>
              </p:nvPr>
            </p:nvSpPr>
            <p:spPr>
              <a:xfrm>
                <a:off x="3718909" y="1244124"/>
                <a:ext cx="993734" cy="974690"/>
              </a:xfrm>
              <a:prstGeom prst="rect">
                <a:avLst/>
              </a:prstGeom>
            </p:spPr>
            <p:txBody>
              <a:bodyPr wrap="none">
                <a:spAutoFit/>
              </a:bodyPr>
              <a:lstStyle/>
              <a:p>
                <a:pPr>
                  <a:lnSpc>
                    <a:spcPct val="150000"/>
                  </a:lnSpc>
                  <a:spcAft>
                    <a:spcPts val="0"/>
                  </a:spcAf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solidFill>
                                  <a:srgbClr val="C00000"/>
                                </a:solidFill>
                                <a:latin typeface="Cambria Math" panose="02040503050406030204" pitchFamily="18" charset="0"/>
                                <a:cs typeface="Times New Roman" panose="02020603050405020304" pitchFamily="18" charset="0"/>
                              </a:rPr>
                              <m:t>𝟑</m:t>
                            </m:r>
                          </m:e>
                        </m:rad>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custDataLst>
                  <p:tags r:id="rId5"/>
                </p:custDataLst>
              </p:nvPr>
            </p:nvSpPr>
            <p:spPr>
              <a:xfrm>
                <a:off x="3718909" y="1244124"/>
                <a:ext cx="993734" cy="974690"/>
              </a:xfrm>
              <a:prstGeom prst="rect">
                <a:avLst/>
              </a:prstGeom>
              <a:blipFill rotWithShape="0">
                <a:blip r:embed="rId6"/>
                <a:stretch>
                  <a:fillRect b="-43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458519"/>
                <a:ext cx="11589417" cy="351000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a:latin typeface="Times New Roman" panose="02020603050405020304" pitchFamily="18" charset="0"/>
                    <a:cs typeface="Times New Roman" panose="02020603050405020304" pitchFamily="18" charset="0"/>
                  </a:rPr>
                  <a:t>π=</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𝝎</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458519"/>
                <a:ext cx="11589417" cy="3510000"/>
              </a:xfrm>
              <a:prstGeom prst="rect">
                <a:avLst/>
              </a:prstGeom>
              <a:blipFill rotWithShape="0">
                <a:blip r:embed="rId7"/>
                <a:stretch>
                  <a:fillRect l="-947" b="-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603531"/>
            <a:ext cx="12190413" cy="452621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621443"/>
                <a:ext cx="11589417" cy="91172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的值域为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621443"/>
                <a:ext cx="11589417" cy="911724"/>
              </a:xfrm>
              <a:prstGeom prst="rect">
                <a:avLst/>
              </a:prstGeom>
              <a:blipFill rotWithShape="0">
                <a:blip r:embed="rId4"/>
                <a:stretch>
                  <a:fillRect l="-947" b="-4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6" name="矩形 15"/>
              <p:cNvSpPr/>
              <p:nvPr>
                <p:custDataLst>
                  <p:tags r:id="rId2"/>
                </p:custDataLst>
              </p:nvPr>
            </p:nvSpPr>
            <p:spPr>
              <a:xfrm>
                <a:off x="7221748" y="370500"/>
                <a:ext cx="1287981" cy="911724"/>
              </a:xfrm>
              <a:prstGeom prst="rect">
                <a:avLst/>
              </a:prstGeom>
            </p:spPr>
            <p:txBody>
              <a:bodyPr wrap="none">
                <a:spAutoFit/>
              </a:bodyPr>
              <a:lstStyle/>
              <a:p>
                <a:pPr>
                  <a:lnSpc>
                    <a:spcPct val="150000"/>
                  </a:lnSpc>
                  <a:spcAft>
                    <a:spcPts val="0"/>
                  </a:spcAft>
                </a:pPr>
                <a:r>
                  <a:rPr lang="zh-CN" altLang="zh-CN" sz="2600" b="1"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𝟕</m:t>
                            </m:r>
                          </m:num>
                          <m:den>
                            <m:r>
                              <a:rPr lang="en-US" altLang="zh-CN" sz="2600" b="1" i="1">
                                <a:solidFill>
                                  <a:srgbClr val="C00000"/>
                                </a:solidFill>
                                <a:latin typeface="Cambria Math" panose="02040503050406030204" pitchFamily="18" charset="0"/>
                                <a:cs typeface="Times New Roman" panose="02020603050405020304" pitchFamily="18" charset="0"/>
                              </a:rPr>
                              <m:t>𝟖</m:t>
                            </m:r>
                          </m:den>
                        </m:f>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𝟐</m:t>
                        </m:r>
                      </m:e>
                    </m:d>
                  </m:oMath>
                </a14:m>
                <a:endParaRPr lang="zh-CN" altLang="zh-CN" sz="2600" dirty="0">
                  <a:latin typeface="Calibri" panose="020F0502020204030204" pitchFamily="34" charset="0"/>
                  <a:cs typeface="Times New Roman" panose="02020603050405020304" pitchFamily="18" charset="0"/>
                </a:endParaRPr>
              </a:p>
            </p:txBody>
          </p:sp>
        </mc:Choice>
        <mc:Fallback>
          <p:sp>
            <p:nvSpPr>
              <p:cNvPr id="16" name="矩形 15"/>
              <p:cNvSpPr>
                <a:spLocks noRot="1" noChangeAspect="1" noMove="1" noResize="1" noEditPoints="1" noAdjustHandles="1" noChangeArrowheads="1" noChangeShapeType="1" noTextEdit="1"/>
              </p:cNvSpPr>
              <p:nvPr>
                <p:custDataLst>
                  <p:tags r:id="rId2"/>
                </p:custDataLst>
              </p:nvPr>
            </p:nvSpPr>
            <p:spPr>
              <a:xfrm>
                <a:off x="7221748" y="370500"/>
                <a:ext cx="1287981" cy="91172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1472851"/>
                <a:ext cx="11589417" cy="4640438"/>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2cos</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sin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所以当</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min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即函数的值域为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472851"/>
                <a:ext cx="11589417" cy="4640438"/>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58190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4638"/>
            <a:ext cx="11653111" cy="664862"/>
          </a:xfrm>
          <a:prstGeom prst="rect">
            <a:avLst/>
          </a:prstGeom>
        </p:spPr>
        <p:txBody>
          <a:bodyPr wrap="square">
            <a:spAutoFit/>
          </a:bodyPr>
          <a:lstStyle/>
          <a:p>
            <a:pPr>
              <a:lnSpc>
                <a:spcPct val="150000"/>
              </a:lnSpc>
              <a:spcAft>
                <a:spcPts val="0"/>
              </a:spcAf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三角函数的周期性、奇偶性、对称性</a:t>
            </a:r>
            <a:endParaRPr lang="zh-CN" altLang="zh-CN" sz="1200">
              <a:latin typeface="Calibri" panose="020F0502020204030204" pitchFamily="34" charset="0"/>
              <a:cs typeface="Times New Roman" panose="02020603050405020304" pitchFamily="18" charset="0"/>
            </a:endParaRPr>
          </a:p>
        </p:txBody>
      </p:sp>
      <p:sp>
        <p:nvSpPr>
          <p:cNvPr id="11" name="矩形 10"/>
          <p:cNvSpPr/>
          <p:nvPr>
            <p:custDataLst>
              <p:tags r:id="rId2"/>
            </p:custDataLst>
          </p:nvPr>
        </p:nvSpPr>
        <p:spPr>
          <a:xfrm>
            <a:off x="2831215" y="1770261"/>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BC</a:t>
            </a:r>
            <a:endParaRPr lang="zh-CN" altLang="en-US" sz="3000" b="1" dirty="0">
              <a:solidFill>
                <a:srgbClr val="C00000"/>
              </a:solidFill>
            </a:endParaRPr>
          </a:p>
        </p:txBody>
      </p:sp>
      <mc:AlternateContent xmlns:mc="http://schemas.openxmlformats.org/markup-compatibility/2006">
        <mc:Choice xmlns:a14="http://schemas.microsoft.com/office/drawing/2010/main" Requires="a14">
          <p:sp>
            <p:nvSpPr>
              <p:cNvPr id="12" name="矩形 11"/>
              <p:cNvSpPr/>
              <p:nvPr/>
            </p:nvSpPr>
            <p:spPr>
              <a:xfrm>
                <a:off x="290164" y="760318"/>
                <a:ext cx="11589417" cy="3991414"/>
              </a:xfrm>
              <a:prstGeom prst="rect">
                <a:avLst/>
              </a:prstGeom>
            </p:spPr>
            <p:txBody>
              <a:bodyPr wrap="square">
                <a:spAutoFit/>
              </a:bodyPr>
              <a:lstStyle/>
              <a:p>
                <a:pPr marL="355600" indent="-355600">
                  <a:lnSpc>
                    <a:spcPct val="150000"/>
                  </a:lnSpc>
                  <a:spcAft>
                    <a:spcPts val="0"/>
                  </a:spcAf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2</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多选</a:t>
                </a:r>
                <a:r>
                  <a:rPr lang="en-US" altLang="zh-CN" sz="2600" b="1" dirty="0">
                    <a:latin typeface="Times New Roman" panose="02020603050405020304" pitchFamily="18" charset="0"/>
                    <a:cs typeface="Times New Roman" panose="02020603050405020304" pitchFamily="18" charset="0"/>
                  </a:rPr>
                  <a:t>)(2024·</a:t>
                </a:r>
                <a:r>
                  <a:rPr lang="zh-CN" altLang="zh-CN" sz="2600" b="1" dirty="0">
                    <a:latin typeface="Times New Roman" panose="02020603050405020304" pitchFamily="18" charset="0"/>
                    <a:cs typeface="Times New Roman" panose="02020603050405020304" pitchFamily="18" charset="0"/>
                  </a:rPr>
                  <a:t>新高考Ⅱ卷</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对于函数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)=sin</a:t>
                </a:r>
                <a:r>
                  <a:rPr lang="en-US" altLang="zh-CN" sz="2600" b="1" dirty="0">
                    <a:latin typeface="宋体" panose="02010600030101010101" pitchFamily="2" charset="-122"/>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zh-CN" altLang="zh-CN" sz="2600" b="1" dirty="0">
                    <a:latin typeface="Times New Roman" panose="02020603050405020304" pitchFamily="18" charset="0"/>
                    <a:cs typeface="Times New Roman" panose="02020603050405020304" pitchFamily="18" charset="0"/>
                  </a:rPr>
                  <a:t>和</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下列说法中正确的有</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A.</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有相同的零点</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有相同的最大值</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有相同的最小正周期</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a:t>
                </a:r>
                <a:r>
                  <a:rPr lang="en-US" altLang="zh-CN" sz="2600" b="1" i="1" dirty="0" err="1" smtClean="0">
                    <a:latin typeface="Times New Roman" panose="02020603050405020304" pitchFamily="18" charset="0"/>
                    <a:cs typeface="Times New Roman" panose="02020603050405020304" pitchFamily="18" charset="0"/>
                  </a:rPr>
                  <a:t>f</a:t>
                </a:r>
                <a:r>
                  <a:rPr lang="en-US" altLang="zh-CN" sz="2600" b="1" dirty="0" smtClean="0">
                    <a:latin typeface="Times New Roman" panose="02020603050405020304" pitchFamily="18" charset="0"/>
                    <a:cs typeface="Times New Roman" panose="02020603050405020304" pitchFamily="18" charset="0"/>
                  </a:rPr>
                  <a:t>(</a:t>
                </a:r>
                <a:r>
                  <a:rPr lang="en-US" altLang="zh-CN" sz="2600" b="1" i="1" dirty="0" smtClean="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与</a:t>
                </a:r>
                <a:r>
                  <a:rPr lang="en-US" altLang="zh-CN" sz="2600" b="1" i="1" dirty="0">
                    <a:latin typeface="Times New Roman" panose="02020603050405020304" pitchFamily="18" charset="0"/>
                    <a:cs typeface="Times New Roman" panose="02020603050405020304" pitchFamily="18" charset="0"/>
                  </a:rPr>
                  <a:t>g</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的图象有相同的</a:t>
                </a:r>
                <a:r>
                  <a:rPr lang="zh-CN" altLang="zh-CN" sz="2600" b="1" dirty="0" smtClean="0">
                    <a:latin typeface="Times New Roman" panose="02020603050405020304" pitchFamily="18" charset="0"/>
                    <a:cs typeface="Times New Roman" panose="02020603050405020304" pitchFamily="18" charset="0"/>
                  </a:rPr>
                  <a:t>对称轴</a:t>
                </a:r>
                <a:endParaRPr lang="zh-CN" altLang="zh-CN" sz="1150" dirty="0">
                  <a:latin typeface="Calibri" panose="020F0502020204030204" pitchFamily="34" charset="0"/>
                  <a:cs typeface="Times New Roman" panose="02020603050405020304" pitchFamily="18" charset="0"/>
                </a:endParaRPr>
              </a:p>
            </p:txBody>
          </p:sp>
        </mc:Choice>
        <mc:Fallback>
          <p:sp>
            <p:nvSpPr>
              <p:cNvPr id="12" name="矩形 11"/>
              <p:cNvSpPr>
                <a:spLocks noRot="1" noChangeAspect="1" noMove="1" noResize="1" noEditPoints="1" noAdjustHandles="1" noChangeArrowheads="1" noChangeShapeType="1" noTextEdit="1"/>
              </p:cNvSpPr>
              <p:nvPr/>
            </p:nvSpPr>
            <p:spPr>
              <a:xfrm>
                <a:off x="290164" y="760318"/>
                <a:ext cx="11589417" cy="3991414"/>
              </a:xfrm>
              <a:prstGeom prst="rect">
                <a:avLst/>
              </a:prstGeom>
              <a:blipFill rotWithShape="0">
                <a:blip r:embed="rId4"/>
                <a:stretch>
                  <a:fillRect l="-947" r="-842" b="-12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139"/>
            <a:ext cx="12190413" cy="617131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92200"/>
                <a:ext cx="11589417" cy="5410455"/>
              </a:xfrm>
              <a:prstGeom prst="rect">
                <a:avLst/>
              </a:prstGeom>
            </p:spPr>
            <p:txBody>
              <a:bodyPr wrap="square">
                <a:spAutoFit/>
              </a:bodyPr>
              <a:lstStyle/>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g</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的最大值都为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的最小正周期都为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图象的对称轴方程为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图象的对称轴方程为</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g</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的图象的对称轴不相同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BC.</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92200"/>
                <a:ext cx="11589417" cy="5410455"/>
              </a:xfrm>
              <a:prstGeom prst="rect">
                <a:avLst/>
              </a:prstGeom>
              <a:blipFill rotWithShape="0">
                <a:blip r:embed="rId3"/>
                <a:stretch>
                  <a:fillRect l="-947" b="-67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273454"/>
            <a:ext cx="12190413" cy="38158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1522212"/>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e>
                    </m:d>
                  </m:oMath>
                </a14:m>
                <a:r>
                  <a:rPr lang="zh-CN" altLang="zh-CN" sz="2600" b="1">
                    <a:latin typeface="Times New Roman" panose="02020603050405020304" pitchFamily="18" charset="0"/>
                    <a:cs typeface="Times New Roman" panose="02020603050405020304" pitchFamily="18" charset="0"/>
                  </a:rPr>
                  <a:t>是奇函数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φ</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φ</a:t>
                </a:r>
                <a:r>
                  <a:rPr lang="zh-CN" altLang="zh-CN" sz="2600" b="1">
                    <a:latin typeface="Times New Roman" panose="02020603050405020304" pitchFamily="18" charset="0"/>
                    <a:cs typeface="Times New Roman" panose="02020603050405020304" pitchFamily="18" charset="0"/>
                  </a:rPr>
                  <a:t>的值为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1522212"/>
              </a:xfrm>
              <a:prstGeom prst="rect">
                <a:avLst/>
              </a:prstGeom>
              <a:blipFill rotWithShape="0">
                <a:blip r:embed="rId4"/>
                <a:stretch>
                  <a:fillRect l="-947" b="-88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custDataLst>
                  <p:tags r:id="rId2"/>
                </p:custDataLst>
              </p:nvPr>
            </p:nvSpPr>
            <p:spPr>
              <a:xfrm>
                <a:off x="745331" y="1206024"/>
                <a:ext cx="679994" cy="820866"/>
              </a:xfrm>
              <a:prstGeom prst="rect">
                <a:avLst/>
              </a:prstGeom>
            </p:spPr>
            <p:txBody>
              <a:bodyPr wrap="none">
                <a:spAutoFit/>
              </a:bodyPr>
              <a:lstStyle/>
              <a:p>
                <a:pPr>
                  <a:lnSpc>
                    <a:spcPct val="150000"/>
                  </a:lnSpc>
                  <a:spcAft>
                    <a:spcPts val="0"/>
                  </a:spcAft>
                </a:pPr>
                <a:r>
                  <a:rPr lang="zh-CN" altLang="zh-CN" sz="2600" b="1" smtClean="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rPr>
                          <m:t>𝟒</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custDataLst>
                  <p:tags r:id="rId5"/>
                </p:custDataLst>
              </p:nvPr>
            </p:nvSpPr>
            <p:spPr>
              <a:xfrm>
                <a:off x="745331" y="1206024"/>
                <a:ext cx="679994" cy="820866"/>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21782" y="2349659"/>
                <a:ext cx="11589417" cy="3304238"/>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由已知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φ</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符合题意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2349659"/>
                <a:ext cx="11589417" cy="3304238"/>
              </a:xfrm>
              <a:prstGeom prst="rect">
                <a:avLst/>
              </a:prstGeom>
              <a:blipFill rotWithShape="0">
                <a:blip r:embed="rId7"/>
                <a:stretch>
                  <a:fillRect l="-947" b="-12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99507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057111"/>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244124"/>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326692"/>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345112"/>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9" name="矩形 18"/>
              <p:cNvSpPr/>
              <p:nvPr/>
            </p:nvSpPr>
            <p:spPr>
              <a:xfrm>
                <a:off x="312448" y="2085692"/>
                <a:ext cx="11411052" cy="4089068"/>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有关三角函数的奇偶性、周期性和对称性问题的解题思路</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奇偶性的判断方法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三角函数中奇函数一般可化为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而偶函数一般可化为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周期的计算方法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tan(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解决对称性问题的关键</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熟练掌握三角函数图象的对称轴、对称中心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312448" y="2085692"/>
                <a:ext cx="11411052" cy="4089068"/>
              </a:xfrm>
              <a:prstGeom prst="rect">
                <a:avLst/>
              </a:prstGeom>
              <a:blipFill rotWithShape="0">
                <a:blip r:embed="rId6"/>
                <a:stretch>
                  <a:fillRect l="-962" r="-641" b="-28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943625"/>
            <a:ext cx="12190413" cy="331447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648406"/>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的一条对称轴为直线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一个周期为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的解析式可能为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smtClean="0">
                    <a:latin typeface="Times New Roman" panose="02020603050405020304" pitchFamily="18" charset="0"/>
                    <a:cs typeface="Times New Roman" panose="02020603050405020304" pitchFamily="18" charset="0"/>
                  </a:rPr>
                  <a:t>		C.sin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𝒙</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B</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C</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排除</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是函数的一个对称中心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排除</a:t>
                </a:r>
                <a:r>
                  <a:rPr lang="en-US" altLang="zh-CN" sz="2600" b="1">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是函数的一条对称轴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648406"/>
              </a:xfrm>
              <a:prstGeom prst="rect">
                <a:avLst/>
              </a:prstGeom>
              <a:blipFill rotWithShape="0">
                <a:blip r:embed="rId4"/>
                <a:stretch>
                  <a:fillRect l="-947" r="-579"/>
                </a:stretch>
              </a:blipFill>
            </p:spPr>
            <p:txBody>
              <a:bodyPr/>
              <a:lstStyle/>
              <a:p>
                <a:r>
                  <a:rPr lang="zh-CN" altLang="en-US">
                    <a:noFill/>
                  </a:rPr>
                  <a:t> </a:t>
                </a:r>
              </a:p>
            </p:txBody>
          </p:sp>
        </mc:Fallback>
      </mc:AlternateContent>
      <p:sp>
        <p:nvSpPr>
          <p:cNvPr id="8" name="矩形 7"/>
          <p:cNvSpPr/>
          <p:nvPr>
            <p:custDataLst>
              <p:tags r:id="rId2"/>
            </p:custDataLst>
          </p:nvPr>
        </p:nvSpPr>
        <p:spPr>
          <a:xfrm>
            <a:off x="1613047" y="13382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391907"/>
            <a:ext cx="12190413" cy="281042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621443"/>
                <a:ext cx="11589417" cy="518603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记函数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zh-CN" altLang="zh-CN" sz="2600" b="1">
                    <a:latin typeface="Times New Roman" panose="02020603050405020304" pitchFamily="18" charset="0"/>
                    <a:cs typeface="Times New Roman" panose="02020603050405020304" pitchFamily="18" charset="0"/>
                  </a:rPr>
                  <a:t>中心对称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	D.3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e>
                        </m:d>
                      </m:den>
                    </m:f>
                  </m:oMath>
                </a14:m>
                <a:r>
                  <a:rPr lang="en-US" altLang="zh-CN" sz="2600" b="1">
                    <a:latin typeface="Times New Roman" panose="02020603050405020304" pitchFamily="18" charset="0"/>
                    <a:cs typeface="Times New Roman" panose="02020603050405020304" pitchFamily="18" charset="0"/>
                  </a:rPr>
                  <a:t>&lt;π.</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2&lt;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&lt;3.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oMath>
                </a14:m>
                <a:r>
                  <a:rPr lang="zh-CN" altLang="zh-CN" sz="2600" b="1">
                    <a:latin typeface="Times New Roman" panose="02020603050405020304" pitchFamily="18" charset="0"/>
                    <a:cs typeface="Times New Roman" panose="02020603050405020304" pitchFamily="18" charset="0"/>
                  </a:rPr>
                  <a:t>中心对称</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621443"/>
                <a:ext cx="11589417" cy="5186035"/>
              </a:xfrm>
              <a:prstGeom prst="rect">
                <a:avLst/>
              </a:prstGeom>
              <a:blipFill rotWithShape="0">
                <a:blip r:embed="rId4"/>
                <a:stretch>
                  <a:fillRect l="-947"/>
                </a:stretch>
              </a:blipFill>
            </p:spPr>
            <p:txBody>
              <a:bodyPr/>
              <a:lstStyle/>
              <a:p>
                <a:r>
                  <a:rPr lang="zh-CN" altLang="en-US">
                    <a:noFill/>
                  </a:rPr>
                  <a:t> </a:t>
                </a:r>
              </a:p>
            </p:txBody>
          </p:sp>
        </mc:Fallback>
      </mc:AlternateContent>
      <p:sp>
        <p:nvSpPr>
          <p:cNvPr id="4" name="矩形 3"/>
          <p:cNvSpPr/>
          <p:nvPr>
            <p:custDataLst>
              <p:tags r:id="rId2"/>
            </p:custDataLst>
          </p:nvPr>
        </p:nvSpPr>
        <p:spPr>
          <a:xfrm>
            <a:off x="5188341" y="179929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1063476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12036"/>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621443"/>
                <a:ext cx="11589417" cy="5325497"/>
              </a:xfrm>
              <a:prstGeom prst="rect">
                <a:avLst/>
              </a:prstGeom>
            </p:spPr>
            <p:txBody>
              <a:bodyPr wrap="square">
                <a:spAutoFit/>
              </a:bodyPr>
              <a:lstStyle/>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ω</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2&lt;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&lt;3</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𝟏𝟗</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621443"/>
                <a:ext cx="11589417" cy="532549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40974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bwMode="auto">
          <a:xfrm>
            <a:off x="251427" y="1938"/>
            <a:ext cx="11653111" cy="664862"/>
          </a:xfrm>
          <a:prstGeom prst="rect">
            <a:avLst/>
          </a:prstGeom>
        </p:spPr>
        <p:txBody>
          <a:bodyPr wrap="square">
            <a:spAutoFit/>
          </a:bodyPr>
          <a:lstStyle/>
          <a:p>
            <a:pPr>
              <a:lnSpc>
                <a:spcPct val="150000"/>
              </a:lnSpc>
              <a:spcAft>
                <a:spcPts val="0"/>
              </a:spcAf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考点三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三角函数的单调性</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矩形 13"/>
              <p:cNvSpPr/>
              <p:nvPr/>
            </p:nvSpPr>
            <p:spPr>
              <a:xfrm>
                <a:off x="338518" y="752072"/>
                <a:ext cx="11589417" cy="3587200"/>
              </a:xfrm>
              <a:prstGeom prst="rect">
                <a:avLst/>
              </a:prstGeom>
            </p:spPr>
            <p:txBody>
              <a:bodyPr wrap="square">
                <a:spAutoFit/>
              </a:bodyPr>
              <a:lstStyle/>
              <a:p>
                <a:pPr marL="355600" indent="-355600">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多选</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石家庄调研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下列不等式成立的是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𝟏𝟎</m:t>
                            </m:r>
                          </m:den>
                        </m:f>
                      </m:e>
                    </m:d>
                  </m:oMath>
                </a14:m>
                <a:r>
                  <a:rPr lang="en-US" altLang="zh-CN" sz="2600" b="1">
                    <a:latin typeface="Times New Roman" panose="02020603050405020304" pitchFamily="18" charset="0"/>
                    <a:cs typeface="Times New Roman" panose="02020603050405020304" pitchFamily="18" charset="0"/>
                  </a:rPr>
                  <a:t>&lt;sin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B.cos</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400°&gt;cos(</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C.sin</a:t>
                </a:r>
                <a:r>
                  <a:rPr lang="en-US" altLang="zh-CN" sz="2600" b="1"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D.sin</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3&lt;sin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338518" y="752072"/>
                <a:ext cx="11589417" cy="3587200"/>
              </a:xfrm>
              <a:prstGeom prst="rect">
                <a:avLst/>
              </a:prstGeom>
              <a:blipFill rotWithShape="0">
                <a:blip r:embed="rId4"/>
                <a:stretch>
                  <a:fillRect l="-947" b="-3396"/>
                </a:stretch>
              </a:blipFill>
            </p:spPr>
            <p:txBody>
              <a:bodyPr/>
              <a:lstStyle/>
              <a:p>
                <a:r>
                  <a:rPr lang="zh-CN" altLang="en-US">
                    <a:noFill/>
                  </a:rPr>
                  <a:t> </a:t>
                </a:r>
              </a:p>
            </p:txBody>
          </p:sp>
        </mc:Fallback>
      </mc:AlternateContent>
      <p:sp>
        <p:nvSpPr>
          <p:cNvPr id="15" name="矩形 14"/>
          <p:cNvSpPr/>
          <p:nvPr>
            <p:custDataLst>
              <p:tags r:id="rId2"/>
            </p:custDataLst>
          </p:nvPr>
        </p:nvSpPr>
        <p:spPr>
          <a:xfrm>
            <a:off x="8077549" y="855226"/>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BD</a:t>
            </a:r>
            <a:endParaRPr lang="zh-CN" altLang="en-US" sz="3000" b="1" dirty="0">
              <a:solidFill>
                <a:srgbClr val="C00000"/>
              </a:solidFill>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307938" y="1710102"/>
            <a:ext cx="3110318" cy="913218"/>
            <a:chOff x="4307938" y="1710102"/>
            <a:chExt cx="3110318" cy="913218"/>
          </a:xfrm>
        </p:grpSpPr>
        <p:sp>
          <p:nvSpPr>
            <p:cNvPr id="8" name="TextBox 7">
              <a:hlinkClick r:id="rId3" action="ppaction://hlinksldjump"/>
            </p:cNvPr>
            <p:cNvSpPr txBox="1"/>
            <p:nvPr/>
          </p:nvSpPr>
          <p:spPr bwMode="auto">
            <a:xfrm>
              <a:off x="5201125" y="1752776"/>
              <a:ext cx="2217131" cy="501766"/>
            </a:xfrm>
            <a:prstGeom prst="rect">
              <a:avLst/>
            </a:prstGeom>
            <a:noFill/>
          </p:spPr>
          <p:txBody>
            <a:bodyPr wrap="none">
              <a:spAutoFit/>
            </a:bodyPr>
            <a:lstStyle/>
            <a:p>
              <a:pPr algn="l">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知识诊断自测</a:t>
              </a:r>
            </a:p>
          </p:txBody>
        </p:sp>
        <p:sp>
          <p:nvSpPr>
            <p:cNvPr id="16" name="TextBox 15">
              <a:hlinkClick r:id="rId3" action="ppaction://hlinksldjump"/>
            </p:cNvPr>
            <p:cNvSpPr txBox="1"/>
            <p:nvPr/>
          </p:nvSpPr>
          <p:spPr>
            <a:xfrm>
              <a:off x="4307938" y="1710102"/>
              <a:ext cx="811335"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01</a:t>
              </a:r>
            </a:p>
          </p:txBody>
        </p:sp>
      </p:grpSp>
      <p:grpSp>
        <p:nvGrpSpPr>
          <p:cNvPr id="11" name="组合 10"/>
          <p:cNvGrpSpPr/>
          <p:nvPr/>
        </p:nvGrpSpPr>
        <p:grpSpPr>
          <a:xfrm>
            <a:off x="4999339" y="2962903"/>
            <a:ext cx="3104980" cy="913218"/>
            <a:chOff x="4999339" y="2962903"/>
            <a:chExt cx="3104980" cy="913218"/>
          </a:xfrm>
        </p:grpSpPr>
        <p:sp>
          <p:nvSpPr>
            <p:cNvPr id="12" name="TextBox 11">
              <a:hlinkClick r:id="rId4" action="ppaction://hlinksldjump"/>
            </p:cNvPr>
            <p:cNvSpPr txBox="1"/>
            <p:nvPr/>
          </p:nvSpPr>
          <p:spPr bwMode="auto">
            <a:xfrm>
              <a:off x="5887187" y="3012193"/>
              <a:ext cx="2217132" cy="501766"/>
            </a:xfrm>
            <a:prstGeom prst="rect">
              <a:avLst/>
            </a:prstGeom>
            <a:noFill/>
          </p:spPr>
          <p:txBody>
            <a:bodyPr wrap="none">
              <a:spAutoFit/>
            </a:bodyPr>
            <a:lstStyle/>
            <a:p>
              <a:pPr>
                <a:defRPr/>
              </a:pPr>
              <a:r>
                <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rPr>
                <a:t>考点聚焦突破</a:t>
              </a:r>
            </a:p>
          </p:txBody>
        </p:sp>
        <p:sp>
          <p:nvSpPr>
            <p:cNvPr id="17" name="TextBox 16">
              <a:hlinkClick r:id="rId4" action="ppaction://hlinksldjump"/>
            </p:cNvPr>
            <p:cNvSpPr txBox="1"/>
            <p:nvPr/>
          </p:nvSpPr>
          <p:spPr>
            <a:xfrm>
              <a:off x="4999339" y="2962903"/>
              <a:ext cx="894681"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02</a:t>
              </a:r>
            </a:p>
          </p:txBody>
        </p:sp>
      </p:grpSp>
      <p:grpSp>
        <p:nvGrpSpPr>
          <p:cNvPr id="13" name="组合 12"/>
          <p:cNvGrpSpPr/>
          <p:nvPr/>
        </p:nvGrpSpPr>
        <p:grpSpPr>
          <a:xfrm>
            <a:off x="5712912" y="4110924"/>
            <a:ext cx="3040374" cy="913218"/>
            <a:chOff x="5712912" y="4110924"/>
            <a:chExt cx="3040374" cy="913218"/>
          </a:xfrm>
        </p:grpSpPr>
        <p:sp>
          <p:nvSpPr>
            <p:cNvPr id="10" name="TextBox 9">
              <a:hlinkClick r:id="rId5"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5" action="ppaction://hlinksldjump"/>
            </p:cNvPr>
            <p:cNvSpPr txBox="1"/>
            <p:nvPr/>
          </p:nvSpPr>
          <p:spPr>
            <a:xfrm>
              <a:off x="5712912" y="4110924"/>
              <a:ext cx="913914" cy="913218"/>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zh-CN" sz="5335" dirty="0">
                  <a:solidFill>
                    <a:srgbClr val="548235"/>
                  </a:solidFill>
                  <a:latin typeface="Impact" panose="020B0806030902050204" pitchFamily="34" charset="0"/>
                </a:rPr>
                <a:t>03</a:t>
              </a: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2568"/>
            <a:ext cx="12190413" cy="614548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570643"/>
                <a:ext cx="11589417" cy="5540427"/>
              </a:xfrm>
              <a:prstGeom prst="rect">
                <a:avLst/>
              </a:prstGeom>
            </p:spPr>
            <p:txBody>
              <a:bodyPr wrap="square">
                <a:spAutoFit/>
              </a:bodyPr>
              <a:lstStyle/>
              <a:p>
                <a:pPr>
                  <a:lnSpc>
                    <a:spcPct val="12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𝟏𝟎</m:t>
                        </m:r>
                      </m:den>
                    </m:f>
                  </m:oMath>
                </a14:m>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Times New Roman" panose="02020603050405020304" pitchFamily="18" charset="0"/>
                    <a:cs typeface="Times New Roman" panose="02020603050405020304" pitchFamily="18" charset="0"/>
                  </a:rPr>
                  <a:t>&lt;sin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𝟏𝟎</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400°=cos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且当</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单调递减</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40°&gt;cos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400°&gt;cos(</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&gt;sin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&lt;2&lt;3&lt;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smtClean="0">
                    <a:latin typeface="Times New Roman" panose="02020603050405020304" pitchFamily="18" charset="0"/>
                    <a:cs typeface="Times New Roman" panose="02020603050405020304" pitchFamily="18" charset="0"/>
                  </a:rPr>
                  <a:t>所以</a:t>
                </a:r>
                <a:r>
                  <a:rPr lang="en-US" altLang="zh-CN" sz="2600" b="1" smtClean="0">
                    <a:latin typeface="Times New Roman" panose="02020603050405020304" pitchFamily="18" charset="0"/>
                    <a:cs typeface="Times New Roman" panose="02020603050405020304" pitchFamily="18" charset="0"/>
                  </a:rPr>
                  <a:t>sin</a:t>
                </a:r>
                <a:r>
                  <a:rPr lang="en-US" altLang="zh-CN" sz="2600" b="1" smtClean="0">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3&lt;sin</a:t>
                </a:r>
                <a:r>
                  <a:rPr lang="en-US" altLang="zh-CN" sz="2600" b="1" smtClean="0">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smtClean="0">
                    <a:latin typeface="Times New Roman" panose="02020603050405020304" pitchFamily="18" charset="0"/>
                    <a:cs typeface="Times New Roman" panose="02020603050405020304" pitchFamily="18" charset="0"/>
                  </a:rPr>
                  <a:t>D</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570643"/>
                <a:ext cx="11589417" cy="5540427"/>
              </a:xfrm>
              <a:prstGeom prst="rect">
                <a:avLst/>
              </a:prstGeom>
              <a:blipFill rotWithShape="0">
                <a:blip r:embed="rId3"/>
                <a:stretch>
                  <a:fillRect l="-947" b="-18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blinds(horizontal)">
                                      <p:cBhvr>
                                        <p:cTn id="4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621443"/>
                <a:ext cx="11589417" cy="337842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赣州联考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1150" smtClean="0">
                    <a:latin typeface="Calibri" panose="020F0502020204030204" pitchFamily="34"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3378425"/>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2" name="矩形 11"/>
          <p:cNvSpPr/>
          <p:nvPr>
            <p:custDataLst>
              <p:tags r:id="rId1"/>
            </p:custDataLst>
          </p:nvPr>
        </p:nvSpPr>
        <p:spPr>
          <a:xfrm>
            <a:off x="1215485" y="16558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25814949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7671"/>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13935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可化为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的单调递增区间是</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139356"/>
              </a:xfrm>
              <a:prstGeom prst="rect">
                <a:avLst/>
              </a:prstGeom>
              <a:blipFill rotWithShape="0">
                <a:blip r:embed="rId3"/>
                <a:stretch>
                  <a:fillRect l="-947" b="-1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337986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3624775"/>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已知三角函数解析式求单调区间</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求形如</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的单调区间时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要视</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为一个整体</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通过解不等式求解</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但如果</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&lt;0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可借助诱导公式将</a:t>
            </a:r>
            <a:r>
              <a:rPr lang="en-US" altLang="zh-CN" sz="2600" b="1" i="1">
                <a:latin typeface="Times New Roman" panose="02020603050405020304" pitchFamily="18" charset="0"/>
                <a:cs typeface="Times New Roman" panose="02020603050405020304" pitchFamily="18" charset="0"/>
              </a:rPr>
              <a:t>ω</a:t>
            </a:r>
            <a:r>
              <a:rPr lang="zh-CN" altLang="zh-CN" sz="2600" b="1">
                <a:latin typeface="Times New Roman" panose="02020603050405020304" pitchFamily="18" charset="0"/>
                <a:cs typeface="Times New Roman" panose="02020603050405020304" pitchFamily="18" charset="0"/>
              </a:rPr>
              <a:t>化为正数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防止把单调性弄错</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比较三角函数值的大小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首先看是否可以直接利用三角函数在某个单调区间上的单调性比较大小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若不能</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则利用周期性进行转化求解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262262"/>
            <a:ext cx="12190413" cy="389256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34143"/>
                <a:ext cx="11589417" cy="5455532"/>
              </a:xfrm>
              <a:prstGeom prst="rect">
                <a:avLst/>
              </a:prstGeom>
            </p:spPr>
            <p:txBody>
              <a:bodyPr wrap="square">
                <a:spAutoFit/>
              </a:bodyPr>
              <a:lstStyle/>
              <a:p>
                <a:pPr marL="355600" indent="-355600">
                  <a:lnSpc>
                    <a:spcPct val="13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(1)(2025·</a:t>
                </a:r>
                <a:r>
                  <a:rPr lang="zh-CN" altLang="zh-CN" sz="2600" b="1">
                    <a:latin typeface="Times New Roman" panose="02020603050405020304" pitchFamily="18" charset="0"/>
                    <a:cs typeface="Times New Roman" panose="02020603050405020304" pitchFamily="18" charset="0"/>
                  </a:rPr>
                  <a:t>泰州调研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=2cos</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𝟓𝟔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e>
                    </m:ra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b	         </a:t>
                </a:r>
                <a:r>
                  <a:rPr lang="en-US" altLang="zh-CN" sz="2600" b="1" smtClean="0">
                    <a:latin typeface="Times New Roman" panose="02020603050405020304" pitchFamily="18" charset="0"/>
                    <a:cs typeface="Times New Roman" panose="02020603050405020304" pitchFamily="18" charset="0"/>
                  </a:rPr>
                  <a:t>C.</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&gt;</a:t>
                </a:r>
                <a:r>
                  <a:rPr lang="en-US" altLang="zh-CN" sz="2600" b="1" i="1" smtClean="0">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𝐭𝐚𝐧</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𝟏𝟖</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=tan(45°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18°)=tan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i="1" smtClean="0">
                    <a:latin typeface="Times New Roman" panose="02020603050405020304" pitchFamily="18" charset="0"/>
                    <a:cs typeface="Times New Roman" panose="02020603050405020304" pitchFamily="18" charset="0"/>
                  </a:rPr>
                  <a:t>	b</a:t>
                </a:r>
                <a:r>
                  <a:rPr lang="en-US" altLang="zh-CN" sz="2600" b="1" smtClean="0">
                    <a:latin typeface="Times New Roman" panose="02020603050405020304" pitchFamily="18" charset="0"/>
                    <a:cs typeface="Times New Roman" panose="02020603050405020304" pitchFamily="18" charset="0"/>
                  </a:rPr>
                  <a:t>=2cos</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33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66°=sin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i="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𝐜𝐨𝐬</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𝟓𝟔</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𝐜𝐨</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𝐬</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𝟐𝟖</m:t>
                        </m:r>
                        <m:r>
                          <a:rPr lang="en-US" altLang="zh-CN" sz="2600" b="1">
                            <a:latin typeface="Cambria Math" panose="02040503050406030204" pitchFamily="18" charset="0"/>
                            <a:cs typeface="Times New Roman" panose="02020603050405020304" pitchFamily="18" charset="0"/>
                          </a:rPr>
                          <m:t>°</m:t>
                        </m:r>
                      </m:e>
                    </m:rad>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28°=sin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63°&gt;tan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60°=</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24°&lt;sin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30°=</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30000"/>
                  </a:lnSpc>
                  <a:spcAft>
                    <a:spcPts val="0"/>
                  </a:spcAft>
                </a:pPr>
                <a:r>
                  <a:rPr lang="en-US" altLang="zh-CN" sz="2600" b="1" smtClean="0">
                    <a:effectLst/>
                    <a:ea typeface="Cambria Math" panose="02040503050406030204" pitchFamily="18" charset="0"/>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62°&lt;1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34143"/>
                <a:ext cx="11589417" cy="5455532"/>
              </a:xfrm>
              <a:prstGeom prst="rect">
                <a:avLst/>
              </a:prstGeom>
              <a:blipFill rotWithShape="0">
                <a:blip r:embed="rId4"/>
                <a:stretch>
                  <a:fillRect l="-947" b="-335"/>
                </a:stretch>
              </a:blipFill>
            </p:spPr>
            <p:txBody>
              <a:bodyPr/>
              <a:lstStyle/>
              <a:p>
                <a:r>
                  <a:rPr lang="zh-CN" altLang="en-US">
                    <a:noFill/>
                  </a:rPr>
                  <a:t> </a:t>
                </a:r>
              </a:p>
            </p:txBody>
          </p:sp>
        </mc:Fallback>
      </mc:AlternateContent>
      <p:sp>
        <p:nvSpPr>
          <p:cNvPr id="12" name="矩形 11"/>
          <p:cNvSpPr/>
          <p:nvPr>
            <p:custDataLst>
              <p:tags r:id="rId2"/>
            </p:custDataLst>
          </p:nvPr>
        </p:nvSpPr>
        <p:spPr>
          <a:xfrm>
            <a:off x="10983095" y="1033153"/>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08743"/>
                <a:ext cx="11589417" cy="5410584"/>
              </a:xfrm>
              <a:prstGeom prst="rect">
                <a:avLst/>
              </a:prstGeom>
            </p:spPr>
            <p:txBody>
              <a:bodyPr wrap="square">
                <a:spAutoFit/>
              </a:bodyPr>
              <a:lstStyle/>
              <a:p>
                <a:pPr>
                  <a:lnSpc>
                    <a:spcPct val="130000"/>
                  </a:lnSpc>
                  <a:spcAft>
                    <a:spcPts val="0"/>
                  </a:spcAf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天津部分区模拟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下列函数中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上单调递增的是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a:latin typeface="Times New Roman" panose="02020603050405020304" pitchFamily="18" charset="0"/>
                    <a:cs typeface="Times New Roman" panose="02020603050405020304" pitchFamily="18" charset="0"/>
                  </a:rPr>
                  <a:t>A.</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p>
              <a:p>
                <a:pPr>
                  <a:lnSpc>
                    <a:spcPct val="13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=|sin(2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的一个周期为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08743"/>
                <a:ext cx="11589417" cy="5410584"/>
              </a:xfrm>
              <a:prstGeom prst="rect">
                <a:avLst/>
              </a:prstGeom>
              <a:blipFill rotWithShape="0">
                <a:blip r:embed="rId4"/>
                <a:stretch>
                  <a:fillRect l="-947" r="-53" b="-113"/>
                </a:stretch>
              </a:blipFill>
            </p:spPr>
            <p:txBody>
              <a:bodyPr/>
              <a:lstStyle/>
              <a:p>
                <a:r>
                  <a:rPr lang="zh-CN" altLang="en-US">
                    <a:noFill/>
                  </a:rPr>
                  <a:t> </a:t>
                </a:r>
              </a:p>
            </p:txBody>
          </p:sp>
        </mc:Fallback>
      </mc:AlternateContent>
      <p:sp>
        <p:nvSpPr>
          <p:cNvPr id="8" name="矩形 7"/>
          <p:cNvSpPr/>
          <p:nvPr>
            <p:custDataLst>
              <p:tags r:id="rId2"/>
            </p:custDataLst>
          </p:nvPr>
        </p:nvSpPr>
        <p:spPr>
          <a:xfrm>
            <a:off x="885158" y="1452634"/>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540874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6638"/>
            <a:ext cx="12190413" cy="632094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4376647"/>
              </a:xfrm>
              <a:prstGeom prst="rect">
                <a:avLst/>
              </a:prstGeom>
            </p:spPr>
            <p:txBody>
              <a:bodyPr wrap="square">
                <a:spAutoFit/>
              </a:bodyPr>
              <a:lstStyle/>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=|cos(2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437664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53111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r>
              <a:rPr kumimoji="1" lang="en-US" altLang="zh-CN" sz="8800" b="1" dirty="0">
                <a:solidFill>
                  <a:prstClr val="white"/>
                </a:solidFill>
                <a:latin typeface="微软雅黑" panose="020B0503020204020204" pitchFamily="34" charset="-122"/>
                <a:ea typeface="微软雅黑" panose="020B0503020204020204" pitchFamily="34" charset="-122"/>
              </a:rPr>
              <a:t>3</a:t>
            </a: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3539089"/>
            <a:ext cx="12190413" cy="26225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492501"/>
                <a:ext cx="11589417" cy="4734951"/>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1.(2025·1</a:t>
                </a:r>
                <a:r>
                  <a:rPr lang="zh-CN" altLang="zh-CN" sz="2600" b="1">
                    <a:latin typeface="Times New Roman" panose="02020603050405020304" pitchFamily="18" charset="0"/>
                    <a:cs typeface="Times New Roman" panose="02020603050405020304" pitchFamily="18" charset="0"/>
                  </a:rPr>
                  <a:t>月八省联考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的最小正周期是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C.π	</a:t>
                </a:r>
                <a:r>
                  <a:rPr lang="en-US" altLang="zh-CN" sz="2600" b="1" smtClean="0">
                    <a:latin typeface="Times New Roman" panose="02020603050405020304" pitchFamily="18" charset="0"/>
                    <a:cs typeface="Times New Roman" panose="02020603050405020304" pitchFamily="18" charset="0"/>
                  </a:rPr>
                  <a:t>			D.2π</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e>
                        </m:d>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的最小正周期是</a:t>
                </a:r>
                <a:r>
                  <a:rPr lang="en-US" altLang="zh-CN" sz="2600" b="1">
                    <a:latin typeface="Times New Roman" panose="02020603050405020304" pitchFamily="18" charset="0"/>
                    <a:cs typeface="Times New Roman" panose="02020603050405020304" pitchFamily="18" charset="0"/>
                  </a:rPr>
                  <a:t>2π.</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4734951"/>
              </a:xfrm>
              <a:prstGeom prst="rect">
                <a:avLst/>
              </a:prstGeom>
              <a:blipFill rotWithShape="0">
                <a:blip r:embed="rId4"/>
                <a:stretch>
                  <a:fillRect l="-947" b="-129"/>
                </a:stretch>
              </a:blipFill>
            </p:spPr>
            <p:txBody>
              <a:bodyPr/>
              <a:lstStyle/>
              <a:p>
                <a:r>
                  <a:rPr lang="zh-CN" altLang="en-US">
                    <a:noFill/>
                  </a:rPr>
                  <a:t> </a:t>
                </a:r>
              </a:p>
            </p:txBody>
          </p:sp>
        </mc:Fallback>
      </mc:AlternateContent>
      <p:sp>
        <p:nvSpPr>
          <p:cNvPr id="10" name="矩形 9"/>
          <p:cNvSpPr/>
          <p:nvPr>
            <p:custDataLst>
              <p:tags r:id="rId2"/>
            </p:custDataLst>
          </p:nvPr>
        </p:nvSpPr>
        <p:spPr>
          <a:xfrm>
            <a:off x="8776430" y="1363607"/>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269382" y="492501"/>
                <a:ext cx="11589417" cy="4814523"/>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𝟐𝐬𝐢𝐧</m:t>
                        </m:r>
                        <m:r>
                          <a:rPr lang="en-US" altLang="zh-CN" sz="2600" b="1">
                            <a:latin typeface="Cambria Math" panose="02040503050406030204" pitchFamily="18" charset="0"/>
                            <a:cs typeface="Times New Roman" panose="02020603050405020304" pitchFamily="18" charset="0"/>
                          </a:rPr>
                          <m:t> </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B.</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492501"/>
                <a:ext cx="11589417" cy="4814523"/>
              </a:xfrm>
              <a:prstGeom prst="rect">
                <a:avLst/>
              </a:prstGeom>
              <a:blipFill rotWithShape="0">
                <a:blip r:embed="rId3"/>
                <a:stretch>
                  <a:fillRect l="-947" b="-127"/>
                </a:stretch>
              </a:blipFill>
            </p:spPr>
            <p:txBody>
              <a:bodyPr/>
              <a:lstStyle/>
              <a:p>
                <a:r>
                  <a:rPr lang="zh-CN" altLang="en-US">
                    <a:noFill/>
                  </a:rPr>
                  <a:t> </a:t>
                </a:r>
              </a:p>
            </p:txBody>
          </p:sp>
        </mc:Fallback>
      </mc:AlternateContent>
      <p:sp>
        <p:nvSpPr>
          <p:cNvPr id="17" name="矩形 16"/>
          <p:cNvSpPr/>
          <p:nvPr>
            <p:custDataLst>
              <p:tags r:id="rId1"/>
            </p:custDataLst>
          </p:nvPr>
        </p:nvSpPr>
        <p:spPr>
          <a:xfrm>
            <a:off x="5853779" y="99505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五边形 8"/>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0" name="燕尾形 9"/>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45" name="文本框 44"/>
          <p:cNvSpPr txBox="1"/>
          <p:nvPr/>
        </p:nvSpPr>
        <p:spPr>
          <a:xfrm>
            <a:off x="4367596" y="2565359"/>
            <a:ext cx="6514252" cy="830137"/>
          </a:xfrm>
          <a:prstGeom prst="rect">
            <a:avLst/>
          </a:prstGeom>
          <a:noFill/>
        </p:spPr>
        <p:txBody>
          <a:bodyPr wrap="square">
            <a:spAutoFit/>
          </a:bodyPr>
          <a:lstStyle/>
          <a:p>
            <a:pPr algn="l" fontAlgn="auto">
              <a:spcBef>
                <a:spcPts val="0"/>
              </a:spcBef>
              <a:spcAft>
                <a:spcPts val="0"/>
              </a:spcAft>
              <a:defRPr/>
            </a:pPr>
            <a:r>
              <a:rPr lang="zh-CN" altLang="en-US" sz="4800" b="1" spc="300" dirty="0">
                <a:solidFill>
                  <a:schemeClr val="bg1"/>
                </a:solidFill>
                <a:effectLst/>
                <a:latin typeface="微软雅黑" panose="020B0503020204020204" pitchFamily="34" charset="-122"/>
                <a:ea typeface="微软雅黑" panose="020B0503020204020204" pitchFamily="34" charset="-122"/>
              </a:rPr>
              <a:t>知识诊断自测</a:t>
            </a:r>
          </a:p>
        </p:txBody>
      </p:sp>
      <p:sp>
        <p:nvSpPr>
          <p:cNvPr id="19" name="文本框 18"/>
          <p:cNvSpPr txBox="1"/>
          <p:nvPr>
            <p:custDataLst>
              <p:tags r:id="rId4"/>
            </p:custDataLst>
          </p:nvPr>
        </p:nvSpPr>
        <p:spPr>
          <a:xfrm>
            <a:off x="1104756" y="2342422"/>
            <a:ext cx="1928879" cy="1727600"/>
          </a:xfrm>
          <a:prstGeom prst="rect">
            <a:avLst/>
          </a:prstGeom>
          <a:noFill/>
        </p:spPr>
        <p:txBody>
          <a:bodyPr wrap="square" rtlCol="0">
            <a:noAutofit/>
          </a:bodyPr>
          <a:lstStyle/>
          <a:p>
            <a:pPr algn="dist"/>
            <a:r>
              <a:rPr kumimoji="1" lang="en-US" altLang="zh-CN" sz="8800" b="1">
                <a:solidFill>
                  <a:prstClr val="white"/>
                </a:solidFill>
                <a:latin typeface="微软雅黑" panose="020B0503020204020204" pitchFamily="34" charset="-122"/>
                <a:ea typeface="微软雅黑" panose="020B0503020204020204" pitchFamily="34" charset="-122"/>
              </a:rPr>
              <a:t>1</a:t>
            </a:r>
          </a:p>
        </p:txBody>
      </p:sp>
      <p:sp>
        <p:nvSpPr>
          <p:cNvPr id="11" name="文本框 10"/>
          <p:cNvSpPr txBox="1"/>
          <p:nvPr/>
        </p:nvSpPr>
        <p:spPr>
          <a:xfrm>
            <a:off x="4375216" y="3429159"/>
            <a:ext cx="4052042" cy="337263"/>
          </a:xfrm>
          <a:prstGeom prst="rect">
            <a:avLst/>
          </a:prstGeom>
          <a:noFill/>
        </p:spPr>
        <p:txBody>
          <a:bodyPr wrap="square">
            <a:spAutoFit/>
          </a:bodyPr>
          <a:lstStyle/>
          <a:p>
            <a:pPr algn="dist" fontAlgn="auto">
              <a:spcBef>
                <a:spcPts val="0"/>
              </a:spcBef>
              <a:spcAft>
                <a:spcPts val="0"/>
              </a:spcAft>
              <a:defRPr/>
            </a:pPr>
            <a:r>
              <a:rPr lang="en-US" altLang="zh-CN" sz="1600" spc="300" dirty="0">
                <a:solidFill>
                  <a:schemeClr val="bg1"/>
                </a:solidFill>
                <a:effectLst/>
                <a:latin typeface="微软雅黑" panose="020B0503020204020204" pitchFamily="34" charset="-122"/>
                <a:ea typeface="微软雅黑" panose="020B0503020204020204" pitchFamily="34" charset="-122"/>
              </a:rPr>
              <a:t>ZHISHIZHENDUANZICE</a:t>
            </a:r>
          </a:p>
        </p:txBody>
      </p:sp>
    </p:spTree>
    <p:extLst>
      <p:ext uri="{BB962C8B-B14F-4D97-AF65-F5344CB8AC3E}">
        <p14:creationId xmlns:p14="http://schemas.microsoft.com/office/powerpoint/2010/main" val="3366840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93955"/>
            <a:ext cx="12190413" cy="628166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637762" y="1701578"/>
                <a:ext cx="6092825" cy="2674771"/>
              </a:xfrm>
              <a:prstGeom prst="rect">
                <a:avLst/>
              </a:prstGeom>
            </p:spPr>
            <p:txBody>
              <a:bodyPr>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260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𝒌</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260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37762" y="1701578"/>
                <a:ext cx="6092825" cy="2674771"/>
              </a:xfrm>
              <a:prstGeom prst="rect">
                <a:avLst/>
              </a:prstGeom>
              <a:blipFill rotWithShape="0">
                <a:blip r:embed="rId3"/>
                <a:stretch>
                  <a:fillRect l="-180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05326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25030"/>
            <a:ext cx="12190413" cy="37797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466243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e>
                    </m:d>
                  </m:oMath>
                </a14:m>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A.1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D.2</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所以当</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取到最大值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max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662430"/>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7086441" y="779026"/>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3173160"/>
            <a:ext cx="12190413" cy="301418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530601"/>
                <a:ext cx="11589417" cy="5483361"/>
              </a:xfrm>
              <a:prstGeom prst="rect">
                <a:avLst/>
              </a:prstGeom>
            </p:spPr>
            <p:txBody>
              <a:bodyPr wrap="square">
                <a:spAutoFit/>
              </a:bodyPr>
              <a:lstStyle/>
              <a:p>
                <a:pPr marL="355600" indent="-355600">
                  <a:lnSpc>
                    <a:spcPct val="120000"/>
                  </a:lnSpc>
                  <a:spcAft>
                    <a:spcPts val="0"/>
                  </a:spcAft>
                </a:pPr>
                <a:r>
                  <a:rPr lang="en-US" altLang="zh-CN" sz="2600" b="1">
                    <a:latin typeface="Times New Roman" panose="02020603050405020304" pitchFamily="18" charset="0"/>
                    <a:cs typeface="Times New Roman" panose="02020603050405020304" pitchFamily="18" charset="0"/>
                  </a:rPr>
                  <a:t>4.(2024·</a:t>
                </a:r>
                <a:r>
                  <a:rPr lang="zh-CN" altLang="zh-CN" sz="2600" b="1">
                    <a:latin typeface="Times New Roman" panose="02020603050405020304" pitchFamily="18" charset="0"/>
                    <a:cs typeface="Times New Roman" panose="02020603050405020304" pitchFamily="18" charset="0"/>
                  </a:rPr>
                  <a:t>济南调研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对称</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对称</a:t>
                </a:r>
                <a:endParaRPr lang="zh-CN" altLang="zh-CN" sz="1150">
                  <a:latin typeface="Calibri" panose="020F0502020204030204" pitchFamily="34" charset="0"/>
                  <a:cs typeface="Times New Roman" panose="02020603050405020304" pitchFamily="18" charset="0"/>
                </a:endParaRPr>
              </a:p>
              <a:p>
                <a:pPr marL="355600" indent="-355600">
                  <a:lnSpc>
                    <a:spcPct val="14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π=</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den>
                    </m:f>
                  </m:oMath>
                </a14:m>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i="1" smtClean="0">
                    <a:latin typeface="Times New Roman" panose="02020603050405020304" pitchFamily="18" charset="0"/>
                    <a:cs typeface="Times New Roman" panose="02020603050405020304" pitchFamily="18" charset="0"/>
                  </a:rPr>
                  <a:t>	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zh-CN" altLang="zh-CN" sz="2600" b="1">
                    <a:latin typeface="Times New Roman" panose="02020603050405020304" pitchFamily="18" charset="0"/>
                    <a:cs typeface="Times New Roman" panose="02020603050405020304" pitchFamily="18" charset="0"/>
                  </a:rPr>
                  <a:t>不是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zh-CN" altLang="zh-CN" sz="2600" b="1">
                    <a:latin typeface="Times New Roman" panose="02020603050405020304" pitchFamily="18" charset="0"/>
                    <a:cs typeface="Times New Roman" panose="02020603050405020304" pitchFamily="18" charset="0"/>
                  </a:rPr>
                  <a:t>也不是</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i="1" smtClean="0">
                    <a:latin typeface="Times New Roman" panose="02020603050405020304" pitchFamily="18" charset="0"/>
                    <a:cs typeface="Times New Roman" panose="02020603050405020304" pitchFamily="18" charset="0"/>
                  </a:rPr>
                  <a:t>	</a:t>
                </a:r>
                <a:r>
                  <a:rPr lang="en-US" altLang="zh-CN" sz="2600" b="1" i="1" spc="-120" smtClean="0">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𝟑</m:t>
                            </m:r>
                          </m:den>
                        </m:f>
                      </m:e>
                    </m:d>
                  </m:oMath>
                </a14:m>
                <a:r>
                  <a:rPr lang="en-US" altLang="zh-CN" sz="2600" b="1" spc="-120">
                    <a:latin typeface="Times New Roman" panose="02020603050405020304" pitchFamily="18" charset="0"/>
                    <a:cs typeface="Times New Roman" panose="02020603050405020304" pitchFamily="18" charset="0"/>
                  </a:rPr>
                  <a:t>=2</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故直线</a:t>
                </a:r>
                <a:r>
                  <a:rPr lang="en-US" altLang="zh-CN" sz="2600" b="1" i="1" spc="-120">
                    <a:latin typeface="Times New Roman" panose="02020603050405020304" pitchFamily="18" charset="0"/>
                    <a:cs typeface="Times New Roman" panose="02020603050405020304" pitchFamily="18" charset="0"/>
                  </a:rPr>
                  <a:t>x</a:t>
                </a:r>
                <a:r>
                  <a:rPr lang="en-US" altLang="zh-CN" sz="2600" b="1" spc="-12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𝟑</m:t>
                        </m:r>
                      </m:den>
                    </m:f>
                  </m:oMath>
                </a14:m>
                <a:r>
                  <a:rPr lang="zh-CN" altLang="zh-CN" sz="2600" b="1" spc="-120">
                    <a:latin typeface="Times New Roman" panose="02020603050405020304" pitchFamily="18" charset="0"/>
                    <a:cs typeface="Times New Roman" panose="02020603050405020304" pitchFamily="18" charset="0"/>
                  </a:rPr>
                  <a:t>是</a:t>
                </a:r>
                <a:r>
                  <a:rPr lang="en-US" altLang="zh-CN" sz="2600" b="1" i="1" spc="-120">
                    <a:latin typeface="Times New Roman" panose="02020603050405020304" pitchFamily="18" charset="0"/>
                    <a:cs typeface="Times New Roman" panose="02020603050405020304" pitchFamily="18" charset="0"/>
                  </a:rPr>
                  <a:t>f</a:t>
                </a:r>
                <a:r>
                  <a:rPr lang="en-US" altLang="zh-CN" sz="2600" b="1" spc="-120">
                    <a:latin typeface="Times New Roman" panose="02020603050405020304" pitchFamily="18" charset="0"/>
                    <a:cs typeface="Times New Roman" panose="02020603050405020304" pitchFamily="18" charset="0"/>
                  </a:rPr>
                  <a:t>(</a:t>
                </a:r>
                <a:r>
                  <a:rPr lang="en-US" altLang="zh-CN" sz="2600" b="1" i="1" spc="-120">
                    <a:latin typeface="Times New Roman" panose="02020603050405020304" pitchFamily="18" charset="0"/>
                    <a:cs typeface="Times New Roman" panose="02020603050405020304" pitchFamily="18" charset="0"/>
                  </a:rPr>
                  <a:t>x</a:t>
                </a:r>
                <a:r>
                  <a:rPr lang="en-US" altLang="zh-CN" sz="2600" b="1" spc="-120">
                    <a:latin typeface="Times New Roman" panose="02020603050405020304" pitchFamily="18" charset="0"/>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图象的对称轴</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𝟑</m:t>
                            </m:r>
                          </m:den>
                        </m:f>
                        <m:r>
                          <a:rPr lang="en-US" altLang="zh-CN" sz="2600" b="1" spc="-120">
                            <a:latin typeface="Cambria Math" panose="02040503050406030204" pitchFamily="18" charset="0"/>
                            <a:cs typeface="Times New Roman" panose="02020603050405020304" pitchFamily="18" charset="0"/>
                          </a:rPr>
                          <m:t>,</m:t>
                        </m:r>
                        <m:r>
                          <a:rPr lang="en-US" altLang="zh-CN" sz="2600" b="1" i="1" spc="-120">
                            <a:latin typeface="Cambria Math" panose="02040503050406030204" pitchFamily="18" charset="0"/>
                            <a:cs typeface="Times New Roman" panose="02020603050405020304" pitchFamily="18" charset="0"/>
                          </a:rPr>
                          <m:t>𝟎</m:t>
                        </m:r>
                      </m:e>
                    </m:d>
                  </m:oMath>
                </a14:m>
                <a:r>
                  <a:rPr lang="zh-CN" altLang="zh-CN" sz="2600" b="1" spc="-120">
                    <a:latin typeface="Times New Roman" panose="02020603050405020304" pitchFamily="18" charset="0"/>
                    <a:cs typeface="Times New Roman" panose="02020603050405020304" pitchFamily="18" charset="0"/>
                  </a:rPr>
                  <a:t>不是</a:t>
                </a:r>
                <a:r>
                  <a:rPr lang="en-US" altLang="zh-CN" sz="2600" b="1" i="1" spc="-120">
                    <a:latin typeface="Times New Roman" panose="02020603050405020304" pitchFamily="18" charset="0"/>
                    <a:cs typeface="Times New Roman" panose="02020603050405020304" pitchFamily="18" charset="0"/>
                  </a:rPr>
                  <a:t>f</a:t>
                </a:r>
                <a:r>
                  <a:rPr lang="en-US" altLang="zh-CN" sz="2600" b="1" spc="-120">
                    <a:latin typeface="Times New Roman" panose="02020603050405020304" pitchFamily="18" charset="0"/>
                    <a:cs typeface="Times New Roman" panose="02020603050405020304" pitchFamily="18" charset="0"/>
                  </a:rPr>
                  <a:t>(</a:t>
                </a:r>
                <a:r>
                  <a:rPr lang="en-US" altLang="zh-CN" sz="2600" b="1" i="1" spc="-120">
                    <a:latin typeface="Times New Roman" panose="02020603050405020304" pitchFamily="18" charset="0"/>
                    <a:cs typeface="Times New Roman" panose="02020603050405020304" pitchFamily="18" charset="0"/>
                  </a:rPr>
                  <a:t>x</a:t>
                </a:r>
                <a:r>
                  <a:rPr lang="en-US" altLang="zh-CN" sz="2600" b="1" spc="-120">
                    <a:latin typeface="Times New Roman" panose="02020603050405020304" pitchFamily="18" charset="0"/>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图象的对称中心</a:t>
                </a:r>
                <a:r>
                  <a:rPr lang="en-US" altLang="zh-CN" sz="2600" b="1" spc="-120">
                    <a:latin typeface="Times New Roman" panose="02020603050405020304" pitchFamily="18" charset="0"/>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故选</a:t>
                </a:r>
                <a:r>
                  <a:rPr lang="en-US" altLang="zh-CN" sz="2600" b="1" spc="-120">
                    <a:latin typeface="Times New Roman" panose="02020603050405020304" pitchFamily="18" charset="0"/>
                    <a:cs typeface="Times New Roman" panose="02020603050405020304" pitchFamily="18" charset="0"/>
                  </a:rPr>
                  <a:t>B.</a:t>
                </a:r>
                <a:endParaRPr lang="zh-CN" altLang="zh-CN" sz="1150" spc="-12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530601"/>
                <a:ext cx="11589417" cy="5483361"/>
              </a:xfrm>
              <a:prstGeom prst="rect">
                <a:avLst/>
              </a:prstGeom>
              <a:blipFill rotWithShape="0">
                <a:blip r:embed="rId4"/>
                <a:stretch>
                  <a:fillRect l="-947" r="-947" b="-111"/>
                </a:stretch>
              </a:blipFill>
            </p:spPr>
            <p:txBody>
              <a:bodyPr/>
              <a:lstStyle/>
              <a:p>
                <a:r>
                  <a:rPr lang="zh-CN" altLang="en-US">
                    <a:noFill/>
                  </a:rPr>
                  <a:t> </a:t>
                </a:r>
              </a:p>
            </p:txBody>
          </p:sp>
        </mc:Fallback>
      </mc:AlternateContent>
      <p:sp>
        <p:nvSpPr>
          <p:cNvPr id="13" name="矩形 12"/>
          <p:cNvSpPr/>
          <p:nvPr>
            <p:custDataLst>
              <p:tags r:id="rId2"/>
            </p:custDataLst>
          </p:nvPr>
        </p:nvSpPr>
        <p:spPr>
          <a:xfrm>
            <a:off x="2283047" y="1287407"/>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330531"/>
            <a:ext cx="12190413" cy="386180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4980787"/>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为锐角三角形的两个内角</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A.sin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D.cos</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&gt;cos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是锐角三角形的两个内角</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&lt;cos</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𝜷</m:t>
                        </m:r>
                      </m:e>
                    </m: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498078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5" name="矩形 14"/>
          <p:cNvSpPr/>
          <p:nvPr>
            <p:custDataLst>
              <p:tags r:id="rId2"/>
            </p:custDataLst>
          </p:nvPr>
        </p:nvSpPr>
        <p:spPr>
          <a:xfrm>
            <a:off x="8830965" y="639199"/>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348236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zh-CN" altLang="zh-CN" sz="2600" b="1" smtClean="0">
                    <a:latin typeface="Times New Roman" panose="02020603050405020304" pitchFamily="18" charset="0"/>
                    <a:cs typeface="Times New Roman" panose="02020603050405020304" pitchFamily="18" charset="0"/>
                  </a:rPr>
                  <a:t>奇函数</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482364"/>
              </a:xfrm>
              <a:prstGeom prst="rect">
                <a:avLst/>
              </a:prstGeom>
              <a:blipFill rotWithShape="0">
                <a:blip r:embed="rId3"/>
                <a:stretch>
                  <a:fillRect l="-947" b="-1401"/>
                </a:stretch>
              </a:blipFill>
            </p:spPr>
            <p:txBody>
              <a:bodyPr/>
              <a:lstStyle/>
              <a:p>
                <a:r>
                  <a:rPr lang="zh-CN" altLang="en-US">
                    <a:noFill/>
                  </a:rPr>
                  <a:t> </a:t>
                </a:r>
              </a:p>
            </p:txBody>
          </p:sp>
        </mc:Fallback>
      </mc:AlternateContent>
      <p:sp>
        <p:nvSpPr>
          <p:cNvPr id="14" name="矩形 13"/>
          <p:cNvSpPr/>
          <p:nvPr>
            <p:custDataLst>
              <p:tags r:id="rId1"/>
            </p:custDataLst>
          </p:nvPr>
        </p:nvSpPr>
        <p:spPr>
          <a:xfrm>
            <a:off x="8395176" y="621443"/>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35600"/>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79801"/>
                <a:ext cx="11589417" cy="5812169"/>
              </a:xfrm>
              <a:prstGeom prst="rect">
                <a:avLst/>
              </a:prstGeom>
            </p:spPr>
            <p:txBody>
              <a:bodyPr wrap="square">
                <a:spAutoFit/>
              </a:bodyPr>
              <a:lstStyle/>
              <a:p>
                <a:pPr>
                  <a:lnSpc>
                    <a:spcPct val="12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则当</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而</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不恒成立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不是奇函数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e>
                    </m:d>
                  </m:oMath>
                </a14:m>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𝒂</m:t>
                        </m:r>
                      </m:e>
                    </m:d>
                  </m:oMath>
                </a14:m>
                <a:r>
                  <a:rPr lang="en-US" altLang="zh-CN" sz="2600" b="1">
                    <a:latin typeface="Times New Roman" panose="02020603050405020304" pitchFamily="18" charset="0"/>
                    <a:cs typeface="Times New Roman" panose="02020603050405020304" pitchFamily="18" charset="0"/>
                  </a:rPr>
                  <a:t>=2cos(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)=2cos(</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不是偶函数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而</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不恒成立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不是奇函数</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79801"/>
                <a:ext cx="11589417" cy="5812169"/>
              </a:xfrm>
              <a:prstGeom prst="rect">
                <a:avLst/>
              </a:prstGeom>
              <a:blipFill rotWithShape="0">
                <a:blip r:embed="rId3"/>
                <a:stretch>
                  <a:fillRect l="-947" t="-630" b="-16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470485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linds(horizontal)">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linds(horizontal)">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524128"/>
            <a:ext cx="12190413" cy="368981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505201"/>
                <a:ext cx="11589417" cy="5681042"/>
              </a:xfrm>
              <a:prstGeom prst="rect">
                <a:avLst/>
              </a:prstGeom>
            </p:spPr>
            <p:txBody>
              <a:bodyPr wrap="square">
                <a:spAutoFit/>
              </a:bodyPr>
              <a:lstStyle/>
              <a:p>
                <a:pPr marL="355600" indent="-355600">
                  <a:lnSpc>
                    <a:spcPct val="120000"/>
                  </a:lnSpc>
                  <a:spcAft>
                    <a:spcPts val="0"/>
                  </a:spcAft>
                </a:pPr>
                <a:r>
                  <a:rPr lang="en-US" altLang="zh-CN" sz="2600" b="1">
                    <a:latin typeface="Times New Roman" panose="02020603050405020304" pitchFamily="18" charset="0"/>
                    <a:cs typeface="Times New Roman" panose="02020603050405020304" pitchFamily="18" charset="0"/>
                  </a:rPr>
                  <a:t>7.</a:t>
                </a:r>
                <a:r>
                  <a:rPr lang="zh-CN" altLang="zh-CN" sz="2600" b="1">
                    <a:latin typeface="Times New Roman" panose="02020603050405020304" pitchFamily="18" charset="0"/>
                    <a:cs typeface="Times New Roman" panose="02020603050405020304" pitchFamily="18" charset="0"/>
                  </a:rPr>
                  <a:t>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𝐭𝐚𝐧</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则在下列区间中</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单调递增的是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a:latin typeface="Times New Roman" panose="02020603050405020304" pitchFamily="18" charset="0"/>
                    <a:cs typeface="Times New Roman" panose="02020603050405020304" pitchFamily="18" charset="0"/>
                  </a:rPr>
                  <a:t>	D.(3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其最小正周期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𝐭𝐚𝐧</m:t>
                        </m:r>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e>
                    </m:d>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a:latin typeface="Cambria Math" panose="02040503050406030204" pitchFamily="18" charset="0"/>
                    <a:cs typeface="Cambria Math" panose="020405030504060302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故选</a:t>
                </a:r>
                <a:r>
                  <a:rPr lang="en-US" altLang="zh-CN" sz="2600" b="1">
                    <a:latin typeface="Times New Roman" panose="02020603050405020304" pitchFamily="18" charset="0"/>
                    <a:cs typeface="Times New Roman" panose="02020603050405020304" pitchFamily="18" charset="0"/>
                  </a:rPr>
                  <a:t>C.</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505201"/>
                <a:ext cx="11589417" cy="5681042"/>
              </a:xfrm>
              <a:prstGeom prst="rect">
                <a:avLst/>
              </a:prstGeom>
              <a:blipFill rotWithShape="0">
                <a:blip r:embed="rId4"/>
                <a:stretch>
                  <a:fillRect l="-947" r="-316"/>
                </a:stretch>
              </a:blipFill>
            </p:spPr>
            <p:txBody>
              <a:bodyPr/>
              <a:lstStyle/>
              <a:p>
                <a:r>
                  <a:rPr lang="zh-CN" altLang="en-US">
                    <a:noFill/>
                  </a:rPr>
                  <a:t> </a:t>
                </a:r>
              </a:p>
            </p:txBody>
          </p:sp>
        </mc:Fallback>
      </mc:AlternateContent>
      <p:sp>
        <p:nvSpPr>
          <p:cNvPr id="10" name="矩形 9"/>
          <p:cNvSpPr/>
          <p:nvPr>
            <p:custDataLst>
              <p:tags r:id="rId2"/>
            </p:custDataLst>
          </p:nvPr>
        </p:nvSpPr>
        <p:spPr>
          <a:xfrm>
            <a:off x="1922661" y="124918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linds(horizont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linds(horizontal)">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349659"/>
            <a:ext cx="12190413" cy="39446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4591578"/>
              </a:xfrm>
              <a:prstGeom prst="rect">
                <a:avLst/>
              </a:prstGeom>
            </p:spPr>
            <p:txBody>
              <a:bodyPr wrap="square">
                <a:spAutoFit/>
              </a:bodyPr>
              <a:lstStyle/>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a</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b</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c</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a</a:t>
                </a:r>
                <a:r>
                  <a:rPr lang="en-US" altLang="zh-CN" sz="2600" b="1" smtClean="0">
                    <a:latin typeface="Times New Roman" panose="02020603050405020304" pitchFamily="18" charset="0"/>
                    <a:cs typeface="Times New Roman" panose="02020603050405020304" pitchFamily="18" charset="0"/>
                  </a:rPr>
                  <a:t>&lt;</a:t>
                </a:r>
                <a:r>
                  <a:rPr lang="en-US" altLang="zh-CN" sz="2600" b="1" i="1" smtClean="0">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5=tan(5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π&lt;2&lt;3&lt;π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𝛑</m:t>
                        </m:r>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tan(5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5&lt;tan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2&lt;tan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4591578"/>
              </a:xfrm>
              <a:prstGeom prst="rect">
                <a:avLst/>
              </a:prstGeom>
              <a:blipFill rotWithShape="0">
                <a:blip r:embed="rId4"/>
                <a:stretch>
                  <a:fillRect l="-947" b="-930"/>
                </a:stretch>
              </a:blipFill>
            </p:spPr>
            <p:txBody>
              <a:bodyPr/>
              <a:lstStyle/>
              <a:p>
                <a:r>
                  <a:rPr lang="zh-CN" altLang="en-US">
                    <a:noFill/>
                  </a:rPr>
                  <a:t> </a:t>
                </a:r>
              </a:p>
            </p:txBody>
          </p:sp>
        </mc:Fallback>
      </mc:AlternateContent>
      <p:sp>
        <p:nvSpPr>
          <p:cNvPr id="13" name="矩形 12"/>
          <p:cNvSpPr/>
          <p:nvPr>
            <p:custDataLst>
              <p:tags r:id="rId2"/>
            </p:custDataLst>
          </p:nvPr>
        </p:nvSpPr>
        <p:spPr>
          <a:xfrm>
            <a:off x="5417193" y="6137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69382" y="492501"/>
                <a:ext cx="11589417" cy="4487895"/>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9.(2025·</a:t>
                </a:r>
                <a:r>
                  <a:rPr lang="zh-CN" altLang="zh-CN" sz="2600" b="1">
                    <a:latin typeface="Times New Roman" panose="02020603050405020304" pitchFamily="18" charset="0"/>
                    <a:cs typeface="Times New Roman" panose="02020603050405020304" pitchFamily="18" charset="0"/>
                  </a:rPr>
                  <a:t>合肥质检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图象的一个对称中心</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B</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直线</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图象的一条对称轴</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上有两个零点</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上有三个</a:t>
                </a:r>
                <a:r>
                  <a:rPr lang="zh-CN" altLang="zh-CN" sz="2600" b="1" smtClean="0">
                    <a:latin typeface="Times New Roman" panose="02020603050405020304" pitchFamily="18" charset="0"/>
                    <a:cs typeface="Times New Roman" panose="02020603050405020304" pitchFamily="18" charset="0"/>
                  </a:rPr>
                  <a:t>极值点</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487895"/>
              </a:xfrm>
              <a:prstGeom prst="rect">
                <a:avLst/>
              </a:prstGeom>
              <a:blipFill rotWithShape="0">
                <a:blip r:embed="rId3"/>
                <a:stretch>
                  <a:fillRect l="-947" b="-2446"/>
                </a:stretch>
              </a:blipFill>
            </p:spPr>
            <p:txBody>
              <a:bodyPr/>
              <a:lstStyle/>
              <a:p>
                <a:r>
                  <a:rPr lang="zh-CN" altLang="en-US">
                    <a:noFill/>
                  </a:rPr>
                  <a:t> </a:t>
                </a:r>
              </a:p>
            </p:txBody>
          </p:sp>
        </mc:Fallback>
      </mc:AlternateContent>
      <p:sp>
        <p:nvSpPr>
          <p:cNvPr id="9" name="矩形 8"/>
          <p:cNvSpPr/>
          <p:nvPr>
            <p:custDataLst>
              <p:tags r:id="rId1"/>
            </p:custDataLst>
          </p:nvPr>
        </p:nvSpPr>
        <p:spPr>
          <a:xfrm>
            <a:off x="10344819" y="1389007"/>
            <a:ext cx="73930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AC</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44726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结合正弦函数图象的对称性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图象的一个对称中心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;B</a:t>
                </a:r>
                <a:r>
                  <a:rPr lang="zh-CN" altLang="zh-CN" sz="2600" b="1" smtClean="0">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zh-CN" altLang="zh-CN" sz="2600" b="1">
                        <a:latin typeface="Cambria Math" panose="02040503050406030204" pitchFamily="18" charset="0"/>
                        <a:cs typeface="Times New Roman" panose="02020603050405020304" pitchFamily="18" charset="0"/>
                      </a:rPr>
                      <m:t>或</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𝟏𝟏</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故函数</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在</a:t>
                </a:r>
                <a:r>
                  <a:rPr lang="en-US" altLang="zh-CN" sz="2600" b="1"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π]</a:t>
                </a:r>
                <a:r>
                  <a:rPr lang="zh-CN" altLang="zh-CN" sz="2600" b="1" smtClean="0">
                    <a:latin typeface="Times New Roman" panose="02020603050405020304" pitchFamily="18" charset="0"/>
                    <a:cs typeface="Times New Roman" panose="02020603050405020304" pitchFamily="18" charset="0"/>
                  </a:rPr>
                  <a:t>上有两个零点</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C</a:t>
                </a:r>
                <a:r>
                  <a:rPr lang="zh-CN" altLang="zh-CN" sz="2600" b="1" smtClean="0">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zh-CN" altLang="zh-CN" sz="2600" b="1">
                        <a:latin typeface="Cambria Math" panose="02040503050406030204" pitchFamily="18" charset="0"/>
                        <a:cs typeface="Times New Roman" panose="02020603050405020304" pitchFamily="18" charset="0"/>
                      </a:rPr>
                      <m:t>或</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取得极值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上有两个极值点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447260"/>
              </a:xfrm>
              <a:prstGeom prst="rect">
                <a:avLst/>
              </a:prstGeom>
              <a:blipFill rotWithShape="0">
                <a:blip r:embed="rId3"/>
                <a:stretch>
                  <a:fillRect l="-947" b="-6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874910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979111"/>
                <a:ext cx="11589417" cy="5025991"/>
              </a:xfrm>
              <a:prstGeom prst="rect">
                <a:avLst/>
              </a:prstGeom>
            </p:spPr>
            <p:txBody>
              <a:bodyPr wrap="square">
                <a:spAutoFit/>
              </a:bodyPr>
              <a:lstStyle/>
              <a:p>
                <a:pPr marL="355600" indent="-355600">
                  <a:lnSpc>
                    <a:spcPct val="19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用五点法作正弦函数和余弦函数的简图</a:t>
                </a:r>
                <a:endParaRPr lang="zh-CN" altLang="zh-CN" sz="1150">
                  <a:latin typeface="Calibri" panose="020F0502020204030204" pitchFamily="34" charset="0"/>
                  <a:cs typeface="Times New Roman" panose="02020603050405020304" pitchFamily="18" charset="0"/>
                </a:endParaRPr>
              </a:p>
              <a:p>
                <a:pPr marL="355600" indent="-355600">
                  <a:lnSpc>
                    <a:spcPct val="19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正弦函数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zh-CN" altLang="zh-CN" sz="2600" b="1">
                    <a:latin typeface="Times New Roman" panose="02020603050405020304" pitchFamily="18" charset="0"/>
                    <a:cs typeface="Times New Roman" panose="02020603050405020304" pitchFamily="18" charset="0"/>
                  </a:rPr>
                  <a:t>的图象中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五个关键点是</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9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余弦函数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zh-CN" altLang="zh-CN" sz="2600" b="1">
                    <a:latin typeface="Times New Roman" panose="02020603050405020304" pitchFamily="18" charset="0"/>
                    <a:cs typeface="Times New Roman" panose="02020603050405020304" pitchFamily="18" charset="0"/>
                  </a:rPr>
                  <a:t>的图象中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五个关键点是</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smtClean="0">
                    <a:latin typeface="宋体" panose="02010600030101010101" pitchFamily="2" charset="-122"/>
                    <a:cs typeface="Times New Roman" panose="02020603050405020304" pitchFamily="18" charset="0"/>
                  </a:rPr>
                  <a:t>,</a:t>
                </a:r>
              </a:p>
              <a:p>
                <a:pPr marL="355600" indent="-355600">
                  <a:lnSpc>
                    <a:spcPct val="190000"/>
                  </a:lnSpc>
                  <a:spcAft>
                    <a:spcPts val="0"/>
                  </a:spcAft>
                </a:pPr>
                <a:r>
                  <a:rPr lang="en-US" altLang="zh-CN" sz="2600" b="1" smtClean="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	________</a:t>
                </a:r>
                <a:r>
                  <a:rPr lang="en-US" altLang="zh-CN" sz="2600" b="1" smtClean="0">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979111"/>
                <a:ext cx="11589417" cy="5025991"/>
              </a:xfrm>
              <a:prstGeom prst="rect">
                <a:avLst/>
              </a:prstGeom>
              <a:blipFill rotWithShape="0">
                <a:blip r:embed="rId3"/>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p:cNvSpPr/>
              <p:nvPr/>
            </p:nvSpPr>
            <p:spPr>
              <a:xfrm>
                <a:off x="4166489" y="2511741"/>
                <a:ext cx="157979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zh-CN" altLang="zh-CN" sz="2400" b="1"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dPr>
                        <m:e>
                          <m:f>
                            <m:fPr>
                              <m:ctrlPr>
                                <a:rPr lang="zh-CN" altLang="zh-CN" sz="24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𝟑</m:t>
                              </m:r>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𝛑</m:t>
                              </m:r>
                            </m:num>
                            <m:den>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r>
                            <a:rPr lang="en-US" altLang="zh-CN" sz="24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4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𝟏</m:t>
                          </m:r>
                        </m:e>
                      </m:d>
                    </m:oMath>
                  </m:oMathPara>
                </a14:m>
                <a:endParaRPr lang="zh-CN" altLang="en-US" sz="2400">
                  <a:latin typeface="Times New Roman" panose="02020603050405020304" pitchFamily="18" charset="0"/>
                  <a:ea typeface="宋体" panose="02010600030101010101" pitchFamily="2" charset="-122"/>
                  <a:sym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4166489" y="2511741"/>
                <a:ext cx="1579791" cy="922176"/>
              </a:xfrm>
              <a:prstGeom prst="rect">
                <a:avLst/>
              </a:prstGeom>
              <a:blipFill rotWithShape="0">
                <a:blip r:embed="rId4"/>
                <a:stretch>
                  <a:fillRect/>
                </a:stretch>
              </a:blipFill>
            </p:spPr>
            <p:txBody>
              <a:bodyPr/>
              <a:lstStyle/>
              <a:p>
                <a:r>
                  <a:rPr lang="zh-CN" altLang="en-US">
                    <a:noFill/>
                  </a:rPr>
                  <a:t> </a:t>
                </a:r>
              </a:p>
            </p:txBody>
          </p:sp>
        </mc:Fallback>
      </mc:AlternateContent>
      <p:sp>
        <p:nvSpPr>
          <p:cNvPr id="3" name="矩形 2"/>
          <p:cNvSpPr/>
          <p:nvPr/>
        </p:nvSpPr>
        <p:spPr>
          <a:xfrm>
            <a:off x="879385" y="5168401"/>
            <a:ext cx="94929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(π,-1)</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251435297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4474751"/>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smtClean="0">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474751"/>
              </a:xfrm>
              <a:prstGeom prst="rect">
                <a:avLst/>
              </a:prstGeom>
              <a:blipFill rotWithShape="0">
                <a:blip r:embed="rId3"/>
                <a:stretch>
                  <a:fillRect l="-947"/>
                </a:stretch>
              </a:blipFill>
            </p:spPr>
            <p:txBody>
              <a:bodyPr/>
              <a:lstStyle/>
              <a:p>
                <a:r>
                  <a:rPr lang="zh-CN" altLang="en-US">
                    <a:noFill/>
                  </a:rPr>
                  <a:t> </a:t>
                </a:r>
              </a:p>
            </p:txBody>
          </p:sp>
        </mc:Fallback>
      </mc:AlternateContent>
      <p:sp>
        <p:nvSpPr>
          <p:cNvPr id="11" name="矩形 10"/>
          <p:cNvSpPr/>
          <p:nvPr>
            <p:custDataLst>
              <p:tags r:id="rId1"/>
            </p:custDataLst>
          </p:nvPr>
        </p:nvSpPr>
        <p:spPr>
          <a:xfrm>
            <a:off x="7469218" y="813001"/>
            <a:ext cx="1016625" cy="553998"/>
          </a:xfrm>
          <a:prstGeom prst="rect">
            <a:avLst/>
          </a:prstGeom>
        </p:spPr>
        <p:txBody>
          <a:bodyPr wrap="none">
            <a:spAutoFit/>
          </a:bodyPr>
          <a:lstStyle/>
          <a:p>
            <a:r>
              <a:rPr lang="en-US" altLang="zh-CN" sz="3000" b="1" kern="100" dirty="0" err="1"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67101"/>
                <a:ext cx="11589417" cy="5626156"/>
              </a:xfrm>
              <a:prstGeom prst="rect">
                <a:avLst/>
              </a:prstGeom>
            </p:spPr>
            <p:txBody>
              <a:bodyPr wrap="square">
                <a:spAutoFit/>
              </a:bodyPr>
              <a:lstStyle/>
              <a:p>
                <a:pPr>
                  <a:lnSpc>
                    <a:spcPct val="135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zh-CN" altLang="zh-CN" sz="2600" b="1">
                    <a:latin typeface="Times New Roman" panose="02020603050405020304" pitchFamily="18" charset="0"/>
                    <a:cs typeface="Times New Roman" panose="02020603050405020304" pitchFamily="18" charset="0"/>
                  </a:rPr>
                  <a:t>的最小正周期</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即函数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的定义域为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𝐙</m:t>
                        </m:r>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的图象关于点</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对称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D</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解</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5000"/>
                  </a:lnSpc>
                  <a:spcAft>
                    <a:spcPts val="0"/>
                  </a:spcAft>
                </a:pPr>
                <a:r>
                  <a:rPr lang="zh-CN" altLang="zh-CN" sz="2600" b="1">
                    <a:latin typeface="Times New Roman" panose="02020603050405020304" pitchFamily="18" charset="0"/>
                    <a:cs typeface="Times New Roman" panose="02020603050405020304" pitchFamily="18" charset="0"/>
                  </a:rPr>
                  <a:t>故函数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𝟖</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67101"/>
                <a:ext cx="11589417" cy="562615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507398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252129"/>
            <a:ext cx="12190413" cy="4018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517901"/>
                <a:ext cx="11589417" cy="4039952"/>
              </a:xfrm>
              <a:prstGeom prst="rect">
                <a:avLst/>
              </a:prstGeom>
            </p:spPr>
            <p:txBody>
              <a:bodyPr wrap="square">
                <a:spAutoFit/>
              </a:bodyPr>
              <a:lstStyle/>
              <a:p>
                <a:pPr marL="355600" indent="-355600">
                  <a:lnSpc>
                    <a:spcPct val="120000"/>
                  </a:lnSpc>
                  <a:spcAft>
                    <a:spcPts val="0"/>
                  </a:spcAft>
                </a:pPr>
                <a:r>
                  <a:rPr lang="en-US" altLang="zh-CN" sz="2600" b="1">
                    <a:latin typeface="Times New Roman" panose="02020603050405020304" pitchFamily="18" charset="0"/>
                    <a:cs typeface="Times New Roman" panose="02020603050405020304" pitchFamily="18" charset="0"/>
                  </a:rPr>
                  <a:t>11.</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a:t>
                </a:r>
                <a:r>
                  <a:rPr lang="zh-CN" altLang="zh-CN" sz="2600" b="1" smtClean="0">
                    <a:latin typeface="Times New Roman" panose="02020603050405020304" pitchFamily="18" charset="0"/>
                    <a:cs typeface="Times New Roman" panose="02020603050405020304" pitchFamily="18" charset="0"/>
                  </a:rPr>
                  <a:t>偶函数</a:t>
                </a: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在区间</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𝛑</m:t>
                        </m:r>
                      </m:e>
                    </m:d>
                  </m:oMath>
                </a14:m>
                <a:r>
                  <a:rPr lang="zh-CN" altLang="zh-CN" sz="2600" b="1">
                    <a:latin typeface="Times New Roman" panose="02020603050405020304" pitchFamily="18" charset="0"/>
                    <a:cs typeface="Times New Roman" panose="02020603050405020304" pitchFamily="18" charset="0"/>
                  </a:rPr>
                  <a:t>单调递增</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个零</a:t>
                </a:r>
                <a:r>
                  <a:rPr lang="zh-CN" altLang="zh-CN" sz="2600" b="1" smtClean="0">
                    <a:latin typeface="Times New Roman" panose="02020603050405020304" pitchFamily="18" charset="0"/>
                    <a:cs typeface="Times New Roman" panose="02020603050405020304" pitchFamily="18" charset="0"/>
                  </a:rPr>
                  <a:t>点</a:t>
                </a:r>
                <a:r>
                  <a:rPr lang="en-US" altLang="zh-CN" sz="2600" b="1" smtClean="0">
                    <a:latin typeface="Times New Roman" panose="02020603050405020304" pitchFamily="18" charset="0"/>
                    <a:cs typeface="Times New Roman" panose="02020603050405020304" pitchFamily="18" charset="0"/>
                  </a:rPr>
                  <a:t>		D.</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2</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&lt;π</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𝛑</m:t>
                        </m:r>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不正确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pPr>
                <a:r>
                  <a:rPr lang="en-US" altLang="zh-CN" sz="2600" b="1" i="1" smtClean="0">
                    <a:latin typeface="Times New Roman" panose="02020603050405020304" pitchFamily="18" charset="0"/>
                  </a:rPr>
                  <a:t>	f</a:t>
                </a:r>
                <a:r>
                  <a:rPr lang="en-US" altLang="zh-CN" sz="2600" b="1" smtClean="0">
                    <a:latin typeface="Times New Roman" panose="02020603050405020304" pitchFamily="18" charset="0"/>
                  </a:rPr>
                  <a:t>(</a:t>
                </a:r>
                <a:r>
                  <a:rPr lang="en-US" altLang="zh-CN" sz="2600" b="1" i="1" smtClean="0">
                    <a:latin typeface="Times New Roman" panose="02020603050405020304" pitchFamily="18" charset="0"/>
                  </a:rPr>
                  <a:t>x</a:t>
                </a:r>
                <a:r>
                  <a:rPr lang="en-US" altLang="zh-CN" sz="2600" b="1">
                    <a:latin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rPr>
                  <a:t>[</a:t>
                </a:r>
                <a:r>
                  <a:rPr lang="en-US" altLang="zh-CN" sz="2600" b="1">
                    <a:effectLst/>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rPr>
                  <a:t>π</a:t>
                </a:r>
                <a:r>
                  <a:rPr lang="en-US" altLang="zh-CN" sz="2600" b="1">
                    <a:effectLst/>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上的图象如图所示</a:t>
                </a:r>
                <a:r>
                  <a:rPr lang="en-US" altLang="zh-CN" sz="2600" b="1">
                    <a:effectLst/>
                    <a:latin typeface="宋体" panose="02010600030101010101" pitchFamily="2" charset="-122"/>
                    <a:cs typeface="Times New Roman" panose="02020603050405020304" pitchFamily="18" charset="0"/>
                  </a:rPr>
                  <a:t>,</a:t>
                </a:r>
                <a:endParaRPr lang="zh-CN" altLang="zh-CN" sz="1050" kern="100" dirty="0">
                  <a:effectLst/>
                  <a:latin typeface="宋体"/>
                  <a:cs typeface="Courier New"/>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517901"/>
                <a:ext cx="11589417" cy="4039952"/>
              </a:xfrm>
              <a:prstGeom prst="rect">
                <a:avLst/>
              </a:prstGeom>
              <a:blipFill rotWithShape="0">
                <a:blip r:embed="rId4"/>
                <a:stretch>
                  <a:fillRect l="-947" t="-754" b="-2866"/>
                </a:stretch>
              </a:blipFill>
            </p:spPr>
            <p:txBody>
              <a:bodyPr/>
              <a:lstStyle/>
              <a:p>
                <a:r>
                  <a:rPr lang="zh-CN" altLang="en-US">
                    <a:noFill/>
                  </a:rPr>
                  <a:t> </a:t>
                </a:r>
              </a:p>
            </p:txBody>
          </p:sp>
        </mc:Fallback>
      </mc:AlternateContent>
      <p:sp>
        <p:nvSpPr>
          <p:cNvPr id="10" name="矩形 9"/>
          <p:cNvSpPr/>
          <p:nvPr>
            <p:custDataLst>
              <p:tags r:id="rId2"/>
            </p:custDataLst>
          </p:nvPr>
        </p:nvSpPr>
        <p:spPr>
          <a:xfrm>
            <a:off x="7429468" y="550426"/>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AD</a:t>
            </a:r>
            <a:endParaRPr lang="zh-CN" altLang="en-US" sz="3000" b="1" dirty="0">
              <a:solidFill>
                <a:srgbClr val="C00000"/>
              </a:solidFill>
            </a:endParaRPr>
          </a:p>
        </p:txBody>
      </p:sp>
      <p:pic>
        <p:nvPicPr>
          <p:cNvPr id="5" name="image36.jpeg"/>
          <p:cNvPicPr/>
          <p:nvPr/>
        </p:nvPicPr>
        <p:blipFill>
          <a:blip r:embed="rId5">
            <a:clrChange>
              <a:clrFrom>
                <a:srgbClr val="FFFFFF"/>
              </a:clrFrom>
              <a:clrTo>
                <a:srgbClr val="FFFFFF">
                  <a:alpha val="0"/>
                </a:srgbClr>
              </a:clrTo>
            </a:clrChange>
          </a:blip>
          <a:stretch>
            <a:fillRect/>
          </a:stretch>
        </p:blipFill>
        <p:spPr>
          <a:xfrm>
            <a:off x="8656562" y="2909044"/>
            <a:ext cx="3245973" cy="1946929"/>
          </a:xfrm>
          <a:prstGeom prst="rect">
            <a:avLst/>
          </a:prstGeom>
        </p:spPr>
      </p:pic>
      <p:sp>
        <p:nvSpPr>
          <p:cNvPr id="6" name="矩形 5"/>
          <p:cNvSpPr/>
          <p:nvPr/>
        </p:nvSpPr>
        <p:spPr>
          <a:xfrm>
            <a:off x="541845" y="4560729"/>
            <a:ext cx="11589417" cy="1494192"/>
          </a:xfrm>
          <a:prstGeom prst="rect">
            <a:avLst/>
          </a:prstGeom>
        </p:spPr>
        <p:txBody>
          <a:bodyPr wrap="square">
            <a:spAutoFit/>
          </a:bodyPr>
          <a:lstStyle/>
          <a:p>
            <a:pPr>
              <a:lnSpc>
                <a:spcPct val="120000"/>
              </a:lnSpc>
              <a:spcAft>
                <a:spcPts val="0"/>
              </a:spcAft>
            </a:pPr>
            <a:r>
              <a:rPr lang="zh-CN" altLang="zh-CN" sz="2600" b="1">
                <a:latin typeface="Times New Roman" panose="02020603050405020304" pitchFamily="18" charset="0"/>
                <a:cs typeface="Times New Roman" panose="02020603050405020304" pitchFamily="18" charset="0"/>
              </a:rPr>
              <a:t>由图可知函数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zh-CN" altLang="zh-CN" sz="2600" b="1">
                <a:latin typeface="Times New Roman" panose="02020603050405020304" pitchFamily="18" charset="0"/>
                <a:cs typeface="Times New Roman" panose="02020603050405020304" pitchFamily="18" charset="0"/>
              </a:rPr>
              <a:t>上只有</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个零点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不正确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的最大值都为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且可以同时取到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可以取到最大值</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blinds(horizontal)">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23637"/>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892826"/>
          </a:xfrm>
          <a:prstGeom prst="rect">
            <a:avLst/>
          </a:prstGeom>
        </p:spPr>
        <p:txBody>
          <a:bodyPr wrap="square">
            <a:spAutoFit/>
          </a:bodyPr>
          <a:lstStyle/>
          <a:p>
            <a:pPr marL="355600" indent="-355600">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武汉调研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对任意的</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zh-CN" altLang="zh-CN" sz="2600" b="1">
                <a:latin typeface="Times New Roman" panose="02020603050405020304" pitchFamily="18" charset="0"/>
                <a:cs typeface="Times New Roman" panose="02020603050405020304" pitchFamily="18" charset="0"/>
              </a:rPr>
              <a:t>均</a:t>
            </a:r>
            <a:r>
              <a:rPr lang="zh-CN" altLang="zh-CN" sz="2600" b="1" smtClean="0">
                <a:latin typeface="Times New Roman" panose="02020603050405020304" pitchFamily="18" charset="0"/>
                <a:cs typeface="Times New Roman" panose="02020603050405020304" pitchFamily="18" charset="0"/>
              </a:rPr>
              <a:t>满足</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pPr>
            <a:r>
              <a:rPr lang="en-US" altLang="zh-CN" sz="2600" b="1" i="1">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则</a:t>
            </a:r>
            <a:r>
              <a:rPr lang="en-US" altLang="zh-CN" sz="2600" b="1" smtClean="0">
                <a:latin typeface="Times New Roman" panose="02020603050405020304" pitchFamily="18" charset="0"/>
                <a:cs typeface="Times New Roman" panose="02020603050405020304" pitchFamily="18" charset="0"/>
              </a:rPr>
              <a:t>tan</a:t>
            </a: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4011136" y="1599851"/>
            <a:ext cx="351378" cy="628314"/>
          </a:xfrm>
          <a:prstGeom prst="rect">
            <a:avLst/>
          </a:prstGeom>
        </p:spPr>
        <p:txBody>
          <a:bodyPr wrap="none">
            <a:spAutoFit/>
          </a:bodyPr>
          <a:lstStyle/>
          <a:p>
            <a:pPr>
              <a:lnSpc>
                <a:spcPct val="150000"/>
              </a:lnSpc>
              <a:spcAft>
                <a:spcPts val="0"/>
              </a:spcAft>
            </a:pP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2298859"/>
                <a:ext cx="11589417" cy="3809120"/>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𝟐</m:t>
                        </m:r>
                      </m:e>
                    </m:rad>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𝝋</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φ</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=tan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2298859"/>
                <a:ext cx="11589417" cy="3809120"/>
              </a:xfrm>
              <a:prstGeom prst="rect">
                <a:avLst/>
              </a:prstGeom>
              <a:blipFill rotWithShape="0">
                <a:blip r:embed="rId4"/>
                <a:stretch>
                  <a:fillRect l="-947" b="-6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109352"/>
            <a:ext cx="12190413" cy="4018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0516"/>
                <a:ext cx="11589417" cy="1511889"/>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13.(2024·</a:t>
                </a:r>
                <a:r>
                  <a:rPr lang="zh-CN" altLang="zh-CN" sz="2600" b="1">
                    <a:latin typeface="Times New Roman" panose="02020603050405020304" pitchFamily="18" charset="0"/>
                    <a:cs typeface="Times New Roman" panose="02020603050405020304" pitchFamily="18" charset="0"/>
                  </a:rPr>
                  <a:t>北京卷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在平面直角坐标系</a:t>
                </a:r>
                <a:r>
                  <a:rPr lang="en-US" altLang="zh-CN" sz="2600" b="1" i="1">
                    <a:latin typeface="Times New Roman" panose="02020603050405020304" pitchFamily="18" charset="0"/>
                    <a:cs typeface="Times New Roman" panose="02020603050405020304" pitchFamily="18" charset="0"/>
                  </a:rPr>
                  <a:t>xOy</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角</a:t>
                </a:r>
                <a:r>
                  <a:rPr lang="en-US" altLang="zh-CN" sz="2600" b="1" i="1">
                    <a:latin typeface="Times New Roman" panose="02020603050405020304" pitchFamily="18" charset="0"/>
                    <a:cs typeface="Times New Roman" panose="02020603050405020304" pitchFamily="18" charset="0"/>
                  </a:rPr>
                  <a:t>α</a:t>
                </a:r>
                <a:r>
                  <a:rPr lang="zh-CN" altLang="zh-CN" sz="2600" b="1">
                    <a:latin typeface="Times New Roman" panose="02020603050405020304" pitchFamily="18" charset="0"/>
                    <a:cs typeface="Times New Roman" panose="02020603050405020304" pitchFamily="18" charset="0"/>
                  </a:rPr>
                  <a:t>与角</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均以</a:t>
                </a:r>
                <a:r>
                  <a:rPr lang="en-US" altLang="zh-CN" sz="2600" b="1" i="1">
                    <a:latin typeface="Times New Roman" panose="02020603050405020304" pitchFamily="18" charset="0"/>
                    <a:cs typeface="Times New Roman" panose="02020603050405020304" pitchFamily="18" charset="0"/>
                  </a:rPr>
                  <a:t>Ox</a:t>
                </a:r>
                <a:r>
                  <a:rPr lang="zh-CN" altLang="zh-CN" sz="2600" b="1">
                    <a:latin typeface="Times New Roman" panose="02020603050405020304" pitchFamily="18" charset="0"/>
                    <a:cs typeface="Times New Roman" panose="02020603050405020304" pitchFamily="18" charset="0"/>
                  </a:rPr>
                  <a:t>为始边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它们的终边关于原点对称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α</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的最大值为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0516"/>
                <a:ext cx="11589417" cy="1511889"/>
              </a:xfrm>
              <a:prstGeom prst="rect">
                <a:avLst/>
              </a:prstGeom>
              <a:blipFill rotWithShape="0">
                <a:blip r:embed="rId4"/>
                <a:stretch>
                  <a:fillRect l="-947" r="-263" b="-28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2"/>
                </p:custDataLst>
              </p:nvPr>
            </p:nvSpPr>
            <p:spPr>
              <a:xfrm>
                <a:off x="7683722" y="944296"/>
                <a:ext cx="498855" cy="884409"/>
              </a:xfrm>
              <a:prstGeom prst="rect">
                <a:avLst/>
              </a:prstGeom>
            </p:spPr>
            <p:txBody>
              <a:bodyPr wrap="none">
                <a:spAutoFit/>
              </a:bodyPr>
              <a:lstStyle/>
              <a:p>
                <a:pPr>
                  <a:lnSpc>
                    <a:spcPct val="150000"/>
                  </a:lnSpc>
                  <a:spcAft>
                    <a:spcPts val="0"/>
                  </a:spcAft>
                </a:pPr>
                <a:r>
                  <a:rPr lang="en-US" altLang="zh-CN" sz="2600" b="1" smtClean="0">
                    <a:solidFill>
                      <a:srgbClr val="C00000"/>
                    </a:solidFill>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oMath>
                </a14:m>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5"/>
                </p:custDataLst>
              </p:nvPr>
            </p:nvSpPr>
            <p:spPr>
              <a:xfrm>
                <a:off x="7683722" y="944296"/>
                <a:ext cx="498855" cy="884409"/>
              </a:xfrm>
              <a:prstGeom prst="rect">
                <a:avLst/>
              </a:prstGeom>
              <a:blipFill rotWithShape="0">
                <a:blip r:embed="rId6"/>
                <a:stretch>
                  <a:fillRect l="-21951" b="-41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97982" y="2199148"/>
                <a:ext cx="11589417" cy="3429016"/>
              </a:xfrm>
              <a:prstGeom prst="rect">
                <a:avLst/>
              </a:prstGeom>
            </p:spPr>
            <p:txBody>
              <a:bodyPr wrap="square">
                <a:spAutoFit/>
              </a:bodyPr>
              <a:lstStyle/>
              <a:p>
                <a:pPr>
                  <a:lnSpc>
                    <a:spcPct val="15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α</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的终边关于原点对称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=cos(2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α</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α</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97982" y="2199148"/>
                <a:ext cx="11589417" cy="3429016"/>
              </a:xfrm>
              <a:prstGeom prst="rect">
                <a:avLst/>
              </a:prstGeom>
              <a:blipFill rotWithShape="0">
                <a:blip r:embed="rId7"/>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6013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061169"/>
            <a:ext cx="12190413" cy="41403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1522212"/>
              </a:xfrm>
              <a:prstGeom prst="rect">
                <a:avLst/>
              </a:prstGeom>
            </p:spPr>
            <p:txBody>
              <a:bodyPr wrap="square">
                <a:spAutoFit/>
              </a:bodyPr>
              <a:lstStyle/>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的大小关系</a:t>
                </a:r>
                <a:r>
                  <a:rPr lang="zh-CN" altLang="zh-CN" sz="2600" b="1" smtClean="0">
                    <a:latin typeface="Times New Roman" panose="02020603050405020304" pitchFamily="18" charset="0"/>
                    <a:cs typeface="Times New Roman" panose="02020603050405020304" pitchFamily="18" charset="0"/>
                  </a:rPr>
                  <a:t>是</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pPr>
                <a:r>
                  <a:rPr lang="en-US" altLang="zh-CN" sz="2600" b="1">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1522212"/>
              </a:xfrm>
              <a:prstGeom prst="rect">
                <a:avLst/>
              </a:prstGeom>
              <a:blipFill rotWithShape="0">
                <a:blip r:embed="rId4"/>
                <a:stretch>
                  <a:fillRect l="-947" b="-9237"/>
                </a:stretch>
              </a:blipFill>
            </p:spPr>
            <p:txBody>
              <a:bodyPr/>
              <a:lstStyle/>
              <a:p>
                <a:r>
                  <a:rPr lang="zh-CN" altLang="en-US">
                    <a:noFill/>
                  </a:rPr>
                  <a:t> </a:t>
                </a:r>
              </a:p>
            </p:txBody>
          </p:sp>
        </mc:Fallback>
      </mc:AlternateContent>
      <p:sp>
        <p:nvSpPr>
          <p:cNvPr id="11" name="矩形 10"/>
          <p:cNvSpPr/>
          <p:nvPr>
            <p:custDataLst>
              <p:tags r:id="rId2"/>
            </p:custDataLst>
          </p:nvPr>
        </p:nvSpPr>
        <p:spPr>
          <a:xfrm>
            <a:off x="872458" y="1282224"/>
            <a:ext cx="1047082" cy="628314"/>
          </a:xfrm>
          <a:prstGeom prst="rect">
            <a:avLst/>
          </a:prstGeom>
        </p:spPr>
        <p:txBody>
          <a:bodyPr wrap="none">
            <a:spAutoFit/>
          </a:bodyPr>
          <a:lstStyle/>
          <a:p>
            <a:pPr>
              <a:lnSpc>
                <a:spcPct val="150000"/>
              </a:lnSpc>
              <a:spcAft>
                <a:spcPts val="0"/>
              </a:spcAft>
            </a:pPr>
            <a:r>
              <a:rPr lang="en-US" altLang="zh-CN" sz="2600" b="1" i="1">
                <a:solidFill>
                  <a:srgbClr val="C00000"/>
                </a:solidFill>
                <a:latin typeface="Times New Roman" panose="02020603050405020304" pitchFamily="18" charset="0"/>
                <a:cs typeface="Times New Roman" panose="02020603050405020304" pitchFamily="18" charset="0"/>
              </a:rPr>
              <a:t>c</a:t>
            </a:r>
            <a:r>
              <a:rPr lang="en-US" altLang="zh-CN" sz="2600" b="1">
                <a:solidFill>
                  <a:srgbClr val="C00000"/>
                </a:solidFill>
                <a:latin typeface="Times New Roman" panose="02020603050405020304" pitchFamily="18" charset="0"/>
                <a:cs typeface="Times New Roman" panose="02020603050405020304" pitchFamily="18" charset="0"/>
              </a:rPr>
              <a:t>&lt;</a:t>
            </a: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a:solidFill>
                  <a:srgbClr val="C00000"/>
                </a:solidFill>
                <a:latin typeface="Times New Roman" panose="02020603050405020304" pitchFamily="18" charset="0"/>
                <a:cs typeface="Times New Roman" panose="02020603050405020304" pitchFamily="18" charset="0"/>
              </a:rPr>
              <a:t>&lt;</a:t>
            </a:r>
            <a:r>
              <a:rPr lang="en-US" altLang="zh-CN" sz="2600" b="1" i="1">
                <a:solidFill>
                  <a:srgbClr val="C00000"/>
                </a:solidFill>
                <a:latin typeface="Times New Roman" panose="02020603050405020304" pitchFamily="18" charset="0"/>
                <a:cs typeface="Times New Roman" panose="02020603050405020304" pitchFamily="18" charset="0"/>
              </a:rPr>
              <a:t>b</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67245" y="2057305"/>
                <a:ext cx="11589417" cy="3908121"/>
              </a:xfrm>
              <a:prstGeom prst="rect">
                <a:avLst/>
              </a:prstGeom>
            </p:spPr>
            <p:txBody>
              <a:bodyPr wrap="square">
                <a:spAutoFit/>
              </a:bodyPr>
              <a:lstStyle/>
              <a:p>
                <a:pPr>
                  <a:lnSpc>
                    <a:spcPct val="130000"/>
                  </a:lnSpc>
                  <a:spcAft>
                    <a:spcPts val="0"/>
                  </a:spcAf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e>
                    </m:d>
                  </m:oMath>
                </a14:m>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𝟕</m:t>
                            </m:r>
                          </m:den>
                        </m:f>
                      </m:e>
                    </m:d>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𝟐𝟏</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=2sin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𝟐𝟏</m:t>
                        </m:r>
                      </m:den>
                    </m:f>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𝟏𝟎</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𝟐𝟏</m:t>
                        </m:r>
                      </m:den>
                    </m:f>
                  </m:oMath>
                </a14:m>
                <a:r>
                  <a:rPr lang="en-US" altLang="zh-CN" sz="2600" b="1">
                    <a:latin typeface="Times New Roman" panose="02020603050405020304" pitchFamily="18" charset="0"/>
                    <a:cs typeface="Times New Roman" panose="02020603050405020304" pitchFamily="18" charset="0"/>
                  </a:rPr>
                  <a:t>&lt;sin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67245" y="2057305"/>
                <a:ext cx="11589417" cy="3908121"/>
              </a:xfrm>
              <a:prstGeom prst="rect">
                <a:avLst/>
              </a:prstGeom>
              <a:blipFill rotWithShape="0">
                <a:blip r:embed="rId5"/>
                <a:stretch>
                  <a:fillRect l="-947" b="-6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781713"/>
            <a:ext cx="12190413" cy="351259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3" name="矩形 12"/>
              <p:cNvSpPr/>
              <p:nvPr/>
            </p:nvSpPr>
            <p:spPr>
              <a:xfrm>
                <a:off x="269382" y="492501"/>
                <a:ext cx="11589417" cy="4780539"/>
              </a:xfrm>
              <a:prstGeom prst="rect">
                <a:avLst/>
              </a:prstGeom>
            </p:spPr>
            <p:txBody>
              <a:bodyPr wrap="square">
                <a:spAutoFit/>
              </a:bodyPr>
              <a:lstStyle/>
              <a:p>
                <a:pPr>
                  <a:lnSpc>
                    <a:spcPct val="150000"/>
                  </a:lnSpc>
                  <a:spcAft>
                    <a:spcPts val="0"/>
                  </a:spcAf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四、解答题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15.</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的最小正周期和最大值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所以函数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a:latin typeface="Times New Roman" panose="02020603050405020304" pitchFamily="18" charset="0"/>
                    <a:cs typeface="Times New Roman" panose="02020603050405020304" pitchFamily="18" charset="0"/>
                  </a:rPr>
                  <a:t>最大值为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269382" y="492501"/>
                <a:ext cx="11589417" cy="4780539"/>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8466185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blinds(horizontal)">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blinds(horizontal)">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blinds(horizontal)">
                                      <p:cBhvr>
                                        <p:cTn id="1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500744"/>
            <a:ext cx="12190413" cy="473934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5317225"/>
              </a:xfrm>
              <a:prstGeom prst="rect">
                <a:avLst/>
              </a:prstGeom>
            </p:spPr>
            <p:txBody>
              <a:bodyPr wrap="square">
                <a:spAutoFit/>
              </a:bodyPr>
              <a:lstStyle/>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讨论函数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上的单调性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从而</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pP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单调递增</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当</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单调递减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综上可知</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e>
                    </m:d>
                  </m:oMath>
                </a14:m>
                <a:r>
                  <a:rPr lang="zh-CN" altLang="zh-CN" sz="2600" b="1">
                    <a:latin typeface="Times New Roman" panose="02020603050405020304" pitchFamily="18" charset="0"/>
                    <a:cs typeface="Times New Roman" panose="02020603050405020304" pitchFamily="18" charset="0"/>
                  </a:rPr>
                  <a:t>上单调递增</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zh-CN" altLang="zh-CN" sz="2600" b="1">
                    <a:latin typeface="Times New Roman" panose="02020603050405020304" pitchFamily="18" charset="0"/>
                    <a:cs typeface="Times New Roman" panose="02020603050405020304" pitchFamily="18" charset="0"/>
                  </a:rPr>
                  <a:t>上单调递减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531722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902151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2110451"/>
            <a:ext cx="12190413" cy="40418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5521320"/>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16.(2025·</a:t>
                </a:r>
                <a:r>
                  <a:rPr lang="zh-CN" altLang="zh-CN" sz="2600" b="1">
                    <a:latin typeface="Times New Roman" panose="02020603050405020304" pitchFamily="18" charset="0"/>
                    <a:cs typeface="Times New Roman" panose="02020603050405020304" pitchFamily="18" charset="0"/>
                  </a:rPr>
                  <a:t>南昌调研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Times New Roman" panose="02020603050405020304" pitchFamily="18" charset="0"/>
                    <a:cs typeface="Times New Roman" panose="02020603050405020304" pitchFamily="18" charset="0"/>
                  </a:rPr>
                  <a:t>·sin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&gt;0)</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ω</a:t>
                </a:r>
                <a:r>
                  <a:rPr lang="zh-CN" altLang="zh-CN" sz="2600" b="1">
                    <a:latin typeface="Times New Roman" panose="02020603050405020304" pitchFamily="18" charset="0"/>
                    <a:cs typeface="Times New Roman" panose="02020603050405020304" pitchFamily="18" charset="0"/>
                  </a:rPr>
                  <a:t>及</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f</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𝐬𝐢𝐧</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𝐜𝐨𝐬</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e>
                    </m: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=2sin</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oMath>
                </a14:m>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ωx</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5521320"/>
              </a:xfrm>
              <a:prstGeom prst="rect">
                <a:avLst/>
              </a:prstGeom>
              <a:blipFill rotWithShape="0">
                <a:blip r:embed="rId3"/>
                <a:stretch>
                  <a:fillRect l="-947" r="-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12271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55096"/>
            <a:ext cx="12190413" cy="63345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269382" y="492501"/>
                <a:ext cx="11589417" cy="4346446"/>
              </a:xfrm>
              <a:prstGeom prst="rect">
                <a:avLst/>
              </a:prstGeom>
            </p:spPr>
            <p:txBody>
              <a:bodyPr wrap="square">
                <a:spAutoFit/>
              </a:bodyPr>
              <a:lstStyle/>
              <a:p>
                <a:pPr>
                  <a:lnSpc>
                    <a:spcPct val="150000"/>
                  </a:lnSpc>
                  <a:spcAft>
                    <a:spcPts val="0"/>
                  </a:spcAft>
                </a:pPr>
                <a:r>
                  <a:rPr lang="zh-CN" altLang="zh-CN" sz="2600" b="1" smtClean="0">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的最小正周期为</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𝝎</m:t>
                        </m:r>
                      </m:den>
                    </m:f>
                  </m:oMath>
                </a14:m>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)=2sin</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𝒙</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令</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的单调递增区间为</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e>
                    </m:d>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269382" y="492501"/>
                <a:ext cx="11589417" cy="434644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1672904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9382" y="621443"/>
            <a:ext cx="11589417" cy="616579"/>
          </a:xfrm>
          <a:prstGeom prst="rect">
            <a:avLst/>
          </a:prstGeom>
        </p:spPr>
        <p:txBody>
          <a:bodyPr wrap="square">
            <a:spAutoFit/>
          </a:bodyPr>
          <a:lstStyle/>
          <a:p>
            <a:pPr algn="just">
              <a:lnSpc>
                <a:spcPct val="150000"/>
              </a:lnSpc>
              <a:spcAft>
                <a:spcPts val="0"/>
              </a:spcAft>
              <a:tabLst>
                <a:tab pos="2700655" algn="l"/>
                <a:tab pos="5311140" algn="l"/>
                <a:tab pos="8011160" algn="l"/>
              </a:tabLst>
            </a:pPr>
            <a:r>
              <a:rPr lang="en-US" altLang="zh-CN" sz="2600" b="1">
                <a:latin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正弦、余弦、正切函数的图象与性质</a:t>
            </a:r>
            <a:r>
              <a:rPr lang="en-US" altLang="zh-CN" sz="2600" b="1">
                <a:latin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下表中</a:t>
            </a:r>
            <a:r>
              <a:rPr lang="en-US" altLang="zh-CN" sz="2600" b="1" i="1">
                <a:latin typeface="Times New Roman" panose="02020603050405020304" pitchFamily="18" charset="0"/>
              </a:rPr>
              <a:t>k</a:t>
            </a:r>
            <a:r>
              <a:rPr lang="zh-CN" altLang="zh-CN" sz="2600" b="1">
                <a:cs typeface="宋体" panose="02010600030101010101" pitchFamily="2" charset="-122"/>
              </a:rPr>
              <a:t>∈</a:t>
            </a:r>
            <a:r>
              <a:rPr lang="en-US" altLang="zh-CN" sz="2600" b="1">
                <a:latin typeface="Times New Roman" panose="02020603050405020304" pitchFamily="18" charset="0"/>
              </a:rPr>
              <a:t>Z)</a:t>
            </a:r>
            <a:endParaRPr lang="zh-CN" altLang="zh-CN" sz="1050" kern="100" dirty="0">
              <a:effectLst/>
              <a:latin typeface="Times New Roman" panose="02020603050405020304" pitchFamily="18" charset="0"/>
              <a:cs typeface="Times New Roman" panose="02020603050405020304" pitchFamily="18" charset="0"/>
            </a:endParaRPr>
          </a:p>
        </p:txBody>
      </p:sp>
      <p:pic>
        <p:nvPicPr>
          <p:cNvPr id="3" name="image38.jpeg"/>
          <p:cNvPicPr/>
          <p:nvPr/>
        </p:nvPicPr>
        <p:blipFill>
          <a:blip r:embed="rId3"/>
          <a:stretch>
            <a:fillRect/>
          </a:stretch>
        </p:blipFill>
        <p:spPr>
          <a:xfrm>
            <a:off x="2638774" y="2225493"/>
            <a:ext cx="1690648" cy="1584400"/>
          </a:xfrm>
          <a:prstGeom prst="rect">
            <a:avLst/>
          </a:prstGeom>
        </p:spPr>
      </p:pic>
      <p:pic>
        <p:nvPicPr>
          <p:cNvPr id="4" name="image39.jpeg"/>
          <p:cNvPicPr/>
          <p:nvPr/>
        </p:nvPicPr>
        <p:blipFill>
          <a:blip r:embed="rId4"/>
          <a:stretch>
            <a:fillRect/>
          </a:stretch>
        </p:blipFill>
        <p:spPr>
          <a:xfrm>
            <a:off x="5447125" y="2219624"/>
            <a:ext cx="1690648" cy="1478152"/>
          </a:xfrm>
          <a:prstGeom prst="rect">
            <a:avLst/>
          </a:prstGeom>
        </p:spPr>
      </p:pic>
      <p:pic>
        <p:nvPicPr>
          <p:cNvPr id="6" name="image40.jpeg"/>
          <p:cNvPicPr/>
          <p:nvPr/>
        </p:nvPicPr>
        <p:blipFill>
          <a:blip r:embed="rId5"/>
          <a:stretch>
            <a:fillRect/>
          </a:stretch>
        </p:blipFill>
        <p:spPr>
          <a:xfrm>
            <a:off x="8509071" y="2183929"/>
            <a:ext cx="1690648" cy="1584400"/>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1148964051"/>
              </p:ext>
            </p:extLst>
          </p:nvPr>
        </p:nvGraphicFramePr>
        <p:xfrm>
          <a:off x="694531" y="1485552"/>
          <a:ext cx="10585323" cy="4320539"/>
        </p:xfrm>
        <a:graphic>
          <a:graphicData uri="http://schemas.openxmlformats.org/drawingml/2006/table">
            <a:tbl>
              <a:tblPr firstRow="1" firstCol="1" bandRow="1"/>
              <a:tblGrid>
                <a:gridCol w="1380692"/>
                <a:gridCol w="2723821"/>
                <a:gridCol w="2808351"/>
                <a:gridCol w="3672459"/>
              </a:tblGrid>
              <a:tr h="168125">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=sin</a:t>
                      </a:r>
                      <a:r>
                        <a:rPr lang="en-US" sz="2500" b="1">
                          <a:effectLst/>
                          <a:latin typeface="宋体" panose="02010600030101010101" pitchFamily="2" charset="-122"/>
                          <a:ea typeface="宋体" panose="02010600030101010101" pitchFamily="2" charset="-122"/>
                          <a:cs typeface="Times New Roman" panose="02020603050405020304" pitchFamily="18" charset="0"/>
                        </a:rPr>
                        <a:t> </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=cos</a:t>
                      </a:r>
                      <a:r>
                        <a:rPr lang="en-US" sz="2500" b="1">
                          <a:effectLst/>
                          <a:latin typeface="宋体" panose="02010600030101010101" pitchFamily="2" charset="-122"/>
                          <a:ea typeface="宋体" panose="02010600030101010101" pitchFamily="2" charset="-122"/>
                          <a:cs typeface="Times New Roman" panose="02020603050405020304" pitchFamily="18" charset="0"/>
                        </a:rPr>
                        <a:t> </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i="1">
                          <a:effectLst/>
                          <a:latin typeface="Times New Roman" panose="02020603050405020304" pitchFamily="18" charset="0"/>
                          <a:ea typeface="宋体" panose="02010600030101010101" pitchFamily="2" charset="-122"/>
                          <a:cs typeface="Times New Roman" panose="02020603050405020304" pitchFamily="18" charset="0"/>
                        </a:rPr>
                        <a:t>y</a:t>
                      </a:r>
                      <a:r>
                        <a:rPr lang="en-US" sz="2500" b="1">
                          <a:effectLst/>
                          <a:latin typeface="Times New Roman" panose="02020603050405020304" pitchFamily="18" charset="0"/>
                          <a:ea typeface="宋体" panose="02010600030101010101" pitchFamily="2" charset="-122"/>
                          <a:cs typeface="Times New Roman" panose="02020603050405020304" pitchFamily="18" charset="0"/>
                        </a:rPr>
                        <a:t>=tan</a:t>
                      </a:r>
                      <a:r>
                        <a:rPr lang="en-US" sz="2500" b="1">
                          <a:effectLst/>
                          <a:latin typeface="宋体" panose="02010600030101010101" pitchFamily="2" charset="-122"/>
                          <a:ea typeface="宋体" panose="02010600030101010101" pitchFamily="2" charset="-122"/>
                          <a:cs typeface="Times New Roman" panose="02020603050405020304" pitchFamily="18" charset="0"/>
                        </a:rPr>
                        <a:t> </a:t>
                      </a:r>
                      <a:r>
                        <a:rPr lang="en-US" sz="2500" b="1" i="1">
                          <a:effectLst/>
                          <a:latin typeface="Times New Roman" panose="02020603050405020304" pitchFamily="18" charset="0"/>
                          <a:ea typeface="宋体" panose="02010600030101010101" pitchFamily="2" charset="-122"/>
                          <a:cs typeface="Times New Roman" panose="02020603050405020304" pitchFamily="18" charset="0"/>
                        </a:rPr>
                        <a:t>x</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172">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图象</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 </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18">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定义</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____________________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3619">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值域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en-US" altLang="zh-CN" sz="2600" i="0" u="none" baseline="0" smtClean="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________</a:t>
                      </a:r>
                      <a:endParaRPr kumimoji="0" lang="zh-CN" sz="2600" i="0" u="none" baseline="0">
                        <a:effectLst/>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500" b="1">
                          <a:effectLst/>
                          <a:latin typeface="Times New Roman" panose="02020603050405020304" pitchFamily="18" charset="0"/>
                          <a:ea typeface="宋体" panose="02010600030101010101" pitchFamily="2" charset="-122"/>
                          <a:cs typeface="Times New Roman" panose="02020603050405020304" pitchFamily="18" charset="0"/>
                        </a:rPr>
                        <a:t>R</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xmlns:a14="http://schemas.microsoft.com/office/drawing/2010/main">
        <mc:Choice Requires="a14">
          <p:sp>
            <p:nvSpPr>
              <p:cNvPr id="7" name="矩形 6"/>
              <p:cNvSpPr/>
              <p:nvPr/>
            </p:nvSpPr>
            <p:spPr>
              <a:xfrm>
                <a:off x="7827365" y="3872239"/>
                <a:ext cx="3041217" cy="820866"/>
              </a:xfrm>
              <a:prstGeom prst="rect">
                <a:avLst/>
              </a:prstGeom>
            </p:spPr>
            <p:txBody>
              <a:bodyPr wrap="none">
                <a:spAutoFit/>
              </a:bodyPr>
              <a:lstStyle/>
              <a:p>
                <a:pPr algn="ctr">
                  <a:lnSpc>
                    <a:spcPct val="150000"/>
                  </a:lnSpc>
                  <a:spcAft>
                    <a:spcPts val="0"/>
                  </a:spcAft>
                </a:pPr>
                <a:r>
                  <a:rPr lang="en-US" altLang="zh-CN" sz="2600" b="1"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14:m>
                  <m:oMath xmlns:m="http://schemas.openxmlformats.org/officeDocument/2006/math">
                    <m:d>
                      <m:dPr>
                        <m:begChr m:val="|"/>
                        <m:endChr m:val=""/>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dPr>
                      <m:e>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𝒙</m:t>
                        </m:r>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𝐑</m:t>
                        </m:r>
                        <m:r>
                          <a:rPr lang="en-US"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m:t>
                        </m:r>
                        <m:r>
                          <a:rPr lang="zh-CN" altLang="zh-CN" sz="2600" b="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且</m:t>
                        </m:r>
                      </m:e>
                    </m:d>
                  </m:oMath>
                </a14:m>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x</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r>
                  <a:rPr lang="en-US" altLang="zh-CN" sz="2600" b="1" i="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k</a:t>
                </a:r>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π+</a:t>
                </a:r>
                <a14:m>
                  <m:oMath xmlns:m="http://schemas.openxmlformats.org/officeDocument/2006/math">
                    <m:f>
                      <m:fPr>
                        <m:ctrlPr>
                          <a:rPr lang="zh-CN" altLang="zh-CN" sz="2600" b="1" i="1">
                            <a:solidFill>
                              <a:srgbClr val="C00000"/>
                            </a:solidFill>
                            <a:latin typeface="Cambria Math" panose="02040503050406030204" pitchFamily="18" charset="0"/>
                            <a:ea typeface="Cambria Math" panose="02040503050406030204" pitchFamily="18" charset="0"/>
                            <a:cs typeface="Times New Roman" panose="02020603050405020304" pitchFamily="18" charset="0"/>
                            <a:sym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𝛑</m:t>
                        </m:r>
                      </m:num>
                      <m:den>
                        <m:r>
                          <a:rPr lang="en-US" altLang="zh-CN" sz="2600" b="1" i="1">
                            <a:solidFill>
                              <a:srgbClr val="C00000"/>
                            </a:solidFill>
                            <a:latin typeface="Cambria Math" panose="02040503050406030204" pitchFamily="18" charset="0"/>
                            <a:cs typeface="Times New Roman" panose="02020603050405020304" pitchFamily="18" charset="0"/>
                            <a:sym typeface="Times New Roman" panose="02020603050405020304" pitchFamily="18" charset="0"/>
                          </a:rPr>
                          <m:t>𝟐</m:t>
                        </m:r>
                      </m:den>
                    </m:f>
                  </m:oMath>
                </a14:m>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a:t>
                </a:r>
                <a:endParaRPr lang="zh-CN" altLang="zh-CN" sz="2600">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7827365" y="3872239"/>
                <a:ext cx="3041217" cy="820866"/>
              </a:xfrm>
              <a:prstGeom prst="rect">
                <a:avLst/>
              </a:prstGeom>
              <a:blipFill rotWithShape="0">
                <a:blip r:embed="rId6"/>
                <a:stretch>
                  <a:fillRect l="-3206" r="-3006" b="-7407"/>
                </a:stretch>
              </a:blipFill>
            </p:spPr>
            <p:txBody>
              <a:bodyPr/>
              <a:lstStyle/>
              <a:p>
                <a:r>
                  <a:rPr lang="zh-CN" altLang="en-US">
                    <a:noFill/>
                  </a:rPr>
                  <a:t> </a:t>
                </a:r>
              </a:p>
            </p:txBody>
          </p:sp>
        </mc:Fallback>
      </mc:AlternateContent>
      <p:sp>
        <p:nvSpPr>
          <p:cNvPr id="8" name="矩形 7"/>
          <p:cNvSpPr/>
          <p:nvPr/>
        </p:nvSpPr>
        <p:spPr>
          <a:xfrm>
            <a:off x="2991276" y="5159967"/>
            <a:ext cx="93326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[-1,1]</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9" name="矩形 8"/>
          <p:cNvSpPr/>
          <p:nvPr/>
        </p:nvSpPr>
        <p:spPr>
          <a:xfrm>
            <a:off x="5716499" y="5168401"/>
            <a:ext cx="933269" cy="492443"/>
          </a:xfrm>
          <a:prstGeom prst="rect">
            <a:avLst/>
          </a:prstGeom>
        </p:spPr>
        <p:txBody>
          <a:bodyPr wrap="none">
            <a:spAutoFit/>
          </a:bodyPr>
          <a:lstStyle/>
          <a:p>
            <a:r>
              <a:rPr lang="en-US" altLang="zh-CN" sz="26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Times New Roman" panose="02020603050405020304" pitchFamily="18" charset="0"/>
              </a:rPr>
              <a:t>[-1,1]</a:t>
            </a:r>
            <a:endParaRPr lang="zh-CN" altLang="en-US" sz="2600">
              <a:solidFill>
                <a:srgbClr val="C00000"/>
              </a:solidFill>
              <a:latin typeface="Times New Roman" panose="02020603050405020304" pitchFamily="18" charset="0"/>
              <a:ea typeface="宋体" panose="02010600030101010101" pitchFamily="2" charset="-122"/>
              <a:sym typeface="Times New Roman" panose="02020603050405020304" pitchFamily="18" charset="0"/>
            </a:endParaRPr>
          </a:p>
        </p:txBody>
      </p:sp>
    </p:spTree>
    <p:extLst>
      <p:ext uri="{BB962C8B-B14F-4D97-AF65-F5344CB8AC3E}">
        <p14:creationId xmlns:p14="http://schemas.microsoft.com/office/powerpoint/2010/main" val="18355342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257100"/>
            <a:ext cx="12190413" cy="50750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4" name="矩形 3"/>
              <p:cNvSpPr/>
              <p:nvPr/>
            </p:nvSpPr>
            <p:spPr>
              <a:xfrm>
                <a:off x="269382" y="492501"/>
                <a:ext cx="11589417" cy="3261406"/>
              </a:xfrm>
              <a:prstGeom prst="rect">
                <a:avLst/>
              </a:prstGeom>
            </p:spPr>
            <p:txBody>
              <a:bodyPr wrap="square">
                <a:spAutoFit/>
              </a:bodyPr>
              <a:lstStyle/>
              <a:p>
                <a:pPr>
                  <a:lnSpc>
                    <a:spcPct val="150000"/>
                  </a:lnSpc>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令</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𝟔</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图象的对称中心为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𝟏𝟐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𝟎</m:t>
                        </m:r>
                      </m:e>
                    </m:d>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269382" y="492501"/>
                <a:ext cx="11589417" cy="3261406"/>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734655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476368399"/>
                  </p:ext>
                </p:extLst>
              </p:nvPr>
            </p:nvGraphicFramePr>
            <p:xfrm>
              <a:off x="684140" y="467762"/>
              <a:ext cx="10801349" cy="5770383"/>
            </p:xfrm>
            <a:graphic>
              <a:graphicData uri="http://schemas.openxmlformats.org/drawingml/2006/table">
                <a:tbl>
                  <a:tblPr firstRow="1" firstCol="1" bandRow="1"/>
                  <a:tblGrid>
                    <a:gridCol w="1983921"/>
                    <a:gridCol w="3235837"/>
                    <a:gridCol w="2727922"/>
                    <a:gridCol w="2853669"/>
                  </a:tblGrid>
                  <a:tr h="414445">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最小正</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周期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宋体" panose="02010600030101010101" pitchFamily="2" charset="-122"/>
                              <a:cs typeface="Times New Roman" panose="02020603050405020304" pitchFamily="18" charset="0"/>
                            </a:rPr>
                            <a:t>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232">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奇偶性</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088502" rtl="0" eaLnBrk="1" fontAlgn="auto" latinLnBrk="0" hangingPunct="1">
                            <a:lnSpc>
                              <a:spcPct val="150000"/>
                            </a:lnSpc>
                            <a:spcBef>
                              <a:spcPts val="0"/>
                            </a:spcBef>
                            <a:spcAft>
                              <a:spcPts val="0"/>
                            </a:spcAft>
                            <a:buClrTx/>
                            <a:buSzTx/>
                            <a:buFontTx/>
                            <a:buNone/>
                            <a:tabLst/>
                            <a:defRPr/>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703">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递增区间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14:m>
                            <m:oMath xmlns:m="http://schemas.openxmlformats.org/officeDocument/2006/math">
                              <m:r>
                                <m:rPr>
                                  <m:nor/>
                                </m:rPr>
                                <a:rPr lang="en-US" altLang="zh-CN" sz="2500" smtClean="0">
                                  <a:effectLst/>
                                  <a:latin typeface="Calibri" panose="020F0502020204030204" pitchFamily="34" charset="0"/>
                                  <a:ea typeface="+mn-ea"/>
                                  <a:cs typeface="Times New Roman" panose="02020603050405020304" pitchFamily="18" charset="0"/>
                                </a:rPr>
                                <m:t>______</m:t>
                              </m:r>
                            </m:oMath>
                          </a14:m>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14:m>
                            <m:oMath xmlns:m="http://schemas.openxmlformats.org/officeDocument/2006/math">
                              <m:r>
                                <m:rPr>
                                  <m:nor/>
                                </m:rPr>
                                <a:rPr lang="en-US" altLang="zh-CN" sz="2500" smtClean="0">
                                  <a:effectLst/>
                                  <a:latin typeface="Calibri" panose="020F0502020204030204" pitchFamily="34" charset="0"/>
                                  <a:ea typeface="+mn-ea"/>
                                  <a:cs typeface="Times New Roman" panose="02020603050405020304" pitchFamily="18" charset="0"/>
                                </a:rPr>
                                <m:t>______</m:t>
                              </m:r>
                            </m:oMath>
                          </a14:m>
                          <a:r>
                            <a:rPr lang="en-US" altLang="zh-CN" sz="2500" smtClean="0">
                              <a:effectLst/>
                              <a:latin typeface="Calibri" panose="020F0502020204030204" pitchFamily="34" charset="0"/>
                              <a:ea typeface="+mn-ea"/>
                              <a:cs typeface="Times New Roman" panose="02020603050405020304" pitchFamily="18" charset="0"/>
                            </a:rPr>
                            <a:t>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62">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递减区间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338">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对称中心</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 xmlns:m="http://schemas.openxmlformats.org/officeDocument/2006/math">
                              <m:r>
                                <m:rPr>
                                  <m:nor/>
                                </m:rPr>
                                <a:rPr lang="en-US" altLang="zh-CN" sz="2500" smtClean="0">
                                  <a:effectLst/>
                                  <a:latin typeface="Calibri" panose="020F0502020204030204" pitchFamily="34" charset="0"/>
                                  <a:ea typeface="+mn-ea"/>
                                  <a:cs typeface="Times New Roman" panose="02020603050405020304" pitchFamily="18" charset="0"/>
                                </a:rPr>
                                <m:t>______</m:t>
                              </m:r>
                            </m:oMath>
                          </a14:m>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d>
                                  <m:d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sz="25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500" b="1" i="1">
                                            <a:effectLst/>
                                            <a:latin typeface="Cambria Math" panose="02040503050406030204" pitchFamily="18" charset="0"/>
                                            <a:ea typeface="宋体" panose="02010600030101010101" pitchFamily="2" charset="-122"/>
                                            <a:cs typeface="Times New Roman" panose="02020603050405020304" pitchFamily="18" charset="0"/>
                                          </a:rPr>
                                          <m:t>𝒌</m:t>
                                        </m:r>
                                        <m:r>
                                          <a:rPr lang="en-US" sz="2500" b="1" i="1">
                                            <a:effectLst/>
                                            <a:latin typeface="Cambria Math" panose="02040503050406030204" pitchFamily="18" charset="0"/>
                                            <a:ea typeface="宋体" panose="02010600030101010101" pitchFamily="2" charset="-122"/>
                                            <a:cs typeface="Times New Roman" panose="02020603050405020304" pitchFamily="18" charset="0"/>
                                          </a:rPr>
                                          <m:t>𝛑</m:t>
                                        </m:r>
                                      </m:num>
                                      <m:den>
                                        <m:r>
                                          <a:rPr lang="en-US" sz="2500" b="1" i="1">
                                            <a:effectLst/>
                                            <a:latin typeface="Cambria Math" panose="02040503050406030204" pitchFamily="18" charset="0"/>
                                            <a:ea typeface="宋体" panose="02010600030101010101" pitchFamily="2" charset="-122"/>
                                            <a:cs typeface="Times New Roman" panose="02020603050405020304" pitchFamily="18" charset="0"/>
                                          </a:rPr>
                                          <m:t>𝟐</m:t>
                                        </m:r>
                                      </m:den>
                                    </m:f>
                                    <m:r>
                                      <a:rPr lang="en-US" sz="2500" b="1">
                                        <a:effectLst/>
                                        <a:latin typeface="Cambria Math" panose="02040503050406030204" pitchFamily="18" charset="0"/>
                                        <a:ea typeface="宋体" panose="02010600030101010101" pitchFamily="2" charset="-122"/>
                                        <a:cs typeface="Times New Roman" panose="02020603050405020304" pitchFamily="18" charset="0"/>
                                      </a:rPr>
                                      <m:t>,</m:t>
                                    </m:r>
                                    <m:r>
                                      <a:rPr lang="en-US" sz="2500" b="1" i="1">
                                        <a:effectLst/>
                                        <a:latin typeface="Cambria Math" panose="02040503050406030204" pitchFamily="18" charset="0"/>
                                        <a:ea typeface="宋体" panose="02010600030101010101" pitchFamily="2" charset="-122"/>
                                        <a:cs typeface="Times New Roman" panose="02020603050405020304" pitchFamily="18" charset="0"/>
                                      </a:rPr>
                                      <m:t>𝟎</m:t>
                                    </m:r>
                                  </m:e>
                                </m:d>
                              </m:oMath>
                            </m:oMathPara>
                          </a14:m>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549">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对称轴方程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476368399"/>
                  </p:ext>
                </p:extLst>
              </p:nvPr>
            </p:nvGraphicFramePr>
            <p:xfrm>
              <a:off x="684140" y="467762"/>
              <a:ext cx="10801349" cy="5770383"/>
            </p:xfrm>
            <a:graphic>
              <a:graphicData uri="http://schemas.openxmlformats.org/drawingml/2006/table">
                <a:tbl>
                  <a:tblPr firstRow="1" firstCol="1" bandRow="1"/>
                  <a:tblGrid>
                    <a:gridCol w="1983921"/>
                    <a:gridCol w="3235837"/>
                    <a:gridCol w="2727922"/>
                    <a:gridCol w="2853669"/>
                  </a:tblGrid>
                  <a:tr h="579124">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最小正</a:t>
                          </a:r>
                          <a:r>
                            <a:rPr lang="zh-CN" sz="2500" b="1">
                              <a:effectLst/>
                              <a:latin typeface="Times New Roman" panose="02020603050405020304" pitchFamily="18" charset="0"/>
                              <a:ea typeface="宋体" panose="02010600030101010101" pitchFamily="2" charset="-122"/>
                              <a:cs typeface="Times New Roman" panose="02020603050405020304" pitchFamily="18" charset="0"/>
                            </a:rPr>
                            <a:t>周期</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宋体" panose="02010600030101010101" pitchFamily="2" charset="-122"/>
                              <a:cs typeface="Times New Roman" panose="02020603050405020304" pitchFamily="18" charset="0"/>
                            </a:rPr>
                            <a:t>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4">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奇偶性</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1088502" rtl="0" eaLnBrk="1" fontAlgn="auto" latinLnBrk="0" hangingPunct="1">
                            <a:lnSpc>
                              <a:spcPct val="150000"/>
                            </a:lnSpc>
                            <a:spcBef>
                              <a:spcPts val="0"/>
                            </a:spcBef>
                            <a:spcAft>
                              <a:spcPts val="0"/>
                            </a:spcAft>
                            <a:buClrTx/>
                            <a:buSzTx/>
                            <a:buFontTx/>
                            <a:buNone/>
                            <a:tabLst/>
                            <a:defRPr/>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奇函数</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703">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递增区间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61582" t="-100526" r="-172881" b="-300000"/>
                          </a:stretch>
                        </a:blipFill>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79060" t="-100526" r="-427" b="-300000"/>
                          </a:stretch>
                        </a:blipFill>
                      </a:tcPr>
                    </a:tc>
                  </a:tr>
                  <a:tr h="1296162">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递减区间</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altLang="zh-CN" sz="2500" smtClean="0">
                            <a:effectLst/>
                            <a:latin typeface="Calibri" panose="020F0502020204030204" pitchFamily="34" charset="0"/>
                            <a:ea typeface="+mn-ea"/>
                            <a:cs typeface="Times New Roman" panose="02020603050405020304" pitchFamily="18" charset="0"/>
                          </a:endParaRPr>
                        </a:p>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1721">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对称中心</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191518" t="-280189" r="-104911" b="-68396"/>
                          </a:stretch>
                        </a:blipFill>
                      </a:tcPr>
                    </a:tc>
                    <a:tc>
                      <a:txBody>
                        <a:bodyPr/>
                        <a:lstStyle/>
                        <a:p>
                          <a:endParaRPr lang="zh-CN"/>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79060" t="-280189" r="-427" b="-68396"/>
                          </a:stretch>
                        </a:blipFill>
                      </a:tcPr>
                    </a:tc>
                  </a:tr>
                  <a:tr h="868549">
                    <a:tc>
                      <a:txBody>
                        <a:bodyPr/>
                        <a:lstStyle/>
                        <a:p>
                          <a:pPr algn="ctr">
                            <a:lnSpc>
                              <a:spcPct val="150000"/>
                            </a:lnSpc>
                            <a:spcAft>
                              <a:spcPts val="0"/>
                            </a:spcAft>
                          </a:pPr>
                          <a:r>
                            <a:rPr lang="zh-CN" sz="2500" b="1" smtClean="0">
                              <a:effectLst/>
                              <a:latin typeface="Times New Roman" panose="02020603050405020304" pitchFamily="18" charset="0"/>
                              <a:ea typeface="宋体" panose="02010600030101010101" pitchFamily="2" charset="-122"/>
                              <a:cs typeface="Times New Roman" panose="02020603050405020304" pitchFamily="18" charset="0"/>
                            </a:rPr>
                            <a:t>对称轴方程</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500" smtClean="0">
                              <a:effectLst/>
                              <a:latin typeface="Calibri" panose="020F0502020204030204" pitchFamily="34" charset="0"/>
                              <a:ea typeface="+mn-ea"/>
                              <a:cs typeface="Times New Roman" panose="02020603050405020304" pitchFamily="18" charset="0"/>
                            </a:rPr>
                            <a:t>______</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500" b="1">
                              <a:effectLst/>
                              <a:latin typeface="Times New Roman" panose="02020603050405020304" pitchFamily="18" charset="0"/>
                              <a:ea typeface="宋体" panose="02010600030101010101" pitchFamily="2" charset="-122"/>
                              <a:cs typeface="Times New Roman" panose="02020603050405020304" pitchFamily="18" charset="0"/>
                            </a:rPr>
                            <a:t>无</a:t>
                          </a:r>
                          <a:endParaRPr lang="zh-CN" sz="2500">
                            <a:effectLst/>
                            <a:latin typeface="Calibri" panose="020F0502020204030204" pitchFamily="34" charset="0"/>
                            <a:ea typeface="宋体" panose="02010600030101010101" pitchFamily="2" charset="-122"/>
                            <a:cs typeface="Times New Roman" panose="02020603050405020304" pitchFamily="18" charset="0"/>
                          </a:endParaRPr>
                        </a:p>
                      </a:txBody>
                      <a:tcPr marL="3812" marR="3812" marT="3812" marB="3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4" name="矩形 3"/>
          <p:cNvSpPr/>
          <p:nvPr/>
        </p:nvSpPr>
        <p:spPr>
          <a:xfrm>
            <a:off x="3955718" y="502172"/>
            <a:ext cx="534121" cy="492443"/>
          </a:xfrm>
          <a:prstGeom prst="rect">
            <a:avLst/>
          </a:prstGeom>
        </p:spPr>
        <p:txBody>
          <a:bodyPr wrap="none">
            <a:spAutoFit/>
          </a:bodyPr>
          <a:lstStyle/>
          <a:p>
            <a:r>
              <a:rPr lang="en-US" altLang="zh-CN" sz="2600" b="1" dirty="0">
                <a:solidFill>
                  <a:srgbClr val="C00000"/>
                </a:solidFill>
                <a:latin typeface="Times New Roman"/>
              </a:rPr>
              <a:t>2π</a:t>
            </a:r>
            <a:endParaRPr lang="zh-CN" altLang="en-US" sz="2600" dirty="0"/>
          </a:p>
        </p:txBody>
      </p:sp>
      <p:sp>
        <p:nvSpPr>
          <p:cNvPr id="6" name="矩形 5"/>
          <p:cNvSpPr/>
          <p:nvPr/>
        </p:nvSpPr>
        <p:spPr>
          <a:xfrm>
            <a:off x="7000537" y="519490"/>
            <a:ext cx="534121" cy="492443"/>
          </a:xfrm>
          <a:prstGeom prst="rect">
            <a:avLst/>
          </a:prstGeom>
        </p:spPr>
        <p:txBody>
          <a:bodyPr wrap="none">
            <a:spAutoFit/>
          </a:bodyPr>
          <a:lstStyle/>
          <a:p>
            <a:r>
              <a:rPr lang="en-US" altLang="zh-CN" sz="2600" b="1" dirty="0">
                <a:solidFill>
                  <a:srgbClr val="C00000"/>
                </a:solidFill>
                <a:latin typeface="Times New Roman"/>
              </a:rPr>
              <a:t>2π</a:t>
            </a:r>
            <a:endParaRPr lang="zh-CN" altLang="en-US" sz="2600" dirty="0"/>
          </a:p>
        </p:txBody>
      </p:sp>
      <p:sp>
        <p:nvSpPr>
          <p:cNvPr id="7" name="矩形 6"/>
          <p:cNvSpPr/>
          <p:nvPr/>
        </p:nvSpPr>
        <p:spPr>
          <a:xfrm>
            <a:off x="9830011" y="503038"/>
            <a:ext cx="367408" cy="492443"/>
          </a:xfrm>
          <a:prstGeom prst="rect">
            <a:avLst/>
          </a:prstGeom>
        </p:spPr>
        <p:txBody>
          <a:bodyPr wrap="none">
            <a:spAutoFit/>
          </a:bodyPr>
          <a:lstStyle/>
          <a:p>
            <a:r>
              <a:rPr lang="en-US" altLang="zh-CN" sz="2600" b="1" smtClean="0">
                <a:solidFill>
                  <a:srgbClr val="C00000"/>
                </a:solidFill>
                <a:latin typeface="Times New Roman"/>
              </a:rPr>
              <a:t>π</a:t>
            </a:r>
            <a:endParaRPr lang="zh-CN" altLang="en-US" sz="2600" dirty="0"/>
          </a:p>
        </p:txBody>
      </p:sp>
      <p:sp>
        <p:nvSpPr>
          <p:cNvPr id="8" name="矩形 7"/>
          <p:cNvSpPr/>
          <p:nvPr/>
        </p:nvSpPr>
        <p:spPr>
          <a:xfrm>
            <a:off x="3729300" y="1095280"/>
            <a:ext cx="1189749" cy="492443"/>
          </a:xfrm>
          <a:prstGeom prst="rect">
            <a:avLst/>
          </a:prstGeom>
        </p:spPr>
        <p:txBody>
          <a:bodyPr wrap="none">
            <a:spAutoFit/>
          </a:bodyPr>
          <a:lstStyle/>
          <a:p>
            <a:r>
              <a:rPr lang="zh-CN" altLang="zh-CN" sz="2600" b="1" dirty="0">
                <a:solidFill>
                  <a:srgbClr val="C00000"/>
                </a:solidFill>
                <a:latin typeface="Times New Roman"/>
                <a:cs typeface="Times New Roman"/>
              </a:rPr>
              <a:t>奇函数</a:t>
            </a:r>
            <a:endParaRPr lang="zh-CN" altLang="en-US" sz="2600" dirty="0"/>
          </a:p>
        </p:txBody>
      </p:sp>
      <p:sp>
        <p:nvSpPr>
          <p:cNvPr id="9" name="矩形 8"/>
          <p:cNvSpPr/>
          <p:nvPr/>
        </p:nvSpPr>
        <p:spPr>
          <a:xfrm>
            <a:off x="6665736" y="1076230"/>
            <a:ext cx="1189749" cy="492443"/>
          </a:xfrm>
          <a:prstGeom prst="rect">
            <a:avLst/>
          </a:prstGeom>
        </p:spPr>
        <p:txBody>
          <a:bodyPr wrap="none">
            <a:spAutoFit/>
          </a:bodyPr>
          <a:lstStyle/>
          <a:p>
            <a:r>
              <a:rPr lang="zh-CN" altLang="zh-CN" sz="2600" b="1" dirty="0">
                <a:solidFill>
                  <a:srgbClr val="C00000"/>
                </a:solidFill>
                <a:latin typeface="Times New Roman"/>
                <a:cs typeface="Times New Roman"/>
              </a:rPr>
              <a:t>偶函数</a:t>
            </a:r>
            <a:endParaRPr lang="zh-CN" altLang="en-US" sz="2600" dirty="0"/>
          </a:p>
        </p:txBody>
      </p:sp>
      <p:graphicFrame>
        <p:nvGraphicFramePr>
          <p:cNvPr id="10" name="对象 9"/>
          <p:cNvGraphicFramePr>
            <a:graphicFrameLocks noChangeAspect="1"/>
          </p:cNvGraphicFramePr>
          <p:nvPr>
            <p:extLst>
              <p:ext uri="{D42A27DB-BD31-4B8C-83A1-F6EECF244321}">
                <p14:modId xmlns:p14="http://schemas.microsoft.com/office/powerpoint/2010/main" val="3396175440"/>
              </p:ext>
            </p:extLst>
          </p:nvPr>
        </p:nvGraphicFramePr>
        <p:xfrm>
          <a:off x="2854311" y="1672611"/>
          <a:ext cx="2838450" cy="990600"/>
        </p:xfrm>
        <a:graphic>
          <a:graphicData uri="http://schemas.openxmlformats.org/presentationml/2006/ole">
            <mc:AlternateContent xmlns:mc="http://schemas.openxmlformats.org/markup-compatibility/2006">
              <mc:Choice xmlns:v="urn:schemas-microsoft-com:vml" Requires="v">
                <p:oleObj spid="_x0000_s2085" name="文档" r:id="rId6" imgW="2838972" imgH="992300" progId="Word.Document.12">
                  <p:embed/>
                </p:oleObj>
              </mc:Choice>
              <mc:Fallback>
                <p:oleObj name="文档" r:id="rId6" imgW="2838972" imgH="992300" progId="Word.Document.12">
                  <p:embed/>
                  <p:pic>
                    <p:nvPicPr>
                      <p:cNvPr id="0" name=""/>
                      <p:cNvPicPr/>
                      <p:nvPr/>
                    </p:nvPicPr>
                    <p:blipFill>
                      <a:blip r:embed="rId7"/>
                      <a:stretch>
                        <a:fillRect/>
                      </a:stretch>
                    </p:blipFill>
                    <p:spPr>
                      <a:xfrm>
                        <a:off x="2854311" y="1672611"/>
                        <a:ext cx="2838450" cy="990600"/>
                      </a:xfrm>
                      <a:prstGeom prst="rect">
                        <a:avLst/>
                      </a:prstGeom>
                    </p:spPr>
                  </p:pic>
                </p:oleObj>
              </mc:Fallback>
            </mc:AlternateContent>
          </a:graphicData>
        </a:graphic>
      </p:graphicFrame>
      <p:sp>
        <p:nvSpPr>
          <p:cNvPr id="11" name="矩形 10"/>
          <p:cNvSpPr/>
          <p:nvPr/>
        </p:nvSpPr>
        <p:spPr>
          <a:xfrm>
            <a:off x="6132163" y="2218717"/>
            <a:ext cx="2291012" cy="492443"/>
          </a:xfrm>
          <a:prstGeom prst="rect">
            <a:avLst/>
          </a:prstGeom>
        </p:spPr>
        <p:txBody>
          <a:bodyPr wrap="none">
            <a:spAutoFit/>
          </a:bodyPr>
          <a:lstStyle/>
          <a:p>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endParaRPr lang="zh-CN" altLang="en-US" sz="2600" dirty="0"/>
          </a:p>
        </p:txBody>
      </p:sp>
      <p:graphicFrame>
        <p:nvGraphicFramePr>
          <p:cNvPr id="12" name="对象 11"/>
          <p:cNvGraphicFramePr>
            <a:graphicFrameLocks noChangeAspect="1"/>
          </p:cNvGraphicFramePr>
          <p:nvPr>
            <p:extLst>
              <p:ext uri="{D42A27DB-BD31-4B8C-83A1-F6EECF244321}">
                <p14:modId xmlns:p14="http://schemas.microsoft.com/office/powerpoint/2010/main" val="977859583"/>
              </p:ext>
            </p:extLst>
          </p:nvPr>
        </p:nvGraphicFramePr>
        <p:xfrm>
          <a:off x="8781049" y="1780722"/>
          <a:ext cx="2838450" cy="990600"/>
        </p:xfrm>
        <a:graphic>
          <a:graphicData uri="http://schemas.openxmlformats.org/presentationml/2006/ole">
            <mc:AlternateContent xmlns:mc="http://schemas.openxmlformats.org/markup-compatibility/2006">
              <mc:Choice xmlns:v="urn:schemas-microsoft-com:vml" Requires="v">
                <p:oleObj spid="_x0000_s2086" name="文档" r:id="rId9" imgW="2838972" imgH="993742" progId="Word.Document.12">
                  <p:embed/>
                </p:oleObj>
              </mc:Choice>
              <mc:Fallback>
                <p:oleObj name="文档" r:id="rId9" imgW="2838972" imgH="993742" progId="Word.Document.12">
                  <p:embed/>
                  <p:pic>
                    <p:nvPicPr>
                      <p:cNvPr id="0" name=""/>
                      <p:cNvPicPr/>
                      <p:nvPr/>
                    </p:nvPicPr>
                    <p:blipFill>
                      <a:blip r:embed="rId10"/>
                      <a:stretch>
                        <a:fillRect/>
                      </a:stretch>
                    </p:blipFill>
                    <p:spPr>
                      <a:xfrm>
                        <a:off x="8781049" y="1780722"/>
                        <a:ext cx="2838450" cy="9906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112909510"/>
              </p:ext>
            </p:extLst>
          </p:nvPr>
        </p:nvGraphicFramePr>
        <p:xfrm>
          <a:off x="2843920" y="3035803"/>
          <a:ext cx="3048000" cy="981075"/>
        </p:xfrm>
        <a:graphic>
          <a:graphicData uri="http://schemas.openxmlformats.org/presentationml/2006/ole">
            <mc:AlternateContent xmlns:mc="http://schemas.openxmlformats.org/markup-compatibility/2006">
              <mc:Choice xmlns:v="urn:schemas-microsoft-com:vml" Requires="v">
                <p:oleObj spid="_x0000_s2087" name="文档" r:id="rId12" imgW="3052399" imgH="992300" progId="Word.Document.12">
                  <p:embed/>
                </p:oleObj>
              </mc:Choice>
              <mc:Fallback>
                <p:oleObj name="文档" r:id="rId12" imgW="3052399" imgH="992300" progId="Word.Document.12">
                  <p:embed/>
                  <p:pic>
                    <p:nvPicPr>
                      <p:cNvPr id="0" name=""/>
                      <p:cNvPicPr/>
                      <p:nvPr/>
                    </p:nvPicPr>
                    <p:blipFill>
                      <a:blip r:embed="rId13"/>
                      <a:stretch>
                        <a:fillRect/>
                      </a:stretch>
                    </p:blipFill>
                    <p:spPr>
                      <a:xfrm>
                        <a:off x="2843920" y="3035803"/>
                        <a:ext cx="3048000" cy="981075"/>
                      </a:xfrm>
                      <a:prstGeom prst="rect">
                        <a:avLst/>
                      </a:prstGeom>
                    </p:spPr>
                  </p:pic>
                </p:oleObj>
              </mc:Fallback>
            </mc:AlternateContent>
          </a:graphicData>
        </a:graphic>
      </p:graphicFrame>
      <p:sp>
        <p:nvSpPr>
          <p:cNvPr id="14" name="矩形 13"/>
          <p:cNvSpPr/>
          <p:nvPr/>
        </p:nvSpPr>
        <p:spPr>
          <a:xfrm>
            <a:off x="6120040" y="3379796"/>
            <a:ext cx="2291012" cy="492443"/>
          </a:xfrm>
          <a:prstGeom prst="rect">
            <a:avLst/>
          </a:prstGeom>
        </p:spPr>
        <p:txBody>
          <a:bodyPr wrap="none">
            <a:spAutoFit/>
          </a:bodyPr>
          <a:lstStyle/>
          <a:p>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2</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π]</a:t>
            </a:r>
            <a:endParaRPr lang="zh-CN" altLang="en-US" sz="2600" dirty="0"/>
          </a:p>
        </p:txBody>
      </p:sp>
      <p:sp>
        <p:nvSpPr>
          <p:cNvPr id="15" name="矩形 14"/>
          <p:cNvSpPr/>
          <p:nvPr/>
        </p:nvSpPr>
        <p:spPr>
          <a:xfrm>
            <a:off x="3739691" y="4439149"/>
            <a:ext cx="1257075" cy="492443"/>
          </a:xfrm>
          <a:prstGeom prst="rect">
            <a:avLst/>
          </a:prstGeom>
        </p:spPr>
        <p:txBody>
          <a:bodyPr wrap="none">
            <a:spAutoFit/>
          </a:bodyPr>
          <a:lstStyle/>
          <a:p>
            <a:r>
              <a:rPr lang="en-US" altLang="zh-CN" sz="2600" b="1" dirty="0">
                <a:solidFill>
                  <a:srgbClr val="C00000"/>
                </a:solidFill>
                <a:latin typeface="Times New Roman"/>
              </a:rPr>
              <a:t>(</a:t>
            </a:r>
            <a:r>
              <a:rPr lang="en-US" altLang="zh-CN" sz="2600" b="1" i="1" dirty="0">
                <a:solidFill>
                  <a:srgbClr val="C00000"/>
                </a:solidFill>
                <a:latin typeface="Times New Roman"/>
              </a:rPr>
              <a:t>k</a:t>
            </a:r>
            <a:r>
              <a:rPr lang="en-US" altLang="zh-CN" sz="2600" b="1" dirty="0">
                <a:solidFill>
                  <a:srgbClr val="C00000"/>
                </a:solidFill>
                <a:latin typeface="Times New Roman"/>
              </a:rPr>
              <a:t>π</a:t>
            </a:r>
            <a:r>
              <a:rPr lang="zh-CN" altLang="zh-CN" sz="2600" b="1" dirty="0">
                <a:solidFill>
                  <a:srgbClr val="C00000"/>
                </a:solidFill>
                <a:latin typeface="Times New Roman"/>
                <a:cs typeface="Times New Roman"/>
              </a:rPr>
              <a:t>，</a:t>
            </a:r>
            <a:r>
              <a:rPr lang="en-US" altLang="zh-CN" sz="2600" b="1" dirty="0">
                <a:solidFill>
                  <a:srgbClr val="C00000"/>
                </a:solidFill>
                <a:latin typeface="Times New Roman"/>
              </a:rPr>
              <a:t>0)</a:t>
            </a:r>
            <a:endParaRPr lang="zh-CN" altLang="en-US" sz="2600" dirty="0"/>
          </a:p>
        </p:txBody>
      </p:sp>
      <p:graphicFrame>
        <p:nvGraphicFramePr>
          <p:cNvPr id="16" name="对象 15"/>
          <p:cNvGraphicFramePr>
            <a:graphicFrameLocks noChangeAspect="1"/>
          </p:cNvGraphicFramePr>
          <p:nvPr>
            <p:extLst>
              <p:ext uri="{D42A27DB-BD31-4B8C-83A1-F6EECF244321}">
                <p14:modId xmlns:p14="http://schemas.microsoft.com/office/powerpoint/2010/main" val="1281360416"/>
              </p:ext>
            </p:extLst>
          </p:nvPr>
        </p:nvGraphicFramePr>
        <p:xfrm>
          <a:off x="6490124" y="4131492"/>
          <a:ext cx="1552575" cy="800100"/>
        </p:xfrm>
        <a:graphic>
          <a:graphicData uri="http://schemas.openxmlformats.org/presentationml/2006/ole">
            <mc:AlternateContent xmlns:mc="http://schemas.openxmlformats.org/markup-compatibility/2006">
              <mc:Choice xmlns:v="urn:schemas-microsoft-com:vml" Requires="v">
                <p:oleObj spid="_x0000_s2088" name="文档" r:id="rId15" imgW="1553373" imgH="801196" progId="Word.Document.12">
                  <p:embed/>
                </p:oleObj>
              </mc:Choice>
              <mc:Fallback>
                <p:oleObj name="文档" r:id="rId15" imgW="1553373" imgH="801196" progId="Word.Document.12">
                  <p:embed/>
                  <p:pic>
                    <p:nvPicPr>
                      <p:cNvPr id="0" name=""/>
                      <p:cNvPicPr/>
                      <p:nvPr/>
                    </p:nvPicPr>
                    <p:blipFill>
                      <a:blip r:embed="rId16"/>
                      <a:stretch>
                        <a:fillRect/>
                      </a:stretch>
                    </p:blipFill>
                    <p:spPr>
                      <a:xfrm>
                        <a:off x="6490124" y="4131492"/>
                        <a:ext cx="1552575" cy="8001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17841460"/>
              </p:ext>
            </p:extLst>
          </p:nvPr>
        </p:nvGraphicFramePr>
        <p:xfrm>
          <a:off x="3492491" y="5267748"/>
          <a:ext cx="5273675" cy="793750"/>
        </p:xfrm>
        <a:graphic>
          <a:graphicData uri="http://schemas.openxmlformats.org/presentationml/2006/ole">
            <mc:AlternateContent xmlns:mc="http://schemas.openxmlformats.org/markup-compatibility/2006">
              <mc:Choice xmlns:v="urn:schemas-microsoft-com:vml" Requires="v">
                <p:oleObj spid="_x0000_s2089" name="文档" r:id="rId18" imgW="5273046" imgH="793624" progId="Word.Document.12">
                  <p:embed/>
                </p:oleObj>
              </mc:Choice>
              <mc:Fallback>
                <p:oleObj name="文档" r:id="rId18" imgW="5273046" imgH="793624" progId="Word.Document.12">
                  <p:embed/>
                  <p:pic>
                    <p:nvPicPr>
                      <p:cNvPr id="0" name=""/>
                      <p:cNvPicPr/>
                      <p:nvPr/>
                    </p:nvPicPr>
                    <p:blipFill>
                      <a:blip r:embed="rId19"/>
                      <a:stretch>
                        <a:fillRect/>
                      </a:stretch>
                    </p:blipFill>
                    <p:spPr>
                      <a:xfrm>
                        <a:off x="3492491" y="5267748"/>
                        <a:ext cx="5273675" cy="793750"/>
                      </a:xfrm>
                      <a:prstGeom prst="rect">
                        <a:avLst/>
                      </a:prstGeom>
                    </p:spPr>
                  </p:pic>
                </p:oleObj>
              </mc:Fallback>
            </mc:AlternateContent>
          </a:graphicData>
        </a:graphic>
      </p:graphicFrame>
      <p:sp>
        <p:nvSpPr>
          <p:cNvPr id="18" name="矩形 17"/>
          <p:cNvSpPr/>
          <p:nvPr/>
        </p:nvSpPr>
        <p:spPr>
          <a:xfrm>
            <a:off x="6759081" y="5519284"/>
            <a:ext cx="1035861" cy="492443"/>
          </a:xfrm>
          <a:prstGeom prst="rect">
            <a:avLst/>
          </a:prstGeom>
        </p:spPr>
        <p:txBody>
          <a:bodyPr wrap="none">
            <a:spAutoFit/>
          </a:bodyPr>
          <a:lstStyle/>
          <a:p>
            <a:r>
              <a:rPr lang="en-US" altLang="zh-CN" sz="2600" b="1" i="1" dirty="0">
                <a:solidFill>
                  <a:srgbClr val="C00000"/>
                </a:solidFill>
                <a:latin typeface="Times New Roman"/>
              </a:rPr>
              <a:t>x</a:t>
            </a:r>
            <a:r>
              <a:rPr lang="zh-CN" altLang="zh-CN" sz="2600" b="1" dirty="0">
                <a:solidFill>
                  <a:srgbClr val="C00000"/>
                </a:solidFill>
                <a:latin typeface="Times New Roman"/>
                <a:cs typeface="Times New Roman"/>
              </a:rPr>
              <a:t>＝</a:t>
            </a:r>
            <a:r>
              <a:rPr lang="en-US" altLang="zh-CN" sz="2600" b="1" i="1" dirty="0">
                <a:solidFill>
                  <a:srgbClr val="C00000"/>
                </a:solidFill>
                <a:latin typeface="Times New Roman"/>
              </a:rPr>
              <a:t>k</a:t>
            </a:r>
            <a:r>
              <a:rPr lang="en-US" altLang="zh-CN" sz="2600" b="1" dirty="0">
                <a:solidFill>
                  <a:srgbClr val="C00000"/>
                </a:solidFill>
                <a:latin typeface="Times New Roman"/>
              </a:rPr>
              <a:t>π</a:t>
            </a:r>
            <a:endParaRPr lang="zh-CN" altLang="en-US" sz="2600" dirty="0"/>
          </a:p>
        </p:txBody>
      </p:sp>
    </p:spTree>
    <p:extLst>
      <p:ext uri="{BB962C8B-B14F-4D97-AF65-F5344CB8AC3E}">
        <p14:creationId xmlns:p14="http://schemas.microsoft.com/office/powerpoint/2010/main" val="29057020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1538367"/>
            <a:ext cx="12190413" cy="4628482"/>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1" name="矩形 10"/>
          <p:cNvSpPr/>
          <p:nvPr>
            <p:custDataLst>
              <p:tags r:id="rId2"/>
            </p:custDataLst>
          </p:nvPr>
        </p:nvSpPr>
        <p:spPr>
          <a:xfrm>
            <a:off x="-635" y="837470"/>
            <a:ext cx="2622209"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custDataLst>
              <p:tags r:id="rId3"/>
            </p:custDataLst>
          </p:nvPr>
        </p:nvSpPr>
        <p:spPr>
          <a:xfrm>
            <a:off x="437459" y="920038"/>
            <a:ext cx="283109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custDataLst>
              <p:tags r:id="rId4"/>
            </p:custDataLst>
          </p:nvPr>
        </p:nvSpPr>
        <p:spPr>
          <a:xfrm>
            <a:off x="558728" y="938458"/>
            <a:ext cx="2733319"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rPr>
              <a:t>常用结论与微点提醒</a:t>
            </a:r>
          </a:p>
        </p:txBody>
      </p:sp>
      <mc:AlternateContent xmlns:mc="http://schemas.openxmlformats.org/markup-compatibility/2006" xmlns:a14="http://schemas.microsoft.com/office/drawing/2010/main">
        <mc:Choice Requires="a14">
          <p:sp>
            <p:nvSpPr>
              <p:cNvPr id="7" name="矩形 6"/>
              <p:cNvSpPr/>
              <p:nvPr/>
            </p:nvSpPr>
            <p:spPr>
              <a:xfrm>
                <a:off x="269382" y="1609938"/>
                <a:ext cx="11589417" cy="4197688"/>
              </a:xfrm>
              <a:prstGeom prst="rect">
                <a:avLst/>
              </a:prstGeom>
            </p:spPr>
            <p:txBody>
              <a:bodyPr wrap="square">
                <a:spAutoFit/>
              </a:bodyPr>
              <a:lstStyle/>
              <a:p>
                <a:pPr>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对称性与周期性</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正弦曲线、余弦曲线相邻两对称中心、相邻两对称轴之间的距离是半个周期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相邻的对称中心与对称轴之间的距离是</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个周期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正切曲线相邻两对称中心之间的距离是半个周期</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ωx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ω</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为偶函数的充要条件是</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为奇函数的充要条件是</a:t>
                </a:r>
                <a:r>
                  <a:rPr lang="en-US" altLang="zh-CN" sz="2600" b="1" i="1">
                    <a:latin typeface="Times New Roman" panose="02020603050405020304" pitchFamily="18" charset="0"/>
                    <a:cs typeface="Times New Roman" panose="02020603050405020304" pitchFamily="18" charset="0"/>
                  </a:rPr>
                  <a:t>φ</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π(</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endParaRPr lang="zh-CN" altLang="zh-CN" sz="1150">
                  <a:latin typeface="Calibri" panose="020F0502020204030204" pitchFamily="34" charset="0"/>
                  <a:cs typeface="Times New Roman" panose="02020603050405020304" pitchFamily="18" charset="0"/>
                </a:endParaRPr>
              </a:p>
              <a:p>
                <a:pPr>
                  <a:spcAft>
                    <a:spcPts val="0"/>
                  </a:spcAft>
                </a:pPr>
                <a:r>
                  <a:rPr lang="en-US" altLang="zh-CN" sz="2600" b="1" spc="-120">
                    <a:latin typeface="Times New Roman" panose="02020603050405020304" pitchFamily="18" charset="0"/>
                    <a:cs typeface="Times New Roman" panose="02020603050405020304" pitchFamily="18" charset="0"/>
                  </a:rPr>
                  <a:t>3.</a:t>
                </a:r>
                <a:r>
                  <a:rPr lang="zh-CN" altLang="zh-CN" sz="2600" b="1" spc="-120">
                    <a:latin typeface="Times New Roman" panose="02020603050405020304" pitchFamily="18" charset="0"/>
                    <a:cs typeface="Times New Roman" panose="02020603050405020304" pitchFamily="18" charset="0"/>
                  </a:rPr>
                  <a:t>对于</a:t>
                </a:r>
                <a:r>
                  <a:rPr lang="en-US" altLang="zh-CN" sz="2600" b="1" i="1" spc="-120">
                    <a:latin typeface="Times New Roman" panose="02020603050405020304" pitchFamily="18" charset="0"/>
                    <a:cs typeface="Times New Roman" panose="02020603050405020304" pitchFamily="18" charset="0"/>
                  </a:rPr>
                  <a:t>y</a:t>
                </a:r>
                <a:r>
                  <a:rPr lang="en-US" altLang="zh-CN" sz="2600" b="1" spc="-120">
                    <a:latin typeface="Times New Roman" panose="02020603050405020304" pitchFamily="18" charset="0"/>
                    <a:cs typeface="Times New Roman" panose="02020603050405020304" pitchFamily="18" charset="0"/>
                  </a:rPr>
                  <a:t>=tan</a:t>
                </a:r>
                <a:r>
                  <a:rPr lang="en-US" altLang="zh-CN" sz="2600" b="1" spc="-120">
                    <a:latin typeface="宋体" panose="02010600030101010101" pitchFamily="2" charset="-122"/>
                    <a:cs typeface="Times New Roman" panose="02020603050405020304" pitchFamily="18" charset="0"/>
                  </a:rPr>
                  <a:t> </a:t>
                </a:r>
                <a:r>
                  <a:rPr lang="en-US" altLang="zh-CN" sz="2600" b="1" i="1" spc="-120">
                    <a:latin typeface="Times New Roman" panose="02020603050405020304" pitchFamily="18" charset="0"/>
                    <a:cs typeface="Times New Roman" panose="02020603050405020304" pitchFamily="18" charset="0"/>
                  </a:rPr>
                  <a:t>x</a:t>
                </a:r>
                <a:r>
                  <a:rPr lang="zh-CN" altLang="zh-CN" sz="2600" b="1" spc="-120">
                    <a:latin typeface="Times New Roman" panose="02020603050405020304" pitchFamily="18" charset="0"/>
                    <a:cs typeface="Times New Roman" panose="02020603050405020304" pitchFamily="18" charset="0"/>
                  </a:rPr>
                  <a:t>不能认为其在定义域上为增函数</a:t>
                </a:r>
                <a:r>
                  <a:rPr lang="en-US" altLang="zh-CN" sz="2600" b="1" spc="-120">
                    <a:latin typeface="宋体" panose="02010600030101010101" pitchFamily="2" charset="-122"/>
                    <a:cs typeface="Times New Roman" panose="02020603050405020304" pitchFamily="18" charset="0"/>
                  </a:rPr>
                  <a:t>,</a:t>
                </a:r>
                <a:r>
                  <a:rPr lang="zh-CN" altLang="zh-CN" sz="2600" b="1" spc="-120">
                    <a:latin typeface="Times New Roman" panose="02020603050405020304" pitchFamily="18" charset="0"/>
                    <a:cs typeface="Times New Roman" panose="02020603050405020304" pitchFamily="18" charset="0"/>
                  </a:rPr>
                  <a:t>而是在每个区间</a:t>
                </a:r>
                <a14:m>
                  <m:oMath xmlns:m="http://schemas.openxmlformats.org/officeDocument/2006/math">
                    <m:d>
                      <m:d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spc="-120">
                            <a:latin typeface="Cambria Math" panose="02040503050406030204" pitchFamily="18" charset="0"/>
                            <a:cs typeface="Times New Roman" panose="02020603050405020304" pitchFamily="18" charset="0"/>
                          </a:rPr>
                          <m:t>𝒌</m:t>
                        </m:r>
                        <m:r>
                          <a:rPr lang="en-US" altLang="zh-CN" sz="2600" b="1" i="1" spc="-120">
                            <a:latin typeface="Cambria Math" panose="02040503050406030204" pitchFamily="18" charset="0"/>
                            <a:cs typeface="Times New Roman" panose="02020603050405020304" pitchFamily="18" charset="0"/>
                          </a:rPr>
                          <m:t>𝛑</m:t>
                        </m:r>
                        <m:r>
                          <a:rPr lang="en-US" altLang="zh-CN" sz="2600" b="1" i="1" spc="-120">
                            <a:latin typeface="Cambria Math" panose="02040503050406030204" pitchFamily="18" charset="0"/>
                            <a:cs typeface="Times New Roman" panose="02020603050405020304" pitchFamily="18" charset="0"/>
                          </a:rPr>
                          <m:t>−</m:t>
                        </m:r>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𝟐</m:t>
                            </m:r>
                          </m:den>
                        </m:f>
                        <m:r>
                          <a:rPr lang="en-US" altLang="zh-CN" sz="2600" b="1" spc="-120">
                            <a:latin typeface="Cambria Math" panose="02040503050406030204" pitchFamily="18" charset="0"/>
                            <a:cs typeface="Times New Roman" panose="02020603050405020304" pitchFamily="18" charset="0"/>
                          </a:rPr>
                          <m:t>,</m:t>
                        </m:r>
                        <m:r>
                          <a:rPr lang="en-US" altLang="zh-CN" sz="2600" b="1" i="1" spc="-120">
                            <a:latin typeface="Cambria Math" panose="02040503050406030204" pitchFamily="18" charset="0"/>
                            <a:cs typeface="Times New Roman" panose="02020603050405020304" pitchFamily="18" charset="0"/>
                          </a:rPr>
                          <m:t>𝒌</m:t>
                        </m:r>
                        <m:r>
                          <a:rPr lang="en-US" altLang="zh-CN" sz="2600" b="1" i="1" spc="-120">
                            <a:latin typeface="Cambria Math" panose="02040503050406030204" pitchFamily="18" charset="0"/>
                            <a:cs typeface="Times New Roman" panose="02020603050405020304" pitchFamily="18" charset="0"/>
                          </a:rPr>
                          <m:t>𝛑</m:t>
                        </m:r>
                        <m:r>
                          <a:rPr lang="en-US" altLang="zh-CN" sz="2600" b="1" spc="-120">
                            <a:latin typeface="Cambria Math" panose="02040503050406030204" pitchFamily="18" charset="0"/>
                            <a:cs typeface="Times New Roman" panose="02020603050405020304" pitchFamily="18" charset="0"/>
                          </a:rPr>
                          <m:t>+</m:t>
                        </m:r>
                        <m:f>
                          <m:fPr>
                            <m:ctrlPr>
                              <a:rPr lang="zh-CN" altLang="zh-CN" sz="2600" b="1" i="1" spc="-12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spc="-120">
                                <a:latin typeface="Cambria Math" panose="02040503050406030204" pitchFamily="18" charset="0"/>
                                <a:cs typeface="Times New Roman" panose="02020603050405020304" pitchFamily="18" charset="0"/>
                              </a:rPr>
                              <m:t>𝛑</m:t>
                            </m:r>
                          </m:num>
                          <m:den>
                            <m:r>
                              <a:rPr lang="en-US" altLang="zh-CN" sz="2600" b="1" i="1" spc="-120">
                                <a:latin typeface="Cambria Math" panose="02040503050406030204" pitchFamily="18" charset="0"/>
                                <a:cs typeface="Times New Roman" panose="02020603050405020304" pitchFamily="18" charset="0"/>
                              </a:rPr>
                              <m:t>𝟐</m:t>
                            </m:r>
                          </m:den>
                        </m:f>
                      </m:e>
                    </m:d>
                  </m:oMath>
                </a14:m>
                <a:endParaRPr lang="en-US" altLang="zh-CN" sz="2600" b="1" spc="-120" smtClean="0">
                  <a:latin typeface="Times New Roman" panose="02020603050405020304" pitchFamily="18" charset="0"/>
                  <a:cs typeface="Times New Roman" panose="02020603050405020304" pitchFamily="18" charset="0"/>
                </a:endParaRPr>
              </a:p>
              <a:p>
                <a:pPr>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Z)</a:t>
                </a:r>
                <a:r>
                  <a:rPr lang="zh-CN" altLang="zh-CN" sz="2600" b="1">
                    <a:latin typeface="Times New Roman" panose="02020603050405020304" pitchFamily="18" charset="0"/>
                    <a:cs typeface="Times New Roman" panose="02020603050405020304" pitchFamily="18" charset="0"/>
                  </a:rPr>
                  <a:t>内为增函数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609938"/>
                <a:ext cx="11589417" cy="4197688"/>
              </a:xfrm>
              <a:prstGeom prst="rect">
                <a:avLst/>
              </a:prstGeom>
              <a:blipFill rotWithShape="0">
                <a:blip r:embed="rId6"/>
                <a:stretch>
                  <a:fillRect l="-947" t="-1742" r="-1736" b="-2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8347246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54379" y="1658034"/>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6" name="矩形 5"/>
          <p:cNvSpPr/>
          <p:nvPr/>
        </p:nvSpPr>
        <p:spPr>
          <a:xfrm>
            <a:off x="227818" y="931318"/>
            <a:ext cx="11589417" cy="3093154"/>
          </a:xfrm>
          <a:prstGeom prst="rect">
            <a:avLst/>
          </a:prstGeom>
        </p:spPr>
        <p:txBody>
          <a:bodyPr wrap="square">
            <a:spAutoFit/>
          </a:bodyPr>
          <a:lstStyle/>
          <a:p>
            <a:pPr>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思考辨析</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在括号内打</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余弦函数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=cos</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的对称轴是</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轴</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正切函数</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=tan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在定义域内是增函数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sin</a:t>
            </a:r>
            <a:r>
              <a:rPr lang="en-US" altLang="zh-CN" sz="2600" b="1">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R</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的最大值为</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pP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=sin|</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是偶函数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7" name="矩形 6"/>
          <p:cNvSpPr/>
          <p:nvPr/>
        </p:nvSpPr>
        <p:spPr>
          <a:xfrm>
            <a:off x="6729373" y="2228500"/>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7257711" y="2865695"/>
            <a:ext cx="565711" cy="553213"/>
          </a:xfrm>
          <a:prstGeom prst="rect">
            <a:avLst/>
          </a:prstGeom>
        </p:spPr>
        <p:txBody>
          <a:bodyPr wrap="none">
            <a:spAutoFit/>
          </a:bodyPr>
          <a:lstStyle/>
          <a:p>
            <a:r>
              <a:rPr lang="en-US" altLang="zh-CN" sz="3000" b="1"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000"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3718909" y="3450766"/>
            <a:ext cx="405765" cy="583565"/>
          </a:xfrm>
          <a:prstGeom prst="rect">
            <a:avLst/>
          </a:prstGeom>
        </p:spPr>
        <p:txBody>
          <a:bodyPr wrap="none">
            <a:spAutoFit/>
          </a:bodyPr>
          <a:lstStyle/>
          <a:p>
            <a:r>
              <a:rPr lang="en-US" altLang="zh-CN" sz="3200" dirty="0">
                <a:solidFill>
                  <a:srgbClr val="C00000"/>
                </a:solidFill>
                <a:latin typeface="Times New Roman" panose="02020603050405020304"/>
                <a:ea typeface="宋体" panose="02010600030101010101" pitchFamily="2" charset="-122"/>
                <a:sym typeface="Times New Roman" panose="02020603050405020304"/>
              </a:rPr>
              <a:t>√</a:t>
            </a:r>
            <a:endParaRPr lang="zh-CN" altLang="en-US" sz="3200" dirty="0">
              <a:solidFill>
                <a:srgbClr val="C00000"/>
              </a:solidFill>
              <a:latin typeface="Times New Roman" panose="02020603050405020304"/>
              <a:ea typeface="宋体" panose="02010600030101010101" pitchFamily="2" charset="-122"/>
              <a:sym typeface="Times New Roman" panose="02020603050405020304"/>
            </a:endParaRPr>
          </a:p>
        </p:txBody>
      </p:sp>
    </p:spTree>
    <p:extLst>
      <p:ext uri="{BB962C8B-B14F-4D97-AF65-F5344CB8AC3E}">
        <p14:creationId xmlns:p14="http://schemas.microsoft.com/office/powerpoint/2010/main" val="31169329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7" grpId="0" autoUpdateAnimBg="0"/>
      <p:bldP spid="9" grpId="0" autoUpdateAnimBg="0"/>
      <p:bldP spid="1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BE9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BE9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1266</Words>
  <Application>Microsoft Office PowerPoint</Application>
  <PresentationFormat>自定义</PresentationFormat>
  <Paragraphs>430</Paragraphs>
  <Slides>61</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7" baseType="lpstr">
      <vt:lpstr>等线</vt:lpstr>
      <vt:lpstr>黑体</vt:lpstr>
      <vt:lpstr>经典繁仿黑</vt:lpstr>
      <vt:lpstr>楷体</vt:lpstr>
      <vt:lpstr>宋体</vt:lpstr>
      <vt:lpstr>微软雅黑</vt:lpstr>
      <vt:lpstr>微软雅黑 Light</vt:lpstr>
      <vt:lpstr>Arial</vt:lpstr>
      <vt:lpstr>Broadway</vt:lpstr>
      <vt:lpstr>Calibri</vt:lpstr>
      <vt:lpstr>Cambria Math</vt:lpstr>
      <vt:lpstr>Courier New</vt:lpstr>
      <vt:lpstr>Impact</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45</cp:revision>
  <dcterms:created xsi:type="dcterms:W3CDTF">2024-01-05T07:50:57Z</dcterms:created>
  <dcterms:modified xsi:type="dcterms:W3CDTF">2025-02-13T09:10:00Z</dcterms:modified>
</cp:coreProperties>
</file>