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342" r:id="rId10"/>
    <p:sldId id="275" r:id="rId11"/>
    <p:sldId id="276" r:id="rId12"/>
    <p:sldId id="352" r:id="rId13"/>
    <p:sldId id="354" r:id="rId14"/>
    <p:sldId id="355" r:id="rId15"/>
    <p:sldId id="353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277" r:id="rId25"/>
    <p:sldId id="364" r:id="rId26"/>
    <p:sldId id="278" r:id="rId27"/>
    <p:sldId id="279" r:id="rId28"/>
    <p:sldId id="318" r:id="rId29"/>
    <p:sldId id="280" r:id="rId30"/>
    <p:sldId id="281" r:id="rId31"/>
    <p:sldId id="282" r:id="rId32"/>
    <p:sldId id="283" r:id="rId33"/>
    <p:sldId id="365" r:id="rId34"/>
    <p:sldId id="295" r:id="rId35"/>
    <p:sldId id="296" r:id="rId36"/>
    <p:sldId id="297" r:id="rId37"/>
    <p:sldId id="298" r:id="rId38"/>
    <p:sldId id="366" r:id="rId39"/>
    <p:sldId id="299" r:id="rId40"/>
    <p:sldId id="300" r:id="rId41"/>
    <p:sldId id="368" r:id="rId42"/>
    <p:sldId id="301" r:id="rId43"/>
    <p:sldId id="369" r:id="rId44"/>
    <p:sldId id="302" r:id="rId45"/>
    <p:sldId id="370" r:id="rId46"/>
    <p:sldId id="371" r:id="rId47"/>
    <p:sldId id="372" r:id="rId48"/>
    <p:sldId id="303" r:id="rId49"/>
    <p:sldId id="373" r:id="rId50"/>
    <p:sldId id="304" r:id="rId51"/>
    <p:sldId id="305" r:id="rId52"/>
    <p:sldId id="374" r:id="rId53"/>
    <p:sldId id="306" r:id="rId54"/>
    <p:sldId id="375" r:id="rId55"/>
    <p:sldId id="307" r:id="rId56"/>
    <p:sldId id="308" r:id="rId57"/>
    <p:sldId id="376" r:id="rId58"/>
    <p:sldId id="309" r:id="rId59"/>
    <p:sldId id="377" r:id="rId60"/>
    <p:sldId id="310" r:id="rId61"/>
    <p:sldId id="343" r:id="rId62"/>
    <p:sldId id="311" r:id="rId63"/>
    <p:sldId id="335" r:id="rId64"/>
    <p:sldId id="351" r:id="rId65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53" autoAdjust="0"/>
    <p:restoredTop sz="94614" autoAdjust="0"/>
  </p:normalViewPr>
  <p:slideViewPr>
    <p:cSldViewPr>
      <p:cViewPr varScale="1">
        <p:scale>
          <a:sx n="92" d="100"/>
          <a:sy n="92" d="100"/>
        </p:scale>
        <p:origin x="252" y="84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7.xml"/><Relationship Id="rId13" Type="http://schemas.openxmlformats.org/officeDocument/2006/relationships/slide" Target="../slides/slide48.xml"/><Relationship Id="rId18" Type="http://schemas.openxmlformats.org/officeDocument/2006/relationships/slide" Target="../slides/slide56.xml"/><Relationship Id="rId3" Type="http://schemas.openxmlformats.org/officeDocument/2006/relationships/tags" Target="../tags/tag41.xml"/><Relationship Id="rId21" Type="http://schemas.openxmlformats.org/officeDocument/2006/relationships/slide" Target="../slides/slide62.xml"/><Relationship Id="rId7" Type="http://schemas.openxmlformats.org/officeDocument/2006/relationships/slide" Target="../slides/slide36.xml"/><Relationship Id="rId12" Type="http://schemas.openxmlformats.org/officeDocument/2006/relationships/slide" Target="../slides/slide44.xml"/><Relationship Id="rId17" Type="http://schemas.openxmlformats.org/officeDocument/2006/relationships/slide" Target="../slides/slide55.xml"/><Relationship Id="rId2" Type="http://schemas.openxmlformats.org/officeDocument/2006/relationships/tags" Target="../tags/tag40.xml"/><Relationship Id="rId16" Type="http://schemas.openxmlformats.org/officeDocument/2006/relationships/slide" Target="../slides/slide53.xml"/><Relationship Id="rId20" Type="http://schemas.openxmlformats.org/officeDocument/2006/relationships/slide" Target="../slides/slide60.xml"/><Relationship Id="rId1" Type="http://schemas.openxmlformats.org/officeDocument/2006/relationships/tags" Target="../tags/tag39.xml"/><Relationship Id="rId6" Type="http://schemas.openxmlformats.org/officeDocument/2006/relationships/slide" Target="../slides/slide35.xml"/><Relationship Id="rId11" Type="http://schemas.openxmlformats.org/officeDocument/2006/relationships/slide" Target="../slides/slide42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51.xml"/><Relationship Id="rId10" Type="http://schemas.openxmlformats.org/officeDocument/2006/relationships/slide" Target="../slides/slide40.xml"/><Relationship Id="rId19" Type="http://schemas.openxmlformats.org/officeDocument/2006/relationships/slide" Target="../slides/slide58.xml"/><Relationship Id="rId4" Type="http://schemas.openxmlformats.org/officeDocument/2006/relationships/tags" Target="../tags/tag42.xml"/><Relationship Id="rId9" Type="http://schemas.openxmlformats.org/officeDocument/2006/relationships/slide" Target="../slides/slide39.xml"/><Relationship Id="rId14" Type="http://schemas.openxmlformats.org/officeDocument/2006/relationships/slide" Target="../slides/slide50.xml"/><Relationship Id="rId22" Type="http://schemas.openxmlformats.org/officeDocument/2006/relationships/slide" Target="../slides/sl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ar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670"/>
            <a:ext cx="12213590" cy="688467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33015" y="-27312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ark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1845" cy="51841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4" name="Rectangle 21">
            <a:hlinkClick r:id="rId20" action="ppaction://hlinksldjump"/>
          </p:cNvPr>
          <p:cNvSpPr>
            <a:spLocks noChangeArrowheads="1"/>
          </p:cNvSpPr>
          <p:nvPr userDrawn="1"/>
        </p:nvSpPr>
        <p:spPr bwMode="auto">
          <a:xfrm>
            <a:off x="666187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15</a:t>
            </a:r>
          </a:p>
        </p:txBody>
      </p:sp>
      <p:sp>
        <p:nvSpPr>
          <p:cNvPr id="25" name="Rectangle 21">
            <a:hlinkClick r:id="rId21" action="ppaction://hlinksldjump"/>
          </p:cNvPr>
          <p:cNvSpPr>
            <a:spLocks noChangeArrowheads="1"/>
          </p:cNvSpPr>
          <p:nvPr userDrawn="1"/>
        </p:nvSpPr>
        <p:spPr bwMode="auto">
          <a:xfrm>
            <a:off x="700790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2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3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3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32.png"/><Relationship Id="rId5" Type="http://schemas.openxmlformats.org/officeDocument/2006/relationships/tags" Target="../tags/tag8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3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1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40.png"/><Relationship Id="rId5" Type="http://schemas.openxmlformats.org/officeDocument/2006/relationships/tags" Target="../tags/tag93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7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image" Target="../media/image6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4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73.png"/><Relationship Id="rId5" Type="http://schemas.openxmlformats.org/officeDocument/2006/relationships/tags" Target="../tags/tag137.xml"/><Relationship Id="rId4" Type="http://schemas.openxmlformats.org/officeDocument/2006/relationships/image" Target="../media/image7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8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3" Type="http://schemas.openxmlformats.org/officeDocument/2006/relationships/tags" Target="../tags/tag141.xml"/><Relationship Id="rId7" Type="http://schemas.openxmlformats.org/officeDocument/2006/relationships/image" Target="../media/image77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0.xml"/><Relationship Id="rId5" Type="http://schemas.openxmlformats.org/officeDocument/2006/relationships/image" Target="../media/image55.png"/><Relationship Id="rId10" Type="http://schemas.openxmlformats.org/officeDocument/2006/relationships/image" Target="../media/image79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7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9.png"/><Relationship Id="rId5" Type="http://schemas.openxmlformats.org/officeDocument/2006/relationships/tags" Target="../tags/tag55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第四章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三角函数</a:t>
            </a:r>
            <a:r>
              <a:rPr lang="en-US" altLang="zh-CN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解三角形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0" y="5158030"/>
            <a:ext cx="117300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简单的三角恒等变换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692049"/>
            <a:ext cx="12190413" cy="263538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考点二</a:t>
            </a:r>
            <a:r>
              <a:rPr lang="zh-CN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三角函数式的求值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6527260" y="2000441"/>
            <a:ext cx="457775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227818" y="801882"/>
                <a:ext cx="11589417" cy="5688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给角求值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兰州调研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计算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A.2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𝟐𝐜𝐨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18" y="801882"/>
                <a:ext cx="11589417" cy="5688673"/>
              </a:xfrm>
              <a:prstGeom prst="rect">
                <a:avLst/>
              </a:prstGeom>
              <a:blipFill rotWithShape="0">
                <a:blip r:embed="rId5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-5201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781100"/>
                <a:ext cx="11589417" cy="3986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398634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425701"/>
            <a:ext cx="12190413" cy="483241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621443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计算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13°)(1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17°)(1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28°)·(1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32°)=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9638750" y="540918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zh-CN" sz="2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326381"/>
                <a:ext cx="11589417" cy="4491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45°=tan(13°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32°=1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13°tan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13°tan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32°=1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13°)(1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32°)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13°tan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32°=2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同理可得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17°)(1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28°)=2.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13°)(1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17°)(1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28°)(1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32°)=4.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326381"/>
                <a:ext cx="11589417" cy="4491742"/>
              </a:xfrm>
              <a:prstGeom prst="rect">
                <a:avLst/>
              </a:prstGeom>
              <a:blipFill rotWithShape="0">
                <a:blip r:embed="rId4"/>
                <a:stretch>
                  <a:fillRect l="-947" b="-24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5186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972806"/>
            <a:ext cx="12190413" cy="329544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2426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给值求值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(1)(2023·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新高考Ⅰ卷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242630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0622681" y="1495411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81942" y="2345081"/>
                <a:ext cx="11589417" cy="2008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依题意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sz="2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42" y="2345081"/>
                <a:ext cx="11589417" cy="2008435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42099" y="4267673"/>
                <a:ext cx="11589417" cy="1934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99" y="4267673"/>
                <a:ext cx="11589417" cy="1934376"/>
              </a:xfrm>
              <a:prstGeom prst="rect">
                <a:avLst/>
              </a:prstGeom>
              <a:blipFill rotWithShape="0">
                <a:blip r:embed="rId6"/>
                <a:stretch>
                  <a:fillRect l="-947" b="-2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304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135106"/>
            <a:ext cx="12190413" cy="63052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4863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积化和差公式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由条件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863639"/>
              </a:xfrm>
              <a:prstGeom prst="rect">
                <a:avLst/>
              </a:prstGeom>
              <a:blipFill rotWithShape="0">
                <a:blip r:embed="rId3"/>
                <a:stretch>
                  <a:fillRect l="-947" b="-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8887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079784"/>
            <a:ext cx="12190413" cy="424430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393384"/>
                <a:ext cx="11589417" cy="1636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新高考Ⅱ卷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为第一象限角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为第三象限角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393384"/>
                <a:ext cx="11589417" cy="1636474"/>
              </a:xfrm>
              <a:prstGeom prst="rect">
                <a:avLst/>
              </a:prstGeom>
              <a:blipFill rotWithShape="0">
                <a:blip r:embed="rId4"/>
                <a:stretch>
                  <a:fillRect l="-947" b="-82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>
                <p:custDataLst>
                  <p:tags r:id="rId2"/>
                </p:custDataLst>
              </p:nvPr>
            </p:nvSpPr>
            <p:spPr>
              <a:xfrm>
                <a:off x="4818421" y="885598"/>
                <a:ext cx="887935" cy="1059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 smtClean="0">
                    <a:solidFill>
                      <a:srgbClr val="C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26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4818421" y="885598"/>
                <a:ext cx="887935" cy="1059072"/>
              </a:xfrm>
              <a:prstGeom prst="rect">
                <a:avLst/>
              </a:prstGeom>
              <a:blipFill rotWithShape="0">
                <a:blip r:embed="rId5"/>
                <a:stretch>
                  <a:fillRect l="-2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09750" y="1941669"/>
                <a:ext cx="11589417" cy="4382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是第四象限角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50" y="1941669"/>
                <a:ext cx="11589417" cy="4382738"/>
              </a:xfrm>
              <a:prstGeom prst="rect">
                <a:avLst/>
              </a:prstGeom>
              <a:blipFill rotWithShape="0">
                <a:blip r:embed="rId7"/>
                <a:stretch>
                  <a:fillRect l="-947" b="-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746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 bwMode="auto">
          <a:xfrm>
            <a:off x="263490" y="128300"/>
            <a:ext cx="11641048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教考衔接　   </a:t>
            </a:r>
            <a:r>
              <a:rPr lang="zh-CN" altLang="zh-CN" sz="2800" b="1" smtClean="0">
                <a:solidFill>
                  <a:srgbClr val="19191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zh-CN" altLang="zh-CN" sz="2800" b="1">
                <a:solidFill>
                  <a:srgbClr val="19191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差化积与积化和差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697051"/>
                <a:ext cx="11589417" cy="4676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教材母题</a:t>
                </a:r>
                <a:r>
                  <a:rPr lang="zh-CN" altLang="zh-CN" sz="260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必修一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P225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P226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练习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题给出了两组公式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积化和差公式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④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97051"/>
                <a:ext cx="11589417" cy="4676986"/>
              </a:xfrm>
              <a:prstGeom prst="rect">
                <a:avLst/>
              </a:prstGeom>
              <a:blipFill rotWithShape="0">
                <a:blip r:embed="rId2"/>
                <a:stretch>
                  <a:fillRect l="-947" b="-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1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42225"/>
                <a:ext cx="11589417" cy="4764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和差化积公式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④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应用上述公式可实现三角函数式的积与和的相互转化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42225"/>
                <a:ext cx="11589417" cy="4764125"/>
              </a:xfrm>
              <a:prstGeom prst="rect">
                <a:avLst/>
              </a:prstGeom>
              <a:blipFill rotWithShape="0">
                <a:blip r:embed="rId2"/>
                <a:stretch>
                  <a:fillRect l="-947" b="-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9087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745617"/>
            <a:ext cx="12190413" cy="353869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17697"/>
                <a:ext cx="11589417" cy="5557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典例</a:t>
                </a:r>
                <a:r>
                  <a:rPr lang="zh-CN" altLang="zh-CN" sz="2600" b="1">
                    <a:solidFill>
                      <a:srgbClr val="0000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厦门模拟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cos(140°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sin(110°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)=sin(130°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cos(140°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sin(110°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sin(130°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cos(40°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cos(20°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)=cos(40°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cos(20°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)=cos(40°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cos(40°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17697"/>
                <a:ext cx="11589417" cy="5557612"/>
              </a:xfrm>
              <a:prstGeom prst="rect">
                <a:avLst/>
              </a:prstGeom>
              <a:blipFill rotWithShape="0">
                <a:blip r:embed="rId4"/>
                <a:stretch>
                  <a:fillRect l="-947" b="-2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924665" y="138767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897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-136321"/>
            <a:ext cx="12190413" cy="633170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609411"/>
                <a:ext cx="11589417" cy="5471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cos(140°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sin(110°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)=sin(130°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cos(140°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)=sin(130°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sin(110°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sin(10°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sin(50°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)=sin(10°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sin(50°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sin(10°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=2cos(30°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°)=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9411"/>
                <a:ext cx="11589417" cy="5471434"/>
              </a:xfrm>
              <a:prstGeom prst="rect">
                <a:avLst/>
              </a:prstGeom>
              <a:blipFill rotWithShape="0">
                <a:blip r:embed="rId3"/>
                <a:stretch>
                  <a:fillRect l="-947" b="-16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581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会根据相关公式进行化简和求值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会利用三角函数式的化简与求值解决一些简单的问题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674200"/>
            <a:ext cx="12190413" cy="250067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621443"/>
                <a:ext cx="11589417" cy="3933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给值求角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九江模拟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93357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618255" y="221785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66577" y="3869848"/>
                <a:ext cx="11589417" cy="2008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𝜶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𝜷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𝐜𝐨𝐬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𝜶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𝐜𝐨𝐬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𝜷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       </m:t>
                              </m:r>
                            </m:e>
                          </m:mr>
                        </m: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sz="2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77" y="3869848"/>
                <a:ext cx="11589417" cy="2008435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3813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94759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258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2585772"/>
              </a:xfrm>
              <a:prstGeom prst="rect">
                <a:avLst/>
              </a:prstGeom>
              <a:blipFill rotWithShape="0">
                <a:blip r:embed="rId3"/>
                <a:stretch>
                  <a:fillRect l="-947" b="-1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1176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172277"/>
            <a:ext cx="12190413" cy="407400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1490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天津模拟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锐角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中的较小角等于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1490857"/>
              </a:xfrm>
              <a:prstGeom prst="rect">
                <a:avLst/>
              </a:prstGeom>
              <a:blipFill rotWithShape="0">
                <a:blip r:embed="rId4"/>
                <a:stretch>
                  <a:fillRect l="-947" b="-8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>
                <p:custDataLst>
                  <p:tags r:id="rId2"/>
                </p:custDataLst>
              </p:nvPr>
            </p:nvSpPr>
            <p:spPr>
              <a:xfrm>
                <a:off x="1366675" y="1166366"/>
                <a:ext cx="420308" cy="823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366675" y="1166366"/>
                <a:ext cx="420308" cy="8234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2121600"/>
                <a:ext cx="11589417" cy="3748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2121600"/>
                <a:ext cx="11589417" cy="3748014"/>
              </a:xfrm>
              <a:prstGeom prst="rect">
                <a:avLst/>
              </a:prstGeom>
              <a:blipFill rotWithShape="0">
                <a:blip r:embed="rId7"/>
                <a:stretch>
                  <a:fillRect l="-947" b="-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341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28367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564065"/>
                <a:ext cx="11589417" cy="1773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64065"/>
                <a:ext cx="11589417" cy="177356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872259"/>
                <a:ext cx="11589417" cy="4043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或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不为锐角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中的较小角为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872259"/>
                <a:ext cx="11589417" cy="4043928"/>
              </a:xfrm>
              <a:prstGeom prst="rect">
                <a:avLst/>
              </a:prstGeom>
              <a:blipFill rotWithShape="0">
                <a:blip r:embed="rId4"/>
                <a:stretch>
                  <a:fillRect l="-947" b="-6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2868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448" y="2181729"/>
            <a:ext cx="11411052" cy="302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给值求值问题一般是将待求式子化简整理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看需要求相关角的哪些三角函数值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然后根据角的范围求出相应角的三角函数值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代入即可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给角求值问题一般所给出的角都是非特殊角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从表面上来看是很难的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但仔细观察非特殊角与特殊角之间总有一定的关系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解题时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要利用观察得到的关系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结合公式转化为特殊角并且消除特殊角三角函数而得解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1281012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12448" y="1309593"/>
                <a:ext cx="11411052" cy="3689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给值求角问题一般先求角的某一三角函数值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再求角的范围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最后确定角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遵照以下原则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已知正切函数值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选正切函数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已知正、余弦函数值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选正弦或余弦函数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若角的范围是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选正、余弦皆可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若角的范围是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选余弦较好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若角的范围为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选正弦较好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8" y="1309593"/>
                <a:ext cx="11411052" cy="3689343"/>
              </a:xfrm>
              <a:prstGeom prst="rect">
                <a:avLst/>
              </a:prstGeom>
              <a:blipFill rotWithShape="0">
                <a:blip r:embed="rId3"/>
                <a:stretch>
                  <a:fillRect l="-962" r="-9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0967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281562"/>
            <a:ext cx="12190413" cy="386005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45507"/>
                <a:ext cx="11589417" cy="5284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泰安模拟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题易知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4tan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=2tan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45507"/>
                <a:ext cx="11589417" cy="5284588"/>
              </a:xfrm>
              <a:prstGeom prst="rect">
                <a:avLst/>
              </a:prstGeom>
              <a:blipFill rotWithShape="0">
                <a:blip r:embed="rId4"/>
                <a:stretch>
                  <a:fillRect l="-947" b="-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9533738" y="85936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1121"/>
            <a:ext cx="12190413" cy="618097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621443"/>
                <a:ext cx="11589417" cy="3587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587392"/>
              </a:xfrm>
              <a:prstGeom prst="rect">
                <a:avLst/>
              </a:prstGeom>
              <a:blipFill rotWithShape="0">
                <a:blip r:embed="rId3"/>
                <a:stretch>
                  <a:fillRect l="-947" b="-8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0" y="2192445"/>
            <a:ext cx="12190413" cy="403366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81414" y="201421"/>
                <a:ext cx="11589417" cy="2060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成都诊断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写出符合条件的一个角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　　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14" y="201421"/>
                <a:ext cx="11589417" cy="2060179"/>
              </a:xfrm>
              <a:prstGeom prst="rect">
                <a:avLst/>
              </a:prstGeom>
              <a:blipFill rotWithShape="0">
                <a:blip r:embed="rId4"/>
                <a:stretch>
                  <a:fillRect l="-947" r="-736" b="-8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>
                <p:custDataLst>
                  <p:tags r:id="rId2"/>
                </p:custDataLst>
              </p:nvPr>
            </p:nvSpPr>
            <p:spPr>
              <a:xfrm>
                <a:off x="1211349" y="1149750"/>
                <a:ext cx="2888932" cy="959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答案不唯一</a:t>
                </a:r>
                <a:r>
                  <a:rPr lang="en-US" altLang="zh-CN" sz="2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211349" y="1149750"/>
                <a:ext cx="2888932" cy="959237"/>
              </a:xfrm>
              <a:prstGeom prst="rect">
                <a:avLst/>
              </a:prstGeom>
              <a:blipFill rotWithShape="0">
                <a:blip r:embed="rId6"/>
                <a:stretch>
                  <a:fillRect r="-29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33814" y="2097552"/>
                <a:ext cx="11589417" cy="4096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)=cos[(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=cos[(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]=cos(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14" y="2097552"/>
                <a:ext cx="11589417" cy="4096634"/>
              </a:xfrm>
              <a:prstGeom prst="rect">
                <a:avLst/>
              </a:prstGeom>
              <a:blipFill rotWithShape="0">
                <a:blip r:embed="rId7"/>
                <a:stretch>
                  <a:fillRect l="-947" b="-7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0974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265576"/>
            <a:ext cx="12190413" cy="397256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三角恒等变换的综合应用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752072"/>
                <a:ext cx="11589417" cy="5165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上的最值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上的最大值为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最小值为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5165453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999339" y="2338773"/>
            <a:ext cx="3104980" cy="913327"/>
            <a:chOff x="4999339" y="2962903"/>
            <a:chExt cx="3104980" cy="913327"/>
          </a:xfrm>
        </p:grpSpPr>
        <p:sp>
          <p:nvSpPr>
            <p:cNvPr id="12" name="TextBox 11">
              <a:hlinkClick r:id="rId3" action="ppaction://hlinksldjump"/>
            </p:cNvPr>
            <p:cNvSpPr txBox="1"/>
            <p:nvPr/>
          </p:nvSpPr>
          <p:spPr bwMode="auto">
            <a:xfrm>
              <a:off x="5887187" y="3012193"/>
              <a:ext cx="2217132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考点聚焦突破</a:t>
              </a:r>
            </a:p>
          </p:txBody>
        </p:sp>
        <p:sp>
          <p:nvSpPr>
            <p:cNvPr id="17" name="TextBox 16">
              <a:hlinkClick r:id="rId3" action="ppaction://hlinksldjump"/>
            </p:cNvPr>
            <p:cNvSpPr txBox="1"/>
            <p:nvPr/>
          </p:nvSpPr>
          <p:spPr>
            <a:xfrm>
              <a:off x="4999339" y="2962903"/>
              <a:ext cx="813043" cy="91332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smtClean="0">
                  <a:solidFill>
                    <a:srgbClr val="548235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5335" dirty="0">
                <a:solidFill>
                  <a:srgbClr val="548235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12912" y="3486794"/>
            <a:ext cx="3040374" cy="913218"/>
            <a:chOff x="5712912" y="4110924"/>
            <a:chExt cx="3040374" cy="913218"/>
          </a:xfrm>
        </p:grpSpPr>
        <p:sp>
          <p:nvSpPr>
            <p:cNvPr id="10" name="TextBox 9">
              <a:hlinkClick r:id="rId4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4" action="ppaction://hlinksldjump"/>
            </p:cNvPr>
            <p:cNvSpPr txBox="1"/>
            <p:nvPr/>
          </p:nvSpPr>
          <p:spPr>
            <a:xfrm>
              <a:off x="5712912" y="4110924"/>
              <a:ext cx="913914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smtClean="0">
                  <a:solidFill>
                    <a:srgbClr val="548235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5335" dirty="0">
                <a:solidFill>
                  <a:srgbClr val="548235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538241"/>
            <a:ext cx="12190413" cy="466336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	</a:t>
            </a:r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585347"/>
                <a:ext cx="11589417" cy="5550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85347"/>
                <a:ext cx="11589417" cy="555062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12447" y="2181729"/>
                <a:ext cx="11615487" cy="1941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进行三角恒等变换要抓住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变角、变函数名称、变结构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尤其是角之间的关系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注意公式的逆用和变形使用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形如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可进一步研究函数的性质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7" y="2181729"/>
                <a:ext cx="11615487" cy="1941685"/>
              </a:xfrm>
              <a:prstGeom prst="rect">
                <a:avLst/>
              </a:prstGeom>
              <a:blipFill rotWithShape="0">
                <a:blip r:embed="rId6"/>
                <a:stretch>
                  <a:fillRect l="-944" b="-6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968944"/>
            <a:ext cx="12190413" cy="422168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81603"/>
                <a:ext cx="11589417" cy="5457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81603"/>
                <a:ext cx="11589417" cy="545745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413571"/>
            <a:ext cx="12190413" cy="488073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526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若锐角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526834"/>
              </a:xfrm>
              <a:prstGeom prst="rect">
                <a:avLst/>
              </a:prstGeom>
              <a:blipFill rotWithShape="0">
                <a:blip r:embed="rId3"/>
                <a:stretch>
                  <a:fillRect l="-947" b="-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1872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1" lang="en-US" altLang="zh-CN" sz="8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4063906"/>
            <a:ext cx="12190413" cy="220168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4817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一、单选题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1.(2023·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新高考Ⅱ卷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altLang="zh-CN" sz="2600" b="1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e>
                                </m:rad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81753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8497145" y="150247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108684"/>
            <a:ext cx="12190413" cy="401861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5019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宝鸡模拟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135°=(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105°=sin(90°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15°)=cos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135°=sin(180°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135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45°=sin(15°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°)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019644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8801977" y="63130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492501"/>
                <a:ext cx="11589417" cy="3590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江西红色十校联考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59027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111012" y="169940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0" y="-10302"/>
            <a:ext cx="12190413" cy="62456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5335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35243"/>
              </a:xfrm>
              <a:prstGeom prst="rect">
                <a:avLst/>
              </a:prstGeom>
              <a:blipFill rotWithShape="0">
                <a:blip r:embed="rId3"/>
                <a:stretch>
                  <a:fillRect l="-947" b="-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2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939272"/>
            <a:ext cx="12190413" cy="43333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5300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呼和浩特联考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	B.20°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C.70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D.80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func>
                          <m:func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𝐭𝐚𝐧</m:t>
                            </m:r>
                          </m:fName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func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=70°.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00169"/>
              </a:xfrm>
              <a:prstGeom prst="rect">
                <a:avLst/>
              </a:prstGeom>
              <a:blipFill rotWithShape="0">
                <a:blip r:embed="rId4"/>
                <a:stretch>
                  <a:fillRect l="-947" b="-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10115497" y="65536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考点聚焦突破</a:t>
            </a: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1" lang="en-US" altLang="zh-CN" sz="88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913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KAODIANJUJIAOTUPO</a:t>
            </a:r>
          </a:p>
        </p:txBody>
      </p:sp>
    </p:spTree>
    <p:extLst>
      <p:ext uri="{BB962C8B-B14F-4D97-AF65-F5344CB8AC3E}">
        <p14:creationId xmlns:p14="http://schemas.microsoft.com/office/powerpoint/2010/main" val="1095761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492501"/>
                <a:ext cx="11589417" cy="4489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湖北重点高中联考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著名数学家华罗庚先生被誉为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中国现代数学之父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他倡导的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0.618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优选法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在生产和科研实践中得到了非常广泛的应用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黄金分割比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≈0.618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现给出三倍角公式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和二倍角公式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的关系式正确的为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489499"/>
              </a:xfrm>
              <a:prstGeom prst="rect">
                <a:avLst/>
              </a:prstGeom>
              <a:blipFill rotWithShape="0">
                <a:blip r:embed="rId3"/>
                <a:stretch>
                  <a:fillRect l="-947" r="-210" b="-5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9251388" y="2768053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242665"/>
            <a:ext cx="12190413" cy="653697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528597"/>
                <a:ext cx="11589417" cy="5346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54°=sin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18°)=sin(2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28597"/>
                <a:ext cx="11589417" cy="5346207"/>
              </a:xfrm>
              <a:prstGeom prst="rect">
                <a:avLst/>
              </a:prstGeom>
              <a:blipFill rotWithShape="0">
                <a:blip r:embed="rId3"/>
                <a:stretch>
                  <a:fillRect l="-947" b="-2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53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845698"/>
            <a:ext cx="12190413" cy="332953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13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广东名校大联考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en-US" altLang="zh-CN" sz="2600" b="1" dirty="0" smtClean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31598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1126585" y="148555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2633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55°=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2633157"/>
              </a:xfrm>
              <a:prstGeom prst="rect">
                <a:avLst/>
              </a:prstGeom>
              <a:blipFill rotWithShape="0">
                <a:blip r:embed="rId3"/>
                <a:stretch>
                  <a:fillRect l="-947" b="-1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05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973080"/>
            <a:ext cx="12190413" cy="320498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117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龙岩模拟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D.2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sin(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1755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730627" y="142873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17806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1563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分子分母同时除以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56337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70218" y="1365232"/>
                <a:ext cx="11589417" cy="2382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18" y="1365232"/>
                <a:ext cx="11589417" cy="2382383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30376" y="3550374"/>
                <a:ext cx="11589417" cy="1835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76" y="3550374"/>
                <a:ext cx="11589417" cy="1835695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05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4777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分子分母同时除以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将其代入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777270"/>
              </a:xfrm>
              <a:prstGeom prst="rect">
                <a:avLst/>
              </a:prstGeom>
              <a:blipFill rotWithShape="0">
                <a:blip r:embed="rId3"/>
                <a:stretch>
                  <a:fillRect l="-947" b="-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80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5304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0497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76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492501"/>
                <a:ext cx="11589417" cy="4085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为参数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若对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恒为定值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则下列结论中正确的是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满足题意的一组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可以是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满足题意的一组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可以是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085221"/>
              </a:xfrm>
              <a:prstGeom prst="rect">
                <a:avLst/>
              </a:prstGeom>
              <a:blipFill rotWithShape="0">
                <a:blip r:embed="rId3"/>
                <a:stretch>
                  <a:fillRect l="-947" r="-684" b="-5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4211122" y="119570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8687"/>
            <a:ext cx="12190413" cy="62456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80469"/>
                <a:ext cx="11589417" cy="5696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两式平方相加可得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80469"/>
                <a:ext cx="11589417" cy="5696303"/>
              </a:xfrm>
              <a:prstGeom prst="rect">
                <a:avLst/>
              </a:prstGeom>
              <a:blipFill rotWithShape="0">
                <a:blip r:embed="rId3"/>
                <a:stretch>
                  <a:fillRect l="-947" b="-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84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492953"/>
            <a:ext cx="12190413" cy="380135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考点一</a:t>
            </a:r>
            <a:r>
              <a:rPr lang="zh-CN" altLang="zh-C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三角函数式的化简</a:t>
            </a:r>
            <a:endParaRPr lang="zh-CN" altLang="zh-CN" sz="280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741187"/>
                <a:ext cx="11589417" cy="1350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:(1)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41187"/>
                <a:ext cx="11589417" cy="1350306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940558" y="837470"/>
                <a:ext cx="1276311" cy="956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solidFill>
                      <a:srgbClr val="C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558" y="837470"/>
                <a:ext cx="1276311" cy="956416"/>
              </a:xfrm>
              <a:prstGeom prst="rect">
                <a:avLst/>
              </a:prstGeom>
              <a:blipFill rotWithShape="0">
                <a:blip r:embed="rId6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54545" y="2144518"/>
                <a:ext cx="11589417" cy="3133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𝟒𝐬𝐢𝐧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2144518"/>
                <a:ext cx="11589417" cy="3133678"/>
              </a:xfrm>
              <a:prstGeom prst="rect">
                <a:avLst/>
              </a:prstGeom>
              <a:blipFill rotWithShape="0">
                <a:blip r:embed="rId7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816319"/>
            <a:ext cx="12190413" cy="344338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57350" y="480469"/>
                <a:ext cx="11589417" cy="5569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岳阳质检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计算下列各式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结果为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B.cos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=tan(45°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15°)=tan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50" y="480469"/>
                <a:ext cx="11589417" cy="5569473"/>
              </a:xfrm>
              <a:prstGeom prst="rect">
                <a:avLst/>
              </a:prstGeom>
              <a:blipFill rotWithShape="0">
                <a:blip r:embed="rId4"/>
                <a:stretch>
                  <a:fillRect l="-947" t="-1095" b="-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7115182" y="1099996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3213767"/>
            <a:ext cx="12190413" cy="308054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79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湖州调研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则下列结论一定正确的是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B.sin(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C.cos(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D.sin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795433"/>
              </a:xfrm>
              <a:prstGeom prst="rect">
                <a:avLst/>
              </a:prstGeom>
              <a:blipFill rotWithShape="0">
                <a:blip r:embed="rId4"/>
                <a:stretch>
                  <a:fillRect l="-947" r="-2420" b="-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476537" y="1483922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3366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)=±1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366114"/>
              </a:xfrm>
              <a:prstGeom prst="rect">
                <a:avLst/>
              </a:prstGeom>
              <a:blipFill rotWithShape="0">
                <a:blip r:embed="rId3"/>
                <a:stretch>
                  <a:fillRect l="-947" b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65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3601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济南质检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以下判断正确的是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B.cos(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60194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1774666" y="1591666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516565"/>
                <a:ext cx="11589417" cy="5583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)=cos[2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𝟐𝟗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𝟐𝟗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𝟐𝟗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𝟔𝟓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16565"/>
                <a:ext cx="11589417" cy="558377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23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318643"/>
            <a:ext cx="12190413" cy="397566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1648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三、填空题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64878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4558953" y="1425162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</a:rPr>
              <a:t>8</a:t>
            </a:r>
            <a:endParaRPr lang="zh-CN" altLang="en-US" sz="2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2318643"/>
                <a:ext cx="11589417" cy="3463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2318643"/>
                <a:ext cx="11589417" cy="3463384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917605"/>
            <a:ext cx="12190413" cy="437670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577027"/>
                <a:ext cx="11589417" cy="1243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77027"/>
                <a:ext cx="11589417" cy="124309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>
                <p:custDataLst>
                  <p:tags r:id="rId2"/>
                </p:custDataLst>
              </p:nvPr>
            </p:nvSpPr>
            <p:spPr>
              <a:xfrm>
                <a:off x="6507379" y="652653"/>
                <a:ext cx="679994" cy="820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507379" y="652653"/>
                <a:ext cx="679994" cy="8208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677514"/>
                <a:ext cx="11589417" cy="4630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677514"/>
                <a:ext cx="11589417" cy="4630242"/>
              </a:xfrm>
              <a:prstGeom prst="rect">
                <a:avLst/>
              </a:prstGeom>
              <a:blipFill rotWithShape="0">
                <a:blip r:embed="rId7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21782" y="1053497"/>
                <a:ext cx="11589417" cy="2686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053497"/>
                <a:ext cx="11589417" cy="268637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1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147761"/>
            <a:ext cx="12190413" cy="41465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1655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均为锐角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β</a:t>
                </a:r>
                <a:endParaRPr lang="en-US" altLang="zh-CN" sz="2600" b="1" smtClean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655261"/>
              </a:xfrm>
              <a:prstGeom prst="rect">
                <a:avLst/>
              </a:prstGeom>
              <a:blipFill rotWithShape="0">
                <a:blip r:embed="rId5"/>
                <a:stretch>
                  <a:fillRect l="-947" b="-44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>
                <p:custDataLst>
                  <p:tags r:id="rId2"/>
                </p:custDataLst>
              </p:nvPr>
            </p:nvSpPr>
            <p:spPr>
              <a:xfrm>
                <a:off x="8159220" y="384538"/>
                <a:ext cx="665567" cy="956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8159220" y="384538"/>
                <a:ext cx="665567" cy="9569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>
                <p:custDataLst>
                  <p:tags r:id="rId3"/>
                </p:custDataLst>
              </p:nvPr>
            </p:nvSpPr>
            <p:spPr>
              <a:xfrm>
                <a:off x="854581" y="1142685"/>
                <a:ext cx="679994" cy="889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854581" y="1142685"/>
                <a:ext cx="679994" cy="8898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21782" y="2074017"/>
                <a:ext cx="11589417" cy="3945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均为锐角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2074017"/>
                <a:ext cx="11589417" cy="3945311"/>
              </a:xfrm>
              <a:prstGeom prst="rect">
                <a:avLst/>
              </a:prstGeom>
              <a:blipFill rotWithShape="0">
                <a:blip r:embed="rId10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21782" y="1269524"/>
                <a:ext cx="11589417" cy="3244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269524"/>
                <a:ext cx="11589417" cy="324460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40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949843"/>
            <a:ext cx="12190413" cy="434446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06929"/>
                <a:ext cx="11589417" cy="1328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𝐭𝐚𝐧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1328569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>
                <p:custDataLst>
                  <p:tags r:id="rId2"/>
                </p:custDataLst>
              </p:nvPr>
            </p:nvSpPr>
            <p:spPr>
              <a:xfrm>
                <a:off x="5761125" y="459845"/>
                <a:ext cx="1290738" cy="1070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32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zh-CN" altLang="zh-CN" sz="14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5761125" y="459845"/>
                <a:ext cx="1290738" cy="10704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1949843"/>
                <a:ext cx="11589417" cy="3856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</m:e>
                    </m: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1949843"/>
                <a:ext cx="11589417" cy="3856248"/>
              </a:xfrm>
              <a:prstGeom prst="rect">
                <a:avLst/>
              </a:prstGeom>
              <a:blipFill rotWithShape="0">
                <a:blip r:embed="rId7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668701"/>
            <a:ext cx="12190413" cy="354584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9382" y="504533"/>
                <a:ext cx="11589417" cy="5572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四、解答题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化简并求值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4533"/>
                <a:ext cx="11589417" cy="5572808"/>
              </a:xfrm>
              <a:prstGeom prst="rect">
                <a:avLst/>
              </a:prstGeom>
              <a:blipFill rotWithShape="0">
                <a:blip r:embed="rId3"/>
                <a:stretch>
                  <a:fillRect l="-947" b="-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485321"/>
            <a:ext cx="12190413" cy="476670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44373"/>
                <a:ext cx="11589417" cy="5623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𝟒𝐬𝐢𝐧𝟐𝟎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𝟑𝟐𝐬𝐢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44373"/>
                <a:ext cx="11589417" cy="562301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2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1960725"/>
            <a:ext cx="12190413" cy="429046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492501"/>
                <a:ext cx="11589417" cy="4867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舟山调研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sz="2600" b="1" baseline="30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86774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22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917605"/>
            <a:ext cx="12190413" cy="437670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269382" y="1004942"/>
                <a:ext cx="11589417" cy="5468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>
                    <a:latin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effectLst/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</a:rPr>
                  <a:t>.</a:t>
                </a:r>
                <a:br>
                  <a:rPr lang="en-US" altLang="zh-CN" sz="2600" b="1" dirty="0">
                    <a:latin typeface="Times New Roman" panose="02020603050405020304" pitchFamily="18" charset="0"/>
                  </a:rPr>
                </a:br>
                <a:endParaRPr lang="zh-CN" altLang="zh-CN" sz="1050" kern="100" dirty="0">
                  <a:effectLst/>
                  <a:latin typeface="宋体"/>
                  <a:cs typeface="Courier New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004942"/>
                <a:ext cx="11589417" cy="546861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34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2179648"/>
            <a:ext cx="11589417" cy="1824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三角函数式的化简要遵循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原则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一看角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二看名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三看式子结构与特征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三角函数式的化简要注意观察条件中角之间的联系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和、差、倍、互余、互补等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寻找式子和三角函数公式之间的共同点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6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873950"/>
            <a:ext cx="12190413" cy="442047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6269484" y="779151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97644"/>
                <a:ext cx="11589417" cy="5201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A.2cos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B.2sin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C.4sin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D.2sin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2|sin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2|cos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2|.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97644"/>
                <a:ext cx="11589417" cy="5201745"/>
              </a:xfrm>
              <a:prstGeom prst="rect">
                <a:avLst/>
              </a:prstGeom>
              <a:blipFill rotWithShape="0">
                <a:blip r:embed="rId4"/>
                <a:stretch>
                  <a:fillRect l="-947" b="-9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697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013679"/>
            <a:ext cx="12190413" cy="431222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621443"/>
                <a:ext cx="11589417" cy="1151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1151021"/>
              </a:xfrm>
              <a:prstGeom prst="rect">
                <a:avLst/>
              </a:prstGeom>
              <a:blipFill rotWithShape="0">
                <a:blip r:embed="rId4"/>
                <a:stretch>
                  <a:fillRect l="-947" b="-3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110203" y="930542"/>
            <a:ext cx="1473480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zh-CN" altLang="zh-CN" sz="2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701578"/>
                <a:ext cx="11589417" cy="4367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𝟐𝐜𝐨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𝟒𝐜𝐨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701578"/>
                <a:ext cx="11589417" cy="4367414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0570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BE9C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BE9C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1136</Words>
  <Application>Microsoft Office PowerPoint</Application>
  <PresentationFormat>自定义</PresentationFormat>
  <Paragraphs>377</Paragraphs>
  <Slides>64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78" baseType="lpstr"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Courier New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JBY</cp:lastModifiedBy>
  <cp:revision>48</cp:revision>
  <dcterms:created xsi:type="dcterms:W3CDTF">2024-01-05T07:50:57Z</dcterms:created>
  <dcterms:modified xsi:type="dcterms:W3CDTF">2025-02-13T09:03:46Z</dcterms:modified>
</cp:coreProperties>
</file>