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338" r:id="rId11"/>
    <p:sldId id="339" r:id="rId12"/>
    <p:sldId id="269" r:id="rId13"/>
    <p:sldId id="270" r:id="rId14"/>
    <p:sldId id="271" r:id="rId15"/>
    <p:sldId id="272" r:id="rId16"/>
    <p:sldId id="273" r:id="rId17"/>
    <p:sldId id="342" r:id="rId18"/>
    <p:sldId id="275" r:id="rId19"/>
    <p:sldId id="276" r:id="rId20"/>
    <p:sldId id="352" r:id="rId21"/>
    <p:sldId id="277" r:id="rId22"/>
    <p:sldId id="278" r:id="rId23"/>
    <p:sldId id="279" r:id="rId24"/>
    <p:sldId id="280" r:id="rId25"/>
    <p:sldId id="281" r:id="rId26"/>
    <p:sldId id="353" r:id="rId27"/>
    <p:sldId id="282" r:id="rId28"/>
    <p:sldId id="283" r:id="rId29"/>
    <p:sldId id="354" r:id="rId30"/>
    <p:sldId id="290" r:id="rId31"/>
    <p:sldId id="291" r:id="rId32"/>
    <p:sldId id="319" r:id="rId33"/>
    <p:sldId id="325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56" r:id="rId44"/>
    <p:sldId id="355" r:id="rId45"/>
    <p:sldId id="304" r:id="rId46"/>
    <p:sldId id="305" r:id="rId47"/>
    <p:sldId id="357" r:id="rId48"/>
    <p:sldId id="306" r:id="rId49"/>
    <p:sldId id="358" r:id="rId50"/>
    <p:sldId id="307" r:id="rId51"/>
    <p:sldId id="308" r:id="rId52"/>
    <p:sldId id="309" r:id="rId53"/>
    <p:sldId id="310" r:id="rId54"/>
    <p:sldId id="343" r:id="rId55"/>
    <p:sldId id="311" r:id="rId56"/>
    <p:sldId id="335" r:id="rId57"/>
    <p:sldId id="351" r:id="rId5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4" autoAdjust="0"/>
  </p:normalViewPr>
  <p:slideViewPr>
    <p:cSldViewPr>
      <p:cViewPr>
        <p:scale>
          <a:sx n="75" d="100"/>
          <a:sy n="75" d="100"/>
        </p:scale>
        <p:origin x="642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2.xml"/><Relationship Id="rId18" Type="http://schemas.openxmlformats.org/officeDocument/2006/relationships/slide" Target="../slides/slide51.xml"/><Relationship Id="rId3" Type="http://schemas.openxmlformats.org/officeDocument/2006/relationships/tags" Target="../tags/tag41.xml"/><Relationship Id="rId21" Type="http://schemas.openxmlformats.org/officeDocument/2006/relationships/slide" Target="../slides/slide55.xml"/><Relationship Id="rId7" Type="http://schemas.openxmlformats.org/officeDocument/2006/relationships/slide" Target="../slides/slide36.xml"/><Relationship Id="rId12" Type="http://schemas.openxmlformats.org/officeDocument/2006/relationships/slide" Target="../slides/slide41.xml"/><Relationship Id="rId17" Type="http://schemas.openxmlformats.org/officeDocument/2006/relationships/slide" Target="../slides/slide50.xml"/><Relationship Id="rId2" Type="http://schemas.openxmlformats.org/officeDocument/2006/relationships/tags" Target="../tags/tag40.xml"/><Relationship Id="rId16" Type="http://schemas.openxmlformats.org/officeDocument/2006/relationships/slide" Target="../slides/slide48.xml"/><Relationship Id="rId20" Type="http://schemas.openxmlformats.org/officeDocument/2006/relationships/slide" Target="../slides/slide53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0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6.xml"/><Relationship Id="rId10" Type="http://schemas.openxmlformats.org/officeDocument/2006/relationships/slide" Target="../slides/slide39.xml"/><Relationship Id="rId19" Type="http://schemas.openxmlformats.org/officeDocument/2006/relationships/slide" Target="../slides/slide52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5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8.png"/><Relationship Id="rId5" Type="http://schemas.openxmlformats.org/officeDocument/2006/relationships/tags" Target="../tags/tag8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9.png"/><Relationship Id="rId5" Type="http://schemas.openxmlformats.org/officeDocument/2006/relationships/tags" Target="../tags/tag100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7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6.png"/><Relationship Id="rId5" Type="http://schemas.openxmlformats.org/officeDocument/2006/relationships/tags" Target="../tags/tag10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7.xml"/><Relationship Id="rId7" Type="http://schemas.openxmlformats.org/officeDocument/2006/relationships/image" Target="../media/image4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06.xml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Relationship Id="rId5" Type="http://schemas.openxmlformats.org/officeDocument/2006/relationships/image" Target="../media/image59.png"/><Relationship Id="rId4" Type="http://schemas.openxmlformats.org/officeDocument/2006/relationships/image" Target="../media/image22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70.png"/><Relationship Id="rId5" Type="http://schemas.openxmlformats.org/officeDocument/2006/relationships/tags" Target="../tags/tag140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18618" y="5168421"/>
            <a:ext cx="11730099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和、差、倍角的正弦、余弦和正切公式</a:t>
            </a:r>
            <a:endParaRPr lang="zh-CN" altLang="en-US" sz="4500" b="1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6762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86207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15°=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91884" y="80879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北师大必修二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P156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208664"/>
            <a:ext cx="12190413" cy="40352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公式的基本应用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493554" y="8615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4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57170"/>
            <a:ext cx="12190413" cy="36881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B.2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090517" y="91952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三角函数公式的应用策略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使用两角和、差及倍角公式时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首先要记住公式的结构特征和符号变化规律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例如两角差的余弦公式可简记为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同名相乘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符号反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使用公式求值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应注意与同角三角函数基本关系、诱导公式的综合应用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470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610649" y="99492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D.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59074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487307" y="90749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公式的逆用及变形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183286" y="107593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下列代数式的值为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14606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150°=cos(180°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会推导两角差的余弦公式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能从两角差的余弦公式推导出两角和与差的正弦、余弦、正切公式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二倍角的正弦、余弦、正切公式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了解它们的内在联系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并会简单应用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97752"/>
            <a:ext cx="12190413" cy="4784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  <a:blipFill rotWithShape="0">
                <a:blip r:embed="rId6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  <a:blipFill rotWithShape="0">
                <a:blip r:embed="rId7"/>
                <a:stretch>
                  <a:fillRect l="-947" b="-5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68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46462"/>
            <a:ext cx="12190413" cy="479241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475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043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463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三角函数公式的活用技巧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逆用公式应准确找出所给式子与公式的异同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角之间的关系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创造条件逆用公式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注意特殊角的应用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当式子中出现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等这些数值时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一定要考虑引入特殊角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值变角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以便构造适合公式的形式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三者可以知二求一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注意公式的正用、逆用和变形使用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  <a:blipFill rotWithShape="0">
                <a:blip r:embed="rId6"/>
                <a:stretch>
                  <a:fillRect l="-962" r="-908" b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0105"/>
            <a:ext cx="12190413" cy="3762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875091" y="9074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10°)=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651120" y="69340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  <a:blipFill rotWithShape="0">
                <a:blip r:embed="rId5"/>
                <a:stretch>
                  <a:fillRect l="-947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721943"/>
            <a:ext cx="12190413" cy="35402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角的变换问题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(1)(2020·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全国Ⅲ卷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527574" y="105187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156341"/>
            <a:ext cx="12190413" cy="306086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浙江名校联考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732034" y="173550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4425"/>
            <a:ext cx="12190413" cy="62953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09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角的变换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明确各个角之间的关系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包括非特殊角与特殊角、已知角与未知角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熟悉角的变换技巧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及半角与倍角的相互转化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  <a:blipFill rotWithShape="0">
                <a:blip r:embed="rId6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21600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  <a:blipFill rotWithShape="0">
                <a:blip r:embed="rId4"/>
                <a:stretch>
                  <a:fillRect l="-947" b="-7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32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  <a:blipFill rotWithShape="0">
                <a:blip r:embed="rId7"/>
                <a:stretch>
                  <a:fillRect l="-947" b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2292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  <a:blipFill rotWithShape="0">
                <a:blip r:embed="rId5"/>
                <a:stretch>
                  <a:fillRect l="-947" b="-9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1048" y="115289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]=2sin[(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等号两边同时除以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  <a:blipFill rotWithShape="0">
                <a:blip r:embed="rId6"/>
                <a:stretch>
                  <a:fillRect l="-947" b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798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   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万能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上述三个公式统称为万能公式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  <a:blipFill rotWithShape="0">
                <a:blip r:embed="rId2"/>
                <a:stretch>
                  <a:fillRect l="-947" b="-4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2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59626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  <a:blipFill rotWithShape="0">
                <a:blip r:embed="rId4"/>
                <a:stretch>
                  <a:fillRect l="-947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494392"/>
            <a:ext cx="12190413" cy="36792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济宁质检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  <a:blipFill rotWithShape="0">
                <a:blip r:embed="rId7"/>
                <a:stretch>
                  <a:fillRect l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  <a:blipFill rotWithShape="0">
                <a:blip r:embed="rId10"/>
                <a:stretch>
                  <a:fillRect l="-947" b="-1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58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92400"/>
            <a:ext cx="12190413" cy="36190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 43°cos  77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48004" y="12064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475151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083755" y="79847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69557"/>
            <a:ext cx="12190413" cy="3079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轴的非负半轴重合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由三角函数的定义可知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终边上一点为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869768" y="14598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11985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泉州质检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  <a:blipFill rotWithShape="0">
                <a:blip r:embed="rId4"/>
                <a:stretch>
                  <a:fillRect l="-947" r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706359" y="79974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496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8822825" y="7866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317831"/>
            <a:ext cx="12190413" cy="38618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苏锡常镇调研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424638" y="6901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081665"/>
            <a:ext cx="12190413" cy="4099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954782" y="6264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渭南模拟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我国古代数学家赵爽在注解《周髀算经》一书时介绍了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赵爽弦图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它是由四个全等的直角三角形与一个小正方形拼成的大正方形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记直角三角形中较大的锐角为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  <a:blipFill rotWithShape="0">
                <a:blip r:embed="rId3"/>
                <a:stretch>
                  <a:fillRect l="-1270" r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866479" y="319342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8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2939" y="711486"/>
            <a:ext cx="2412238" cy="241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  <a:blipFill rotWithShape="0">
                <a:blip r:embed="rId5"/>
                <a:stretch>
                  <a:fillRect l="-1271" b="-2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4037"/>
            <a:ext cx="12190413" cy="61482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是直角三角形中较大的锐角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又直角三角形的直角分别为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446802"/>
            <a:ext cx="12190413" cy="27562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下列等式成立的有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15°=cos(105°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15°=2sin(15°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49" r="-736" b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350355" y="906153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082506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48242"/>
            <a:ext cx="12190413" cy="62718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15433"/>
            <a:ext cx="12190413" cy="37267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已知钝角三角形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为两锐角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36" b="-24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72341" y="98999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421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=tan[π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8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8540" y="1041457"/>
            <a:ext cx="11589417" cy="515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77915" y="1701578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322" y="2301302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8678" y="2884318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0172" y="3489176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4614" y="104145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两角和与差的余弦、正弦、正切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242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108928" y="1263891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  <a:blipFill rotWithShape="0">
                <a:blip r:embed="rId5"/>
                <a:stretch>
                  <a:fillRect l="-947" b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847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  <a:blipFill rotWithShape="0">
                <a:blip r:embed="rId4"/>
                <a:stretch>
                  <a:fillRect l="-947" b="-5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16667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91404"/>
            <a:ext cx="12190413" cy="41693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秦皇岛模拟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3258" y="1293652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48823"/>
            <a:ext cx="12190413" cy="35107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33840"/>
            <a:ext cx="12190413" cy="49111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089259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36107"/>
            <a:ext cx="12190413" cy="48568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辅助角公式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二倍角的正弦、余弦、正切公式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  <a:blipFill rotWithShape="0">
                <a:blip r:embed="rId5"/>
                <a:stretch>
                  <a:fillRect l="-947" b="-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  <a:blipFill rotWithShape="0">
                <a:blip r:embed="rId4"/>
                <a:stretch>
                  <a:fillRect r="-2649" b="-25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467455" y="2889223"/>
            <a:ext cx="1739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24926" y="3477921"/>
            <a:ext cx="1737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9179" y="3465890"/>
            <a:ext cx="13676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23264" y="3465890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1-2sin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𝟐𝐭𝐚𝐧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85610"/>
            <a:ext cx="12190413" cy="4944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49252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31820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50240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两角和与差的公式的常用变形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升幂公式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1±sin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  <a:blipFill rotWithShape="0">
                <a:blip r:embed="rId6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07598" y="164141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两角和与差的正弦、余弦公式中的角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是任意的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半角的正弦、余弦公式实质就是将倍角的余弦公式逆求得来的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8156" y="224627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1382" y="2846229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74136" y="3446182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P223T2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  <a:blipFill rotWithShape="0">
                <a:blip r:embed="rId5"/>
                <a:stretch>
                  <a:fillRect l="-947" b="-1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1145</Words>
  <Application>Microsoft Office PowerPoint</Application>
  <PresentationFormat>自定义</PresentationFormat>
  <Paragraphs>360</Paragraphs>
  <Slides>57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49</cp:revision>
  <dcterms:created xsi:type="dcterms:W3CDTF">2024-01-05T07:50:57Z</dcterms:created>
  <dcterms:modified xsi:type="dcterms:W3CDTF">2025-02-15T01:43:37Z</dcterms:modified>
</cp:coreProperties>
</file>