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heme/theme2.xml" ContentType="application/vnd.openxmlformats-officedocument.them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313" r:id="rId10"/>
    <p:sldId id="268" r:id="rId11"/>
    <p:sldId id="338" r:id="rId12"/>
    <p:sldId id="339" r:id="rId13"/>
    <p:sldId id="269" r:id="rId14"/>
    <p:sldId id="270" r:id="rId15"/>
    <p:sldId id="271" r:id="rId16"/>
    <p:sldId id="352" r:id="rId17"/>
    <p:sldId id="314" r:id="rId18"/>
    <p:sldId id="315" r:id="rId19"/>
    <p:sldId id="353" r:id="rId20"/>
    <p:sldId id="316" r:id="rId21"/>
    <p:sldId id="317" r:id="rId22"/>
    <p:sldId id="273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355" r:id="rId33"/>
    <p:sldId id="295" r:id="rId34"/>
    <p:sldId id="296" r:id="rId35"/>
    <p:sldId id="297" r:id="rId36"/>
    <p:sldId id="298" r:id="rId37"/>
    <p:sldId id="356" r:id="rId38"/>
    <p:sldId id="299" r:id="rId39"/>
    <p:sldId id="300" r:id="rId40"/>
    <p:sldId id="301" r:id="rId41"/>
    <p:sldId id="302" r:id="rId42"/>
    <p:sldId id="303" r:id="rId43"/>
    <p:sldId id="357" r:id="rId44"/>
    <p:sldId id="304" r:id="rId45"/>
    <p:sldId id="358" r:id="rId46"/>
    <p:sldId id="305" r:id="rId47"/>
    <p:sldId id="359" r:id="rId48"/>
    <p:sldId id="306" r:id="rId49"/>
    <p:sldId id="360" r:id="rId50"/>
    <p:sldId id="307" r:id="rId51"/>
    <p:sldId id="308" r:id="rId52"/>
    <p:sldId id="309" r:id="rId53"/>
    <p:sldId id="361" r:id="rId54"/>
    <p:sldId id="351" r:id="rId55"/>
  </p:sldIdLst>
  <p:sldSz cx="12190413" cy="6859588"/>
  <p:notesSz cx="6858000" cy="9144000"/>
  <p:defaultTextStyle>
    <a:defPPr>
      <a:defRPr lang="zh-CN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0" userDrawn="1">
          <p15:clr>
            <a:srgbClr val="A4A3A4"/>
          </p15:clr>
        </p15:guide>
        <p15:guide id="2" pos="1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0D9"/>
    <a:srgbClr val="70AD47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44" autoAdjust="0"/>
    <p:restoredTop sz="94614" autoAdjust="0"/>
  </p:normalViewPr>
  <p:slideViewPr>
    <p:cSldViewPr>
      <p:cViewPr varScale="1">
        <p:scale>
          <a:sx n="92" d="100"/>
          <a:sy n="92" d="100"/>
        </p:scale>
        <p:origin x="192" y="84"/>
      </p:cViewPr>
      <p:guideLst>
        <p:guide orient="horz" pos="3930"/>
        <p:guide pos="1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764"/>
    </p:cViewPr>
  </p:sorterViewPr>
  <p:notesViewPr>
    <p:cSldViewPr>
      <p:cViewPr varScale="1">
        <p:scale>
          <a:sx n="63" d="100"/>
          <a:sy n="63" d="100"/>
        </p:scale>
        <p:origin x="-3163" y="-77"/>
      </p:cViewPr>
      <p:guideLst>
        <p:guide orient="horz" pos="2880"/>
        <p:guide pos="2160"/>
      </p:guideLst>
    </p:cSldViewPr>
  </p:notesViewPr>
  <p:gridSpacing cx="216027" cy="216027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8181C-C744-4CB4-9546-BD96C8CA40C4}" type="datetimeFigureOut">
              <a:rPr lang="zh-CN" altLang="en-US" smtClean="0"/>
              <a:t>2025/2/13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7F588-7F48-4419-A943-E4BFEBDD0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78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0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36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76E8C2-FB17-4F97-B19D-97236ED15B4B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5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5295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57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44FBAB-EFB2-4BDA-9A4E-F394C865AB06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6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0236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10" Type="http://schemas.openxmlformats.org/officeDocument/2006/relationships/slide" Target="../slides/slide3.xml"/><Relationship Id="rId4" Type="http://schemas.openxmlformats.org/officeDocument/2006/relationships/tags" Target="../tags/tag6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" Target="../slides/slide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1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3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image" Target="../media/image2.TIF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6.xml"/><Relationship Id="rId13" Type="http://schemas.openxmlformats.org/officeDocument/2006/relationships/slide" Target="../slides/slide42.xml"/><Relationship Id="rId18" Type="http://schemas.openxmlformats.org/officeDocument/2006/relationships/slide" Target="../slides/slide51.xml"/><Relationship Id="rId3" Type="http://schemas.openxmlformats.org/officeDocument/2006/relationships/tags" Target="../tags/tag41.xml"/><Relationship Id="rId7" Type="http://schemas.openxmlformats.org/officeDocument/2006/relationships/slide" Target="../slides/slide35.xml"/><Relationship Id="rId12" Type="http://schemas.openxmlformats.org/officeDocument/2006/relationships/slide" Target="../slides/slide41.xml"/><Relationship Id="rId17" Type="http://schemas.openxmlformats.org/officeDocument/2006/relationships/slide" Target="../slides/slide50.xml"/><Relationship Id="rId2" Type="http://schemas.openxmlformats.org/officeDocument/2006/relationships/tags" Target="../tags/tag40.xml"/><Relationship Id="rId16" Type="http://schemas.openxmlformats.org/officeDocument/2006/relationships/slide" Target="../slides/slide48.xml"/><Relationship Id="rId20" Type="http://schemas.openxmlformats.org/officeDocument/2006/relationships/slide" Target="../slides/slide3.xml"/><Relationship Id="rId1" Type="http://schemas.openxmlformats.org/officeDocument/2006/relationships/tags" Target="../tags/tag39.xml"/><Relationship Id="rId6" Type="http://schemas.openxmlformats.org/officeDocument/2006/relationships/slide" Target="../slides/slide34.xml"/><Relationship Id="rId11" Type="http://schemas.openxmlformats.org/officeDocument/2006/relationships/slide" Target="../slides/slide40.xml"/><Relationship Id="rId5" Type="http://schemas.openxmlformats.org/officeDocument/2006/relationships/slideMaster" Target="../slideMasters/slideMaster1.xml"/><Relationship Id="rId15" Type="http://schemas.openxmlformats.org/officeDocument/2006/relationships/slide" Target="../slides/slide46.xml"/><Relationship Id="rId10" Type="http://schemas.openxmlformats.org/officeDocument/2006/relationships/slide" Target="../slides/slide39.xml"/><Relationship Id="rId19" Type="http://schemas.openxmlformats.org/officeDocument/2006/relationships/slide" Target="../slides/slide52.xml"/><Relationship Id="rId4" Type="http://schemas.openxmlformats.org/officeDocument/2006/relationships/tags" Target="../tags/tag42.xml"/><Relationship Id="rId9" Type="http://schemas.openxmlformats.org/officeDocument/2006/relationships/slide" Target="../slides/slide38.xml"/><Relationship Id="rId14" Type="http://schemas.openxmlformats.org/officeDocument/2006/relationships/slide" Target="../slides/slide4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1693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020" y="0"/>
            <a:ext cx="12224385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-33020" y="4782185"/>
            <a:ext cx="12223750" cy="4248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-33020" y="5173345"/>
            <a:ext cx="12223750" cy="1684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02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Park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6670"/>
            <a:ext cx="12213590" cy="688467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-33015" y="-27312"/>
            <a:ext cx="12231683" cy="6883724"/>
          </a:xfrm>
          <a:prstGeom prst="rect">
            <a:avLst/>
          </a:prstGeom>
          <a:solidFill>
            <a:srgbClr val="548235">
              <a:alpha val="55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0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7"/>
          <p:cNvSpPr txBox="1"/>
          <p:nvPr userDrawn="1"/>
        </p:nvSpPr>
        <p:spPr>
          <a:xfrm>
            <a:off x="3071095" y="2781945"/>
            <a:ext cx="6038064" cy="83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本课结束</a:t>
            </a:r>
          </a:p>
        </p:txBody>
      </p:sp>
    </p:spTree>
    <p:extLst>
      <p:ext uri="{BB962C8B-B14F-4D97-AF65-F5344CB8AC3E}">
        <p14:creationId xmlns:p14="http://schemas.microsoft.com/office/powerpoint/2010/main" val="33190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ark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020" y="0"/>
            <a:ext cx="12221845" cy="518414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-33016" y="4783293"/>
            <a:ext cx="12222159" cy="4249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-33016" y="5174543"/>
            <a:ext cx="12222159" cy="1685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9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10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7" name="矩形 16"/>
          <p:cNvSpPr/>
          <p:nvPr userDrawn="1">
            <p:custDataLst>
              <p:tags r:id="rId5"/>
            </p:custDataLst>
          </p:nvPr>
        </p:nvSpPr>
        <p:spPr>
          <a:xfrm>
            <a:off x="0" y="1914333"/>
            <a:ext cx="12190413" cy="437997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6"/>
            </p:custDataLst>
          </p:nvPr>
        </p:nvSpPr>
        <p:spPr>
          <a:xfrm>
            <a:off x="833619" y="-20959"/>
            <a:ext cx="2605066" cy="1720613"/>
          </a:xfrm>
          <a:prstGeom prst="rect">
            <a:avLst/>
          </a:prstGeom>
          <a:solidFill>
            <a:srgbClr val="5482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4"/>
          <p:cNvSpPr/>
          <p:nvPr userDrawn="1">
            <p:custDataLst>
              <p:tags r:id="rId7"/>
            </p:custDataLst>
          </p:nvPr>
        </p:nvSpPr>
        <p:spPr>
          <a:xfrm>
            <a:off x="834253" y="389345"/>
            <a:ext cx="2604431" cy="13109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矩形 15"/>
          <p:cNvSpPr/>
          <p:nvPr userDrawn="1">
            <p:custDataLst>
              <p:tags r:id="rId8"/>
            </p:custDataLst>
          </p:nvPr>
        </p:nvSpPr>
        <p:spPr>
          <a:xfrm>
            <a:off x="956157" y="746966"/>
            <a:ext cx="2360623" cy="8968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课标</a:t>
            </a:r>
            <a:r>
              <a:rPr lang="zh-CN" altLang="zh-CN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</a:t>
            </a:r>
            <a:endParaRPr lang="zh-CN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4285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6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1670168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6" y="167679"/>
            <a:ext cx="1751737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156320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7" y="167679"/>
            <a:ext cx="2231354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74631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63491" y="18863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60358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3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33015" y="17021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诊断自测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4318926" y="189389"/>
            <a:ext cx="4673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</a:rPr>
              <a:t>概念思考辨析</a:t>
            </a:r>
            <a:r>
              <a:rPr lang="en-US" altLang="zh-CN" sz="2800" dirty="0" smtClean="0">
                <a:solidFill>
                  <a:schemeClr val="tx1"/>
                </a:solidFill>
              </a:rPr>
              <a:t>+</a:t>
            </a:r>
            <a:r>
              <a:rPr lang="zh-CN" altLang="en-US" sz="2800" dirty="0" smtClean="0">
                <a:solidFill>
                  <a:schemeClr val="tx1"/>
                </a:solidFill>
              </a:rPr>
              <a:t>教材经典改编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pic>
        <p:nvPicPr>
          <p:cNvPr id="14" name="image2.jpeg"/>
          <p:cNvPicPr/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5338" y="303585"/>
            <a:ext cx="1046212" cy="30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1">
            <a:hlinkClick r:id="rId6" action="ppaction://hlinksldjump"/>
          </p:cNvPr>
          <p:cNvSpPr>
            <a:spLocks noChangeArrowheads="1"/>
          </p:cNvSpPr>
          <p:nvPr userDrawn="1"/>
        </p:nvSpPr>
        <p:spPr bwMode="auto">
          <a:xfrm>
            <a:off x="2258719" y="6418161"/>
            <a:ext cx="246030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1</a:t>
            </a:r>
          </a:p>
        </p:txBody>
      </p:sp>
      <p:sp>
        <p:nvSpPr>
          <p:cNvPr id="11" name="Rectangle 21">
            <a:hlinkClick r:id="rId7" action="ppaction://hlinksldjump"/>
          </p:cNvPr>
          <p:cNvSpPr>
            <a:spLocks noChangeArrowheads="1"/>
          </p:cNvSpPr>
          <p:nvPr userDrawn="1"/>
        </p:nvSpPr>
        <p:spPr bwMode="auto">
          <a:xfrm>
            <a:off x="2555543" y="6418161"/>
            <a:ext cx="246031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2</a:t>
            </a:r>
          </a:p>
        </p:txBody>
      </p:sp>
      <p:sp>
        <p:nvSpPr>
          <p:cNvPr id="12" name="Rectangle 21">
            <a:hlinkClick r:id="rId8" action="ppaction://hlinksldjump"/>
          </p:cNvPr>
          <p:cNvSpPr>
            <a:spLocks noChangeArrowheads="1"/>
          </p:cNvSpPr>
          <p:nvPr userDrawn="1"/>
        </p:nvSpPr>
        <p:spPr bwMode="auto">
          <a:xfrm>
            <a:off x="2853954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3</a:t>
            </a:r>
          </a:p>
        </p:txBody>
      </p:sp>
      <p:sp>
        <p:nvSpPr>
          <p:cNvPr id="13" name="Rectangle 21">
            <a:hlinkClick r:id="rId9" action="ppaction://hlinksldjump"/>
          </p:cNvPr>
          <p:cNvSpPr>
            <a:spLocks noChangeArrowheads="1"/>
          </p:cNvSpPr>
          <p:nvPr userDrawn="1"/>
        </p:nvSpPr>
        <p:spPr bwMode="auto">
          <a:xfrm>
            <a:off x="3150778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4</a:t>
            </a:r>
          </a:p>
        </p:txBody>
      </p:sp>
      <p:sp>
        <p:nvSpPr>
          <p:cNvPr id="14" name="Rectangle 21">
            <a:hlinkClick r:id="rId10" action="ppaction://hlinksldjump"/>
          </p:cNvPr>
          <p:cNvSpPr>
            <a:spLocks noChangeArrowheads="1"/>
          </p:cNvSpPr>
          <p:nvPr userDrawn="1"/>
        </p:nvSpPr>
        <p:spPr bwMode="auto">
          <a:xfrm>
            <a:off x="3447602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5</a:t>
            </a:r>
          </a:p>
        </p:txBody>
      </p:sp>
      <p:sp>
        <p:nvSpPr>
          <p:cNvPr id="15" name="Rectangle 21">
            <a:hlinkClick r:id="rId11" action="ppaction://hlinksldjump"/>
          </p:cNvPr>
          <p:cNvSpPr>
            <a:spLocks noChangeArrowheads="1"/>
          </p:cNvSpPr>
          <p:nvPr userDrawn="1"/>
        </p:nvSpPr>
        <p:spPr bwMode="auto">
          <a:xfrm>
            <a:off x="3744426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6</a:t>
            </a:r>
          </a:p>
        </p:txBody>
      </p:sp>
      <p:sp>
        <p:nvSpPr>
          <p:cNvPr id="16" name="Rectangle 21">
            <a:hlinkClick r:id="rId12" action="ppaction://hlinksldjump"/>
          </p:cNvPr>
          <p:cNvSpPr>
            <a:spLocks noChangeArrowheads="1"/>
          </p:cNvSpPr>
          <p:nvPr userDrawn="1"/>
        </p:nvSpPr>
        <p:spPr bwMode="auto">
          <a:xfrm>
            <a:off x="4041249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7</a:t>
            </a:r>
          </a:p>
        </p:txBody>
      </p:sp>
      <p:sp>
        <p:nvSpPr>
          <p:cNvPr id="17" name="Rectangle 21">
            <a:hlinkClick r:id="rId13" action="ppaction://hlinksldjump"/>
          </p:cNvPr>
          <p:cNvSpPr>
            <a:spLocks noChangeArrowheads="1"/>
          </p:cNvSpPr>
          <p:nvPr userDrawn="1"/>
        </p:nvSpPr>
        <p:spPr bwMode="auto">
          <a:xfrm>
            <a:off x="4338074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8</a:t>
            </a:r>
          </a:p>
        </p:txBody>
      </p:sp>
      <p:sp>
        <p:nvSpPr>
          <p:cNvPr id="18" name="Rectangle 21">
            <a:hlinkClick r:id="rId14" action="ppaction://hlinksldjump"/>
          </p:cNvPr>
          <p:cNvSpPr>
            <a:spLocks noChangeArrowheads="1"/>
          </p:cNvSpPr>
          <p:nvPr userDrawn="1"/>
        </p:nvSpPr>
        <p:spPr bwMode="auto">
          <a:xfrm>
            <a:off x="4634897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9</a:t>
            </a:r>
          </a:p>
        </p:txBody>
      </p:sp>
      <p:sp>
        <p:nvSpPr>
          <p:cNvPr id="19" name="Rectangle 21">
            <a:hlinkClick r:id="rId15" action="ppaction://hlinksldjump"/>
          </p:cNvPr>
          <p:cNvSpPr>
            <a:spLocks noChangeArrowheads="1"/>
          </p:cNvSpPr>
          <p:nvPr userDrawn="1"/>
        </p:nvSpPr>
        <p:spPr bwMode="auto">
          <a:xfrm>
            <a:off x="493172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10</a:t>
            </a:r>
          </a:p>
        </p:txBody>
      </p:sp>
      <p:sp>
        <p:nvSpPr>
          <p:cNvPr id="20" name="Rectangle 21">
            <a:hlinkClick r:id="rId16" action="ppaction://hlinksldjump"/>
          </p:cNvPr>
          <p:cNvSpPr>
            <a:spLocks noChangeArrowheads="1"/>
          </p:cNvSpPr>
          <p:nvPr userDrawn="1"/>
        </p:nvSpPr>
        <p:spPr bwMode="auto">
          <a:xfrm>
            <a:off x="527775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11</a:t>
            </a:r>
          </a:p>
        </p:txBody>
      </p:sp>
      <p:sp>
        <p:nvSpPr>
          <p:cNvPr id="21" name="Rectangle 21">
            <a:hlinkClick r:id="rId17" action="ppaction://hlinksldjump"/>
          </p:cNvPr>
          <p:cNvSpPr>
            <a:spLocks noChangeArrowheads="1"/>
          </p:cNvSpPr>
          <p:nvPr userDrawn="1"/>
        </p:nvSpPr>
        <p:spPr bwMode="auto">
          <a:xfrm>
            <a:off x="562378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12</a:t>
            </a:r>
          </a:p>
        </p:txBody>
      </p:sp>
      <p:sp>
        <p:nvSpPr>
          <p:cNvPr id="22" name="Rectangle 21">
            <a:hlinkClick r:id="rId18" action="ppaction://hlinksldjump"/>
          </p:cNvPr>
          <p:cNvSpPr>
            <a:spLocks noChangeArrowheads="1"/>
          </p:cNvSpPr>
          <p:nvPr userDrawn="1"/>
        </p:nvSpPr>
        <p:spPr bwMode="auto">
          <a:xfrm>
            <a:off x="596981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13</a:t>
            </a:r>
          </a:p>
        </p:txBody>
      </p:sp>
      <p:sp>
        <p:nvSpPr>
          <p:cNvPr id="23" name="Rectangle 21">
            <a:hlinkClick r:id="rId19" action="ppaction://hlinksldjump"/>
          </p:cNvPr>
          <p:cNvSpPr>
            <a:spLocks noChangeArrowheads="1"/>
          </p:cNvSpPr>
          <p:nvPr userDrawn="1"/>
        </p:nvSpPr>
        <p:spPr bwMode="auto">
          <a:xfrm>
            <a:off x="631584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14</a:t>
            </a:r>
          </a:p>
        </p:txBody>
      </p:sp>
      <p:sp>
        <p:nvSpPr>
          <p:cNvPr id="26" name="动作按钮: 后退或前一项 25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>
            <a:hlinkClick r:id="rId20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389553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04924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51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6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9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18.png"/><Relationship Id="rId5" Type="http://schemas.openxmlformats.org/officeDocument/2006/relationships/tags" Target="../tags/tag68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24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9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tags" Target="../tags/tag8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tags" Target="../tags/tag91.xml"/><Relationship Id="rId7" Type="http://schemas.openxmlformats.org/officeDocument/2006/relationships/image" Target="../media/image6.jpg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image" Target="../media/image5.jp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tags" Target="../tags/tag9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slide" Target="slide33.xml"/><Relationship Id="rId4" Type="http://schemas.openxmlformats.org/officeDocument/2006/relationships/slide" Target="slide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4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4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4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4" Type="http://schemas.openxmlformats.org/officeDocument/2006/relationships/image" Target="../media/image5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6.png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image" Target="../media/image65.png"/><Relationship Id="rId5" Type="http://schemas.openxmlformats.org/officeDocument/2006/relationships/tags" Target="../tags/tag142.xml"/><Relationship Id="rId4" Type="http://schemas.openxmlformats.org/officeDocument/2006/relationships/image" Target="../media/image6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472036" y="4763921"/>
            <a:ext cx="6238063" cy="463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1300"/>
              </a:spcBef>
              <a:spcAft>
                <a:spcPts val="1300"/>
              </a:spcAft>
              <a:defRPr/>
            </a:pP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第四章</a:t>
            </a:r>
            <a:r>
              <a:rPr lang="zh-CN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三角函数</a:t>
            </a:r>
            <a:r>
              <a:rPr lang="en-US" altLang="zh-CN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解三角形</a:t>
            </a:r>
            <a:endParaRPr lang="zh-CN" alt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5"/>
          <p:cNvSpPr txBox="1"/>
          <p:nvPr/>
        </p:nvSpPr>
        <p:spPr>
          <a:xfrm>
            <a:off x="197836" y="5168421"/>
            <a:ext cx="11730099" cy="80021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fontAlgn="auto">
              <a:lnSpc>
                <a:spcPct val="100000"/>
              </a:lnSpc>
              <a:spcBef>
                <a:spcPts val="1400"/>
              </a:spcBef>
              <a:spcAft>
                <a:spcPts val="1450"/>
              </a:spcAft>
              <a:defRPr/>
            </a:pPr>
            <a:r>
              <a:rPr lang="zh-CN" altLang="en-US" sz="4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4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节　同角三角函数的基本关系及诱导公式</a:t>
            </a:r>
            <a:endParaRPr lang="zh-CN" altLang="en-US" sz="4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356777" y="0"/>
            <a:ext cx="2398083" cy="1329998"/>
            <a:chOff x="14872" y="0"/>
            <a:chExt cx="3777" cy="2094"/>
          </a:xfrm>
        </p:grpSpPr>
        <p:pic>
          <p:nvPicPr>
            <p:cNvPr id="11" name="图片 11" descr="创新设计字体-0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biLevel thresh="5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2" y="0"/>
              <a:ext cx="2151" cy="2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文本框 13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6421" y="851"/>
              <a:ext cx="2229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INNOVATIVE </a:t>
              </a:r>
            </a:p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DESIGN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254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2490103"/>
            <a:ext cx="12190413" cy="3719369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CBE9CE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341339" y="902785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B</a:t>
            </a:r>
            <a:endParaRPr lang="zh-CN" altLang="en-US" sz="30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35586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湘教必修一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P168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改编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是第三象限角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3558603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28151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2486010"/>
            <a:ext cx="12190413" cy="3713558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CBE9CE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130470" y="971336"/>
            <a:ext cx="40748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B</a:t>
            </a:r>
            <a:endParaRPr lang="zh-CN" altLang="en-US" sz="26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36227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人教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必修一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P195T5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改编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那么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altLang="zh-CN" sz="2600" b="1" smtClean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3622787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33269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1581847"/>
            <a:ext cx="12190413" cy="4663576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CBE9CE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0058026" y="320021"/>
                <a:ext cx="573747" cy="10562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026" y="320021"/>
                <a:ext cx="573747" cy="105625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915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北师大必修二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P24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8(3)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改编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:sin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915764"/>
              </a:xfrm>
              <a:prstGeom prst="rect">
                <a:avLst/>
              </a:prstGeom>
              <a:blipFill rotWithShape="0">
                <a:blip r:embed="rId4"/>
                <a:stretch>
                  <a:fillRect l="-947" b="-5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54545" y="1485551"/>
                <a:ext cx="11589417" cy="3670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r>
                      <a:rPr lang="en-US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45" y="1485551"/>
                <a:ext cx="11589417" cy="3670748"/>
              </a:xfrm>
              <a:prstGeom prst="rect">
                <a:avLst/>
              </a:prstGeom>
              <a:blipFill rotWithShape="0">
                <a:blip r:embed="rId5"/>
                <a:stretch>
                  <a:fillRect l="-947" b="-8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91399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五边形 12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燕尾形 13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18" name="文本框 44"/>
          <p:cNvSpPr txBox="1"/>
          <p:nvPr/>
        </p:nvSpPr>
        <p:spPr>
          <a:xfrm>
            <a:off x="4368165" y="2564765"/>
            <a:ext cx="65151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考点聚焦突破</a:t>
            </a:r>
          </a:p>
        </p:txBody>
      </p:sp>
      <p:sp>
        <p:nvSpPr>
          <p:cNvPr id="20" name="文本框 18"/>
          <p:cNvSpPr txBox="1"/>
          <p:nvPr>
            <p:custDataLst>
              <p:tags r:id="rId4"/>
            </p:custDataLst>
          </p:nvPr>
        </p:nvSpPr>
        <p:spPr>
          <a:xfrm>
            <a:off x="1104900" y="2341880"/>
            <a:ext cx="1929130" cy="172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21" name="文本框 10"/>
          <p:cNvSpPr txBox="1"/>
          <p:nvPr/>
        </p:nvSpPr>
        <p:spPr>
          <a:xfrm>
            <a:off x="4375785" y="3428365"/>
            <a:ext cx="4091305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KAODIANJUJIAOTUPO</a:t>
            </a:r>
          </a:p>
        </p:txBody>
      </p:sp>
    </p:spTree>
    <p:extLst>
      <p:ext uri="{BB962C8B-B14F-4D97-AF65-F5344CB8AC3E}">
        <p14:creationId xmlns:p14="http://schemas.microsoft.com/office/powerpoint/2010/main" val="10957619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0" y="3049599"/>
            <a:ext cx="12190413" cy="328805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矩形 34"/>
          <p:cNvSpPr/>
          <p:nvPr>
            <p:custDataLst>
              <p:tags r:id="rId3"/>
            </p:custDataLst>
          </p:nvPr>
        </p:nvSpPr>
        <p:spPr bwMode="auto">
          <a:xfrm>
            <a:off x="251427" y="-12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考点一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同角三角函数基本关系式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762958"/>
                <a:ext cx="11589417" cy="54514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角度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切弦互化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济南质检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	 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 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𝐧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𝜽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𝐧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𝜽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𝐬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sup>
                            </m:s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𝜽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𝐭𝐚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𝐧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sup>
                            </m:s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𝜽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𝐭𝐚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𝐧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𝜽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num>
                      <m:den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𝟏𝟔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den>
                        </m:f>
                      </m:num>
                      <m:den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𝟏𝟔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𝟗</m:t>
                                </m:r>
                              </m:den>
                            </m:f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62958"/>
                <a:ext cx="11589417" cy="5451429"/>
              </a:xfrm>
              <a:prstGeom prst="rect">
                <a:avLst/>
              </a:prstGeom>
              <a:blipFill rotWithShape="0">
                <a:blip r:embed="rId6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>
            <p:custDataLst>
              <p:tags r:id="rId4"/>
            </p:custDataLst>
          </p:nvPr>
        </p:nvSpPr>
        <p:spPr>
          <a:xfrm>
            <a:off x="8603169" y="1634063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32988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1774751"/>
            <a:ext cx="12190413" cy="451955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06929"/>
                <a:ext cx="11589417" cy="915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(2)(2023·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全国乙卷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06929"/>
                <a:ext cx="11589417" cy="915764"/>
              </a:xfrm>
              <a:prstGeom prst="rect">
                <a:avLst/>
              </a:prstGeom>
              <a:blipFill rotWithShape="0">
                <a:blip r:embed="rId4"/>
                <a:stretch>
                  <a:fillRect l="-947" b="-5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>
                <p:custDataLst>
                  <p:tags r:id="rId2"/>
                </p:custDataLst>
              </p:nvPr>
            </p:nvSpPr>
            <p:spPr>
              <a:xfrm>
                <a:off x="8448200" y="354870"/>
                <a:ext cx="827021" cy="9813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C00000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8448200" y="354870"/>
                <a:ext cx="827021" cy="981359"/>
              </a:xfrm>
              <a:prstGeom prst="rect">
                <a:avLst/>
              </a:prstGeom>
              <a:blipFill rotWithShape="0">
                <a:blip r:embed="rId6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43554" y="1518209"/>
                <a:ext cx="11589417" cy="16511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𝐭𝐚𝐧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𝜽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𝐬𝐢𝐧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𝜽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𝐜𝐨𝐬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𝜽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𝐬𝐢</m:t>
                              </m:r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𝐧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𝜽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𝐜𝐨</m:t>
                              </m:r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𝐬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𝜽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54" y="1518209"/>
                <a:ext cx="11589417" cy="1651158"/>
              </a:xfrm>
              <a:prstGeom prst="rect">
                <a:avLst/>
              </a:prstGeom>
              <a:blipFill rotWithShape="0">
                <a:blip r:embed="rId7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554545" y="2620116"/>
                <a:ext cx="11589417" cy="21180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𝜽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𝟓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𝐜𝐨𝐬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𝜽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𝟓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45" y="2620116"/>
                <a:ext cx="11589417" cy="2118080"/>
              </a:xfrm>
              <a:prstGeom prst="rect">
                <a:avLst/>
              </a:prstGeom>
              <a:blipFill rotWithShape="0">
                <a:blip r:embed="rId8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15589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2179648"/>
                <a:ext cx="11589417" cy="32931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同角三角函数关系式的应用方法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利用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可实现角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的正弦、余弦的互化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利用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可实现角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的弦切互化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当分式中分子与分母是关于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的齐次式时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往往转化为关于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的式子求解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2179648"/>
                <a:ext cx="11589417" cy="3293146"/>
              </a:xfrm>
              <a:prstGeom prst="rect">
                <a:avLst/>
              </a:prstGeom>
              <a:blipFill rotWithShape="0">
                <a:blip r:embed="rId6"/>
                <a:stretch>
                  <a:fillRect l="-947" r="-631" b="-37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89656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621443"/>
                <a:ext cx="11589417" cy="3290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角度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”“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积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转换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多选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则下列结论正确的是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B.cos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C.tan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D.sin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3290516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9292067" y="1485551"/>
            <a:ext cx="9957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ABD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7135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643215"/>
                <a:ext cx="11589417" cy="55516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&lt;π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e>
                    </m:ra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𝟐𝟒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𝟐𝟓</m:t>
                                </m:r>
                              </m:den>
                            </m:f>
                          </m:e>
                        </m:d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𝟒𝟗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𝟐𝟓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43215"/>
                <a:ext cx="11589417" cy="5551648"/>
              </a:xfrm>
              <a:prstGeom prst="rect">
                <a:avLst/>
              </a:prstGeom>
              <a:blipFill rotWithShape="0">
                <a:blip r:embed="rId3"/>
                <a:stretch>
                  <a:fillRect l="-947" b="-2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8421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312448" y="2181729"/>
                <a:ext cx="11411052" cy="22463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正弦、余弦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±cos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的应用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±cos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通过平方关系联系到一起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±cos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=1±2sin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48" y="2181729"/>
                <a:ext cx="11411052" cy="2246384"/>
              </a:xfrm>
              <a:prstGeom prst="rect">
                <a:avLst/>
              </a:prstGeom>
              <a:blipFill rotWithShape="0">
                <a:blip r:embed="rId6"/>
                <a:stretch>
                  <a:fillRect l="-9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75291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777883" y="1974037"/>
                <a:ext cx="10879599" cy="3277994"/>
              </a:xfrm>
              <a:prstGeom prst="rect">
                <a:avLst/>
              </a:prstGeom>
              <a:noFill/>
            </p:spPr>
            <p:txBody>
              <a:bodyPr wrap="square" lIns="121898" tIns="60948" rIns="121898" bIns="60948">
                <a:no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理解同角三角函数的基本关系式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endParaRPr lang="en-US" altLang="zh-CN" sz="2600" b="1" smtClean="0">
                  <a:latin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能利用单位圆中的对称性推导出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6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𝛑</m:t>
                    </m:r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的正弦、余弦、正切的诱导公式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83" y="1974037"/>
                <a:ext cx="10879599" cy="3277994"/>
              </a:xfrm>
              <a:prstGeom prst="rect">
                <a:avLst/>
              </a:prstGeom>
              <a:blipFill rotWithShape="0">
                <a:blip r:embed="rId2"/>
                <a:stretch>
                  <a:fillRect l="-7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73409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592967"/>
            <a:ext cx="12190413" cy="366697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621443"/>
                <a:ext cx="11589417" cy="54450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445017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8676644" y="920667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8212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69382" y="621443"/>
                <a:ext cx="11589417" cy="26983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ra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2698367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40723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1712561"/>
            <a:ext cx="12190413" cy="448140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>
                <p:custDataLst>
                  <p:tags r:id="rId2"/>
                </p:custDataLst>
              </p:nvPr>
            </p:nvSpPr>
            <p:spPr>
              <a:xfrm>
                <a:off x="8501592" y="377342"/>
                <a:ext cx="1273233" cy="9355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zh-CN" altLang="zh-CN" sz="2600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e>
                          </m:rad>
                          <m:r>
                            <a:rPr lang="en-US" altLang="zh-CN" sz="26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zh-CN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zh-CN" altLang="en-US" sz="2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8501592" y="377342"/>
                <a:ext cx="1273233" cy="9355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915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徐州调研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915764"/>
              </a:xfrm>
              <a:prstGeom prst="rect">
                <a:avLst/>
              </a:prstGeom>
              <a:blipFill rotWithShape="0">
                <a:blip r:embed="rId6"/>
                <a:stretch>
                  <a:fillRect l="-947" b="-5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1649922"/>
                <a:ext cx="11589417" cy="42963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𝜽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𝜽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1649922"/>
                <a:ext cx="11589417" cy="4296369"/>
              </a:xfrm>
              <a:prstGeom prst="rect">
                <a:avLst/>
              </a:prstGeom>
              <a:blipFill rotWithShape="0">
                <a:blip r:embed="rId7"/>
                <a:stretch>
                  <a:fillRect l="-947" b="-7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06978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973910"/>
            <a:ext cx="12190413" cy="429890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 bwMode="auto">
          <a:xfrm>
            <a:off x="251427" y="146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考点二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诱导公式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9568688" y="1036651"/>
            <a:ext cx="35137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</a:rPr>
              <a:t>0</a:t>
            </a:r>
            <a:endParaRPr lang="zh-CN" altLang="en-US" sz="26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781100"/>
                <a:ext cx="11589417" cy="915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81100"/>
                <a:ext cx="11589417" cy="915764"/>
              </a:xfrm>
              <a:prstGeom prst="rect">
                <a:avLst/>
              </a:prstGeom>
              <a:blipFill rotWithShape="0">
                <a:blip r:embed="rId5"/>
                <a:stretch>
                  <a:fillRect l="-947" b="-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421782" y="1990410"/>
                <a:ext cx="11589417" cy="3610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𝜽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𝜽</m:t>
                            </m:r>
                          </m:e>
                        </m:d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1990410"/>
                <a:ext cx="11589417" cy="3610540"/>
              </a:xfrm>
              <a:prstGeom prst="rect">
                <a:avLst/>
              </a:prstGeom>
              <a:blipFill rotWithShape="0">
                <a:blip r:embed="rId6"/>
                <a:stretch>
                  <a:fillRect l="-947" b="-5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88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0" y="1689295"/>
            <a:ext cx="12190413" cy="457148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621443"/>
                <a:ext cx="11589417" cy="888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化简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𝟐𝟑𝟎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𝟖𝟓𝟎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888769"/>
              </a:xfrm>
              <a:prstGeom prst="rect">
                <a:avLst/>
              </a:prstGeom>
              <a:blipFill rotWithShape="0">
                <a:blip r:embed="rId4"/>
                <a:stretch>
                  <a:fillRect l="-947" b="-61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3622625" y="732658"/>
            <a:ext cx="1430200" cy="623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600" b="1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40°</a:t>
            </a:r>
            <a:endParaRPr lang="zh-CN" altLang="zh-CN" sz="26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1613853"/>
                <a:ext cx="11589417" cy="41922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𝟐𝟑𝟎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𝟖𝟓𝟎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𝟑𝟔𝟎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𝟑𝟔𝟎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𝟑𝟔𝟎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𝟏𝟖𝟎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°)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𝟓𝟎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𝟓𝟎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den>
                        </m:f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𝟓𝟎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𝟓𝟎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°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40°.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1613853"/>
                <a:ext cx="11589417" cy="4192238"/>
              </a:xfrm>
              <a:prstGeom prst="rect">
                <a:avLst/>
              </a:prstGeom>
              <a:blipFill rotWithShape="0">
                <a:blip r:embed="rId5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03668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12448" y="2181729"/>
            <a:ext cx="11411052" cy="362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诱导公式的应用步骤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任意负角的三角函数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任意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正角的三角函数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2π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内的角的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三角函数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锐角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三角函数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诱导公式的两个应用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求值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负化正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大化小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化到锐角为终了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化简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统一角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统一名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同角名少为终了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image19.jpeg" descr="source:si_idp1741589024;FounderCES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8573" y="2784397"/>
            <a:ext cx="1728216" cy="706808"/>
          </a:xfrm>
          <a:prstGeom prst="rect">
            <a:avLst/>
          </a:prstGeom>
        </p:spPr>
      </p:pic>
      <p:pic>
        <p:nvPicPr>
          <p:cNvPr id="20" name="image20.jpeg" descr="source:si_idp1741602976;FounderCES"/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00067" y="2738035"/>
            <a:ext cx="2077818" cy="605012"/>
          </a:xfrm>
          <a:prstGeom prst="rect">
            <a:avLst/>
          </a:prstGeom>
        </p:spPr>
      </p:pic>
      <p:pic>
        <p:nvPicPr>
          <p:cNvPr id="21" name="image21.jpeg" descr="source:si_idp1741626016;FounderCES"/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90460" y="3448598"/>
            <a:ext cx="1643816" cy="62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033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975513"/>
            <a:ext cx="12190413" cy="326792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5683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则下列等式恒成立的是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A.sin(3π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		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	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sin(3π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)=sin(π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683222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6830374" y="715526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8925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1806172"/>
            <a:ext cx="12190413" cy="443703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9382" y="937799"/>
            <a:ext cx="11589417" cy="623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求值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:tan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780°cos(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140°)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560°·cos(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050°)=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>
                <p:custDataLst>
                  <p:tags r:id="rId2"/>
                </p:custDataLst>
              </p:nvPr>
            </p:nvSpPr>
            <p:spPr>
              <a:xfrm>
                <a:off x="9142492" y="209474"/>
                <a:ext cx="1240596" cy="1277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3200" b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32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3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zh-CN" altLang="zh-CN" sz="14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9142492" y="209474"/>
                <a:ext cx="1240596" cy="127701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1690692"/>
                <a:ext cx="11589417" cy="27751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原式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=tan(2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60°)cos(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sin(4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120°)cos(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30°)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60°cos(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60°)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120°cos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30°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1690692"/>
                <a:ext cx="11589417" cy="2775183"/>
              </a:xfrm>
              <a:prstGeom prst="rect">
                <a:avLst/>
              </a:prstGeom>
              <a:blipFill rotWithShape="0">
                <a:blip r:embed="rId6"/>
                <a:stretch>
                  <a:fillRect l="-947" b="-15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4767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0" y="2831258"/>
            <a:ext cx="12190413" cy="33968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 bwMode="auto">
          <a:xfrm>
            <a:off x="251427" y="19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考点三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基本关系式和诱导公式的综合应用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752072"/>
                <a:ext cx="11589417" cy="36346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</m: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</m: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化简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题意得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f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52072"/>
                <a:ext cx="11589417" cy="3634649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437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815764"/>
            <a:ext cx="12190413" cy="441156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752072"/>
                <a:ext cx="11589417" cy="5481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</m:d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52072"/>
                <a:ext cx="11589417" cy="5481885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04311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8"/>
          <p:cNvSpPr/>
          <p:nvPr/>
        </p:nvSpPr>
        <p:spPr bwMode="auto">
          <a:xfrm>
            <a:off x="-2" y="2611947"/>
            <a:ext cx="4837438" cy="1712353"/>
          </a:xfrm>
          <a:custGeom>
            <a:avLst/>
            <a:gdLst/>
            <a:ahLst/>
            <a:cxnLst/>
            <a:rect l="l" t="t" r="r" b="b"/>
            <a:pathLst>
              <a:path w="4310745" h="1283968">
                <a:moveTo>
                  <a:pt x="1089668" y="0"/>
                </a:moveTo>
                <a:lnTo>
                  <a:pt x="3526973" y="0"/>
                </a:lnTo>
                <a:lnTo>
                  <a:pt x="4310745" y="1269454"/>
                </a:lnTo>
                <a:lnTo>
                  <a:pt x="1089668" y="1283968"/>
                </a:lnTo>
                <a:close/>
                <a:moveTo>
                  <a:pt x="0" y="0"/>
                </a:moveTo>
                <a:lnTo>
                  <a:pt x="1089667" y="0"/>
                </a:lnTo>
                <a:lnTo>
                  <a:pt x="1089667" y="1283968"/>
                </a:lnTo>
                <a:lnTo>
                  <a:pt x="0" y="1283968"/>
                </a:lnTo>
                <a:close/>
              </a:path>
            </a:pathLst>
          </a:custGeom>
          <a:solidFill>
            <a:srgbClr val="5482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015234" y="2688154"/>
            <a:ext cx="2902842" cy="1199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r>
              <a:rPr lang="en-US" altLang="zh-CN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108062" y="3679592"/>
            <a:ext cx="2098700" cy="502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266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665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307938" y="1710102"/>
            <a:ext cx="3110318" cy="913218"/>
            <a:chOff x="4307938" y="1710102"/>
            <a:chExt cx="3110318" cy="913218"/>
          </a:xfrm>
        </p:grpSpPr>
        <p:sp>
          <p:nvSpPr>
            <p:cNvPr id="8" name="TextBox 7">
              <a:hlinkClick r:id="rId3" action="ppaction://hlinksldjump"/>
            </p:cNvPr>
            <p:cNvSpPr txBox="1"/>
            <p:nvPr/>
          </p:nvSpPr>
          <p:spPr bwMode="auto">
            <a:xfrm>
              <a:off x="5201125" y="1752776"/>
              <a:ext cx="2217131" cy="5017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zh-CN" altLang="en-US" sz="2665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知识诊断自测</a:t>
              </a:r>
            </a:p>
          </p:txBody>
        </p:sp>
        <p:sp>
          <p:nvSpPr>
            <p:cNvPr id="16" name="TextBox 15">
              <a:hlinkClick r:id="rId3" action="ppaction://hlinksldjump"/>
            </p:cNvPr>
            <p:cNvSpPr txBox="1"/>
            <p:nvPr/>
          </p:nvSpPr>
          <p:spPr>
            <a:xfrm>
              <a:off x="4307938" y="1710102"/>
              <a:ext cx="811335" cy="913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 dirty="0">
                  <a:solidFill>
                    <a:srgbClr val="548235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999339" y="2962903"/>
            <a:ext cx="3104980" cy="913218"/>
            <a:chOff x="4999339" y="2962903"/>
            <a:chExt cx="3104980" cy="913218"/>
          </a:xfrm>
        </p:grpSpPr>
        <p:sp>
          <p:nvSpPr>
            <p:cNvPr id="12" name="TextBox 11">
              <a:hlinkClick r:id="rId4" action="ppaction://hlinksldjump"/>
            </p:cNvPr>
            <p:cNvSpPr txBox="1"/>
            <p:nvPr/>
          </p:nvSpPr>
          <p:spPr bwMode="auto">
            <a:xfrm>
              <a:off x="5887187" y="3012193"/>
              <a:ext cx="2217132" cy="5017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665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考点聚焦突破</a:t>
              </a:r>
            </a:p>
          </p:txBody>
        </p:sp>
        <p:sp>
          <p:nvSpPr>
            <p:cNvPr id="17" name="TextBox 16">
              <a:hlinkClick r:id="rId4" action="ppaction://hlinksldjump"/>
            </p:cNvPr>
            <p:cNvSpPr txBox="1"/>
            <p:nvPr/>
          </p:nvSpPr>
          <p:spPr>
            <a:xfrm>
              <a:off x="4999339" y="2962903"/>
              <a:ext cx="894681" cy="913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 dirty="0">
                  <a:solidFill>
                    <a:srgbClr val="548235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712912" y="4110924"/>
            <a:ext cx="3040374" cy="913218"/>
            <a:chOff x="5712912" y="4110924"/>
            <a:chExt cx="3040374" cy="913218"/>
          </a:xfrm>
        </p:grpSpPr>
        <p:sp>
          <p:nvSpPr>
            <p:cNvPr id="10" name="TextBox 9">
              <a:hlinkClick r:id="rId5" action="ppaction://hlinksldjump"/>
            </p:cNvPr>
            <p:cNvSpPr txBox="1"/>
            <p:nvPr/>
          </p:nvSpPr>
          <p:spPr bwMode="auto">
            <a:xfrm>
              <a:off x="6519982" y="4207367"/>
              <a:ext cx="2233304" cy="5024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665" b="1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课时对点精练</a:t>
              </a:r>
              <a:endParaRPr lang="zh-CN" altLang="en-US" sz="2665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17">
              <a:hlinkClick r:id="rId5" action="ppaction://hlinksldjump"/>
            </p:cNvPr>
            <p:cNvSpPr txBox="1"/>
            <p:nvPr/>
          </p:nvSpPr>
          <p:spPr>
            <a:xfrm>
              <a:off x="5712912" y="4110924"/>
              <a:ext cx="913914" cy="913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 dirty="0">
                  <a:solidFill>
                    <a:srgbClr val="548235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</p:grpSp>
      <p:sp>
        <p:nvSpPr>
          <p:cNvPr id="20" name="矩形 34"/>
          <p:cNvSpPr/>
          <p:nvPr/>
        </p:nvSpPr>
        <p:spPr bwMode="auto">
          <a:xfrm>
            <a:off x="9315242" y="2607161"/>
            <a:ext cx="2893192" cy="1717138"/>
          </a:xfrm>
          <a:custGeom>
            <a:avLst/>
            <a:gdLst>
              <a:gd name="connsiteX0" fmla="*/ 0 w 1055077"/>
              <a:gd name="connsiteY0" fmla="*/ 0 h 1283968"/>
              <a:gd name="connsiteX1" fmla="*/ 1055077 w 1055077"/>
              <a:gd name="connsiteY1" fmla="*/ 0 h 1283968"/>
              <a:gd name="connsiteX2" fmla="*/ 1055077 w 1055077"/>
              <a:gd name="connsiteY2" fmla="*/ 1283968 h 1283968"/>
              <a:gd name="connsiteX3" fmla="*/ 0 w 1055077"/>
              <a:gd name="connsiteY3" fmla="*/ 1283968 h 1283968"/>
              <a:gd name="connsiteX4" fmla="*/ 0 w 1055077"/>
              <a:gd name="connsiteY4" fmla="*/ 0 h 1283968"/>
              <a:gd name="connsiteX0-1" fmla="*/ 0 w 1606620"/>
              <a:gd name="connsiteY0-2" fmla="*/ 0 h 1283968"/>
              <a:gd name="connsiteX1-3" fmla="*/ 1606620 w 1606620"/>
              <a:gd name="connsiteY1-4" fmla="*/ 0 h 1283968"/>
              <a:gd name="connsiteX2-5" fmla="*/ 1606620 w 1606620"/>
              <a:gd name="connsiteY2-6" fmla="*/ 1283968 h 1283968"/>
              <a:gd name="connsiteX3-7" fmla="*/ 551543 w 1606620"/>
              <a:gd name="connsiteY3-8" fmla="*/ 1283968 h 1283968"/>
              <a:gd name="connsiteX4-9" fmla="*/ 0 w 1606620"/>
              <a:gd name="connsiteY4-10" fmla="*/ 0 h 1283968"/>
              <a:gd name="connsiteX0-11" fmla="*/ 0 w 1833140"/>
              <a:gd name="connsiteY0-12" fmla="*/ 9525 h 1293493"/>
              <a:gd name="connsiteX1-13" fmla="*/ 1833140 w 1833140"/>
              <a:gd name="connsiteY1-14" fmla="*/ 0 h 1293493"/>
              <a:gd name="connsiteX2-15" fmla="*/ 1606620 w 1833140"/>
              <a:gd name="connsiteY2-16" fmla="*/ 1293493 h 1293493"/>
              <a:gd name="connsiteX3-17" fmla="*/ 551543 w 1833140"/>
              <a:gd name="connsiteY3-18" fmla="*/ 1293493 h 1293493"/>
              <a:gd name="connsiteX4-19" fmla="*/ 0 w 1833140"/>
              <a:gd name="connsiteY4-20" fmla="*/ 9525 h 1293493"/>
              <a:gd name="connsiteX0-21" fmla="*/ 0 w 1833140"/>
              <a:gd name="connsiteY0-22" fmla="*/ 9525 h 1293493"/>
              <a:gd name="connsiteX1-23" fmla="*/ 1833140 w 1833140"/>
              <a:gd name="connsiteY1-24" fmla="*/ 0 h 1293493"/>
              <a:gd name="connsiteX2-25" fmla="*/ 1833140 w 1833140"/>
              <a:gd name="connsiteY2-26" fmla="*/ 1293493 h 1293493"/>
              <a:gd name="connsiteX3-27" fmla="*/ 551543 w 1833140"/>
              <a:gd name="connsiteY3-28" fmla="*/ 1293493 h 1293493"/>
              <a:gd name="connsiteX4-29" fmla="*/ 0 w 1833140"/>
              <a:gd name="connsiteY4-30" fmla="*/ 9525 h 1293493"/>
              <a:gd name="connsiteX0-31" fmla="*/ 0 w 1833140"/>
              <a:gd name="connsiteY0-32" fmla="*/ 0 h 1283968"/>
              <a:gd name="connsiteX1-33" fmla="*/ 1833140 w 1833140"/>
              <a:gd name="connsiteY1-34" fmla="*/ 8288 h 1283968"/>
              <a:gd name="connsiteX2-35" fmla="*/ 1833140 w 1833140"/>
              <a:gd name="connsiteY2-36" fmla="*/ 1283968 h 1283968"/>
              <a:gd name="connsiteX3-37" fmla="*/ 551543 w 1833140"/>
              <a:gd name="connsiteY3-38" fmla="*/ 1283968 h 1283968"/>
              <a:gd name="connsiteX4-39" fmla="*/ 0 w 1833140"/>
              <a:gd name="connsiteY4-40" fmla="*/ 0 h 1283968"/>
              <a:gd name="connsiteX0-41" fmla="*/ 0 w 1843227"/>
              <a:gd name="connsiteY0-42" fmla="*/ 3587 h 1287555"/>
              <a:gd name="connsiteX1-43" fmla="*/ 1843227 w 1843227"/>
              <a:gd name="connsiteY1-44" fmla="*/ 0 h 1287555"/>
              <a:gd name="connsiteX2-45" fmla="*/ 1833140 w 1843227"/>
              <a:gd name="connsiteY2-46" fmla="*/ 1287555 h 1287555"/>
              <a:gd name="connsiteX3-47" fmla="*/ 551543 w 1843227"/>
              <a:gd name="connsiteY3-48" fmla="*/ 1287555 h 1287555"/>
              <a:gd name="connsiteX4-49" fmla="*/ 0 w 1843227"/>
              <a:gd name="connsiteY4-50" fmla="*/ 3587 h 1287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43227" h="1287555">
                <a:moveTo>
                  <a:pt x="0" y="3587"/>
                </a:moveTo>
                <a:lnTo>
                  <a:pt x="1843227" y="0"/>
                </a:lnTo>
                <a:cubicBezTo>
                  <a:pt x="1839865" y="429185"/>
                  <a:pt x="1836502" y="858370"/>
                  <a:pt x="1833140" y="1287555"/>
                </a:cubicBezTo>
                <a:lnTo>
                  <a:pt x="551543" y="1287555"/>
                </a:lnTo>
                <a:lnTo>
                  <a:pt x="0" y="3587"/>
                </a:lnTo>
                <a:close/>
              </a:path>
            </a:pathLst>
          </a:custGeom>
          <a:solidFill>
            <a:srgbClr val="70AD4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66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/>
    </mc:Choice>
    <mc:Fallback xmlns="">
      <p:transition spd="med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2447" y="2181729"/>
            <a:ext cx="11615487" cy="1824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利用同角三角函数关系式和诱导公式求值或化简时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关键是寻求条件、结论间的联系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灵活使用公式进行变形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注意角的范围对三角函数符号的影响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5105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2334502"/>
            <a:ext cx="12190413" cy="393149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32329"/>
                <a:ext cx="11589417" cy="5533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丽水模拟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那么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𝟏𝟒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.±2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ra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𝟏𝟒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𝟕</m:t>
                                </m:r>
                              </m:den>
                            </m:f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𝟏𝟒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=±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𝟏𝟒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</m:d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𝟏𝟒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𝟏𝟒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</m: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𝟏𝟒</m:t>
                                </m:r>
                              </m:den>
                            </m:f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=±2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32329"/>
                <a:ext cx="11589417" cy="5533438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9629633" y="835270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1028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2567555"/>
            <a:ext cx="12190413" cy="363066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5008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(2)(2024·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衡水模拟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D.2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由诱导公式可得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因此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008487"/>
              </a:xfrm>
              <a:prstGeom prst="rect">
                <a:avLst/>
              </a:prstGeom>
              <a:blipFill rotWithShape="0">
                <a:blip r:embed="rId4"/>
                <a:stretch>
                  <a:fillRect l="-947" r="-18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11239036" y="920667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6058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五边形 12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燕尾形 13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18" name="文本框 44"/>
          <p:cNvSpPr txBox="1"/>
          <p:nvPr/>
        </p:nvSpPr>
        <p:spPr>
          <a:xfrm>
            <a:off x="4368165" y="2564765"/>
            <a:ext cx="65151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课时对点精练</a:t>
            </a:r>
            <a:endParaRPr lang="zh-CN" altLang="en-US" sz="4800" b="1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8"/>
          <p:cNvSpPr txBox="1"/>
          <p:nvPr>
            <p:custDataLst>
              <p:tags r:id="rId4"/>
            </p:custDataLst>
          </p:nvPr>
        </p:nvSpPr>
        <p:spPr>
          <a:xfrm>
            <a:off x="1104900" y="2341880"/>
            <a:ext cx="1929130" cy="172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21" name="文本框 10"/>
          <p:cNvSpPr txBox="1"/>
          <p:nvPr/>
        </p:nvSpPr>
        <p:spPr>
          <a:xfrm>
            <a:off x="4375785" y="3428365"/>
            <a:ext cx="4071620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 err="1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KESHIDUIDIANJINGLIAN</a:t>
            </a:r>
            <a:r>
              <a:rPr lang="en-US" altLang="zh-CN" sz="1600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1600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18625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2724261"/>
            <a:ext cx="12190413" cy="347597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492501"/>
                <a:ext cx="11589417" cy="38179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一、单选题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600°=(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600°=sin(240°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360°)=sin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240°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=sin(180°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60°)=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60°=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3817968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400975" y="1191124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24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>
            <p:custDataLst>
              <p:tags r:id="rId1"/>
            </p:custDataLst>
          </p:nvPr>
        </p:nvSpPr>
        <p:spPr>
          <a:xfrm>
            <a:off x="0" y="2995981"/>
            <a:ext cx="12190413" cy="325572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269382" y="492501"/>
                <a:ext cx="11589417" cy="50786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成都联考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的顶点在坐标原点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始边为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轴的非负半轴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终边位于第二象限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的终边位于第二象限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078634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5684924" y="1374493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36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2205699"/>
            <a:ext cx="12190413" cy="403831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48957"/>
                <a:ext cx="11589417" cy="59361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合肥质检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因为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4sin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4tan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48957"/>
                <a:ext cx="11589417" cy="5936112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6505488" y="704640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28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12570"/>
            <a:ext cx="12190413" cy="624560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492501"/>
                <a:ext cx="11589417" cy="3485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法二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因为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3485313"/>
              </a:xfrm>
              <a:prstGeom prst="rect">
                <a:avLst/>
              </a:prstGeom>
              <a:blipFill rotWithShape="0">
                <a:blip r:embed="rId3"/>
                <a:stretch>
                  <a:fillRect l="-947" b="-8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955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2448883"/>
            <a:ext cx="12190413" cy="380162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492501"/>
                <a:ext cx="11589417" cy="37538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张家口模拟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3753848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8298729" y="802611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7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0" y="2177176"/>
            <a:ext cx="12190413" cy="401861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58496" y="601525"/>
                <a:ext cx="11589417" cy="53802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25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信阳联考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5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5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5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5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d>
                              <m:d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𝛑</m:t>
                                    </m:r>
                                  </m:num>
                                  <m:den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𝟏𝟐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  <m:d>
                              <m:d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𝜶</m:t>
                                </m:r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𝛑</m:t>
                                    </m:r>
                                  </m:num>
                                  <m:den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𝟏𝟐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5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5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496" y="601525"/>
                <a:ext cx="11589417" cy="5380255"/>
              </a:xfrm>
              <a:prstGeom prst="rect">
                <a:avLst/>
              </a:prstGeom>
              <a:blipFill rotWithShape="0">
                <a:blip r:embed="rId4"/>
                <a:stretch>
                  <a:fillRect l="-946" b="-1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>
            <p:custDataLst>
              <p:tags r:id="rId2"/>
            </p:custDataLst>
          </p:nvPr>
        </p:nvSpPr>
        <p:spPr>
          <a:xfrm>
            <a:off x="10383415" y="813497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0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五边形 8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燕尾形 9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367596" y="2565359"/>
            <a:ext cx="6514252" cy="830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知识诊断自测</a:t>
            </a:r>
          </a:p>
        </p:txBody>
      </p:sp>
      <p:sp>
        <p:nvSpPr>
          <p:cNvPr id="19" name="文本框 18"/>
          <p:cNvSpPr txBox="1"/>
          <p:nvPr>
            <p:custDataLst>
              <p:tags r:id="rId4"/>
            </p:custDataLst>
          </p:nvPr>
        </p:nvSpPr>
        <p:spPr>
          <a:xfrm>
            <a:off x="1104756" y="2342422"/>
            <a:ext cx="1928879" cy="172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375216" y="3429159"/>
            <a:ext cx="4052042" cy="337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ZHISHIZHENDUANZICE</a:t>
            </a:r>
          </a:p>
        </p:txBody>
      </p:sp>
    </p:spTree>
    <p:extLst>
      <p:ext uri="{BB962C8B-B14F-4D97-AF65-F5344CB8AC3E}">
        <p14:creationId xmlns:p14="http://schemas.microsoft.com/office/powerpoint/2010/main" val="33668404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418660"/>
            <a:ext cx="12190413" cy="376398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5384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衡阳联考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      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  C.2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	D.4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384103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9119584" y="769956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19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2449254"/>
            <a:ext cx="12190413" cy="376398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492501"/>
                <a:ext cx="11589417" cy="5584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海口诊断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3tan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3=0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584414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8709302" y="769956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0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997739"/>
            <a:ext cx="12190413" cy="329656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492501"/>
                <a:ext cx="11589417" cy="53585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定义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都是任意角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若满足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则称角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广义互余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下列角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可能与角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广义互余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B.cos(</a:t>
                </a:r>
                <a14:m>
                  <m:oMath xmlns:m="http://schemas.openxmlformats.org/officeDocument/2006/math">
                    <m:r>
                      <a:rPr lang="en-US" altLang="zh-CN" sz="26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𝛑</m:t>
                    </m:r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C.tan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D.tan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符合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358518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6732896" y="1486115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2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481615"/>
                <a:ext cx="11589417" cy="55867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不符合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不符合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不符合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81615"/>
                <a:ext cx="11589417" cy="5586786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778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338518" y="492501"/>
                <a:ext cx="11589417" cy="4255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二、多选题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>
                    <a:latin typeface="宋体" panose="02010600030101010101" pitchFamily="2" charset="-122"/>
                    <a:cs typeface="Cambria Math" panose="02040503050406030204" pitchFamily="18" charset="0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下列结论正确的是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A.sin(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C.tan(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D.cos(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18" y="492501"/>
                <a:ext cx="11589417" cy="4255332"/>
              </a:xfrm>
              <a:prstGeom prst="rect">
                <a:avLst/>
              </a:prstGeom>
              <a:blipFill rotWithShape="0">
                <a:blip r:embed="rId3"/>
                <a:stretch>
                  <a:fillRect l="-947" b="-10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5241984" y="1204208"/>
            <a:ext cx="9957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ABC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9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-20719"/>
            <a:ext cx="12190413" cy="624560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338518" y="673103"/>
                <a:ext cx="11589417" cy="36893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>
                    <a:latin typeface="宋体" panose="02010600030101010101" pitchFamily="2" charset="-122"/>
                    <a:cs typeface="Cambria Math" panose="02040503050406030204" pitchFamily="18" charset="0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有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CN" sz="26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𝛑</m:t>
                    </m:r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)=sin(</a:t>
                </a:r>
                <a14:m>
                  <m:oMath xmlns:m="http://schemas.openxmlformats.org/officeDocument/2006/math">
                    <m:r>
                      <a:rPr lang="en-US" altLang="zh-CN" sz="26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𝛑</m:t>
                    </m:r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=sin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)=tan(</a:t>
                </a:r>
                <a14:m>
                  <m:oMath xmlns:m="http://schemas.openxmlformats.org/officeDocument/2006/math">
                    <m:r>
                      <a:rPr lang="en-US" altLang="zh-CN" sz="26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𝛑</m:t>
                    </m:r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)=cos(</a:t>
                </a:r>
                <a14:m>
                  <m:oMath xmlns:m="http://schemas.openxmlformats.org/officeDocument/2006/math">
                    <m:r>
                      <a:rPr lang="en-US" altLang="zh-CN" sz="26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𝛑</m:t>
                    </m:r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18" y="673103"/>
                <a:ext cx="11589417" cy="3689343"/>
              </a:xfrm>
              <a:prstGeom prst="rect">
                <a:avLst/>
              </a:prstGeom>
              <a:blipFill rotWithShape="0">
                <a:blip r:embed="rId3"/>
                <a:stretch>
                  <a:fillRect l="-947" b="-13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37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28494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10.(2025·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福州调研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已知下列等式的左右两边都有意义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则下列等式恒成立的是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115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C.sin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(53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(37°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		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D.sin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(60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(480°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2849434"/>
              </a:xfrm>
              <a:prstGeom prst="rect">
                <a:avLst/>
              </a:prstGeom>
              <a:blipFill rotWithShape="0">
                <a:blip r:embed="rId3"/>
                <a:stretch>
                  <a:fillRect l="-947" b="-21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855346" y="1202010"/>
            <a:ext cx="9957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ABC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7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-190940"/>
            <a:ext cx="12190413" cy="647201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410896" y="1053497"/>
                <a:ext cx="11589417" cy="31367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sin(53°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)=sin[90°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(37°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)]=cos(37°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cos(480°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)=cos(120°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)=cos[180°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(60°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)]=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cos(60°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896" y="1053497"/>
                <a:ext cx="11589417" cy="3136756"/>
              </a:xfrm>
              <a:prstGeom prst="rect">
                <a:avLst/>
              </a:prstGeom>
              <a:blipFill rotWithShape="0">
                <a:blip r:embed="rId3"/>
                <a:stretch>
                  <a:fillRect l="-946" r="-1157" b="-38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225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3213767"/>
            <a:ext cx="12190413" cy="308054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492501"/>
                <a:ext cx="11589417" cy="52577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A.tan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	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B.sin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C.sin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257786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4960526" y="759069"/>
            <a:ext cx="10166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ACD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80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492501"/>
                <a:ext cx="11589417" cy="50212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021246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827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1041457"/>
                <a:ext cx="11589417" cy="21160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同角三角函数的基本关系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平方关系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________________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商数关系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𝐙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1041457"/>
                <a:ext cx="11589417" cy="2116092"/>
              </a:xfrm>
              <a:prstGeom prst="rect">
                <a:avLst/>
              </a:prstGeom>
              <a:blipFill rotWithShape="0">
                <a:blip r:embed="rId3"/>
                <a:stretch>
                  <a:fillRect l="-947" b="-17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/>
          <p:cNvSpPr/>
          <p:nvPr/>
        </p:nvSpPr>
        <p:spPr>
          <a:xfrm>
            <a:off x="2557830" y="1701578"/>
            <a:ext cx="217559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sin</a:t>
            </a:r>
            <a:r>
              <a:rPr lang="en-US" altLang="zh-CN" sz="2600" b="1" baseline="30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α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+cos</a:t>
            </a:r>
            <a:r>
              <a:rPr lang="en-US" altLang="zh-CN" sz="2600" b="1" baseline="300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α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=1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35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148169"/>
            <a:ext cx="12190413" cy="409938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492501"/>
                <a:ext cx="11589417" cy="14872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三、填空题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1487267"/>
              </a:xfrm>
              <a:prstGeom prst="rect">
                <a:avLst/>
              </a:prstGeom>
              <a:blipFill rotWithShape="0">
                <a:blip r:embed="rId4"/>
                <a:stretch>
                  <a:fillRect l="-947" b="-32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5959855" y="1160351"/>
            <a:ext cx="351378" cy="628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2068317"/>
                <a:ext cx="11589417" cy="3731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2068317"/>
                <a:ext cx="11589417" cy="3731021"/>
              </a:xfrm>
              <a:prstGeom prst="rect">
                <a:avLst/>
              </a:prstGeom>
              <a:blipFill rotWithShape="0">
                <a:blip r:embed="rId5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371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1961044"/>
            <a:ext cx="12190413" cy="433337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577027"/>
                <a:ext cx="11589417" cy="12351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sin(3π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𝜽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𝛑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𝜽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77027"/>
                <a:ext cx="11589417" cy="1235146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9940148" y="848356"/>
            <a:ext cx="518091" cy="628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54545" y="2057431"/>
                <a:ext cx="11589417" cy="36471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sin(3π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所求式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=18.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45" y="2057431"/>
                <a:ext cx="11589417" cy="3647152"/>
              </a:xfrm>
              <a:prstGeom prst="rect">
                <a:avLst/>
              </a:prstGeom>
              <a:blipFill rotWithShape="0">
                <a:blip r:embed="rId5"/>
                <a:stretch>
                  <a:fillRect l="-947" b="-8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601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1830406"/>
            <a:ext cx="12190413" cy="442047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969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969240"/>
              </a:xfrm>
              <a:prstGeom prst="rect">
                <a:avLst/>
              </a:prstGeom>
              <a:blipFill rotWithShape="0">
                <a:blip r:embed="rId4"/>
                <a:stretch>
                  <a:fillRect l="-947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>
                <p:custDataLst>
                  <p:tags r:id="rId2"/>
                </p:custDataLst>
              </p:nvPr>
            </p:nvSpPr>
            <p:spPr>
              <a:xfrm>
                <a:off x="7758107" y="411185"/>
                <a:ext cx="790601" cy="8871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C00000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𝟏𝟕𝟓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7758107" y="411185"/>
                <a:ext cx="790601" cy="887102"/>
              </a:xfrm>
              <a:prstGeom prst="rect">
                <a:avLst/>
              </a:prstGeom>
              <a:blipFill rotWithShape="0">
                <a:blip r:embed="rId6"/>
                <a:stretch>
                  <a:fillRect l="-13953" b="-47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1812473"/>
                <a:ext cx="11589417" cy="40918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由已知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两边平方得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整理得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1812473"/>
                <a:ext cx="11589417" cy="4091826"/>
              </a:xfrm>
              <a:prstGeom prst="rect">
                <a:avLst/>
              </a:prstGeom>
              <a:blipFill rotWithShape="0">
                <a:blip r:embed="rId7"/>
                <a:stretch>
                  <a:fillRect l="-947" b="-28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372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0" y="-103329"/>
            <a:ext cx="12190413" cy="634448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21782" y="816284"/>
                <a:ext cx="11589417" cy="51949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𝐧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𝐭𝐚𝐧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𝐬𝐢𝐧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𝐜𝐨𝐬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den>
                        </m:f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𝟐𝟒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𝟐𝟓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𝟏𝟕𝟓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816284"/>
                <a:ext cx="11589417" cy="5194948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445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20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9382" y="621443"/>
            <a:ext cx="11589417" cy="616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  <a:tab pos="5311140" algn="l"/>
                <a:tab pos="8011160" algn="l"/>
              </a:tabLst>
            </a:pPr>
            <a:r>
              <a:rPr lang="en-US" altLang="zh-CN" sz="2600" b="1">
                <a:latin typeface="Times New Roman" panose="02020603050405020304" pitchFamily="18" charset="0"/>
              </a:rPr>
              <a:t>2.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三角函数的诱导公式</a:t>
            </a:r>
            <a:endParaRPr lang="zh-CN" altLang="zh-CN" sz="1050" kern="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83779978"/>
                  </p:ext>
                </p:extLst>
              </p:nvPr>
            </p:nvGraphicFramePr>
            <p:xfrm>
              <a:off x="478503" y="1452893"/>
              <a:ext cx="11017377" cy="435319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06211"/>
                    <a:gridCol w="2324623"/>
                    <a:gridCol w="1489269"/>
                    <a:gridCol w="1836230"/>
                    <a:gridCol w="1377172"/>
                    <a:gridCol w="1377172"/>
                    <a:gridCol w="1606700"/>
                  </a:tblGrid>
                  <a:tr h="70226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6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公式</a:t>
                          </a:r>
                          <a:endParaRPr lang="zh-CN" sz="26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6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一</a:t>
                          </a:r>
                          <a:endParaRPr lang="zh-CN" sz="26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6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二</a:t>
                          </a:r>
                          <a:endParaRPr lang="zh-CN" sz="26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6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三</a:t>
                          </a:r>
                          <a:endParaRPr lang="zh-CN" sz="26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6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四</a:t>
                          </a:r>
                          <a:endParaRPr lang="zh-CN" sz="26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6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五</a:t>
                          </a:r>
                          <a:endParaRPr lang="zh-CN" sz="26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6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六</a:t>
                          </a:r>
                          <a:endParaRPr lang="zh-CN" sz="26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8725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6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角</a:t>
                          </a:r>
                          <a:endParaRPr lang="zh-CN" sz="26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6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k</a:t>
                          </a:r>
                          <a:r>
                            <a:rPr lang="en-US" sz="26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26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en-US" sz="26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en-US" sz="26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26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k</a:t>
                          </a:r>
                          <a:r>
                            <a:rPr lang="zh-CN" sz="2600" b="1">
                              <a:effectLst/>
                              <a:latin typeface="Calibri" panose="020F0502020204030204" pitchFamily="34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a:t>∈</a:t>
                          </a:r>
                          <a:r>
                            <a:rPr lang="en-US" sz="26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Z)</a:t>
                          </a:r>
                          <a:endParaRPr lang="zh-CN" sz="26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26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en-US" sz="26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α</a:t>
                          </a:r>
                          <a:endParaRPr lang="zh-CN" sz="26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en-US" sz="26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α</a:t>
                          </a:r>
                          <a:endParaRPr lang="zh-CN" sz="26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26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en-US" sz="26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α</a:t>
                          </a:r>
                          <a:endParaRPr lang="zh-CN" sz="26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b="1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sz="2600" b="1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6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en-US" sz="26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α</a:t>
                          </a:r>
                          <a:endParaRPr lang="zh-CN" sz="26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b="1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en-US" sz="2600" b="1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6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en-US" sz="26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α</a:t>
                          </a:r>
                          <a:endParaRPr lang="zh-CN" sz="26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0226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6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正弦</a:t>
                          </a:r>
                          <a:endParaRPr lang="zh-CN" sz="26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sin</a:t>
                          </a:r>
                          <a:r>
                            <a:rPr lang="en-US" sz="26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6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α</a:t>
                          </a:r>
                          <a:endParaRPr lang="zh-CN" sz="26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2600" smtClean="0">
                              <a:effectLst/>
                              <a:latin typeface="Calibri" panose="020F050202020403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_____</a:t>
                          </a:r>
                          <a:r>
                            <a:rPr lang="en-US" altLang="zh-CN" sz="2600" smtClean="0"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_</a:t>
                          </a:r>
                          <a:r>
                            <a:rPr lang="en-US" altLang="zh-CN" sz="2600" smtClean="0">
                              <a:effectLst/>
                              <a:latin typeface="Calibri" panose="020F050202020403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_</a:t>
                          </a:r>
                          <a:endParaRPr lang="zh-CN" sz="26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2600" smtClean="0"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_______</a:t>
                          </a:r>
                          <a:endParaRPr lang="zh-CN" altLang="zh-CN" sz="2600">
                            <a:effectLst/>
                            <a:latin typeface="Calibri" panose="020F0502020204030204" pitchFamily="34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2600" smtClean="0"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______</a:t>
                          </a:r>
                          <a:endParaRPr lang="zh-CN" altLang="zh-CN" sz="2600">
                            <a:effectLst/>
                            <a:latin typeface="Calibri" panose="020F0502020204030204" pitchFamily="34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2600" smtClean="0"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______</a:t>
                          </a:r>
                          <a:endParaRPr lang="zh-CN" altLang="zh-CN" sz="2600">
                            <a:effectLst/>
                            <a:latin typeface="Calibri" panose="020F0502020204030204" pitchFamily="34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08850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600" smtClean="0"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______</a:t>
                          </a:r>
                          <a:endParaRPr lang="zh-CN" sz="26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0226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6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余弦</a:t>
                          </a:r>
                          <a:endParaRPr lang="zh-CN" sz="26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cos</a:t>
                          </a:r>
                          <a:r>
                            <a:rPr lang="en-US" sz="26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6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α</a:t>
                          </a:r>
                          <a:endParaRPr lang="zh-CN" sz="26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08850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600" smtClean="0"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_______</a:t>
                          </a:r>
                          <a:endParaRPr lang="zh-CN" sz="26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2600" smtClean="0"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______</a:t>
                          </a:r>
                          <a:endParaRPr lang="zh-CN" altLang="zh-CN" sz="2600">
                            <a:effectLst/>
                            <a:latin typeface="Calibri" panose="020F0502020204030204" pitchFamily="34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08850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600" smtClean="0"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_______</a:t>
                          </a:r>
                          <a:endParaRPr lang="zh-CN" sz="26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08850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600" smtClean="0"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______</a:t>
                          </a:r>
                          <a:endParaRPr lang="zh-CN" sz="26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2600" smtClean="0"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_______</a:t>
                          </a:r>
                          <a:endParaRPr lang="zh-CN" altLang="zh-CN" sz="2600">
                            <a:effectLst/>
                            <a:latin typeface="Calibri" panose="020F0502020204030204" pitchFamily="34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5686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6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正切</a:t>
                          </a:r>
                          <a:endParaRPr lang="zh-CN" sz="26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tan</a:t>
                          </a:r>
                          <a:r>
                            <a:rPr lang="en-US" sz="26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6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α</a:t>
                          </a:r>
                          <a:endParaRPr lang="zh-CN" sz="26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08850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600" smtClean="0"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______</a:t>
                          </a:r>
                          <a:endParaRPr lang="zh-CN" sz="26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08850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600" smtClean="0"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_______</a:t>
                          </a:r>
                          <a:endParaRPr lang="zh-CN" sz="26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08850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600" smtClean="0"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_______</a:t>
                          </a:r>
                          <a:endParaRPr lang="zh-CN" sz="26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zh-CN" sz="26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zh-CN" sz="26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</a:tr>
                  <a:tr h="70226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6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口诀</a:t>
                          </a:r>
                          <a:endParaRPr lang="zh-CN" sz="26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6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6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奇变偶不变</a:t>
                          </a:r>
                          <a:r>
                            <a:rPr lang="en-US" sz="26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6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符号看象限</a:t>
                          </a:r>
                          <a:endParaRPr lang="zh-CN" sz="26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83779978"/>
                  </p:ext>
                </p:extLst>
              </p:nvPr>
            </p:nvGraphicFramePr>
            <p:xfrm>
              <a:off x="478503" y="1452893"/>
              <a:ext cx="11017377" cy="435319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06211"/>
                    <a:gridCol w="2324623"/>
                    <a:gridCol w="1489269"/>
                    <a:gridCol w="1836230"/>
                    <a:gridCol w="1377172"/>
                    <a:gridCol w="1377172"/>
                    <a:gridCol w="1606700"/>
                  </a:tblGrid>
                  <a:tr h="70226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6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公式</a:t>
                          </a:r>
                          <a:endParaRPr lang="zh-CN" sz="26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6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一</a:t>
                          </a:r>
                          <a:endParaRPr lang="zh-CN" sz="26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6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二</a:t>
                          </a:r>
                          <a:endParaRPr lang="zh-CN" sz="26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6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三</a:t>
                          </a:r>
                          <a:endParaRPr lang="zh-CN" sz="26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6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四</a:t>
                          </a:r>
                          <a:endParaRPr lang="zh-CN" sz="26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6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五</a:t>
                          </a:r>
                          <a:endParaRPr lang="zh-CN" sz="26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6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六</a:t>
                          </a:r>
                          <a:endParaRPr lang="zh-CN" sz="26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8725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6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角</a:t>
                          </a:r>
                          <a:endParaRPr lang="zh-CN" sz="26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6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k</a:t>
                          </a:r>
                          <a:r>
                            <a:rPr lang="en-US" sz="26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26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en-US" sz="26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en-US" sz="26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26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k</a:t>
                          </a:r>
                          <a:r>
                            <a:rPr lang="zh-CN" sz="2600" b="1">
                              <a:effectLst/>
                              <a:latin typeface="Calibri" panose="020F0502020204030204" pitchFamily="34" charset="0"/>
                              <a:ea typeface="宋体" panose="02010600030101010101" pitchFamily="2" charset="-122"/>
                              <a:cs typeface="宋体" panose="02010600030101010101" pitchFamily="2" charset="-122"/>
                            </a:rPr>
                            <a:t>∈</a:t>
                          </a:r>
                          <a:r>
                            <a:rPr lang="en-US" sz="26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Z)</a:t>
                          </a:r>
                          <a:endParaRPr lang="zh-CN" sz="26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26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en-US" sz="26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α</a:t>
                          </a:r>
                          <a:endParaRPr lang="zh-CN" sz="26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en-US" sz="26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α</a:t>
                          </a:r>
                          <a:endParaRPr lang="zh-CN" sz="26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26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en-US" sz="26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α</a:t>
                          </a:r>
                          <a:endParaRPr lang="zh-CN" sz="26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583628" t="-79452" r="-117699" b="-3136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585227" t="-79452" r="-758" b="-313699"/>
                          </a:stretch>
                        </a:blipFill>
                      </a:tcPr>
                    </a:tc>
                  </a:tr>
                  <a:tr h="70226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6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正弦</a:t>
                          </a:r>
                          <a:endParaRPr lang="zh-CN" sz="26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sin</a:t>
                          </a:r>
                          <a:r>
                            <a:rPr lang="en-US" sz="26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6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α</a:t>
                          </a:r>
                          <a:endParaRPr lang="zh-CN" sz="26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2600" smtClean="0">
                              <a:effectLst/>
                              <a:latin typeface="Calibri" panose="020F050202020403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_____</a:t>
                          </a:r>
                          <a:r>
                            <a:rPr lang="en-US" altLang="zh-CN" sz="2600" smtClean="0"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_</a:t>
                          </a:r>
                          <a:r>
                            <a:rPr lang="en-US" altLang="zh-CN" sz="2600" smtClean="0">
                              <a:effectLst/>
                              <a:latin typeface="Calibri" panose="020F050202020403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_</a:t>
                          </a:r>
                          <a:endParaRPr lang="zh-CN" sz="26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2600" smtClean="0"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_______</a:t>
                          </a:r>
                          <a:endParaRPr lang="zh-CN" altLang="zh-CN" sz="2600">
                            <a:effectLst/>
                            <a:latin typeface="Calibri" panose="020F0502020204030204" pitchFamily="34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2600" smtClean="0"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______</a:t>
                          </a:r>
                          <a:endParaRPr lang="zh-CN" altLang="zh-CN" sz="2600">
                            <a:effectLst/>
                            <a:latin typeface="Calibri" panose="020F0502020204030204" pitchFamily="34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2600" smtClean="0"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______</a:t>
                          </a:r>
                          <a:endParaRPr lang="zh-CN" altLang="zh-CN" sz="2600">
                            <a:effectLst/>
                            <a:latin typeface="Calibri" panose="020F0502020204030204" pitchFamily="34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08850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600" smtClean="0"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______</a:t>
                          </a:r>
                          <a:endParaRPr lang="zh-CN" sz="26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0226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6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余弦</a:t>
                          </a:r>
                          <a:endParaRPr lang="zh-CN" sz="26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cos</a:t>
                          </a:r>
                          <a:r>
                            <a:rPr lang="en-US" sz="26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6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α</a:t>
                          </a:r>
                          <a:endParaRPr lang="zh-CN" sz="26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08850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600" smtClean="0"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_______</a:t>
                          </a:r>
                          <a:endParaRPr lang="zh-CN" sz="26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2600" smtClean="0"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______</a:t>
                          </a:r>
                          <a:endParaRPr lang="zh-CN" altLang="zh-CN" sz="2600">
                            <a:effectLst/>
                            <a:latin typeface="Calibri" panose="020F0502020204030204" pitchFamily="34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08850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600" smtClean="0"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_______</a:t>
                          </a:r>
                          <a:endParaRPr lang="zh-CN" sz="26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08850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600" smtClean="0"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______</a:t>
                          </a:r>
                          <a:endParaRPr lang="zh-CN" sz="26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altLang="zh-CN" sz="2600" smtClean="0"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_______</a:t>
                          </a:r>
                          <a:endParaRPr lang="zh-CN" altLang="zh-CN" sz="2600">
                            <a:effectLst/>
                            <a:latin typeface="Calibri" panose="020F0502020204030204" pitchFamily="34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5686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6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正切</a:t>
                          </a:r>
                          <a:endParaRPr lang="zh-CN" sz="26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6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tan</a:t>
                          </a:r>
                          <a:r>
                            <a:rPr lang="en-US" sz="26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600" b="1" i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α</a:t>
                          </a:r>
                          <a:endParaRPr lang="zh-CN" sz="26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08850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600" smtClean="0"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______</a:t>
                          </a:r>
                          <a:endParaRPr lang="zh-CN" sz="26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08850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600" smtClean="0"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_______</a:t>
                          </a:r>
                          <a:endParaRPr lang="zh-CN" sz="26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08850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600" smtClean="0">
                              <a:effectLst/>
                              <a:latin typeface="Calibri" panose="020F0502020204030204" pitchFamily="34" charset="0"/>
                              <a:ea typeface="+mn-ea"/>
                              <a:cs typeface="Times New Roman" panose="02020603050405020304" pitchFamily="18" charset="0"/>
                            </a:rPr>
                            <a:t>_______</a:t>
                          </a:r>
                          <a:endParaRPr lang="zh-CN" sz="26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zh-CN" sz="26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endParaRPr lang="zh-CN" sz="26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</a:tr>
                  <a:tr h="70226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6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口诀</a:t>
                          </a:r>
                          <a:endParaRPr lang="zh-CN" sz="26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6"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6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奇变偶不变</a:t>
                          </a:r>
                          <a:r>
                            <a:rPr lang="en-US" sz="2600" b="1">
                              <a:effectLst/>
                              <a:latin typeface="宋体" panose="02010600030101010101" pitchFamily="2" charset="-122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sz="26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符号看象限</a:t>
                          </a:r>
                          <a:endParaRPr lang="zh-CN" sz="26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矩形 5"/>
          <p:cNvSpPr/>
          <p:nvPr/>
        </p:nvSpPr>
        <p:spPr>
          <a:xfrm>
            <a:off x="3773338" y="2963926"/>
            <a:ext cx="1363515" cy="6165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65735" algn="just">
              <a:lnSpc>
                <a:spcPct val="150000"/>
              </a:lnSpc>
              <a:spcAft>
                <a:spcPts val="0"/>
              </a:spcAft>
              <a:tabLst>
                <a:tab pos="1350645" algn="l"/>
                <a:tab pos="2700655" algn="l"/>
                <a:tab pos="4050665" algn="l"/>
                <a:tab pos="5311140" algn="l"/>
                <a:tab pos="6661150" algn="l"/>
                <a:tab pos="8011160" algn="l"/>
              </a:tabLst>
            </a:pPr>
            <a:r>
              <a:rPr lang="zh-CN" altLang="zh-CN" sz="2600" b="1" dirty="0">
                <a:solidFill>
                  <a:srgbClr val="C00000"/>
                </a:solidFill>
                <a:latin typeface="Times New Roman"/>
                <a:cs typeface="Times New Roman"/>
              </a:rPr>
              <a:t>－</a:t>
            </a:r>
            <a:r>
              <a:rPr lang="en-US" altLang="zh-CN" sz="2600" b="1" dirty="0">
                <a:solidFill>
                  <a:srgbClr val="C00000"/>
                </a:solidFill>
                <a:latin typeface="Times New Roman"/>
              </a:rPr>
              <a:t>sin </a:t>
            </a:r>
            <a:r>
              <a:rPr lang="en-US" altLang="zh-CN" sz="2600" b="1" i="1" dirty="0">
                <a:solidFill>
                  <a:srgbClr val="C00000"/>
                </a:solidFill>
                <a:latin typeface="Times New Roman"/>
              </a:rPr>
              <a:t>α</a:t>
            </a:r>
            <a:endParaRPr lang="zh-CN" altLang="zh-CN" sz="2600" kern="100" dirty="0">
              <a:solidFill>
                <a:srgbClr val="C00000"/>
              </a:solidFill>
              <a:effectLst/>
              <a:latin typeface="宋体"/>
              <a:cs typeface="Courier New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90670" y="3084825"/>
            <a:ext cx="119616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dirty="0">
                <a:solidFill>
                  <a:srgbClr val="C00000"/>
                </a:solidFill>
                <a:latin typeface="Times New Roman"/>
                <a:cs typeface="Times New Roman"/>
              </a:rPr>
              <a:t>－</a:t>
            </a:r>
            <a:r>
              <a:rPr lang="en-US" altLang="zh-CN" sz="2600" b="1" dirty="0">
                <a:solidFill>
                  <a:srgbClr val="C00000"/>
                </a:solidFill>
                <a:latin typeface="Times New Roman"/>
              </a:rPr>
              <a:t>sin </a:t>
            </a:r>
            <a:r>
              <a:rPr lang="en-US" altLang="zh-CN" sz="2600" b="1" i="1" dirty="0">
                <a:solidFill>
                  <a:srgbClr val="C00000"/>
                </a:solidFill>
                <a:latin typeface="Times New Roman"/>
              </a:rPr>
              <a:t>α</a:t>
            </a:r>
            <a:endParaRPr lang="zh-CN" altLang="en-US" sz="2600" dirty="0"/>
          </a:p>
        </p:txBody>
      </p:sp>
      <p:sp>
        <p:nvSpPr>
          <p:cNvPr id="8" name="矩形 7"/>
          <p:cNvSpPr/>
          <p:nvPr/>
        </p:nvSpPr>
        <p:spPr>
          <a:xfrm>
            <a:off x="7394343" y="3078022"/>
            <a:ext cx="86113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>
                <a:solidFill>
                  <a:srgbClr val="C00000"/>
                </a:solidFill>
                <a:latin typeface="Times New Roman"/>
              </a:rPr>
              <a:t>sin </a:t>
            </a:r>
            <a:r>
              <a:rPr lang="en-US" altLang="zh-CN" sz="2600" b="1" i="1" dirty="0">
                <a:solidFill>
                  <a:srgbClr val="C00000"/>
                </a:solidFill>
                <a:latin typeface="Times New Roman"/>
              </a:rPr>
              <a:t>α</a:t>
            </a:r>
            <a:endParaRPr lang="zh-CN" altLang="en-US" sz="2600" dirty="0"/>
          </a:p>
        </p:txBody>
      </p:sp>
      <p:sp>
        <p:nvSpPr>
          <p:cNvPr id="9" name="矩形 8"/>
          <p:cNvSpPr/>
          <p:nvPr/>
        </p:nvSpPr>
        <p:spPr>
          <a:xfrm>
            <a:off x="8687897" y="3078022"/>
            <a:ext cx="89639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 err="1">
                <a:solidFill>
                  <a:srgbClr val="C00000"/>
                </a:solidFill>
                <a:latin typeface="Times New Roman"/>
              </a:rPr>
              <a:t>cos</a:t>
            </a:r>
            <a:r>
              <a:rPr lang="en-US" altLang="zh-CN" sz="26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altLang="zh-CN" sz="2600" b="1" i="1" dirty="0">
                <a:solidFill>
                  <a:srgbClr val="C00000"/>
                </a:solidFill>
                <a:latin typeface="Times New Roman"/>
              </a:rPr>
              <a:t>α</a:t>
            </a:r>
            <a:endParaRPr lang="zh-CN" altLang="en-US" sz="2600" dirty="0"/>
          </a:p>
        </p:txBody>
      </p:sp>
      <p:sp>
        <p:nvSpPr>
          <p:cNvPr id="10" name="矩形 9"/>
          <p:cNvSpPr/>
          <p:nvPr/>
        </p:nvSpPr>
        <p:spPr>
          <a:xfrm>
            <a:off x="10210972" y="3067136"/>
            <a:ext cx="89639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 err="1">
                <a:solidFill>
                  <a:srgbClr val="C00000"/>
                </a:solidFill>
                <a:latin typeface="Times New Roman"/>
              </a:rPr>
              <a:t>cos</a:t>
            </a:r>
            <a:r>
              <a:rPr lang="en-US" altLang="zh-CN" sz="26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altLang="zh-CN" sz="2600" b="1" i="1" dirty="0">
                <a:solidFill>
                  <a:srgbClr val="C00000"/>
                </a:solidFill>
                <a:latin typeface="Times New Roman"/>
              </a:rPr>
              <a:t>α</a:t>
            </a:r>
            <a:endParaRPr lang="zh-CN" altLang="en-US" sz="2600" dirty="0"/>
          </a:p>
        </p:txBody>
      </p:sp>
      <p:sp>
        <p:nvSpPr>
          <p:cNvPr id="11" name="矩形 10"/>
          <p:cNvSpPr/>
          <p:nvPr/>
        </p:nvSpPr>
        <p:spPr>
          <a:xfrm>
            <a:off x="3945822" y="3801459"/>
            <a:ext cx="123142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dirty="0">
                <a:solidFill>
                  <a:srgbClr val="C00000"/>
                </a:solidFill>
                <a:latin typeface="Times New Roman"/>
                <a:cs typeface="Times New Roman"/>
              </a:rPr>
              <a:t>－</a:t>
            </a:r>
            <a:r>
              <a:rPr lang="en-US" altLang="zh-CN" sz="2600" b="1" dirty="0" err="1">
                <a:solidFill>
                  <a:srgbClr val="C00000"/>
                </a:solidFill>
                <a:latin typeface="Times New Roman"/>
              </a:rPr>
              <a:t>cos</a:t>
            </a:r>
            <a:r>
              <a:rPr lang="en-US" altLang="zh-CN" sz="26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altLang="zh-CN" sz="2600" b="1" i="1" dirty="0">
                <a:solidFill>
                  <a:srgbClr val="C00000"/>
                </a:solidFill>
                <a:latin typeface="Times New Roman"/>
              </a:rPr>
              <a:t>α</a:t>
            </a:r>
            <a:endParaRPr lang="zh-CN" altLang="en-US" sz="2600" dirty="0"/>
          </a:p>
        </p:txBody>
      </p:sp>
      <p:sp>
        <p:nvSpPr>
          <p:cNvPr id="12" name="矩形 11"/>
          <p:cNvSpPr/>
          <p:nvPr/>
        </p:nvSpPr>
        <p:spPr>
          <a:xfrm>
            <a:off x="5825116" y="3768801"/>
            <a:ext cx="89639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 err="1">
                <a:solidFill>
                  <a:srgbClr val="C00000"/>
                </a:solidFill>
                <a:latin typeface="Times New Roman"/>
              </a:rPr>
              <a:t>cos</a:t>
            </a:r>
            <a:r>
              <a:rPr lang="en-US" altLang="zh-CN" sz="26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altLang="zh-CN" sz="2600" b="1" i="1" dirty="0">
                <a:solidFill>
                  <a:srgbClr val="C00000"/>
                </a:solidFill>
                <a:latin typeface="Times New Roman"/>
              </a:rPr>
              <a:t>α</a:t>
            </a:r>
            <a:endParaRPr lang="zh-CN" altLang="en-US" sz="2600" dirty="0"/>
          </a:p>
        </p:txBody>
      </p:sp>
      <p:sp>
        <p:nvSpPr>
          <p:cNvPr id="13" name="矩形 12"/>
          <p:cNvSpPr/>
          <p:nvPr/>
        </p:nvSpPr>
        <p:spPr>
          <a:xfrm>
            <a:off x="7218304" y="3779687"/>
            <a:ext cx="123142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dirty="0">
                <a:solidFill>
                  <a:srgbClr val="C00000"/>
                </a:solidFill>
                <a:latin typeface="Times New Roman"/>
                <a:cs typeface="Times New Roman"/>
              </a:rPr>
              <a:t>－</a:t>
            </a:r>
            <a:r>
              <a:rPr lang="en-US" altLang="zh-CN" sz="2600" b="1" dirty="0" err="1">
                <a:solidFill>
                  <a:srgbClr val="C00000"/>
                </a:solidFill>
                <a:latin typeface="Times New Roman"/>
              </a:rPr>
              <a:t>cos</a:t>
            </a:r>
            <a:r>
              <a:rPr lang="en-US" altLang="zh-CN" sz="26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altLang="zh-CN" sz="2600" b="1" i="1" dirty="0">
                <a:solidFill>
                  <a:srgbClr val="C00000"/>
                </a:solidFill>
                <a:latin typeface="Times New Roman"/>
              </a:rPr>
              <a:t>α</a:t>
            </a:r>
            <a:endParaRPr lang="zh-CN" altLang="en-US" sz="2600" dirty="0"/>
          </a:p>
        </p:txBody>
      </p:sp>
      <p:sp>
        <p:nvSpPr>
          <p:cNvPr id="14" name="矩形 13"/>
          <p:cNvSpPr/>
          <p:nvPr/>
        </p:nvSpPr>
        <p:spPr>
          <a:xfrm>
            <a:off x="8777591" y="3751576"/>
            <a:ext cx="86113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>
                <a:solidFill>
                  <a:srgbClr val="C00000"/>
                </a:solidFill>
                <a:latin typeface="Times New Roman"/>
              </a:rPr>
              <a:t>sin </a:t>
            </a:r>
            <a:r>
              <a:rPr lang="en-US" altLang="zh-CN" sz="2600" b="1" i="1" dirty="0">
                <a:solidFill>
                  <a:srgbClr val="C00000"/>
                </a:solidFill>
                <a:latin typeface="Times New Roman"/>
              </a:rPr>
              <a:t>α</a:t>
            </a:r>
            <a:endParaRPr lang="zh-CN" altLang="en-US" sz="2600" dirty="0"/>
          </a:p>
        </p:txBody>
      </p:sp>
      <p:sp>
        <p:nvSpPr>
          <p:cNvPr id="15" name="矩形 14"/>
          <p:cNvSpPr/>
          <p:nvPr/>
        </p:nvSpPr>
        <p:spPr>
          <a:xfrm>
            <a:off x="10072807" y="3779687"/>
            <a:ext cx="119616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dirty="0">
                <a:solidFill>
                  <a:srgbClr val="C00000"/>
                </a:solidFill>
                <a:latin typeface="Times New Roman"/>
                <a:cs typeface="Times New Roman"/>
              </a:rPr>
              <a:t>－</a:t>
            </a:r>
            <a:r>
              <a:rPr lang="en-US" altLang="zh-CN" sz="2600" b="1" dirty="0">
                <a:solidFill>
                  <a:srgbClr val="C00000"/>
                </a:solidFill>
                <a:latin typeface="Times New Roman"/>
              </a:rPr>
              <a:t>sin </a:t>
            </a:r>
            <a:r>
              <a:rPr lang="en-US" altLang="zh-CN" sz="2600" b="1" i="1" dirty="0">
                <a:solidFill>
                  <a:srgbClr val="C00000"/>
                </a:solidFill>
                <a:latin typeface="Times New Roman"/>
              </a:rPr>
              <a:t>α</a:t>
            </a:r>
            <a:endParaRPr lang="zh-CN" altLang="en-US" sz="2600" dirty="0"/>
          </a:p>
        </p:txBody>
      </p:sp>
      <p:sp>
        <p:nvSpPr>
          <p:cNvPr id="16" name="矩形 15"/>
          <p:cNvSpPr/>
          <p:nvPr/>
        </p:nvSpPr>
        <p:spPr>
          <a:xfrm>
            <a:off x="4121208" y="4455499"/>
            <a:ext cx="91563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>
                <a:solidFill>
                  <a:srgbClr val="C00000"/>
                </a:solidFill>
                <a:latin typeface="Times New Roman"/>
              </a:rPr>
              <a:t>tan </a:t>
            </a:r>
            <a:r>
              <a:rPr lang="en-US" altLang="zh-CN" sz="2600" b="1" i="1" dirty="0">
                <a:solidFill>
                  <a:srgbClr val="C00000"/>
                </a:solidFill>
                <a:latin typeface="Times New Roman"/>
              </a:rPr>
              <a:t>α</a:t>
            </a:r>
            <a:endParaRPr lang="zh-CN" altLang="en-US" sz="2600" dirty="0"/>
          </a:p>
        </p:txBody>
      </p:sp>
      <p:sp>
        <p:nvSpPr>
          <p:cNvPr id="17" name="矩形 16"/>
          <p:cNvSpPr/>
          <p:nvPr/>
        </p:nvSpPr>
        <p:spPr>
          <a:xfrm>
            <a:off x="5580112" y="4477272"/>
            <a:ext cx="125066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dirty="0">
                <a:solidFill>
                  <a:srgbClr val="C00000"/>
                </a:solidFill>
                <a:latin typeface="Times New Roman"/>
                <a:cs typeface="Times New Roman"/>
              </a:rPr>
              <a:t>－</a:t>
            </a:r>
            <a:r>
              <a:rPr lang="en-US" altLang="zh-CN" sz="2600" b="1" dirty="0">
                <a:solidFill>
                  <a:srgbClr val="C00000"/>
                </a:solidFill>
                <a:latin typeface="Times New Roman"/>
              </a:rPr>
              <a:t>tan </a:t>
            </a:r>
            <a:r>
              <a:rPr lang="en-US" altLang="zh-CN" sz="2600" b="1" i="1" dirty="0">
                <a:solidFill>
                  <a:srgbClr val="C00000"/>
                </a:solidFill>
                <a:latin typeface="Times New Roman"/>
              </a:rPr>
              <a:t>α</a:t>
            </a:r>
            <a:endParaRPr lang="zh-CN" altLang="en-US" sz="2600" dirty="0"/>
          </a:p>
        </p:txBody>
      </p:sp>
      <p:sp>
        <p:nvSpPr>
          <p:cNvPr id="18" name="矩形 17"/>
          <p:cNvSpPr/>
          <p:nvPr/>
        </p:nvSpPr>
        <p:spPr>
          <a:xfrm>
            <a:off x="7177297" y="4427768"/>
            <a:ext cx="125066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dirty="0">
                <a:solidFill>
                  <a:srgbClr val="C00000"/>
                </a:solidFill>
                <a:latin typeface="Times New Roman"/>
                <a:cs typeface="Times New Roman"/>
              </a:rPr>
              <a:t>－</a:t>
            </a:r>
            <a:r>
              <a:rPr lang="en-US" altLang="zh-CN" sz="2600" b="1" dirty="0">
                <a:solidFill>
                  <a:srgbClr val="C00000"/>
                </a:solidFill>
                <a:latin typeface="Times New Roman"/>
              </a:rPr>
              <a:t>tan </a:t>
            </a:r>
            <a:r>
              <a:rPr lang="en-US" altLang="zh-CN" sz="2600" b="1" i="1" dirty="0">
                <a:solidFill>
                  <a:srgbClr val="C00000"/>
                </a:solidFill>
                <a:latin typeface="Times New Roman"/>
              </a:rPr>
              <a:t>α</a:t>
            </a:r>
            <a:endParaRPr lang="zh-CN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8355342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-635" y="1416379"/>
            <a:ext cx="2622209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437459" y="1498947"/>
            <a:ext cx="283109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4"/>
            </p:custDataLst>
          </p:nvPr>
        </p:nvSpPr>
        <p:spPr>
          <a:xfrm>
            <a:off x="558728" y="1517367"/>
            <a:ext cx="2733319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常用结论与微点提醒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2134417"/>
                <a:ext cx="11589417" cy="38193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同角三角函数关系式的常用变形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±cos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=1±2sin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;sin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诱导公式的记忆口诀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奇变偶不变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符号看象限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其中的奇、偶是指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的奇数倍和偶数倍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变与不变是指函数名称的变化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在利用同角三角函数的平方关系时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若开方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要特别注意判断符号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2134417"/>
                <a:ext cx="11589417" cy="3819379"/>
              </a:xfrm>
              <a:prstGeom prst="rect">
                <a:avLst/>
              </a:prstGeom>
              <a:blipFill rotWithShape="0">
                <a:blip r:embed="rId6"/>
                <a:stretch>
                  <a:fillRect l="-947" b="-30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34724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562153" y="1645735"/>
            <a:ext cx="565711" cy="553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×</a:t>
            </a:r>
            <a:endParaRPr lang="zh-CN" altLang="en-US" sz="30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27818" y="931318"/>
                <a:ext cx="11589417" cy="36284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思考辨析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在括号内打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√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“×”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为锐角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=1.(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(2)sin(π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成立的条件是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为锐角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恒成立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18" y="931318"/>
                <a:ext cx="11589417" cy="3628429"/>
              </a:xfrm>
              <a:prstGeom prst="rect">
                <a:avLst/>
              </a:prstGeom>
              <a:blipFill rotWithShape="0">
                <a:blip r:embed="rId2"/>
                <a:stretch>
                  <a:fillRect l="-9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6751146" y="2239386"/>
            <a:ext cx="565711" cy="553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×</a:t>
            </a:r>
            <a:endParaRPr lang="zh-CN" altLang="en-US" sz="30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47125" y="2986854"/>
            <a:ext cx="565711" cy="553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×</a:t>
            </a:r>
            <a:endParaRPr lang="zh-CN" altLang="en-US" sz="30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778180" y="3861848"/>
            <a:ext cx="565711" cy="553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×</a:t>
            </a:r>
            <a:endParaRPr lang="zh-CN" altLang="en-US" sz="30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311693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7" grpId="0" autoUpdateAnimBg="0"/>
      <p:bldP spid="9" grpId="0" autoUpdateAnimBg="0"/>
      <p:bldP spid="1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7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CBE9CE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27818" y="931318"/>
                <a:ext cx="11589417" cy="36266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对任意的角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中对于任意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恒有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sin(π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的终边落在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轴上时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商数关系不成立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为奇数时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为偶数时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18" y="931318"/>
                <a:ext cx="11589417" cy="3626634"/>
              </a:xfrm>
              <a:prstGeom prst="rect">
                <a:avLst/>
              </a:prstGeom>
              <a:blipFill rotWithShape="0">
                <a:blip r:embed="rId3"/>
                <a:stretch>
                  <a:fillRect l="-9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60340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BE9CE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BE9CE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994</Words>
  <Application>Microsoft Office PowerPoint</Application>
  <PresentationFormat>自定义</PresentationFormat>
  <Paragraphs>346</Paragraphs>
  <Slides>54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54</vt:i4>
      </vt:variant>
    </vt:vector>
  </HeadingPairs>
  <TitlesOfParts>
    <vt:vector size="69" baseType="lpstr">
      <vt:lpstr>等线</vt:lpstr>
      <vt:lpstr>黑体</vt:lpstr>
      <vt:lpstr>经典繁仿黑</vt:lpstr>
      <vt:lpstr>楷体</vt:lpstr>
      <vt:lpstr>宋体</vt:lpstr>
      <vt:lpstr>微软雅黑</vt:lpstr>
      <vt:lpstr>微软雅黑 Light</vt:lpstr>
      <vt:lpstr>Arial</vt:lpstr>
      <vt:lpstr>Broadway</vt:lpstr>
      <vt:lpstr>Calibri</vt:lpstr>
      <vt:lpstr>Cambria Math</vt:lpstr>
      <vt:lpstr>Courier New</vt:lpstr>
      <vt:lpstr>Impact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JBY</cp:lastModifiedBy>
  <cp:revision>45</cp:revision>
  <dcterms:created xsi:type="dcterms:W3CDTF">2024-01-05T07:50:57Z</dcterms:created>
  <dcterms:modified xsi:type="dcterms:W3CDTF">2025-02-13T08:44:38Z</dcterms:modified>
</cp:coreProperties>
</file>