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258" r:id="rId4"/>
    <p:sldId id="259" r:id="rId5"/>
    <p:sldId id="260" r:id="rId6"/>
    <p:sldId id="261" r:id="rId7"/>
    <p:sldId id="264" r:id="rId8"/>
    <p:sldId id="265" r:id="rId9"/>
    <p:sldId id="268" r:id="rId10"/>
    <p:sldId id="338" r:id="rId11"/>
    <p:sldId id="339" r:id="rId12"/>
    <p:sldId id="340" r:id="rId13"/>
    <p:sldId id="269" r:id="rId14"/>
    <p:sldId id="270" r:id="rId15"/>
    <p:sldId id="271" r:id="rId16"/>
    <p:sldId id="314" r:id="rId17"/>
    <p:sldId id="352" r:id="rId18"/>
    <p:sldId id="316" r:id="rId19"/>
    <p:sldId id="317" r:id="rId20"/>
    <p:sldId id="353" r:id="rId21"/>
    <p:sldId id="275" r:id="rId22"/>
    <p:sldId id="276" r:id="rId23"/>
    <p:sldId id="354" r:id="rId24"/>
    <p:sldId id="355" r:id="rId25"/>
    <p:sldId id="356" r:id="rId26"/>
    <p:sldId id="357" r:id="rId27"/>
    <p:sldId id="358" r:id="rId28"/>
    <p:sldId id="277" r:id="rId29"/>
    <p:sldId id="278" r:id="rId30"/>
    <p:sldId id="279" r:id="rId31"/>
    <p:sldId id="318" r:id="rId32"/>
    <p:sldId id="359" r:id="rId33"/>
    <p:sldId id="295" r:id="rId34"/>
    <p:sldId id="296" r:id="rId35"/>
    <p:sldId id="360" r:id="rId36"/>
    <p:sldId id="297" r:id="rId37"/>
    <p:sldId id="298" r:id="rId38"/>
    <p:sldId id="361" r:id="rId39"/>
    <p:sldId id="299" r:id="rId40"/>
    <p:sldId id="362" r:id="rId41"/>
    <p:sldId id="300" r:id="rId42"/>
    <p:sldId id="363" r:id="rId43"/>
    <p:sldId id="301" r:id="rId44"/>
    <p:sldId id="364" r:id="rId45"/>
    <p:sldId id="302" r:id="rId46"/>
    <p:sldId id="365" r:id="rId47"/>
    <p:sldId id="303" r:id="rId48"/>
    <p:sldId id="366" r:id="rId49"/>
    <p:sldId id="304" r:id="rId50"/>
    <p:sldId id="368" r:id="rId51"/>
    <p:sldId id="367" r:id="rId52"/>
    <p:sldId id="305" r:id="rId53"/>
    <p:sldId id="369" r:id="rId54"/>
    <p:sldId id="370" r:id="rId55"/>
    <p:sldId id="306" r:id="rId56"/>
    <p:sldId id="371" r:id="rId57"/>
    <p:sldId id="307" r:id="rId58"/>
    <p:sldId id="372" r:id="rId59"/>
    <p:sldId id="308" r:id="rId60"/>
    <p:sldId id="373" r:id="rId61"/>
    <p:sldId id="309" r:id="rId62"/>
    <p:sldId id="374" r:id="rId63"/>
    <p:sldId id="310" r:id="rId64"/>
    <p:sldId id="375" r:id="rId65"/>
    <p:sldId id="343" r:id="rId66"/>
    <p:sldId id="311" r:id="rId67"/>
    <p:sldId id="335" r:id="rId68"/>
    <p:sldId id="376" r:id="rId69"/>
    <p:sldId id="351" r:id="rId70"/>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p:scale>
          <a:sx n="75" d="100"/>
          <a:sy n="75" d="100"/>
        </p:scale>
        <p:origin x="828" y="44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2025/2/15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7.xml"/><Relationship Id="rId18" Type="http://schemas.openxmlformats.org/officeDocument/2006/relationships/slide" Target="../slides/slide59.xml"/><Relationship Id="rId3" Type="http://schemas.openxmlformats.org/officeDocument/2006/relationships/tags" Target="../tags/tag41.xml"/><Relationship Id="rId21" Type="http://schemas.openxmlformats.org/officeDocument/2006/relationships/slide" Target="../slides/slide66.xml"/><Relationship Id="rId7" Type="http://schemas.openxmlformats.org/officeDocument/2006/relationships/slide" Target="../slides/slide36.xml"/><Relationship Id="rId12" Type="http://schemas.openxmlformats.org/officeDocument/2006/relationships/slide" Target="../slides/slide45.xml"/><Relationship Id="rId17" Type="http://schemas.openxmlformats.org/officeDocument/2006/relationships/slide" Target="../slides/slide57.xml"/><Relationship Id="rId2" Type="http://schemas.openxmlformats.org/officeDocument/2006/relationships/tags" Target="../tags/tag40.xml"/><Relationship Id="rId16" Type="http://schemas.openxmlformats.org/officeDocument/2006/relationships/slide" Target="../slides/slide55.xml"/><Relationship Id="rId20" Type="http://schemas.openxmlformats.org/officeDocument/2006/relationships/slide" Target="../slides/slide63.xml"/><Relationship Id="rId1" Type="http://schemas.openxmlformats.org/officeDocument/2006/relationships/tags" Target="../tags/tag39.xml"/><Relationship Id="rId6" Type="http://schemas.openxmlformats.org/officeDocument/2006/relationships/slide" Target="../slides/slide34.xml"/><Relationship Id="rId11" Type="http://schemas.openxmlformats.org/officeDocument/2006/relationships/slide" Target="../slides/slide43.xml"/><Relationship Id="rId5" Type="http://schemas.openxmlformats.org/officeDocument/2006/relationships/slideMaster" Target="../slideMasters/slideMaster1.xml"/><Relationship Id="rId15" Type="http://schemas.openxmlformats.org/officeDocument/2006/relationships/slide" Target="../slides/slide52.xml"/><Relationship Id="rId10" Type="http://schemas.openxmlformats.org/officeDocument/2006/relationships/slide" Target="../slides/slide41.xml"/><Relationship Id="rId19" Type="http://schemas.openxmlformats.org/officeDocument/2006/relationships/slide" Target="../slides/slide61.xml"/><Relationship Id="rId4" Type="http://schemas.openxmlformats.org/officeDocument/2006/relationships/tags" Target="../tags/tag42.xml"/><Relationship Id="rId9" Type="http://schemas.openxmlformats.org/officeDocument/2006/relationships/slide" Target="../slides/slide39.xml"/><Relationship Id="rId14" Type="http://schemas.openxmlformats.org/officeDocument/2006/relationships/slide" Target="../slides/slide49.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Park"/>
          <p:cNvPicPr>
            <a:picLocks noChangeAspect="1"/>
          </p:cNvPicPr>
          <p:nvPr userDrawn="1"/>
        </p:nvPicPr>
        <p:blipFill>
          <a:blip r:embed="rId2"/>
          <a:stretch>
            <a:fillRect/>
          </a:stretch>
        </p:blipFill>
        <p:spPr>
          <a:xfrm>
            <a:off x="0" y="-26670"/>
            <a:ext cx="12213590" cy="6884670"/>
          </a:xfrm>
          <a:prstGeom prst="rect">
            <a:avLst/>
          </a:prstGeom>
        </p:spPr>
      </p:pic>
      <p:sp>
        <p:nvSpPr>
          <p:cNvPr id="9" name="矩形 8"/>
          <p:cNvSpPr/>
          <p:nvPr userDrawn="1"/>
        </p:nvSpPr>
        <p:spPr>
          <a:xfrm>
            <a:off x="-33015" y="-27312"/>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Park"/>
          <p:cNvPicPr>
            <a:picLocks noChangeAspect="1"/>
          </p:cNvPicPr>
          <p:nvPr userDrawn="1"/>
        </p:nvPicPr>
        <p:blipFill>
          <a:blip r:embed="rId4"/>
          <a:stretch>
            <a:fillRect/>
          </a:stretch>
        </p:blipFill>
        <p:spPr>
          <a:xfrm>
            <a:off x="-33020" y="0"/>
            <a:ext cx="12221845" cy="518414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2.png"/><Relationship Id="rId4" Type="http://schemas.openxmlformats.org/officeDocument/2006/relationships/image" Target="../media/image10.TIF"/></Relationships>
</file>

<file path=ppt/slides/_rels/slide1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4.png"/><Relationship Id="rId5" Type="http://schemas.openxmlformats.org/officeDocument/2006/relationships/image" Target="../media/image11.TIF"/><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66.xml"/><Relationship Id="rId5" Type="http://schemas.openxmlformats.org/officeDocument/2006/relationships/image" Target="../media/image17.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7.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Layout" Target="../slideLayouts/slideLayout3.xml"/><Relationship Id="rId4" Type="http://schemas.openxmlformats.org/officeDocument/2006/relationships/tags" Target="../tags/tag7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slideLayout" Target="../slideLayouts/slideLayout3.xml"/><Relationship Id="rId1" Type="http://schemas.openxmlformats.org/officeDocument/2006/relationships/tags" Target="../tags/tag7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78.xml"/><Relationship Id="rId5" Type="http://schemas.openxmlformats.org/officeDocument/2006/relationships/image" Target="../media/image27.png"/><Relationship Id="rId4" Type="http://schemas.openxmlformats.org/officeDocument/2006/relationships/image" Target="../media/image13.TI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T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28.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Layout" Target="../slideLayouts/slideLayout3.xml"/><Relationship Id="rId4" Type="http://schemas.openxmlformats.org/officeDocument/2006/relationships/tags" Target="../tags/tag8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86.xml"/><Relationship Id="rId5" Type="http://schemas.openxmlformats.org/officeDocument/2006/relationships/image" Target="../media/image35.png"/><Relationship Id="rId4" Type="http://schemas.openxmlformats.org/officeDocument/2006/relationships/image" Target="../media/image16.TIF"/></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3.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31.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slideLayout" Target="../slideLayouts/slideLayout3.xml"/><Relationship Id="rId1" Type="http://schemas.openxmlformats.org/officeDocument/2006/relationships/tags" Target="../tags/tag88.xml"/><Relationship Id="rId5" Type="http://schemas.openxmlformats.org/officeDocument/2006/relationships/image" Target="../media/image17.TIF"/><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3.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Layout" Target="../slideLayouts/slideLayout3.xml"/><Relationship Id="rId4"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slideLayout" Target="../slideLayouts/slideLayout8.xml"/><Relationship Id="rId1" Type="http://schemas.openxmlformats.org/officeDocument/2006/relationships/tags" Target="../tags/tag9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43.png"/><Relationship Id="rId5" Type="http://schemas.openxmlformats.org/officeDocument/2006/relationships/image" Target="../media/image19.TIF"/><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98.xml"/><Relationship Id="rId4" Type="http://schemas.openxmlformats.org/officeDocument/2006/relationships/image" Target="../media/image20.TI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xml"/><Relationship Id="rId1" Type="http://schemas.openxmlformats.org/officeDocument/2006/relationships/tags" Target="../tags/tag99.xml"/></Relationships>
</file>

<file path=ppt/slides/_rels/slide3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slideLayout" Target="../slideLayouts/slideLayout8.xml"/><Relationship Id="rId1" Type="http://schemas.openxmlformats.org/officeDocument/2006/relationships/tags" Target="../tags/tag100.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101.xml"/></Relationships>
</file>

<file path=ppt/slides/_rels/slide41.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slideLayout" Target="../slideLayouts/slideLayout8.xml"/><Relationship Id="rId1" Type="http://schemas.openxmlformats.org/officeDocument/2006/relationships/tags" Target="../tags/tag10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tags" Target="../tags/tag103.xml"/></Relationships>
</file>

<file path=ppt/slides/_rels/slide43.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slideLayout" Target="../slideLayouts/slideLayout8.xml"/><Relationship Id="rId1" Type="http://schemas.openxmlformats.org/officeDocument/2006/relationships/tags" Target="../tags/tag104.xml"/></Relationships>
</file>

<file path=ppt/slides/_rels/slide44.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slideLayout" Target="../slideLayouts/slideLayout8.xml"/><Relationship Id="rId1" Type="http://schemas.openxmlformats.org/officeDocument/2006/relationships/tags" Target="../tags/tag105.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slideLayout" Target="../slideLayouts/slideLayout8.xml"/><Relationship Id="rId1" Type="http://schemas.openxmlformats.org/officeDocument/2006/relationships/tags" Target="../tags/tag106.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slideLayout" Target="../slideLayouts/slideLayout8.xml"/><Relationship Id="rId1" Type="http://schemas.openxmlformats.org/officeDocument/2006/relationships/tags" Target="../tags/tag107.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108.xml"/><Relationship Id="rId5" Type="http://schemas.openxmlformats.org/officeDocument/2006/relationships/image" Target="../media/image62.png"/><Relationship Id="rId4" Type="http://schemas.openxmlformats.org/officeDocument/2006/relationships/image" Target="../media/image27.TIF"/></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109.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110.xml"/><Relationship Id="rId5" Type="http://schemas.openxmlformats.org/officeDocument/2006/relationships/image" Target="../media/image66.png"/><Relationship Id="rId4" Type="http://schemas.openxmlformats.org/officeDocument/2006/relationships/image" Target="../media/image28.TIF"/></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xml"/><Relationship Id="rId1" Type="http://schemas.openxmlformats.org/officeDocument/2006/relationships/tags" Target="../tags/tag111.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113.xml"/></Relationships>
</file>

<file path=ppt/slides/_rels/slide53.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slideLayout" Target="../slideLayouts/slideLayout8.xml"/><Relationship Id="rId1" Type="http://schemas.openxmlformats.org/officeDocument/2006/relationships/tags" Target="../tags/tag114.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15.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116.xml"/><Relationship Id="rId4" Type="http://schemas.openxmlformats.org/officeDocument/2006/relationships/image" Target="../media/image30.TIF"/></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57.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slideLayout" Target="../slideLayouts/slideLayout8.xml"/><Relationship Id="rId1" Type="http://schemas.openxmlformats.org/officeDocument/2006/relationships/tags" Target="../tags/tag118.xml"/><Relationship Id="rId6" Type="http://schemas.openxmlformats.org/officeDocument/2006/relationships/image" Target="../media/image78.png"/><Relationship Id="rId5" Type="http://schemas.openxmlformats.org/officeDocument/2006/relationships/image" Target="../media/image31.TIF"/><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21.xml"/><Relationship Id="rId7" Type="http://schemas.openxmlformats.org/officeDocument/2006/relationships/image" Target="../media/image32.wmf"/><Relationship Id="rId2" Type="http://schemas.openxmlformats.org/officeDocument/2006/relationships/tags" Target="../tags/tag12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1.png"/><Relationship Id="rId4" Type="http://schemas.openxmlformats.org/officeDocument/2006/relationships/slideLayout" Target="../slideLayouts/slideLayout8.xml"/><Relationship Id="rId9" Type="http://schemas.openxmlformats.org/officeDocument/2006/relationships/image" Target="../media/image33.T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slideLayout" Target="../slideLayouts/slideLayout8.xml"/><Relationship Id="rId7" Type="http://schemas.openxmlformats.org/officeDocument/2006/relationships/oleObject" Target="../embeddings/oleObject3.bin"/><Relationship Id="rId2" Type="http://schemas.openxmlformats.org/officeDocument/2006/relationships/tags" Target="../tags/tag122.xml"/><Relationship Id="rId1" Type="http://schemas.openxmlformats.org/officeDocument/2006/relationships/vmlDrawing" Target="../drawings/vmlDrawing2.vml"/><Relationship Id="rId6" Type="http://schemas.openxmlformats.org/officeDocument/2006/relationships/image" Target="../media/image56.png"/><Relationship Id="rId5" Type="http://schemas.openxmlformats.org/officeDocument/2006/relationships/image" Target="../media/image34.TIF"/><Relationship Id="rId4" Type="http://schemas.openxmlformats.org/officeDocument/2006/relationships/image" Target="../media/image53.png"/><Relationship Id="rId9"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slideLayout" Target="../slideLayouts/slideLayout8.xml"/><Relationship Id="rId1" Type="http://schemas.openxmlformats.org/officeDocument/2006/relationships/tags" Target="../tags/tag123.xml"/><Relationship Id="rId5" Type="http://schemas.openxmlformats.org/officeDocument/2006/relationships/image" Target="../media/image35.TIF"/><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124.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36.TIF"/></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8.xml"/><Relationship Id="rId1" Type="http://schemas.openxmlformats.org/officeDocument/2006/relationships/tags" Target="../tags/tag126.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8.xml"/><Relationship Id="rId1" Type="http://schemas.openxmlformats.org/officeDocument/2006/relationships/tags" Target="../tags/tag1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slideLayout" Target="../slideLayouts/slideLayout3.xml"/><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第四章</a:t>
            </a: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三角函数</a:t>
            </a:r>
            <a:r>
              <a:rPr lang="en-US" altLang="zh-CN"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解三角形</a:t>
            </a:r>
            <a:endPar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5"/>
          <p:cNvSpPr txBox="1"/>
          <p:nvPr/>
        </p:nvSpPr>
        <p:spPr>
          <a:xfrm>
            <a:off x="0" y="5158030"/>
            <a:ext cx="11730099" cy="769441"/>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4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4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44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三角函数模型及解三角形的实际应用</a:t>
            </a:r>
            <a:endPar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28371" y="2497942"/>
            <a:ext cx="461986" cy="553998"/>
          </a:xfrm>
          <a:prstGeom prst="rect">
            <a:avLst/>
          </a:prstGeom>
        </p:spPr>
        <p:txBody>
          <a:bodyPr wrap="none">
            <a:spAutoFit/>
          </a:bodyPr>
          <a:lstStyle/>
          <a:p>
            <a:r>
              <a:rPr lang="en-US" altLang="zh-CN" sz="3000" b="1" smtClean="0">
                <a:solidFill>
                  <a:srgbClr val="C00000"/>
                </a:solidFill>
                <a:latin typeface="Times New Roman" panose="02020603050405020304"/>
                <a:ea typeface="宋体" panose="02010600030101010101" pitchFamily="2" charset="-122"/>
                <a:sym typeface="Times New Roman" panose="02020603050405020304"/>
              </a:rPr>
              <a:t>A</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7770067"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必修二</a:t>
            </a:r>
            <a:r>
              <a:rPr lang="en-US" altLang="zh-CN" sz="2600" b="1">
                <a:latin typeface="Times New Roman" panose="02020603050405020304" pitchFamily="18" charset="0"/>
                <a:cs typeface="Times New Roman" panose="02020603050405020304" pitchFamily="18" charset="0"/>
              </a:rPr>
              <a:t>P49</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为测量某树的高度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在地面上选取</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两点分别测得树尖</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的仰角为</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两点之间的距离为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则树的高度为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51.jpeg"/>
          <p:cNvPicPr/>
          <p:nvPr/>
        </p:nvPicPr>
        <p:blipFill>
          <a:blip r:embed="rId2">
            <a:clrChange>
              <a:clrFrom>
                <a:srgbClr val="FFFFFF"/>
              </a:clrFrom>
              <a:clrTo>
                <a:srgbClr val="FFFFFF">
                  <a:alpha val="0"/>
                </a:srgbClr>
              </a:clrTo>
            </a:clrChange>
          </a:blip>
          <a:stretch>
            <a:fillRect/>
          </a:stretch>
        </p:blipFill>
        <p:spPr>
          <a:xfrm>
            <a:off x="8208482" y="679318"/>
            <a:ext cx="3240405" cy="162020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97766" y="3047168"/>
                <a:ext cx="7770067" cy="132677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A.(30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+30)m	B.(15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+30)m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C.(30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+15)m	D.(15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+15)m</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97766" y="3047168"/>
                <a:ext cx="7770067" cy="1326773"/>
              </a:xfrm>
              <a:prstGeom prst="rect">
                <a:avLst/>
              </a:prstGeom>
              <a:blipFill rotWithShape="0">
                <a:blip r:embed="rId3"/>
                <a:stretch>
                  <a:fillRect l="-1413" b="-100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mc:Choice xmlns:a14="http://schemas.microsoft.com/office/drawing/2010/main" Requires="a14">
          <p:sp>
            <p:nvSpPr>
              <p:cNvPr id="10" name="矩形 9"/>
              <p:cNvSpPr/>
              <p:nvPr/>
            </p:nvSpPr>
            <p:spPr>
              <a:xfrm>
                <a:off x="269382" y="621443"/>
                <a:ext cx="11589417" cy="469487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ABP</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APB</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30°=15°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APB</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15°=</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由正弦定理得</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𝟑𝟎</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𝑨𝑷𝑩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所以该树的高度为</a:t>
                </a:r>
                <a:r>
                  <a:rPr lang="en-US" altLang="zh-CN" sz="2600" b="1">
                    <a:latin typeface="Times New Roman" panose="02020603050405020304" pitchFamily="18" charset="0"/>
                    <a:cs typeface="Times New Roman" panose="02020603050405020304" pitchFamily="18" charset="0"/>
                  </a:rPr>
                  <a:t>30(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45</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+30)m.</a:t>
                </a:r>
                <a:endParaRPr lang="zh-CN" altLang="zh-CN" sz="1150">
                  <a:latin typeface="Calibri" panose="020F0502020204030204" pitchFamily="34" charset="0"/>
                  <a:cs typeface="Times New Roman" panose="02020603050405020304" pitchFamily="18" charset="0"/>
                </a:endParaRPr>
              </a:p>
            </p:txBody>
          </p:sp>
        </mc:Choice>
        <mc:Fallback>
          <p:sp>
            <p:nvSpPr>
              <p:cNvPr id="10" name="矩形 9"/>
              <p:cNvSpPr>
                <a:spLocks noRot="1" noChangeAspect="1" noMove="1" noResize="1" noEditPoints="1" noAdjustHandles="1" noChangeArrowheads="1" noChangeShapeType="1" noTextEdit="1"/>
              </p:cNvSpPr>
              <p:nvPr/>
            </p:nvSpPr>
            <p:spPr>
              <a:xfrm>
                <a:off x="269382" y="621443"/>
                <a:ext cx="11589417" cy="4694875"/>
              </a:xfrm>
              <a:prstGeom prst="rect">
                <a:avLst/>
              </a:prstGeom>
              <a:blipFill rotWithShape="0">
                <a:blip r:embed="rId3"/>
                <a:stretch>
                  <a:fillRect l="-947" b="-5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020424"/>
            <a:ext cx="12190413" cy="3273883"/>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1965979" y="2257202"/>
                <a:ext cx="677750" cy="763222"/>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965979" y="2257202"/>
                <a:ext cx="677750" cy="763222"/>
              </a:xfrm>
              <a:prstGeom prst="rect">
                <a:avLst/>
              </a:prstGeom>
              <a:blipFill rotWithShape="0">
                <a:blip r:embed="rId3"/>
                <a:stretch>
                  <a:fillRect/>
                </a:stretch>
              </a:blipFill>
            </p:spPr>
            <p:txBody>
              <a:bodyPr/>
              <a:lstStyle/>
              <a:p>
                <a:r>
                  <a:rPr lang="zh-CN" altLang="en-US">
                    <a:noFill/>
                  </a:rPr>
                  <a:t> </a:t>
                </a:r>
              </a:p>
            </p:txBody>
          </p:sp>
        </mc:Fallback>
      </mc:AlternateContent>
      <p:sp>
        <p:nvSpPr>
          <p:cNvPr id="10" name="矩形 9"/>
          <p:cNvSpPr/>
          <p:nvPr/>
        </p:nvSpPr>
        <p:spPr>
          <a:xfrm>
            <a:off x="269383" y="621443"/>
            <a:ext cx="8850202"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苏教必修二</a:t>
            </a:r>
            <a:r>
              <a:rPr lang="en-US" altLang="zh-CN" sz="2600" b="1">
                <a:latin typeface="Times New Roman" panose="02020603050405020304" pitchFamily="18" charset="0"/>
                <a:cs typeface="Times New Roman" panose="02020603050405020304" pitchFamily="18" charset="0"/>
              </a:rPr>
              <a:t>P108T10</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在高速公路建设中需要确定隧道的长度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工程技术人员已测得隧道两端的两点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到点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两点间的距离为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pic>
        <p:nvPicPr>
          <p:cNvPr id="5" name="image52.jpeg"/>
          <p:cNvPicPr/>
          <p:nvPr/>
        </p:nvPicPr>
        <p:blipFill>
          <a:blip r:embed="rId4">
            <a:clrChange>
              <a:clrFrom>
                <a:srgbClr val="FFFFFF"/>
              </a:clrFrom>
              <a:clrTo>
                <a:srgbClr val="FFFFFF">
                  <a:alpha val="0"/>
                </a:srgbClr>
              </a:clrTo>
            </a:clrChange>
          </a:blip>
          <a:stretch>
            <a:fillRect/>
          </a:stretch>
        </p:blipFill>
        <p:spPr>
          <a:xfrm>
            <a:off x="8903557" y="621443"/>
            <a:ext cx="2808350" cy="1898951"/>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85409" y="3084717"/>
                <a:ext cx="8850202" cy="24929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由正弦定理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𝑩𝑪</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m:t>
                        </m:r>
                      </m:den>
                    </m:f>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85409" y="3084717"/>
                <a:ext cx="8850202" cy="2492990"/>
              </a:xfrm>
              <a:prstGeom prst="rect">
                <a:avLst/>
              </a:prstGeom>
              <a:blipFill rotWithShape="0">
                <a:blip r:embed="rId5"/>
                <a:stretch>
                  <a:fillRect l="-12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63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2"/>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三角函数模型</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69382" y="752072"/>
            <a:ext cx="8634175"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一半径为</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米的水轮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水轮圆心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距离水面</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已知水轮每</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秒逆时针转动一圈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如果当水轮上点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从水中浮现时</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图中点</a:t>
            </a:r>
            <a:r>
              <a:rPr lang="en-US" altLang="zh-CN" sz="2600" b="1" i="1">
                <a:latin typeface="Times New Roman" panose="02020603050405020304" pitchFamily="18" charset="0"/>
                <a:cs typeface="Times New Roman" panose="02020603050405020304" pitchFamily="18" charset="0"/>
              </a:rPr>
              <a:t>P</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开始计时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3"/>
            </p:custDataLst>
          </p:nvPr>
        </p:nvSpPr>
        <p:spPr>
          <a:xfrm>
            <a:off x="6996385" y="2073473"/>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pic>
        <p:nvPicPr>
          <p:cNvPr id="6" name="image54.jpeg"/>
          <p:cNvPicPr/>
          <p:nvPr/>
        </p:nvPicPr>
        <p:blipFill>
          <a:blip r:embed="rId5">
            <a:clrChange>
              <a:clrFrom>
                <a:srgbClr val="FFFFFF"/>
              </a:clrFrom>
              <a:clrTo>
                <a:srgbClr val="FFFFFF">
                  <a:alpha val="0"/>
                </a:srgbClr>
              </a:clrTo>
            </a:clrChange>
          </a:blip>
          <a:stretch>
            <a:fillRect/>
          </a:stretch>
        </p:blipFill>
        <p:spPr>
          <a:xfrm>
            <a:off x="9190542" y="931553"/>
            <a:ext cx="2568927" cy="2087431"/>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816765" y="2596359"/>
                <a:ext cx="10858072" cy="279108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第一次到达最高点需要</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秒</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当水轮转动</a:t>
                </a:r>
                <a:r>
                  <a:rPr lang="en-US" altLang="zh-CN" sz="2600" b="1">
                    <a:latin typeface="Times New Roman" panose="02020603050405020304" pitchFamily="18" charset="0"/>
                    <a:cs typeface="Times New Roman" panose="02020603050405020304" pitchFamily="18" charset="0"/>
                  </a:rPr>
                  <a:t>155</a:t>
                </a:r>
                <a:r>
                  <a:rPr lang="zh-CN" altLang="zh-CN" sz="2600" b="1">
                    <a:latin typeface="Times New Roman" panose="02020603050405020304" pitchFamily="18" charset="0"/>
                    <a:cs typeface="Times New Roman" panose="02020603050405020304" pitchFamily="18" charset="0"/>
                  </a:rPr>
                  <a:t>秒时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距离水面</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米</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当水轮转动</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秒时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在水面下方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距离水面</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米</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距离水面的高度</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的函数解析式为</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=4cos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816765" y="2596359"/>
                <a:ext cx="10858072" cy="2791085"/>
              </a:xfrm>
              <a:prstGeom prst="rect">
                <a:avLst/>
              </a:prstGeom>
              <a:blipFill rotWithShape="0">
                <a:blip r:embed="rId6"/>
                <a:stretch>
                  <a:fillRect l="-1011"/>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06929"/>
                <a:ext cx="11589417" cy="151592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距离水面的高度</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和时间</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的函数解析式为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sin(</a:t>
                </a:r>
                <a:r>
                  <a:rPr lang="en-US" altLang="zh-CN" sz="2600" b="1" i="1">
                    <a:latin typeface="Times New Roman" panose="02020603050405020304" pitchFamily="18" charset="0"/>
                    <a:cs typeface="Times New Roman" panose="02020603050405020304" pitchFamily="18" charset="0"/>
                  </a:rPr>
                  <a:t>ωt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𝑨</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𝝎</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𝝋</m:t>
                            </m:r>
                          </m:e>
                        </m:d>
                        <m:r>
                          <a:rPr lang="en-US" altLang="zh-CN" sz="2600" b="1">
                            <a:latin typeface="Cambria Math" panose="02040503050406030204" pitchFamily="18" charset="0"/>
                            <a:cs typeface="Times New Roman" panose="02020603050405020304" pitchFamily="18" charset="0"/>
                          </a:rPr>
                          <m:t>&lt;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06929"/>
                <a:ext cx="11589417" cy="1515928"/>
              </a:xfrm>
              <a:prstGeom prst="rect">
                <a:avLst/>
              </a:prstGeom>
              <a:blipFill rotWithShape="0">
                <a:blip r:embed="rId3"/>
                <a:stretch>
                  <a:fillRect l="-947" b="-28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1111386"/>
                <a:ext cx="11589417" cy="299120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由题意得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𝐦𝐚𝐱</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𝐦𝐢𝐧</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𝑻</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𝝎</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𝒉</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𝝋</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𝑨</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𝑩</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𝑻</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𝝋</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a:latin typeface="Cambria Math" panose="02040503050406030204" pitchFamily="18" charset="0"/>
                            <a:cs typeface="Times New Roman" panose="02020603050405020304" pitchFamily="18" charset="0"/>
                          </a:rPr>
                          <m:t> </m:t>
                        </m:r>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111386"/>
                <a:ext cx="11589417" cy="2991203"/>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421782" y="4208095"/>
                <a:ext cx="11589417" cy="181402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=4sin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=4sin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en-US" altLang="zh-CN" sz="2600" b="1">
                    <a:latin typeface="Times New Roman" panose="02020603050405020304" pitchFamily="18" charset="0"/>
                    <a:cs typeface="Times New Roman" panose="02020603050405020304" pitchFamily="18" charset="0"/>
                  </a:rPr>
                  <a:t>+2=6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21782" y="4208095"/>
                <a:ext cx="11589417" cy="1814023"/>
              </a:xfrm>
              <a:prstGeom prst="rect">
                <a:avLst/>
              </a:prstGeom>
              <a:blipFill rotWithShape="0">
                <a:blip r:embed="rId5"/>
                <a:stretch>
                  <a:fillRect l="-947" b="-20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362079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=155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代入</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=4sin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代入</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=4sin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𝟑𝟎</m:t>
                            </m:r>
                          </m:den>
                        </m:f>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3620799"/>
              </a:xfrm>
              <a:prstGeom prst="rect">
                <a:avLst/>
              </a:prstGeom>
              <a:blipFill rotWithShape="0">
                <a:blip r:embed="rId3"/>
                <a:stretch>
                  <a:fillRect l="-947" b="-31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三角函数模型的应用体现在两方面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一是已知函数模型求解数学问题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二是把实际问题抽象转化成数学问题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利用三角函数的有关知识解决问题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97549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矩形 11"/>
              <p:cNvSpPr/>
              <p:nvPr/>
            </p:nvSpPr>
            <p:spPr>
              <a:xfrm>
                <a:off x="269382" y="430130"/>
                <a:ext cx="11589417" cy="578793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河南名校调研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钱塘江出现过罕见潮景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鱼鳞潮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鱼鳞潮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的形成需要两股涌潮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一股是波状涌潮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另外一股是破碎的涌潮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两者相遇交叉就会形成像鱼鳞一样的涌潮</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若波状涌潮的图象近似函数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sin(</a:t>
                </a:r>
                <a:r>
                  <a:rPr lang="en-US" altLang="zh-CN" sz="2600" b="1" i="1">
                    <a:latin typeface="Times New Roman" panose="02020603050405020304" pitchFamily="18" charset="0"/>
                    <a:cs typeface="Times New Roman" panose="02020603050405020304" pitchFamily="18" charset="0"/>
                  </a:rPr>
                  <a:t>ωx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𝑨</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𝐍</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𝝋</m:t>
                            </m:r>
                          </m:e>
                        </m:d>
                        <m:r>
                          <a:rPr lang="en-US" altLang="zh-CN" sz="2600" b="1">
                            <a:latin typeface="Cambria Math" panose="02040503050406030204" pitchFamily="18" charset="0"/>
                            <a:cs typeface="Times New Roman" panose="02020603050405020304" pitchFamily="18" charset="0"/>
                          </a:rPr>
                          <m:t>&lt;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zh-CN" altLang="zh-CN" sz="2600" b="1">
                    <a:latin typeface="Times New Roman" panose="02020603050405020304" pitchFamily="18" charset="0"/>
                    <a:cs typeface="Times New Roman" panose="02020603050405020304" pitchFamily="18" charset="0"/>
                  </a:rPr>
                  <a:t>的图象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而破碎的涌潮的图象近似</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=2π</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两潮有一个交叉点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且破碎的涌潮的波谷为</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则以下四种说法正确的是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ω</a:t>
                </a:r>
                <a:r>
                  <a:rPr lang="en-US" altLang="zh-CN" sz="2600" b="1" smtClean="0">
                    <a:latin typeface="Times New Roman" panose="02020603050405020304" pitchFamily="18" charset="0"/>
                    <a:cs typeface="Times New Roman" panose="02020603050405020304" pitchFamily="18" charset="0"/>
                  </a:rPr>
                  <a:t>=2				B.</a:t>
                </a:r>
                <a:r>
                  <a:rPr lang="en-US" altLang="zh-CN" sz="2600" b="1" i="1" smtClean="0">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f</a:t>
                </a:r>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zh-CN" altLang="zh-CN" sz="2600" b="1">
                    <a:latin typeface="Times New Roman" panose="02020603050405020304" pitchFamily="18" charset="0"/>
                    <a:cs typeface="Times New Roman" panose="02020603050405020304" pitchFamily="18" charset="0"/>
                  </a:rPr>
                  <a:t>是</a:t>
                </a:r>
                <a:r>
                  <a:rPr lang="zh-CN" altLang="zh-CN" sz="2600" b="1" smtClean="0">
                    <a:latin typeface="Times New Roman" panose="02020603050405020304" pitchFamily="18" charset="0"/>
                    <a:cs typeface="Times New Roman" panose="02020603050405020304" pitchFamily="18" charset="0"/>
                  </a:rPr>
                  <a:t>偶函数</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zh-CN" altLang="zh-CN" sz="2600" b="1">
                    <a:latin typeface="Times New Roman" panose="02020603050405020304" pitchFamily="18" charset="0"/>
                    <a:cs typeface="Times New Roman" panose="02020603050405020304" pitchFamily="18" charset="0"/>
                  </a:rPr>
                  <a:t>上单调</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30130"/>
                <a:ext cx="11589417" cy="5787931"/>
              </a:xfrm>
              <a:prstGeom prst="rect">
                <a:avLst/>
              </a:prstGeom>
              <a:blipFill rotWithShape="0">
                <a:blip r:embed="rId3"/>
                <a:stretch>
                  <a:fillRect l="-947" r="-2157"/>
                </a:stretch>
              </a:blipFill>
            </p:spPr>
            <p:txBody>
              <a:bodyPr/>
              <a:lstStyle/>
              <a:p>
                <a:r>
                  <a:rPr lang="zh-CN" altLang="en-US">
                    <a:noFill/>
                  </a:rPr>
                  <a:t> </a:t>
                </a:r>
              </a:p>
            </p:txBody>
          </p:sp>
        </mc:Fallback>
      </mc:AlternateContent>
      <p:sp>
        <p:nvSpPr>
          <p:cNvPr id="13" name="矩形 12"/>
          <p:cNvSpPr/>
          <p:nvPr>
            <p:custDataLst>
              <p:tags r:id="rId1"/>
            </p:custDataLst>
          </p:nvPr>
        </p:nvSpPr>
        <p:spPr>
          <a:xfrm>
            <a:off x="815459" y="3826403"/>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41343"/>
                <a:ext cx="11589417" cy="5252848"/>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sin(</a:t>
                </a:r>
                <a:r>
                  <a:rPr lang="en-US" altLang="zh-CN" sz="2600" b="1" i="1">
                    <a:latin typeface="Times New Roman" panose="02020603050405020304" pitchFamily="18" charset="0"/>
                    <a:cs typeface="Times New Roman" panose="02020603050405020304" pitchFamily="18" charset="0"/>
                  </a:rPr>
                  <a:t>ωx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Aω</a:t>
                </a:r>
                <a:r>
                  <a:rPr lang="en-US" altLang="zh-CN" sz="2600" b="1">
                    <a:latin typeface="Times New Roman" panose="02020603050405020304" pitchFamily="18" charset="0"/>
                    <a:cs typeface="Times New Roman" panose="02020603050405020304" pitchFamily="18" charset="0"/>
                  </a:rPr>
                  <a:t>cos(</a:t>
                </a:r>
                <a:r>
                  <a:rPr lang="en-US" altLang="zh-CN" sz="2600" b="1" i="1">
                    <a:latin typeface="Times New Roman" panose="02020603050405020304" pitchFamily="18" charset="0"/>
                    <a:cs typeface="Times New Roman" panose="02020603050405020304" pitchFamily="18" charset="0"/>
                  </a:rPr>
                  <a:t>ωx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=2π</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两潮有一个交叉点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sin(2</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Aω</a:t>
                </a:r>
                <a:r>
                  <a:rPr lang="en-US" altLang="zh-CN" sz="2600" b="1">
                    <a:latin typeface="Times New Roman" panose="02020603050405020304" pitchFamily="18" charset="0"/>
                    <a:cs typeface="Times New Roman" panose="02020603050405020304" pitchFamily="18" charset="0"/>
                  </a:rPr>
                  <a:t>cos(2</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i="1" baseline="30000">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tan(2</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ω</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ω</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i="1" baseline="30000">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tan(2</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ω</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&lt;tan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ω</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i="1" baseline="30000">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因为破碎的涌潮的波谷为</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Aω</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41343"/>
                <a:ext cx="11589417" cy="5252848"/>
              </a:xfrm>
              <a:prstGeom prst="rect">
                <a:avLst/>
              </a:prstGeom>
              <a:blipFill rotWithShape="0">
                <a:blip r:embed="rId3"/>
                <a:stretch>
                  <a:fillRect l="-947" b="-19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blinds(horizontal)">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会用三角函数解决简单的实际问题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体会利用三角函数构建刻画事物周期变化的数学模型</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能够运用正弦定理、余弦定理等知识以及方法解决一些与测量和几何计算有关的实际问题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34944"/>
                <a:ext cx="11589417" cy="548188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=4sin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=4cos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=4cos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zh-CN" altLang="zh-CN" sz="2600" b="1">
                    <a:latin typeface="Times New Roman" panose="02020603050405020304" pitchFamily="18" charset="0"/>
                    <a:cs typeface="Times New Roman" panose="02020603050405020304" pitchFamily="18" charset="0"/>
                  </a:rPr>
                  <a:t>是偶函数</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𝟏𝟐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zh-CN" altLang="zh-CN" sz="2600" b="1">
                    <a:latin typeface="Times New Roman" panose="02020603050405020304" pitchFamily="18" charset="0"/>
                    <a:cs typeface="Times New Roman" panose="02020603050405020304" pitchFamily="18" charset="0"/>
                  </a:rPr>
                  <a:t>上不单调</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34944"/>
                <a:ext cx="11589417" cy="5481885"/>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837223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smtClean="0">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smtClean="0">
                <a:latin typeface="Times New Roman" panose="02020603050405020304" pitchFamily="18" charset="0"/>
                <a:cs typeface="Times New Roman" panose="02020603050405020304" pitchFamily="18" charset="0"/>
              </a:rPr>
              <a:t>　</a:t>
            </a:r>
            <a:r>
              <a:rPr lang="zh-CN" altLang="zh-CN" sz="2800" b="1" smtClean="0">
                <a:latin typeface="Times New Roman" panose="02020603050405020304" pitchFamily="18" charset="0"/>
                <a:ea typeface="微软雅黑" panose="020B0503020204020204" pitchFamily="34" charset="-122"/>
                <a:cs typeface="Times New Roman" panose="02020603050405020304" pitchFamily="18" charset="0"/>
              </a:rPr>
              <a:t>解三角形应用举例</a:t>
            </a:r>
            <a:endParaRPr lang="zh-CN" altLang="zh-CN" sz="120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910558" y="4351699"/>
            <a:ext cx="457775" cy="553213"/>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11589417" cy="475578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测量距离问题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临沂模拟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在同一平面上有相距</a:t>
                </a: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公里的</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两座炮台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的正东方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某次演习时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向北偏西</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zh-CN" altLang="zh-CN" sz="2600" b="1">
                    <a:latin typeface="Times New Roman" panose="02020603050405020304" pitchFamily="18" charset="0"/>
                    <a:cs typeface="Times New Roman" panose="02020603050405020304" pitchFamily="18" charset="0"/>
                  </a:rPr>
                  <a:t>方向发射炮弹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向北偏东</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zh-CN" altLang="zh-CN" sz="2600" b="1">
                    <a:latin typeface="Times New Roman" panose="02020603050405020304" pitchFamily="18" charset="0"/>
                    <a:cs typeface="Times New Roman" panose="02020603050405020304" pitchFamily="18" charset="0"/>
                  </a:rPr>
                  <a:t>的方向发射炮弹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θ</a:t>
                </a:r>
                <a:r>
                  <a:rPr lang="zh-CN" altLang="zh-CN" sz="2600" b="1">
                    <a:latin typeface="Times New Roman" panose="02020603050405020304" pitchFamily="18" charset="0"/>
                    <a:cs typeface="Times New Roman" panose="02020603050405020304" pitchFamily="18" charset="0"/>
                  </a:rPr>
                  <a:t>为锐角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观测回报两炮弹皆命中</a:t>
                </a:r>
                <a:r>
                  <a:rPr lang="en-US" altLang="zh-CN" sz="2600" b="1">
                    <a:latin typeface="Times New Roman" panose="02020603050405020304" pitchFamily="18" charset="0"/>
                    <a:cs typeface="Times New Roman" panose="02020603050405020304" pitchFamily="18" charset="0"/>
                  </a:rPr>
                  <a:t>18</a:t>
                </a:r>
                <a:r>
                  <a:rPr lang="zh-CN" altLang="zh-CN" sz="2600" b="1">
                    <a:latin typeface="Times New Roman" panose="02020603050405020304" pitchFamily="18" charset="0"/>
                    <a:cs typeface="Times New Roman" panose="02020603050405020304" pitchFamily="18" charset="0"/>
                  </a:rPr>
                  <a:t>公里外的同一目标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接着</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改向向北偏西</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r>
                  <a:rPr lang="zh-CN" altLang="zh-CN" sz="2600" b="1">
                    <a:latin typeface="Times New Roman" panose="02020603050405020304" pitchFamily="18" charset="0"/>
                    <a:cs typeface="Times New Roman" panose="02020603050405020304" pitchFamily="18" charset="0"/>
                  </a:rPr>
                  <a:t>方向发射炮弹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弹着点为</a:t>
                </a:r>
                <a:r>
                  <a:rPr lang="en-US" altLang="zh-CN" sz="2600" b="1">
                    <a:latin typeface="Times New Roman" panose="02020603050405020304" pitchFamily="18" charset="0"/>
                    <a:cs typeface="Times New Roman" panose="02020603050405020304" pitchFamily="18" charset="0"/>
                  </a:rPr>
                  <a:t>18</a:t>
                </a:r>
                <a:r>
                  <a:rPr lang="zh-CN" altLang="zh-CN" sz="2600" b="1">
                    <a:latin typeface="Times New Roman" panose="02020603050405020304" pitchFamily="18" charset="0"/>
                    <a:cs typeface="Times New Roman" panose="02020603050405020304" pitchFamily="18" charset="0"/>
                  </a:rPr>
                  <a:t>公里外的点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炮台与弹着点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A.7</a:t>
                </a:r>
                <a:r>
                  <a:rPr lang="zh-CN" altLang="zh-CN" sz="2600" b="1">
                    <a:latin typeface="Times New Roman" panose="02020603050405020304" pitchFamily="18" charset="0"/>
                    <a:cs typeface="Times New Roman" panose="02020603050405020304" pitchFamily="18" charset="0"/>
                  </a:rPr>
                  <a:t>公里</a:t>
                </a:r>
                <a:r>
                  <a:rPr lang="en-US" altLang="zh-CN" sz="2600" b="1">
                    <a:latin typeface="Times New Roman" panose="02020603050405020304" pitchFamily="18" charset="0"/>
                    <a:cs typeface="Times New Roman" panose="02020603050405020304" pitchFamily="18" charset="0"/>
                  </a:rPr>
                  <a:t>	B.8</a:t>
                </a:r>
                <a:r>
                  <a:rPr lang="zh-CN" altLang="zh-CN" sz="2600" b="1" smtClean="0">
                    <a:latin typeface="Times New Roman" panose="02020603050405020304" pitchFamily="18" charset="0"/>
                    <a:cs typeface="Times New Roman" panose="02020603050405020304" pitchFamily="18" charset="0"/>
                  </a:rPr>
                  <a:t>公里</a:t>
                </a:r>
                <a:r>
                  <a:rPr lang="en-US" altLang="zh-CN" sz="2600" b="1" smtClean="0">
                    <a:latin typeface="Times New Roman" panose="02020603050405020304" pitchFamily="18" charset="0"/>
                    <a:cs typeface="Times New Roman" panose="02020603050405020304" pitchFamily="18" charset="0"/>
                  </a:rPr>
                  <a:t>		C.9</a:t>
                </a:r>
                <a:r>
                  <a:rPr lang="zh-CN" altLang="zh-CN" sz="2600" b="1">
                    <a:latin typeface="Times New Roman" panose="02020603050405020304" pitchFamily="18" charset="0"/>
                    <a:cs typeface="Times New Roman" panose="02020603050405020304" pitchFamily="18" charset="0"/>
                  </a:rPr>
                  <a:t>公里</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D.10</a:t>
                </a:r>
                <a:r>
                  <a:rPr lang="zh-CN" altLang="zh-CN" sz="2600" b="1">
                    <a:latin typeface="Times New Roman" panose="02020603050405020304" pitchFamily="18" charset="0"/>
                    <a:cs typeface="Times New Roman" panose="02020603050405020304" pitchFamily="18" charset="0"/>
                  </a:rPr>
                  <a:t>公里</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11589417" cy="4755789"/>
              </a:xfrm>
              <a:prstGeom prst="rect">
                <a:avLst/>
              </a:prstGeom>
              <a:blipFill rotWithShape="0">
                <a:blip r:embed="rId4"/>
                <a:stretch>
                  <a:fillRect l="-947" r="-736" b="-8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设炮弹第一次命中点为</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根据题意画出示意图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55.jpeg"/>
          <p:cNvPicPr/>
          <p:nvPr/>
        </p:nvPicPr>
        <p:blipFill>
          <a:blip r:embed="rId3">
            <a:clrChange>
              <a:clrFrom>
                <a:srgbClr val="FFFFFF"/>
              </a:clrFrom>
              <a:clrTo>
                <a:srgbClr val="FFFFFF">
                  <a:alpha val="0"/>
                </a:srgbClr>
              </a:clrTo>
            </a:clrChange>
          </a:blip>
          <a:stretch>
            <a:fillRect/>
          </a:stretch>
        </p:blipFill>
        <p:spPr>
          <a:xfrm>
            <a:off x="9335611" y="1053496"/>
            <a:ext cx="1976462" cy="216414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21782" y="1331309"/>
                <a:ext cx="11589417" cy="4425379"/>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=18</a:t>
                </a:r>
                <a:r>
                  <a:rPr lang="zh-CN" altLang="zh-CN" sz="2600" b="1">
                    <a:latin typeface="Times New Roman" panose="02020603050405020304" pitchFamily="18" charset="0"/>
                    <a:cs typeface="Times New Roman" panose="02020603050405020304" pitchFamily="18" charset="0"/>
                  </a:rPr>
                  <a:t>公里</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公里</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=18</a:t>
                </a:r>
                <a:r>
                  <a:rPr lang="zh-CN" altLang="zh-CN" sz="2600" b="1">
                    <a:latin typeface="Times New Roman" panose="02020603050405020304" pitchFamily="18" charset="0"/>
                    <a:cs typeface="Times New Roman" panose="02020603050405020304" pitchFamily="18" charset="0"/>
                  </a:rPr>
                  <a:t>公里</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过</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垂足为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CAB</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𝟏𝟖</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cos</a:t>
                </a:r>
                <a14:m>
                  <m:oMath xmlns:m="http://schemas.openxmlformats.org/officeDocument/2006/math">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𝐜𝐨𝐬</m:t>
                            </m:r>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ABM</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r>
                  <a:rPr lang="en-US" altLang="zh-CN" sz="2600" b="1" i="1">
                    <a:latin typeface="Times New Roman" panose="02020603050405020304" pitchFamily="18" charset="0"/>
                    <a:cs typeface="Times New Roman" panose="02020603050405020304" pitchFamily="18" charset="0"/>
                  </a:rPr>
                  <a:t>BM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𝑴</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𝑨𝑩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𝑨𝑴</m:t>
                        </m:r>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e>
                    </m:rad>
                  </m:oMath>
                </a14:m>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𝟏𝟖</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𝟏𝟖</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e>
                    </m:rad>
                  </m:oMath>
                </a14:m>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炮台与弹着点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公里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1782" y="1331309"/>
                <a:ext cx="11589417" cy="4425379"/>
              </a:xfrm>
              <a:prstGeom prst="rect">
                <a:avLst/>
              </a:prstGeom>
              <a:blipFill rotWithShape="0">
                <a:blip r:embed="rId4"/>
                <a:stretch>
                  <a:fillRect l="-947" t="-689" b="-26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57025" y="405416"/>
                <a:ext cx="11589417" cy="3822137"/>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测量高度问题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上饶调研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矗立在上饶市市民公园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的四门通天铜雕有着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四方迎客、通达天下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的美好寓意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也象征着上饶四省通衢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连南接北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通江达海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包容八方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某中学研究性学习小组为测量其高度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在和它底部</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位于同一水平高度的共线三点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处测得铜雕顶端</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处的仰角分别为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则四门通天的高度为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57025" y="405416"/>
                <a:ext cx="11589417" cy="3822137"/>
              </a:xfrm>
              <a:prstGeom prst="rect">
                <a:avLst/>
              </a:prstGeom>
              <a:blipFill rotWithShape="0">
                <a:blip r:embed="rId3"/>
                <a:stretch>
                  <a:fillRect l="-947" r="-263" b="-3195"/>
                </a:stretch>
              </a:blipFill>
            </p:spPr>
            <p:txBody>
              <a:bodyPr/>
              <a:lstStyle/>
              <a:p>
                <a:r>
                  <a:rPr lang="zh-CN" altLang="en-US">
                    <a:noFill/>
                  </a:rPr>
                  <a:t> </a:t>
                </a:r>
              </a:p>
            </p:txBody>
          </p:sp>
        </mc:Fallback>
      </mc:AlternateContent>
      <p:sp>
        <p:nvSpPr>
          <p:cNvPr id="8" name="矩形 7"/>
          <p:cNvSpPr/>
          <p:nvPr>
            <p:custDataLst>
              <p:tags r:id="rId1"/>
            </p:custDataLst>
          </p:nvPr>
        </p:nvSpPr>
        <p:spPr>
          <a:xfrm>
            <a:off x="6095206" y="3685983"/>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56.jpeg"/>
          <p:cNvPicPr/>
          <p:nvPr/>
        </p:nvPicPr>
        <p:blipFill>
          <a:blip r:embed="rId4">
            <a:clrChange>
              <a:clrFrom>
                <a:srgbClr val="FFFFFF"/>
              </a:clrFrom>
              <a:clrTo>
                <a:srgbClr val="FFFFFF">
                  <a:alpha val="0"/>
                </a:srgbClr>
              </a:clrTo>
            </a:clrChange>
          </a:blip>
          <a:stretch>
            <a:fillRect/>
          </a:stretch>
        </p:blipFill>
        <p:spPr>
          <a:xfrm>
            <a:off x="6959314" y="3727547"/>
            <a:ext cx="4752594" cy="2488757"/>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789325" y="4238577"/>
                <a:ext cx="11589417" cy="132677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	B.10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	D.5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789325" y="4238577"/>
                <a:ext cx="11589417" cy="1326773"/>
              </a:xfrm>
              <a:prstGeom prst="rect">
                <a:avLst/>
              </a:prstGeom>
              <a:blipFill rotWithShape="0">
                <a:blip r:embed="rId5"/>
                <a:stretch>
                  <a:fillRect l="-946" b="-105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781520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17773"/>
                <a:ext cx="11589417" cy="55129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ABO</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由余弦定理的推论得</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𝟒𝟎</m:t>
                        </m:r>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BCO</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由余弦定理的推论</a:t>
                </a:r>
                <a:r>
                  <a:rPr lang="zh-CN" altLang="zh-CN" sz="2600" b="1" smtClean="0">
                    <a:latin typeface="Times New Roman" panose="02020603050405020304" pitchFamily="18" charset="0"/>
                    <a:cs typeface="Times New Roman" panose="02020603050405020304" pitchFamily="18" charset="0"/>
                  </a:rPr>
                  <a:t>得</a:t>
                </a:r>
                <a:r>
                  <a:rPr lang="en-US" altLang="zh-CN" sz="2600" b="1" smtClean="0">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𝟒𝟎</m:t>
                        </m:r>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ABO</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OBC</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𝟒𝟎</m:t>
                        </m:r>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𝟒𝟎</m:t>
                        </m:r>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800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所以四门通天的高度为</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17773"/>
                <a:ext cx="11589417" cy="5512919"/>
              </a:xfrm>
              <a:prstGeom prst="rect">
                <a:avLst/>
              </a:prstGeom>
              <a:blipFill rotWithShape="0">
                <a:blip r:embed="rId3"/>
                <a:stretch>
                  <a:fillRect l="-947" b="-3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45438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11589417" cy="249299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测量角度问题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已知岛</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南偏西</a:t>
            </a:r>
            <a:r>
              <a:rPr lang="en-US" altLang="zh-CN" sz="2600" b="1">
                <a:latin typeface="Times New Roman" panose="02020603050405020304" pitchFamily="18" charset="0"/>
                <a:cs typeface="Times New Roman" panose="02020603050405020304" pitchFamily="18" charset="0"/>
              </a:rPr>
              <a:t>38°</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距岛</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海里的</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处有一艘缉私艇</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岛</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处的一艘走私船正以</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海里</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时的速度向岛屿北偏西</a:t>
            </a:r>
            <a:r>
              <a:rPr lang="en-US" altLang="zh-CN" sz="2600" b="1">
                <a:latin typeface="Times New Roman" panose="02020603050405020304" pitchFamily="18" charset="0"/>
                <a:cs typeface="Times New Roman" panose="02020603050405020304" pitchFamily="18" charset="0"/>
              </a:rPr>
              <a:t>22°</a:t>
            </a:r>
            <a:r>
              <a:rPr lang="zh-CN" altLang="zh-CN" sz="2600" b="1">
                <a:latin typeface="Times New Roman" panose="02020603050405020304" pitchFamily="18" charset="0"/>
                <a:cs typeface="Times New Roman" panose="02020603050405020304" pitchFamily="18" charset="0"/>
              </a:rPr>
              <a:t>方向行驶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问缉私艇朝何方向以多大速度行驶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恰好用</a:t>
            </a:r>
            <a:r>
              <a:rPr lang="en-US" altLang="zh-CN" sz="2600" b="1">
                <a:latin typeface="Times New Roman" panose="02020603050405020304" pitchFamily="18" charset="0"/>
                <a:cs typeface="Times New Roman" panose="02020603050405020304" pitchFamily="18" charset="0"/>
              </a:rPr>
              <a:t>0.5</a:t>
            </a:r>
            <a:r>
              <a:rPr lang="zh-CN" altLang="zh-CN" sz="2600" b="1">
                <a:latin typeface="Times New Roman" panose="02020603050405020304" pitchFamily="18" charset="0"/>
                <a:cs typeface="Times New Roman" panose="02020603050405020304" pitchFamily="18" charset="0"/>
              </a:rPr>
              <a:t>小时能截住该走私船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57.jpeg"/>
          <p:cNvPicPr/>
          <p:nvPr/>
        </p:nvPicPr>
        <p:blipFill>
          <a:blip r:embed="rId2">
            <a:clrChange>
              <a:clrFrom>
                <a:srgbClr val="FFFFFF"/>
              </a:clrFrom>
              <a:clrTo>
                <a:srgbClr val="FFFFFF">
                  <a:alpha val="0"/>
                </a:srgbClr>
              </a:clrTo>
            </a:clrChange>
          </a:blip>
          <a:stretch>
            <a:fillRect/>
          </a:stretch>
        </p:blipFill>
        <p:spPr>
          <a:xfrm>
            <a:off x="9436429" y="2781713"/>
            <a:ext cx="2160016" cy="243001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54545" y="2960669"/>
                <a:ext cx="11589417" cy="1511311"/>
              </a:xfrm>
              <a:prstGeom prst="rect">
                <a:avLst/>
              </a:prstGeom>
            </p:spPr>
            <p:txBody>
              <a:bodyPr wrap="square">
                <a:spAutoFit/>
              </a:bodyPr>
              <a:lstStyle/>
              <a:p>
                <a:pPr>
                  <a:lnSpc>
                    <a:spcPct val="150000"/>
                  </a:lnSpc>
                  <a:spcAft>
                    <a:spcPts val="0"/>
                  </a:spcAft>
                  <a:tabLst>
                    <a:tab pos="2970530" algn="l"/>
                  </a:tabLst>
                </a:pPr>
                <a14:m>
                  <m:oMathPara xmlns:m="http://schemas.openxmlformats.org/officeDocument/2006/math">
                    <m:oMathParaPr>
                      <m:jc m:val="left"/>
                    </m:oMathParaPr>
                    <m:oMath xmlns:m="http://schemas.openxmlformats.org/officeDocument/2006/math">
                      <m:d>
                        <m:d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r>
                            <a:rPr lang="zh-CN" altLang="zh-CN" sz="2600" b="1">
                              <a:latin typeface="Cambria Math" panose="02040503050406030204" pitchFamily="18" charset="0"/>
                              <a:cs typeface="Times New Roman" panose="02020603050405020304" pitchFamily="18" charset="0"/>
                            </a:rPr>
                            <m:t>参考数据</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𝟑𝟖</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𝟏𝟒</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𝟏𝟒</m:t>
                              </m:r>
                            </m:den>
                          </m:f>
                        </m:e>
                      </m:d>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54545" y="2960669"/>
                <a:ext cx="11589417" cy="1511311"/>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6443828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3" y="621443"/>
            <a:ext cx="8850202" cy="129266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设缉私艇在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处截住走私船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为岛</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正南方向上一点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缉私艇的速度为每小时</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海里</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58.jpeg"/>
          <p:cNvPicPr/>
          <p:nvPr/>
        </p:nvPicPr>
        <p:blipFill>
          <a:blip r:embed="rId3">
            <a:clrChange>
              <a:clrFrom>
                <a:srgbClr val="FFFFFF"/>
              </a:clrFrom>
              <a:clrTo>
                <a:srgbClr val="FFFFFF">
                  <a:alpha val="0"/>
                </a:srgbClr>
              </a:clrTo>
            </a:clrChange>
          </a:blip>
          <a:stretch>
            <a:fillRect/>
          </a:stretch>
        </p:blipFill>
        <p:spPr>
          <a:xfrm>
            <a:off x="9104170" y="602600"/>
            <a:ext cx="2428782" cy="2851908"/>
          </a:xfrm>
          <a:prstGeom prst="rect">
            <a:avLst/>
          </a:prstGeom>
        </p:spPr>
      </p:pic>
      <p:sp>
        <p:nvSpPr>
          <p:cNvPr id="6" name="矩形 5"/>
          <p:cNvSpPr/>
          <p:nvPr/>
        </p:nvSpPr>
        <p:spPr>
          <a:xfrm>
            <a:off x="335284" y="1818749"/>
            <a:ext cx="8850202" cy="422493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=0.5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依题意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22°=120°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由余弦定理可得</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AB·AC</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=0.5</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=14.</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810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linds(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linds(horizont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linds(horizontal)">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302166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又由正弦定理得</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𝑨𝑪</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𝑩𝑨𝑪</m:t>
                        </m:r>
                      </m:num>
                      <m:den>
                        <m:r>
                          <a:rPr lang="en-US" altLang="zh-CN" sz="2600" b="1" i="1">
                            <a:latin typeface="Cambria Math" panose="02040503050406030204" pitchFamily="18" charset="0"/>
                            <a:cs typeface="Times New Roman" panose="02020603050405020304" pitchFamily="18" charset="0"/>
                          </a:rPr>
                          <m:t>𝑩𝑪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𝟏𝟒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=38°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r>
                  <a:rPr lang="en-US" altLang="zh-CN" sz="2600" b="1">
                    <a:latin typeface="Times New Roman" panose="02020603050405020304" pitchFamily="18" charset="0"/>
                    <a:cs typeface="Times New Roman" panose="02020603050405020304" pitchFamily="18" charset="0"/>
                  </a:rPr>
                  <a:t>=38°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故缉私艇以每小时</a:t>
                </a: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海里的速度向正北方向行驶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恰好用</a:t>
                </a:r>
                <a:r>
                  <a:rPr lang="en-US" altLang="zh-CN" sz="2600" b="1">
                    <a:latin typeface="Times New Roman" panose="02020603050405020304" pitchFamily="18" charset="0"/>
                    <a:cs typeface="Times New Roman" panose="02020603050405020304" pitchFamily="18" charset="0"/>
                  </a:rPr>
                  <a:t>0.5</a:t>
                </a:r>
                <a:r>
                  <a:rPr lang="zh-CN" altLang="zh-CN" sz="2600" b="1">
                    <a:latin typeface="Times New Roman" panose="02020603050405020304" pitchFamily="18" charset="0"/>
                    <a:cs typeface="Times New Roman" panose="02020603050405020304" pitchFamily="18" charset="0"/>
                  </a:rPr>
                  <a:t>小时截住该走私船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3021661"/>
              </a:xfrm>
              <a:prstGeom prst="rect">
                <a:avLst/>
              </a:prstGeom>
              <a:blipFill rotWithShape="0">
                <a:blip r:embed="rId3"/>
                <a:stretch>
                  <a:fillRect l="-947" b="-40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585622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81729"/>
            <a:ext cx="10751379" cy="249299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解三角形应用问题的要点</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从实际问题中抽象出已知的角度、距离、高度等条件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作为某个三角形的元素</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利用正弦定理、余弦定理解三角形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得到实际问题的解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248093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为加快推进</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5G+</a:t>
                </a:r>
                <a:r>
                  <a:rPr lang="zh-CN" altLang="zh-CN" sz="2600" b="1">
                    <a:latin typeface="Times New Roman" panose="02020603050405020304" pitchFamily="18" charset="0"/>
                    <a:cs typeface="Times New Roman" panose="02020603050405020304" pitchFamily="18" charset="0"/>
                  </a:rPr>
                  <a:t>光网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双千兆城市建设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在某市地面有四个</a:t>
                </a:r>
                <a:r>
                  <a:rPr lang="en-US" altLang="zh-CN" sz="2600" b="1">
                    <a:latin typeface="Times New Roman" panose="02020603050405020304" pitchFamily="18" charset="0"/>
                    <a:cs typeface="Times New Roman" panose="02020603050405020304" pitchFamily="18" charset="0"/>
                  </a:rPr>
                  <a:t>5G</a:t>
                </a:r>
                <a:r>
                  <a:rPr lang="zh-CN" altLang="zh-CN" sz="2600" b="1">
                    <a:latin typeface="Times New Roman" panose="02020603050405020304" pitchFamily="18" charset="0"/>
                    <a:cs typeface="Times New Roman" panose="02020603050405020304" pitchFamily="18" charset="0"/>
                  </a:rPr>
                  <a:t>基站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已知基站</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建在某江的南岸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距离为</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zh-CN" altLang="zh-CN" sz="2600" b="1">
                    <a:latin typeface="Times New Roman" panose="02020603050405020304" pitchFamily="18" charset="0"/>
                    <a:cs typeface="Times New Roman" panose="02020603050405020304" pitchFamily="18" charset="0"/>
                  </a:rPr>
                  <a:t>基站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在江的北岸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=75</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则基站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2480936"/>
              </a:xfrm>
              <a:prstGeom prst="rect">
                <a:avLst/>
              </a:prstGeom>
              <a:blipFill rotWithShape="0">
                <a:blip r:embed="rId3"/>
                <a:stretch>
                  <a:fillRect l="-947" r="-736" b="-5160"/>
                </a:stretch>
              </a:blipFill>
            </p:spPr>
            <p:txBody>
              <a:bodyPr/>
              <a:lstStyle/>
              <a:p>
                <a:r>
                  <a:rPr lang="zh-CN" altLang="en-US">
                    <a:noFill/>
                  </a:rPr>
                  <a:t> </a:t>
                </a:r>
              </a:p>
            </p:txBody>
          </p:sp>
        </mc:Fallback>
      </mc:AlternateContent>
      <p:sp>
        <p:nvSpPr>
          <p:cNvPr id="8" name="矩形 7"/>
          <p:cNvSpPr/>
          <p:nvPr>
            <p:custDataLst>
              <p:tags r:id="rId1"/>
            </p:custDataLst>
          </p:nvPr>
        </p:nvSpPr>
        <p:spPr>
          <a:xfrm>
            <a:off x="2874297" y="258562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59.jpeg"/>
          <p:cNvPicPr/>
          <p:nvPr/>
        </p:nvPicPr>
        <p:blipFill>
          <a:blip r:embed="rId4">
            <a:clrChange>
              <a:clrFrom>
                <a:srgbClr val="FFFFFF"/>
              </a:clrFrom>
              <a:clrTo>
                <a:srgbClr val="FFFFFF">
                  <a:alpha val="0"/>
                </a:srgbClr>
              </a:clrTo>
            </a:clrChange>
          </a:blip>
          <a:stretch>
            <a:fillRect/>
          </a:stretch>
        </p:blipFill>
        <p:spPr>
          <a:xfrm>
            <a:off x="8255476" y="2726595"/>
            <a:ext cx="3096196" cy="198999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91616" y="3071882"/>
                <a:ext cx="11589417" cy="13313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a:t>
                </a:r>
                <a:r>
                  <a:rPr lang="en-US" altLang="zh-CN" sz="2600" b="1" smtClean="0">
                    <a:latin typeface="Times New Roman" panose="02020603050405020304" pitchFamily="18" charset="0"/>
                    <a:cs typeface="Times New Roman" panose="02020603050405020304" pitchFamily="18" charset="0"/>
                  </a:rPr>
                  <a:t>	B.30</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1)km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C.30(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1)km	</a:t>
                </a:r>
                <a:r>
                  <a:rPr lang="en-US" altLang="zh-CN" sz="2600" b="1" smtClean="0">
                    <a:latin typeface="Times New Roman" panose="02020603050405020304" pitchFamily="18" charset="0"/>
                    <a:cs typeface="Times New Roman" panose="02020603050405020304" pitchFamily="18" charset="0"/>
                  </a:rPr>
                  <a:t>	D.10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91616" y="3071882"/>
                <a:ext cx="11589417" cy="1331390"/>
              </a:xfrm>
              <a:prstGeom prst="rect">
                <a:avLst/>
              </a:prstGeom>
              <a:blipFill rotWithShape="0">
                <a:blip r:embed="rId5"/>
                <a:stretch>
                  <a:fillRect l="-947" b="-100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40196"/>
                <a:ext cx="11589417" cy="5378395"/>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=75°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CAD</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CAD</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BDC</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CBD</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(30°+45°+45°)=60°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由正弦定理得</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𝟕𝟓</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𝟔𝟎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AC·BC·</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75°=500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即基站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之间的距离为</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40196"/>
                <a:ext cx="11589417" cy="5378395"/>
              </a:xfrm>
              <a:prstGeom prst="rect">
                <a:avLst/>
              </a:prstGeom>
              <a:blipFill rotWithShape="0">
                <a:blip r:embed="rId3"/>
                <a:stretch>
                  <a:fillRect l="-947" b="-19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blinds(horizontal)">
                                      <p:cBhvr>
                                        <p:cTn id="4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17773"/>
            <a:ext cx="11589417" cy="3174652"/>
          </a:xfrm>
          <a:prstGeom prst="rect">
            <a:avLst/>
          </a:prstGeom>
        </p:spPr>
        <p:txBody>
          <a:bodyPr wrap="square">
            <a:spAutoFit/>
          </a:bodyPr>
          <a:lstStyle/>
          <a:p>
            <a:pPr>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岳阳质检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岳阳楼地处岳阳古城西门城墙之上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下瞰洞庭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前望君山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因范仲淹的《岳阳楼记》著称于世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自古有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洞庭天下水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岳阳天下楼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之美誉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小明为了测量岳阳楼的高度</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他首先在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测得楼顶</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的仰角为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方向行走</a:t>
            </a:r>
            <a:r>
              <a:rPr lang="en-US" altLang="zh-CN" sz="2600" b="1">
                <a:latin typeface="Times New Roman" panose="02020603050405020304" pitchFamily="18" charset="0"/>
                <a:cs typeface="Times New Roman" panose="02020603050405020304" pitchFamily="18" charset="0"/>
              </a:rPr>
              <a:t>22.5</a:t>
            </a:r>
            <a:r>
              <a:rPr lang="zh-CN" altLang="zh-CN" sz="2600" b="1">
                <a:latin typeface="Times New Roman" panose="02020603050405020304" pitchFamily="18" charset="0"/>
                <a:cs typeface="Times New Roman" panose="02020603050405020304" pitchFamily="18" charset="0"/>
              </a:rPr>
              <a:t>米至</a:t>
            </a:r>
            <a:r>
              <a:rPr lang="en-US" altLang="zh-CN" sz="2600" b="1" i="1" smtClean="0">
                <a:latin typeface="Times New Roman" panose="02020603050405020304" pitchFamily="18" charset="0"/>
                <a:cs typeface="Times New Roman" panose="02020603050405020304" pitchFamily="18" charset="0"/>
              </a:rPr>
              <a:t>D</a:t>
            </a:r>
            <a:r>
              <a:rPr lang="zh-CN" altLang="zh-CN" sz="2600" b="1" smtClean="0">
                <a:latin typeface="Times New Roman" panose="02020603050405020304" pitchFamily="18" charset="0"/>
                <a:cs typeface="Times New Roman" panose="02020603050405020304" pitchFamily="18" charset="0"/>
              </a:rPr>
              <a:t>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又测得楼顶</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的仰角为</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则楼高</a:t>
            </a:r>
            <a:r>
              <a:rPr lang="en-US" altLang="zh-CN" sz="2600" b="1" i="1">
                <a:latin typeface="Times New Roman" panose="02020603050405020304" pitchFamily="18" charset="0"/>
                <a:cs typeface="Times New Roman" panose="02020603050405020304" pitchFamily="18" charset="0"/>
              </a:rPr>
              <a:t>AB</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1"/>
                </p:custDataLst>
              </p:nvPr>
            </p:nvSpPr>
            <p:spPr>
              <a:xfrm>
                <a:off x="9298540" y="2349659"/>
                <a:ext cx="1331968" cy="1178336"/>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𝟒𝟓</m:t>
                        </m:r>
                        <m:rad>
                          <m:radPr>
                            <m:degHide m:val="on"/>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3200" b="1" i="1">
                                <a:solidFill>
                                  <a:srgbClr val="C00000"/>
                                </a:solidFill>
                                <a:latin typeface="Cambria Math" panose="02040503050406030204" pitchFamily="18" charset="0"/>
                                <a:cs typeface="Times New Roman" panose="02020603050405020304" pitchFamily="18" charset="0"/>
                              </a:rPr>
                              <m:t>𝟑</m:t>
                            </m:r>
                          </m:e>
                        </m:rad>
                      </m:num>
                      <m:den>
                        <m:r>
                          <a:rPr lang="en-US" altLang="zh-CN" sz="3200" b="1" i="1">
                            <a:solidFill>
                              <a:srgbClr val="C00000"/>
                            </a:solidFill>
                            <a:latin typeface="Cambria Math" panose="02040503050406030204" pitchFamily="18" charset="0"/>
                            <a:cs typeface="Times New Roman" panose="02020603050405020304" pitchFamily="18" charset="0"/>
                          </a:rPr>
                          <m:t>𝟒</m:t>
                        </m:r>
                      </m:den>
                    </m:f>
                  </m:oMath>
                </a14:m>
                <a:endParaRPr lang="zh-CN" altLang="zh-CN" sz="14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3"/>
                </p:custDataLst>
              </p:nvPr>
            </p:nvSpPr>
            <p:spPr>
              <a:xfrm>
                <a:off x="9298540" y="2349659"/>
                <a:ext cx="1331968" cy="1178336"/>
              </a:xfrm>
              <a:prstGeom prst="rect">
                <a:avLst/>
              </a:prstGeom>
              <a:blipFill rotWithShape="0">
                <a:blip r:embed="rId4"/>
                <a:stretch>
                  <a:fillRect/>
                </a:stretch>
              </a:blipFill>
            </p:spPr>
            <p:txBody>
              <a:bodyPr/>
              <a:lstStyle/>
              <a:p>
                <a:r>
                  <a:rPr lang="zh-CN" altLang="en-US">
                    <a:noFill/>
                  </a:rPr>
                  <a:t> </a:t>
                </a:r>
              </a:p>
            </p:txBody>
          </p:sp>
        </mc:Fallback>
      </mc:AlternateContent>
      <p:pic>
        <p:nvPicPr>
          <p:cNvPr id="5" name="image60.jpeg"/>
          <p:cNvPicPr/>
          <p:nvPr/>
        </p:nvPicPr>
        <p:blipFill>
          <a:blip r:embed="rId5">
            <a:clrChange>
              <a:clrFrom>
                <a:srgbClr val="FFFFFF"/>
              </a:clrFrom>
              <a:clrTo>
                <a:srgbClr val="FFFFFF">
                  <a:alpha val="0"/>
                </a:srgbClr>
              </a:clrTo>
            </a:clrChange>
          </a:blip>
          <a:stretch>
            <a:fillRect/>
          </a:stretch>
        </p:blipFill>
        <p:spPr>
          <a:xfrm>
            <a:off x="3997633" y="3858796"/>
            <a:ext cx="2961681" cy="1934938"/>
          </a:xfrm>
          <a:prstGeom prst="rect">
            <a:avLst/>
          </a:prstGeom>
        </p:spPr>
      </p:pic>
    </p:spTree>
    <p:extLst>
      <p:ext uri="{BB962C8B-B14F-4D97-AF65-F5344CB8AC3E}">
        <p14:creationId xmlns:p14="http://schemas.microsoft.com/office/powerpoint/2010/main" val="2634097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81367"/>
            <a:ext cx="12190413" cy="62427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470519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=22.5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𝑨𝑪𝑩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+22.5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𝑩𝑫</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𝑨𝑩</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所以楼高</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zh-CN" altLang="zh-CN" sz="2600" b="1">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705199"/>
              </a:xfrm>
              <a:prstGeom prst="rect">
                <a:avLst/>
              </a:prstGeom>
              <a:blipFill rotWithShape="0">
                <a:blip r:embed="rId3"/>
                <a:stretch>
                  <a:fillRect l="-947" b="-3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975726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3" y="492501"/>
            <a:ext cx="7554040"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如图所示是某弹簧振子做简谐运动的部分图象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则下列判断错误的是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3885166" y="179871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62.jpeg"/>
          <p:cNvPicPr/>
          <p:nvPr/>
        </p:nvPicPr>
        <p:blipFill>
          <a:blip r:embed="rId3">
            <a:clrChange>
              <a:clrFrom>
                <a:srgbClr val="FFFFFF"/>
              </a:clrFrom>
              <a:clrTo>
                <a:srgbClr val="FFFFFF">
                  <a:alpha val="0"/>
                </a:srgbClr>
              </a:clrTo>
            </a:clrChange>
          </a:blip>
          <a:stretch>
            <a:fillRect/>
          </a:stretch>
        </p:blipFill>
        <p:spPr>
          <a:xfrm>
            <a:off x="7607395" y="791012"/>
            <a:ext cx="3834320" cy="2555211"/>
          </a:xfrm>
          <a:prstGeom prst="rect">
            <a:avLst/>
          </a:prstGeom>
        </p:spPr>
      </p:pic>
      <p:sp>
        <p:nvSpPr>
          <p:cNvPr id="6" name="矩形 5"/>
          <p:cNvSpPr/>
          <p:nvPr/>
        </p:nvSpPr>
        <p:spPr>
          <a:xfrm>
            <a:off x="421782" y="2301510"/>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该弹簧振子的振幅为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该弹簧振子的振动周期为</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该弹簧振子在</a:t>
            </a:r>
            <a:r>
              <a:rPr lang="en-US" altLang="zh-CN" sz="2600" b="1">
                <a:latin typeface="Times New Roman" panose="02020603050405020304" pitchFamily="18" charset="0"/>
                <a:cs typeface="Times New Roman" panose="02020603050405020304" pitchFamily="18" charset="0"/>
              </a:rPr>
              <a:t>0.2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时振动速度最大</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该弹簧振子在</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1.4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时的位移为零</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24929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由图象及简谐运动的有关知识得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该弹簧振子的振幅为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振动周期为</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0.2)=1.6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=0.2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振动速度为零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该弹簧振子在</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1.4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时的位移为零</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9717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400742"/>
            <a:ext cx="12190413" cy="38741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92501"/>
                <a:ext cx="11589417" cy="255146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在相距</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zh-CN" altLang="zh-CN" sz="2600" b="1">
                    <a:latin typeface="Times New Roman" panose="02020603050405020304" pitchFamily="18" charset="0"/>
                    <a:cs typeface="Times New Roman" panose="02020603050405020304" pitchFamily="18" charset="0"/>
                  </a:rPr>
                  <a:t>的</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两点处测量目标点</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CAB</a:t>
                </a:r>
                <a:r>
                  <a:rPr lang="en-US" altLang="zh-CN" sz="2600" b="1">
                    <a:latin typeface="Times New Roman" panose="02020603050405020304" pitchFamily="18" charset="0"/>
                    <a:cs typeface="Times New Roman" panose="02020603050405020304" pitchFamily="18" charset="0"/>
                  </a:rPr>
                  <a:t>=75°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CBA</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两点之间的距离为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D.2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92501"/>
                <a:ext cx="11589417" cy="2551468"/>
              </a:xfrm>
              <a:prstGeom prst="rect">
                <a:avLst/>
              </a:prstGeom>
              <a:blipFill rotWithShape="0">
                <a:blip r:embed="rId4"/>
                <a:stretch>
                  <a:fillRect l="-947" b="-2392"/>
                </a:stretch>
              </a:blipFill>
            </p:spPr>
            <p:txBody>
              <a:bodyPr/>
              <a:lstStyle/>
              <a:p>
                <a:r>
                  <a:rPr lang="zh-CN" altLang="en-US">
                    <a:noFill/>
                  </a:rPr>
                  <a:t> </a:t>
                </a:r>
              </a:p>
            </p:txBody>
          </p:sp>
        </mc:Fallback>
      </mc:AlternateContent>
      <p:sp>
        <p:nvSpPr>
          <p:cNvPr id="17" name="矩形 16"/>
          <p:cNvSpPr/>
          <p:nvPr>
            <p:custDataLst>
              <p:tags r:id="rId2"/>
            </p:custDataLst>
          </p:nvPr>
        </p:nvSpPr>
        <p:spPr>
          <a:xfrm>
            <a:off x="3565010" y="118533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63.jpeg"/>
          <p:cNvPicPr/>
          <p:nvPr/>
        </p:nvPicPr>
        <p:blipFill>
          <a:blip r:embed="rId5">
            <a:clrChange>
              <a:clrFrom>
                <a:srgbClr val="FFFFFF"/>
              </a:clrFrom>
              <a:clrTo>
                <a:srgbClr val="FFFFFF">
                  <a:alpha val="0"/>
                </a:srgbClr>
              </a:clrTo>
            </a:clrChange>
          </a:blip>
          <a:stretch>
            <a:fillRect/>
          </a:stretch>
        </p:blipFill>
        <p:spPr>
          <a:xfrm>
            <a:off x="9335611" y="2708083"/>
            <a:ext cx="2160270" cy="1865767"/>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59359" y="2997740"/>
                <a:ext cx="11589417" cy="184165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𝟔𝟎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𝟒𝟓</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59359" y="2997740"/>
                <a:ext cx="11589417" cy="1841658"/>
              </a:xfrm>
              <a:prstGeom prst="rect">
                <a:avLst/>
              </a:prstGeom>
              <a:blipFill rotWithShape="0">
                <a:blip r:embed="rId6"/>
                <a:stretch>
                  <a:fillRect l="-947" b="-26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linds(horizont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44669" y="504858"/>
                <a:ext cx="9522996" cy="315163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湖州、衢州、丽水模拟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某学生为测量某酒店的高度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在远处选取了与该建筑物的底端</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在同一水平面内的两个测量基点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=45</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BDC</a:t>
                </a:r>
                <a:r>
                  <a:rPr lang="en-US" altLang="zh-CN" sz="2600" b="1">
                    <a:latin typeface="Times New Roman" panose="02020603050405020304" pitchFamily="18" charset="0"/>
                    <a:cs typeface="Times New Roman" panose="02020603050405020304" pitchFamily="18" charset="0"/>
                  </a:rPr>
                  <a:t>=105°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处测得酒店顶端</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的仰角</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=28°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则酒店的高度约为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参考数据</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28°≈0.53)(</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44669" y="504858"/>
                <a:ext cx="9522996" cy="3151632"/>
              </a:xfrm>
              <a:prstGeom prst="rect">
                <a:avLst/>
              </a:prstGeom>
              <a:blipFill rotWithShape="0">
                <a:blip r:embed="rId3"/>
                <a:stretch>
                  <a:fillRect l="-1152" r="-1152" b="-1161"/>
                </a:stretch>
              </a:blipFill>
            </p:spPr>
            <p:txBody>
              <a:bodyPr/>
              <a:lstStyle/>
              <a:p>
                <a:r>
                  <a:rPr lang="zh-CN" altLang="en-US">
                    <a:noFill/>
                  </a:rPr>
                  <a:t> </a:t>
                </a:r>
              </a:p>
            </p:txBody>
          </p:sp>
        </mc:Fallback>
      </mc:AlternateContent>
      <p:sp>
        <p:nvSpPr>
          <p:cNvPr id="11" name="矩形 10"/>
          <p:cNvSpPr/>
          <p:nvPr>
            <p:custDataLst>
              <p:tags r:id="rId1"/>
            </p:custDataLst>
          </p:nvPr>
        </p:nvSpPr>
        <p:spPr>
          <a:xfrm>
            <a:off x="6950222" y="3047073"/>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64.jpeg"/>
          <p:cNvPicPr/>
          <p:nvPr/>
        </p:nvPicPr>
        <p:blipFill>
          <a:blip r:embed="rId4">
            <a:clrChange>
              <a:clrFrom>
                <a:srgbClr val="FFFFFF"/>
              </a:clrFrom>
              <a:clrTo>
                <a:srgbClr val="FFFFFF">
                  <a:alpha val="0"/>
                </a:srgbClr>
              </a:clrTo>
            </a:clrChange>
          </a:blip>
          <a:stretch>
            <a:fillRect/>
          </a:stretch>
        </p:blipFill>
        <p:spPr>
          <a:xfrm>
            <a:off x="9767665" y="547431"/>
            <a:ext cx="1809351" cy="2499642"/>
          </a:xfrm>
          <a:prstGeom prst="rect">
            <a:avLst/>
          </a:prstGeom>
        </p:spPr>
      </p:pic>
      <p:sp>
        <p:nvSpPr>
          <p:cNvPr id="6" name="矩形 5"/>
          <p:cNvSpPr/>
          <p:nvPr/>
        </p:nvSpPr>
        <p:spPr>
          <a:xfrm>
            <a:off x="615711" y="3621107"/>
            <a:ext cx="10016062"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A.91</a:t>
            </a:r>
            <a:r>
              <a:rPr lang="zh-CN" altLang="zh-CN" sz="2600" b="1">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	B.101</a:t>
            </a:r>
            <a:r>
              <a:rPr lang="zh-CN" altLang="zh-CN" sz="2600" b="1">
                <a:latin typeface="Times New Roman" panose="02020603050405020304" pitchFamily="18" charset="0"/>
                <a:cs typeface="Times New Roman" panose="02020603050405020304" pitchFamily="18" charset="0"/>
              </a:rPr>
              <a:t>米</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C.111</a:t>
            </a:r>
            <a:r>
              <a:rPr lang="zh-CN" altLang="zh-CN" sz="2600" b="1">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	D.121</a:t>
            </a:r>
            <a:r>
              <a:rPr lang="zh-CN" altLang="zh-CN" sz="2600" b="1">
                <a:latin typeface="Times New Roman" panose="02020603050405020304" pitchFamily="18" charset="0"/>
                <a:cs typeface="Times New Roman" panose="02020603050405020304" pitchFamily="18" charset="0"/>
              </a:rPr>
              <a:t>米</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44669" y="504858"/>
                <a:ext cx="10016062" cy="515448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CBD</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𝑪𝑫</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𝑪𝑩𝑫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𝑩𝑫𝑪</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BDC</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105°=sin(60°+45°)</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45°+cos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45°=</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𝑪𝑫</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𝑩𝑫𝑪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𝑪𝑩𝑫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=50(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28°≈101(</a:t>
                </a:r>
                <a:r>
                  <a:rPr lang="zh-CN" altLang="zh-CN" sz="2600" b="1">
                    <a:latin typeface="Times New Roman" panose="02020603050405020304" pitchFamily="18" charset="0"/>
                    <a:cs typeface="Times New Roman" panose="02020603050405020304" pitchFamily="18" charset="0"/>
                  </a:rPr>
                  <a:t>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44669" y="504858"/>
                <a:ext cx="10016062" cy="5154488"/>
              </a:xfrm>
              <a:prstGeom prst="rect">
                <a:avLst/>
              </a:prstGeom>
              <a:blipFill rotWithShape="0">
                <a:blip r:embed="rId3"/>
                <a:stretch>
                  <a:fillRect l="-1096" b="-20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292070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2" y="492501"/>
            <a:ext cx="11589417" cy="362477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阻尼器是一种以提供阻力达到减震效果的专业工程装置</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我国第一高楼上海中心大厦的阻尼器减震装置如图</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所示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由物理学知识可知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某阻尼器的运动过程可近似为简谐运动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其离开平衡位置的位移</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和时间</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的函数关系为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=sin(</a:t>
            </a:r>
            <a:r>
              <a:rPr lang="en-US" altLang="zh-CN" sz="2600" b="1" i="1">
                <a:latin typeface="Times New Roman" panose="02020603050405020304" pitchFamily="18" charset="0"/>
                <a:cs typeface="Times New Roman" panose="02020603050405020304" pitchFamily="18" charset="0"/>
              </a:rPr>
              <a:t>ωt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|&lt;π)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zh-CN" altLang="zh-CN" sz="2600" b="1">
                <a:latin typeface="Calibri" panose="020F0502020204030204" pitchFamily="34" charset="0"/>
                <a:cs typeface="宋体" panose="02010600030101010101" pitchFamily="2" charset="-122"/>
              </a:rPr>
              <a:t>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若该阻尼器的摆动过程中连续三次到达同一位置的时间分别为</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则在一个周期内阻尼器离开平衡位置的位移大于</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的总时间为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7416082" y="354859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65.jpeg"/>
          <p:cNvPicPr/>
          <p:nvPr/>
        </p:nvPicPr>
        <p:blipFill>
          <a:blip r:embed="rId3">
            <a:clrChange>
              <a:clrFrom>
                <a:srgbClr val="FFFFFF"/>
              </a:clrFrom>
              <a:clrTo>
                <a:srgbClr val="FFFFFF">
                  <a:alpha val="0"/>
                </a:srgbClr>
              </a:clrTo>
            </a:clrChange>
          </a:blip>
          <a:stretch>
            <a:fillRect/>
          </a:stretch>
        </p:blipFill>
        <p:spPr>
          <a:xfrm>
            <a:off x="6517249" y="4117276"/>
            <a:ext cx="5241696" cy="2147913"/>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66902" y="4251398"/>
                <a:ext cx="11589417" cy="175240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66902" y="4251398"/>
                <a:ext cx="11589417" cy="1752403"/>
              </a:xfrm>
              <a:prstGeom prst="rect">
                <a:avLst/>
              </a:prstGeom>
              <a:blipFill rotWithShape="0">
                <a:blip r:embed="rId4"/>
                <a:stretch>
                  <a:fillRect l="-947" b="-27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566757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𝝎</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𝝋</m:t>
                        </m:r>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&gt;0.5</a:t>
                </a:r>
                <a:r>
                  <a:rPr lang="zh-CN" altLang="zh-CN" sz="2600" b="1">
                    <a:latin typeface="Times New Roman" panose="02020603050405020304" pitchFamily="18" charset="0"/>
                    <a:cs typeface="Times New Roman" panose="02020603050405020304" pitchFamily="18" charset="0"/>
                  </a:rPr>
                  <a:t>可得</a:t>
                </a:r>
                <a:r>
                  <a:rPr lang="en-US" altLang="zh-CN" sz="2600" b="1">
                    <a:latin typeface="Times New Roman" panose="02020603050405020304" pitchFamily="18" charset="0"/>
                    <a:cs typeface="Times New Roman" panose="02020603050405020304" pitchFamily="18" charset="0"/>
                  </a:rPr>
                  <a:t>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𝝋</m:t>
                        </m:r>
                      </m:e>
                    </m:d>
                  </m:oMath>
                </a14:m>
                <a:r>
                  <a:rPr lang="en-US" altLang="zh-CN" sz="2600" b="1">
                    <a:latin typeface="Times New Roman" panose="02020603050405020304" pitchFamily="18" charset="0"/>
                    <a:cs typeface="Times New Roman" panose="02020603050405020304" pitchFamily="18" charset="0"/>
                  </a:rPr>
                  <a:t>&gt;0.5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oMath>
                </a14:m>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oMath>
                </a14:m>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r>
                          <a:rPr lang="en-US" altLang="zh-CN" sz="2600" b="1" i="1">
                            <a:latin typeface="Cambria Math" panose="02040503050406030204" pitchFamily="18" charset="0"/>
                            <a:cs typeface="Times New Roman" panose="02020603050405020304" pitchFamily="18" charset="0"/>
                          </a:rPr>
                          <m:t>𝝋</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r>
                          <a:rPr lang="en-US" altLang="zh-CN" sz="2600" b="1" i="1">
                            <a:latin typeface="Cambria Math" panose="02040503050406030204" pitchFamily="18" charset="0"/>
                            <a:cs typeface="Times New Roman" panose="02020603050405020304" pitchFamily="18" charset="0"/>
                          </a:rPr>
                          <m:t>𝝋</m:t>
                        </m:r>
                      </m:e>
                    </m: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所以在一个周期内阻尼器离开平衡位置的位移大于</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的总时间为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5667577"/>
              </a:xfrm>
              <a:prstGeom prst="rect">
                <a:avLst/>
              </a:prstGeom>
              <a:blipFill rotWithShape="0">
                <a:blip r:embed="rId3"/>
                <a:stretch>
                  <a:fillRect l="-947" b="-16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857560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382" y="492501"/>
            <a:ext cx="11589417" cy="362477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南京模拟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我国油纸伞的制作工艺巧妙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zh-CN" altLang="zh-CN" sz="2600" b="1">
                <a:latin typeface="Calibri" panose="020F0502020204030204" pitchFamily="34" charset="0"/>
                <a:cs typeface="宋体" panose="02010600030101010101" pitchFamily="2" charset="-122"/>
              </a:rPr>
              <a:t>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伞不管是张开还是收拢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伞柄</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始终平分同一平面内两条伞骨所成的角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从而保证伞圈</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能够沿着伞柄滑动</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zh-CN" altLang="zh-CN" sz="2600" b="1">
                <a:latin typeface="Calibri" panose="020F0502020204030204" pitchFamily="34" charset="0"/>
                <a:cs typeface="宋体" panose="02010600030101010101" pitchFamily="2" charset="-122"/>
              </a:rPr>
              <a:t>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伞完全收拢时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伞圈</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已滑动到</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当伞从完全张开到完全收拢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伞圈</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沿着伞柄向下滑动的距离为</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则当伞完全张开时</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zh-CN" altLang="zh-CN" sz="2600" b="1">
                <a:latin typeface="Times New Roman" panose="02020603050405020304" pitchFamily="18" charset="0"/>
                <a:cs typeface="Times New Roman" panose="02020603050405020304" pitchFamily="18" charset="0"/>
              </a:rPr>
              <a:t>的余弦值是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1"/>
            </p:custDataLst>
          </p:nvPr>
        </p:nvSpPr>
        <p:spPr>
          <a:xfrm>
            <a:off x="1231399" y="3584036"/>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66.jpeg"/>
          <p:cNvPicPr/>
          <p:nvPr/>
        </p:nvPicPr>
        <p:blipFill>
          <a:blip r:embed="rId3">
            <a:clrChange>
              <a:clrFrom>
                <a:srgbClr val="FFFFFF"/>
              </a:clrFrom>
              <a:clrTo>
                <a:srgbClr val="FFFFFF">
                  <a:alpha val="0"/>
                </a:srgbClr>
              </a:clrTo>
            </a:clrChange>
          </a:blip>
          <a:stretch>
            <a:fillRect/>
          </a:stretch>
        </p:blipFill>
        <p:spPr>
          <a:xfrm>
            <a:off x="5663152" y="3849957"/>
            <a:ext cx="5841929" cy="2166202"/>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708788" y="4162253"/>
                <a:ext cx="11589417" cy="185390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	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𝟐𝟏</m:t>
                            </m:r>
                          </m:e>
                        </m:rad>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D.</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𝟐𝟓</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708788" y="4162253"/>
                <a:ext cx="11589417" cy="1853905"/>
              </a:xfrm>
              <a:prstGeom prst="rect">
                <a:avLst/>
              </a:prstGeom>
              <a:blipFill rotWithShape="0">
                <a:blip r:embed="rId4"/>
                <a:stretch>
                  <a:fillRect l="-947" b="-26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465678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当伞完全张开时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24=16(cm)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=20(cm).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𝑨𝑩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𝟐𝟓𝟔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𝟒𝟎𝟎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=2cos</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4656788"/>
              </a:xfrm>
              <a:prstGeom prst="rect">
                <a:avLst/>
              </a:prstGeom>
              <a:blipFill rotWithShape="0">
                <a:blip r:embed="rId3"/>
                <a:stretch>
                  <a:fillRect l="-947" b="-1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26395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80144"/>
            <a:ext cx="9498283"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江西联考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《孔雀东南飞》中写道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十三能织素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十四学裁衣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十五弹箜篌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十六诵诗书</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箜篌历史悠久、源远流长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音域宽广、音色柔美清澈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表现力强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如图是箜篌的一种形制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对其进行绘制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发现其近似一扇形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在圆弧的两个端点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处分别作切线相交于点</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测得切线</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=99.9</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=100.1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=180</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根据测量数据可估算出该圆弧所对圆心角的余弦值为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1"/>
            </p:custDataLst>
          </p:nvPr>
        </p:nvSpPr>
        <p:spPr>
          <a:xfrm>
            <a:off x="1558639" y="4159601"/>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67.jpeg"/>
          <p:cNvPicPr/>
          <p:nvPr/>
        </p:nvPicPr>
        <p:blipFill>
          <a:blip r:embed="rId3">
            <a:clrChange>
              <a:clrFrom>
                <a:srgbClr val="FFFFFF"/>
              </a:clrFrom>
              <a:clrTo>
                <a:srgbClr val="FFFFFF">
                  <a:alpha val="0"/>
                </a:srgbClr>
              </a:clrTo>
            </a:clrChange>
          </a:blip>
          <a:stretch>
            <a:fillRect/>
          </a:stretch>
        </p:blipFill>
        <p:spPr>
          <a:xfrm>
            <a:off x="9551638" y="621443"/>
            <a:ext cx="2005798" cy="3232874"/>
          </a:xfrm>
          <a:prstGeom prst="rect">
            <a:avLst/>
          </a:prstGeom>
        </p:spPr>
      </p:pic>
      <p:sp>
        <p:nvSpPr>
          <p:cNvPr id="6" name="矩形 5"/>
          <p:cNvSpPr/>
          <p:nvPr/>
        </p:nvSpPr>
        <p:spPr>
          <a:xfrm>
            <a:off x="689079" y="4701242"/>
            <a:ext cx="9498283"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A.0.62	B.0.56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0.56	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0.62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80144"/>
            <a:ext cx="9498283"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由题意可知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OAC</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OBC</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68.jpeg"/>
          <p:cNvPicPr/>
          <p:nvPr/>
        </p:nvPicPr>
        <p:blipFill>
          <a:blip r:embed="rId3">
            <a:clrChange>
              <a:clrFrom>
                <a:srgbClr val="FFFFFF"/>
              </a:clrFrom>
              <a:clrTo>
                <a:srgbClr val="FFFFFF">
                  <a:alpha val="0"/>
                </a:srgbClr>
              </a:clrTo>
            </a:clrChange>
          </a:blip>
          <a:stretch>
            <a:fillRect/>
          </a:stretch>
        </p:blipFill>
        <p:spPr>
          <a:xfrm>
            <a:off x="7607396" y="610819"/>
            <a:ext cx="3141292" cy="2355474"/>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74834" y="1096777"/>
                <a:ext cx="9498283" cy="493769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=180°.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因为切线</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=99.9</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=100.1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根据切线长定理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不妨取</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由余弦定理的推论得</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𝑨𝑪</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𝑩𝑪</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𝟏𝟖𝟎</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𝟏𝟎𝟎</m:t>
                        </m:r>
                      </m:den>
                    </m:f>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0.62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=cos(180°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=0.62.</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74834" y="1096777"/>
                <a:ext cx="9498283" cy="4937698"/>
              </a:xfrm>
              <a:prstGeom prst="rect">
                <a:avLst/>
              </a:prstGeom>
              <a:blipFill rotWithShape="0">
                <a:blip r:embed="rId4"/>
                <a:stretch>
                  <a:fillRect l="-1155" b="-20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34605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11589417" cy="302461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某班课外学习小组利用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镜面反射法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来测量学校内建筑物的高度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步骤如下</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将镜子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平面镜</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置于平地上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人后退至从镜中能看到房顶的位置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测量出人与镜子的距离</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将镜子后移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重复</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中的操作</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求建筑物高度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前后两次人与镜子的距离分别为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两次观测时镜子间的距离为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人的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眼高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则建筑物的高度为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7453153" y="299774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69.jpeg"/>
          <p:cNvPicPr/>
          <p:nvPr/>
        </p:nvPicPr>
        <p:blipFill>
          <a:blip r:embed="rId3">
            <a:clrChange>
              <a:clrFrom>
                <a:srgbClr val="FFFFFF"/>
              </a:clrFrom>
              <a:clrTo>
                <a:srgbClr val="FFFFFF">
                  <a:alpha val="0"/>
                </a:srgbClr>
              </a:clrTo>
            </a:clrChange>
          </a:blip>
          <a:stretch>
            <a:fillRect/>
          </a:stretch>
        </p:blipFill>
        <p:spPr>
          <a:xfrm>
            <a:off x="8090518" y="3507702"/>
            <a:ext cx="2898267" cy="139800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733501" y="3595305"/>
                <a:ext cx="11589417" cy="198240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𝒂𝒉</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𝒉</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𝒉</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733501" y="3595305"/>
                <a:ext cx="11589417" cy="1982402"/>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zh-CN" altLang="en-US" dirty="0">
              <a:solidFill>
                <a:schemeClr val="accent6">
                  <a:lumMod val="40000"/>
                  <a:lumOff val="60000"/>
                </a:schemeClr>
              </a:solidFill>
            </a:endParaRPr>
          </a:p>
        </p:txBody>
      </p:sp>
      <p:sp>
        <p:nvSpPr>
          <p:cNvPr id="3" name="矩形 2"/>
          <p:cNvSpPr/>
          <p:nvPr/>
        </p:nvSpPr>
        <p:spPr>
          <a:xfrm>
            <a:off x="269382" y="40541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设建筑物的高度为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70.jpeg"/>
          <p:cNvPicPr/>
          <p:nvPr/>
        </p:nvPicPr>
        <p:blipFill>
          <a:blip r:embed="rId3">
            <a:clrChange>
              <a:clrFrom>
                <a:srgbClr val="FFFFFF"/>
              </a:clrFrom>
              <a:clrTo>
                <a:srgbClr val="FFFFFF">
                  <a:alpha val="0"/>
                </a:srgbClr>
              </a:clrTo>
            </a:clrChange>
          </a:blip>
          <a:stretch>
            <a:fillRect/>
          </a:stretch>
        </p:blipFill>
        <p:spPr>
          <a:xfrm>
            <a:off x="8039449" y="655297"/>
            <a:ext cx="2916047" cy="1555797"/>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2" y="1195382"/>
                <a:ext cx="11589417" cy="4769447"/>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HGF</a:t>
                </a:r>
                <a:r>
                  <a:rPr lang="zh-CN" altLang="zh-CN" sz="2600" b="1" dirty="0" smtClean="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DEF</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𝑯𝑮</m:t>
                        </m:r>
                      </m:num>
                      <m:den>
                        <m:r>
                          <a:rPr lang="en-US" altLang="zh-CN" sz="2600" b="1" i="1">
                            <a:latin typeface="Cambria Math" panose="02040503050406030204" pitchFamily="18" charset="0"/>
                            <a:cs typeface="Times New Roman" panose="02020603050405020304" pitchFamily="18" charset="0"/>
                          </a:rPr>
                          <m:t>𝑫𝑬</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𝑮𝑭</m:t>
                        </m:r>
                      </m:num>
                      <m:den>
                        <m:r>
                          <a:rPr lang="en-US" altLang="zh-CN" sz="2600" b="1" i="1">
                            <a:latin typeface="Cambria Math" panose="02040503050406030204" pitchFamily="18" charset="0"/>
                            <a:cs typeface="Times New Roman" panose="02020603050405020304" pitchFamily="18" charset="0"/>
                          </a:rPr>
                          <m:t>𝑬𝑭</m:t>
                        </m:r>
                      </m:den>
                    </m:f>
                  </m:oMath>
                </a14:m>
                <a:r>
                  <a:rPr lang="en-US" altLang="zh-CN" sz="2600" b="1" dirty="0">
                    <a:latin typeface="Cambria Math" panose="02040503050406030204" pitchFamily="18" charset="0"/>
                    <a:cs typeface="Cambria Math" panose="02040503050406030204" pitchFamily="18" charset="0"/>
                  </a:rPr>
                  <a:t>⇒</a:t>
                </a:r>
                <a:r>
                  <a:rPr lang="en-US" altLang="zh-CN" sz="2600" b="1" i="1" dirty="0" err="1">
                    <a:latin typeface="Times New Roman" panose="02020603050405020304" pitchFamily="18" charset="0"/>
                    <a:cs typeface="Times New Roman" panose="02020603050405020304" pitchFamily="18" charset="0"/>
                  </a:rPr>
                  <a:t>EF</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𝑫𝑬</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𝑮𝑭</m:t>
                        </m:r>
                      </m:num>
                      <m:den>
                        <m:r>
                          <a:rPr lang="en-US" altLang="zh-CN" sz="2600" b="1" i="1">
                            <a:latin typeface="Cambria Math" panose="02040503050406030204" pitchFamily="18" charset="0"/>
                            <a:cs typeface="Times New Roman" panose="02020603050405020304" pitchFamily="18" charset="0"/>
                          </a:rPr>
                          <m:t>𝑯𝑮</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𝒉</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DEC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𝑫𝑬</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𝑩𝑪</m:t>
                        </m:r>
                      </m:num>
                      <m:den>
                        <m:r>
                          <a:rPr lang="en-US" altLang="zh-CN" sz="2600" b="1" i="1">
                            <a:latin typeface="Cambria Math" panose="02040503050406030204" pitchFamily="18" charset="0"/>
                            <a:cs typeface="Times New Roman" panose="02020603050405020304" pitchFamily="18" charset="0"/>
                          </a:rPr>
                          <m:t>𝑬𝑪</m:t>
                        </m:r>
                      </m:den>
                    </m:f>
                  </m:oMath>
                </a14:m>
                <a:r>
                  <a:rPr lang="en-US" altLang="zh-CN" sz="2600" b="1" dirty="0">
                    <a:latin typeface="Cambria Math" panose="02040503050406030204" pitchFamily="18" charset="0"/>
                    <a:cs typeface="Cambria Math" panose="020405030504060302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𝒉</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𝒉</m:t>
                            </m:r>
                          </m:den>
                        </m:f>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ah</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解得</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𝒂𝒉</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dirty="0">
                    <a:latin typeface="Times New Roman" panose="02020603050405020304" pitchFamily="18" charset="0"/>
                    <a:cs typeface="Times New Roman" panose="02020603050405020304" pitchFamily="18" charset="0"/>
                  </a:rPr>
                  <a:t>(m).</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195382"/>
                <a:ext cx="11589417" cy="4769447"/>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717458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2" y="492501"/>
                <a:ext cx="8202121" cy="315163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为了测量某湿地</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两点间的距离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观察者找到在同一直线上的三点</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点测得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en-US" altLang="zh-CN" sz="2600" b="1">
                    <a:latin typeface="Times New Roman" panose="02020603050405020304" pitchFamily="18" charset="0"/>
                    <a:cs typeface="Times New Roman" panose="02020603050405020304" pitchFamily="18" charset="0"/>
                  </a:rPr>
                  <a:t>=67.5°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点测得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BCE</a:t>
                </a:r>
                <a:r>
                  <a:rPr lang="en-US" altLang="zh-CN" sz="2600" b="1">
                    <a:latin typeface="Times New Roman" panose="02020603050405020304" pitchFamily="18" charset="0"/>
                    <a:cs typeface="Times New Roman" panose="02020603050405020304" pitchFamily="18" charset="0"/>
                  </a:rPr>
                  <a:t>=75°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点测得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BEC</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若测得</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百米</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两点间的距离为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8202121" cy="3151632"/>
              </a:xfrm>
              <a:prstGeom prst="rect">
                <a:avLst/>
              </a:prstGeom>
              <a:blipFill rotWithShape="0">
                <a:blip r:embed="rId3"/>
                <a:stretch>
                  <a:fillRect l="-1337" r="-3269" b="-1741"/>
                </a:stretch>
              </a:blipFill>
            </p:spPr>
            <p:txBody>
              <a:bodyPr/>
              <a:lstStyle/>
              <a:p>
                <a:r>
                  <a:rPr lang="zh-CN" altLang="en-US">
                    <a:noFill/>
                  </a:rPr>
                  <a:t> </a:t>
                </a:r>
              </a:p>
            </p:txBody>
          </p:sp>
        </mc:Fallback>
      </mc:AlternateContent>
      <p:sp>
        <p:nvSpPr>
          <p:cNvPr id="13" name="矩形 12"/>
          <p:cNvSpPr/>
          <p:nvPr>
            <p:custDataLst>
              <p:tags r:id="rId1"/>
            </p:custDataLst>
          </p:nvPr>
        </p:nvSpPr>
        <p:spPr>
          <a:xfrm>
            <a:off x="3885508" y="305475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71.jpeg"/>
          <p:cNvPicPr/>
          <p:nvPr/>
        </p:nvPicPr>
        <p:blipFill>
          <a:blip r:embed="rId4">
            <a:clrChange>
              <a:clrFrom>
                <a:srgbClr val="FFFFFF"/>
              </a:clrFrom>
              <a:clrTo>
                <a:srgbClr val="FFFFFF">
                  <a:alpha val="0"/>
                </a:srgbClr>
              </a:clrTo>
            </a:clrChange>
          </a:blip>
          <a:stretch>
            <a:fillRect/>
          </a:stretch>
        </p:blipFill>
        <p:spPr>
          <a:xfrm>
            <a:off x="8255476" y="738420"/>
            <a:ext cx="3510343" cy="2068736"/>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83119" y="3551437"/>
                <a:ext cx="8202121" cy="13287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zh-CN" altLang="zh-CN" sz="2600" b="1">
                    <a:latin typeface="Times New Roman" panose="02020603050405020304" pitchFamily="18" charset="0"/>
                    <a:cs typeface="Times New Roman" panose="02020603050405020304" pitchFamily="18" charset="0"/>
                  </a:rPr>
                  <a:t>百米</a:t>
                </a:r>
                <a:r>
                  <a:rPr lang="en-US" altLang="zh-CN" sz="2600" b="1">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百米</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C.3</a:t>
                </a:r>
                <a:r>
                  <a:rPr lang="zh-CN" altLang="zh-CN" sz="2600" b="1">
                    <a:latin typeface="Times New Roman" panose="02020603050405020304" pitchFamily="18" charset="0"/>
                    <a:cs typeface="Times New Roman" panose="02020603050405020304" pitchFamily="18" charset="0"/>
                  </a:rPr>
                  <a:t>百米</a:t>
                </a:r>
                <a:r>
                  <a:rPr lang="en-US" altLang="zh-CN" sz="2600" b="1">
                    <a:latin typeface="Times New Roman" panose="02020603050405020304" pitchFamily="18" charset="0"/>
                    <a:cs typeface="Times New Roman" panose="02020603050405020304" pitchFamily="18" charset="0"/>
                  </a:rPr>
                  <a:t>	D.2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zh-CN" altLang="zh-CN" sz="2600" b="1">
                    <a:latin typeface="Times New Roman" panose="02020603050405020304" pitchFamily="18" charset="0"/>
                    <a:cs typeface="Times New Roman" panose="02020603050405020304" pitchFamily="18" charset="0"/>
                  </a:rPr>
                  <a:t>百米</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83119" y="3551437"/>
                <a:ext cx="8202121" cy="1328762"/>
              </a:xfrm>
              <a:prstGeom prst="rect">
                <a:avLst/>
              </a:prstGeom>
              <a:blipFill rotWithShape="0">
                <a:blip r:embed="rId5"/>
                <a:stretch>
                  <a:fillRect l="-1337" b="-100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393059"/>
                <a:ext cx="11226499" cy="2947282"/>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en-US" altLang="zh-CN" sz="2600" b="1">
                    <a:latin typeface="Times New Roman" panose="02020603050405020304" pitchFamily="18" charset="0"/>
                    <a:cs typeface="Times New Roman" panose="02020603050405020304" pitchFamily="18" charset="0"/>
                  </a:rPr>
                  <a:t>=67.5°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DAC</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67.5°=67.5</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BCE</a:t>
                </a:r>
                <a:r>
                  <a:rPr lang="en-US" altLang="zh-CN" sz="2600" b="1">
                    <a:latin typeface="Times New Roman" panose="02020603050405020304" pitchFamily="18" charset="0"/>
                    <a:cs typeface="Times New Roman" panose="02020603050405020304" pitchFamily="18" charset="0"/>
                  </a:rPr>
                  <a:t>=75°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BEC</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CE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EBC</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60°=45</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393059"/>
                <a:ext cx="11226499" cy="2947282"/>
              </a:xfrm>
              <a:prstGeom prst="rect">
                <a:avLst/>
              </a:prstGeom>
              <a:blipFill rotWithShape="0">
                <a:blip r:embed="rId3"/>
                <a:stretch>
                  <a:fillRect l="-977" b="-206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69382" y="2872999"/>
                <a:ext cx="11226499" cy="2602892"/>
              </a:xfrm>
              <a:prstGeom prst="rect">
                <a:avLst/>
              </a:prstGeom>
            </p:spPr>
            <p:txBody>
              <a:bodyPr wrap="square">
                <a:spAutoFit/>
              </a:bodyPr>
              <a:lstStyle/>
              <a:p>
                <a:pPr>
                  <a:lnSpc>
                    <a:spcPct val="135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正弦定理得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𝑪𝑬</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𝑬𝑩𝑪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𝑩𝑬𝑪</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𝑪𝑬</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𝑩𝑬𝑪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𝑬𝑩𝑪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BCE</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AC·BC·</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百米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2872999"/>
                <a:ext cx="11226499" cy="2602892"/>
              </a:xfrm>
              <a:prstGeom prst="rect">
                <a:avLst/>
              </a:prstGeom>
              <a:blipFill rotWithShape="0">
                <a:blip r:embed="rId4"/>
                <a:stretch>
                  <a:fillRect l="-977" b="-30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0429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linds(horizont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linds(horizont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linds(horizontal)">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492501"/>
                <a:ext cx="8634175" cy="4169539"/>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9.(2025·</a:t>
                </a:r>
                <a:r>
                  <a:rPr lang="zh-CN" altLang="zh-CN" sz="2600" b="1">
                    <a:latin typeface="Times New Roman" panose="02020603050405020304" pitchFamily="18" charset="0"/>
                    <a:cs typeface="Times New Roman" panose="02020603050405020304" pitchFamily="18" charset="0"/>
                  </a:rPr>
                  <a:t>广州调研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水车是进行灌溉引水的工具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是人类的一项古老发明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如图是一个半径为</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的水车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一个水斗从点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出发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沿圆周按逆时针方向匀速旋转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且旋转一周用时</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经过</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秒后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水斗旋转到</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的坐标为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其纵坐标满足</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sin(</a:t>
                </a:r>
                <a:r>
                  <a:rPr lang="en-US" altLang="zh-CN" sz="2600" b="1" i="1">
                    <a:latin typeface="Times New Roman" panose="02020603050405020304" pitchFamily="18" charset="0"/>
                    <a:cs typeface="Times New Roman" panose="02020603050405020304" pitchFamily="18" charset="0"/>
                  </a:rPr>
                  <a:t>ωt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𝒕</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𝝎</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𝝋</m:t>
                            </m:r>
                          </m:e>
                        </m:d>
                        <m:r>
                          <a:rPr lang="en-US" altLang="zh-CN" sz="2600" b="1">
                            <a:latin typeface="Cambria Math" panose="02040503050406030204" pitchFamily="18" charset="0"/>
                            <a:cs typeface="Times New Roman" panose="02020603050405020304" pitchFamily="18" charset="0"/>
                          </a:rPr>
                          <m:t>&lt;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8634175" cy="4169539"/>
              </a:xfrm>
              <a:prstGeom prst="rect">
                <a:avLst/>
              </a:prstGeom>
              <a:blipFill rotWithShape="0">
                <a:blip r:embed="rId3"/>
                <a:stretch>
                  <a:fillRect l="-1270" t="-146" r="-212" b="-585"/>
                </a:stretch>
              </a:blipFill>
            </p:spPr>
            <p:txBody>
              <a:bodyPr/>
              <a:lstStyle/>
              <a:p>
                <a:r>
                  <a:rPr lang="zh-CN" altLang="en-US">
                    <a:noFill/>
                  </a:rPr>
                  <a:t> </a:t>
                </a:r>
              </a:p>
            </p:txBody>
          </p:sp>
        </mc:Fallback>
      </mc:AlternateContent>
      <p:sp>
        <p:nvSpPr>
          <p:cNvPr id="9" name="矩形 8"/>
          <p:cNvSpPr/>
          <p:nvPr>
            <p:custDataLst>
              <p:tags r:id="rId1"/>
            </p:custDataLst>
          </p:nvPr>
        </p:nvSpPr>
        <p:spPr>
          <a:xfrm>
            <a:off x="5185986" y="4030073"/>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BD</a:t>
            </a:r>
            <a:endParaRPr lang="zh-CN" altLang="en-US" sz="3000" b="1" dirty="0">
              <a:solidFill>
                <a:srgbClr val="C00000"/>
              </a:solidFill>
            </a:endParaRPr>
          </a:p>
        </p:txBody>
      </p:sp>
      <p:pic>
        <p:nvPicPr>
          <p:cNvPr id="5" name="image72.jpeg"/>
          <p:cNvPicPr/>
          <p:nvPr/>
        </p:nvPicPr>
        <p:blipFill>
          <a:blip r:embed="rId4">
            <a:clrChange>
              <a:clrFrom>
                <a:srgbClr val="FFFFFF"/>
              </a:clrFrom>
              <a:clrTo>
                <a:srgbClr val="FFFFFF">
                  <a:alpha val="0"/>
                </a:srgbClr>
              </a:clrTo>
            </a:clrChange>
          </a:blip>
          <a:stretch>
            <a:fillRect/>
          </a:stretch>
        </p:blipFill>
        <p:spPr>
          <a:xfrm>
            <a:off x="8687531" y="738255"/>
            <a:ext cx="3061881" cy="2955721"/>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89079" y="4595631"/>
                <a:ext cx="11047976" cy="1255152"/>
              </a:xfrm>
              <a:prstGeom prst="rect">
                <a:avLst/>
              </a:prstGeom>
            </p:spPr>
            <p:txBody>
              <a:bodyPr wrap="square">
                <a:spAutoFit/>
              </a:bodyPr>
              <a:lstStyle/>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1150" smtClean="0">
                    <a:latin typeface="Calibri" panose="020F0502020204030204" pitchFamily="34"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单调递增</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函数最小值为</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89079" y="4595631"/>
                <a:ext cx="11047976" cy="1255152"/>
              </a:xfrm>
              <a:prstGeom prst="rect">
                <a:avLst/>
              </a:prstGeom>
              <a:blipFill rotWithShape="0">
                <a:blip r:embed="rId5"/>
                <a:stretch>
                  <a:fillRect l="-993" b="-1116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182428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仰角和俯角</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在</a:t>
            </a:r>
            <a:r>
              <a:rPr lang="zh-CN" altLang="zh-CN" sz="2600" b="1">
                <a:latin typeface="Times New Roman" panose="02020603050405020304" pitchFamily="18" charset="0"/>
                <a:cs typeface="Times New Roman" panose="02020603050405020304" pitchFamily="18" charset="0"/>
              </a:rPr>
              <a:t>同一铅垂平面内的水平视线和目标视线的夹角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目标视线在水平视线上方叫仰角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目标视线在水平</a:t>
            </a:r>
            <a:r>
              <a:rPr lang="zh-CN" altLang="zh-CN" sz="2600" b="1" smtClean="0">
                <a:latin typeface="Times New Roman" panose="02020603050405020304" pitchFamily="18" charset="0"/>
                <a:cs typeface="Times New Roman" panose="02020603050405020304" pitchFamily="18" charset="0"/>
              </a:rPr>
              <a:t>视线</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altLang="zh-CN" sz="2600" b="1" smtClean="0">
                <a:latin typeface="Times New Roman" panose="02020603050405020304" pitchFamily="18" charset="0"/>
                <a:cs typeface="Times New Roman" panose="02020603050405020304" pitchFamily="18" charset="0"/>
              </a:rPr>
              <a:t>叫</a:t>
            </a:r>
            <a:r>
              <a:rPr lang="zh-CN" altLang="zh-CN" sz="2600" b="1">
                <a:latin typeface="Times New Roman" panose="02020603050405020304" pitchFamily="18" charset="0"/>
                <a:cs typeface="Times New Roman" panose="02020603050405020304" pitchFamily="18" charset="0"/>
              </a:rPr>
              <a:t>俯角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4911313" y="2318310"/>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下方</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 name="image48.jpeg"/>
          <p:cNvPicPr/>
          <p:nvPr/>
        </p:nvPicPr>
        <p:blipFill>
          <a:blip r:embed="rId3">
            <a:clrChange>
              <a:clrFrom>
                <a:srgbClr val="FFFFFF"/>
              </a:clrFrom>
              <a:clrTo>
                <a:srgbClr val="FFFFFF">
                  <a:alpha val="0"/>
                </a:srgbClr>
              </a:clrTo>
            </a:clrChange>
          </a:blip>
          <a:stretch>
            <a:fillRect/>
          </a:stretch>
        </p:blipFill>
        <p:spPr>
          <a:xfrm>
            <a:off x="2964031" y="3213767"/>
            <a:ext cx="5723499" cy="2410034"/>
          </a:xfrm>
          <a:prstGeom prst="rect">
            <a:avLst/>
          </a:prstGeom>
        </p:spPr>
      </p:pic>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42665"/>
            <a:ext cx="12190413" cy="653697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921031" cy="486748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𝝎</m:t>
                        </m:r>
                      </m:den>
                    </m:f>
                  </m:oMath>
                </a14:m>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𝝋</m:t>
                        </m:r>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(0)=2sin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921031" cy="4867486"/>
              </a:xfrm>
              <a:prstGeom prst="rect">
                <a:avLst/>
              </a:prstGeom>
              <a:blipFill rotWithShape="0">
                <a:blip r:embed="rId3"/>
                <a:stretch>
                  <a:fillRect l="-9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076297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653141"/>
                <a:ext cx="11921031" cy="5285999"/>
              </a:xfrm>
              <a:prstGeom prst="rect">
                <a:avLst/>
              </a:prstGeom>
            </p:spPr>
            <p:txBody>
              <a:bodyPr wrap="square">
                <a:spAutoFit/>
              </a:bodyPr>
              <a:lstStyle/>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在区间</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zh-CN" altLang="zh-CN" sz="2600" b="1">
                    <a:latin typeface="Times New Roman" panose="02020603050405020304" pitchFamily="18" charset="0"/>
                    <a:cs typeface="Times New Roman" panose="02020603050405020304" pitchFamily="18" charset="0"/>
                  </a:rPr>
                  <a:t>上单调递增</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上单调递增</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取得最小值</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(9)=2sin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𝛑</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=2sin</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53141"/>
                <a:ext cx="11921031" cy="5285999"/>
              </a:xfrm>
              <a:prstGeom prst="rect">
                <a:avLst/>
              </a:prstGeom>
              <a:blipFill rotWithShape="0">
                <a:blip r:embed="rId3"/>
                <a:stretch>
                  <a:fillRect l="-9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596073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43379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某货轮在</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处测得灯塔</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在北偏东</a:t>
                </a:r>
                <a:r>
                  <a:rPr lang="en-US" altLang="zh-CN" sz="2600" b="1">
                    <a:latin typeface="Times New Roman" panose="02020603050405020304" pitchFamily="18" charset="0"/>
                    <a:cs typeface="Times New Roman" panose="02020603050405020304" pitchFamily="18" charset="0"/>
                  </a:rPr>
                  <a:t>75°</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距离为</a:t>
                </a:r>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测得灯塔</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在北偏西</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距离为</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r>
                  <a:rPr lang="zh-CN" altLang="zh-CN" sz="2600" b="1">
                    <a:latin typeface="Times New Roman" panose="02020603050405020304" pitchFamily="18" charset="0"/>
                    <a:cs typeface="Times New Roman" panose="02020603050405020304" pitchFamily="18" charset="0"/>
                  </a:rPr>
                  <a:t>货轮由</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处向正北方向航行到</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测得灯塔</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在南偏东</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处与</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处之间的距离是</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灯塔</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处之间的距离是</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灯塔</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处的南偏西</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方向</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处在灯塔</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的北偏西</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方向</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337919"/>
              </a:xfrm>
              <a:prstGeom prst="rect">
                <a:avLst/>
              </a:prstGeom>
              <a:blipFill rotWithShape="0">
                <a:blip r:embed="rId3"/>
                <a:stretch>
                  <a:fillRect l="-947" b="-2532"/>
                </a:stretch>
              </a:blipFill>
            </p:spPr>
            <p:txBody>
              <a:bodyPr/>
              <a:lstStyle/>
              <a:p>
                <a:r>
                  <a:rPr lang="zh-CN" altLang="en-US">
                    <a:noFill/>
                  </a:rPr>
                  <a:t> </a:t>
                </a:r>
              </a:p>
            </p:txBody>
          </p:sp>
        </mc:Fallback>
      </mc:AlternateContent>
      <p:sp>
        <p:nvSpPr>
          <p:cNvPr id="11" name="矩形 10"/>
          <p:cNvSpPr/>
          <p:nvPr>
            <p:custDataLst>
              <p:tags r:id="rId1"/>
            </p:custDataLst>
          </p:nvPr>
        </p:nvSpPr>
        <p:spPr>
          <a:xfrm>
            <a:off x="8127413" y="1905248"/>
            <a:ext cx="73930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由题意可知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r>
              <a:rPr lang="en-US" altLang="zh-CN" sz="2600" b="1">
                <a:latin typeface="Times New Roman" panose="02020603050405020304" pitchFamily="18" charset="0"/>
                <a:cs typeface="Times New Roman" panose="02020603050405020304" pitchFamily="18" charset="0"/>
              </a:rPr>
              <a:t>=75°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CAD</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73.jpeg"/>
          <p:cNvPicPr/>
          <p:nvPr/>
        </p:nvPicPr>
        <p:blipFill>
          <a:blip r:embed="rId3">
            <a:clrChange>
              <a:clrFrom>
                <a:srgbClr val="FFFFFF"/>
              </a:clrFrom>
              <a:clrTo>
                <a:srgbClr val="FFFFFF">
                  <a:alpha val="0"/>
                </a:srgbClr>
              </a:clrTo>
            </a:clrChange>
          </a:blip>
          <a:stretch>
            <a:fillRect/>
          </a:stretch>
        </p:blipFill>
        <p:spPr>
          <a:xfrm>
            <a:off x="8039449" y="1485551"/>
            <a:ext cx="3146968" cy="304487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322926" y="1220096"/>
                <a:ext cx="11589417" cy="3747244"/>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75°=45°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由正弦定理得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𝑨𝑫𝑩</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𝑩</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𝑨𝑫𝑩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Times New Roman" panose="02020603050405020304" pitchFamily="18" charset="0"/>
                    <a:cs typeface="Times New Roman" panose="02020603050405020304" pitchFamily="18" charset="0"/>
                  </a:rPr>
                  <a:t>=24(n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322926" y="1220096"/>
                <a:ext cx="11589417" cy="3747244"/>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632948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565372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𝑨𝑪</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m:t>
                        </m:r>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𝑪𝑨𝑫</m:t>
                        </m:r>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𝟐𝟒</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mile)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项解析知</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CDA</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CAD</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所以灯塔</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处的南偏西</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处在灯塔</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的北偏西</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5653727"/>
              </a:xfrm>
              <a:prstGeom prst="rect">
                <a:avLst/>
              </a:prstGeom>
              <a:blipFill rotWithShape="0">
                <a:blip r:embed="rId3"/>
                <a:stretch>
                  <a:fillRect l="-947" b="-17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150654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298317" cy="389068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11.(2024·</a:t>
                </a:r>
                <a:r>
                  <a:rPr lang="zh-CN" altLang="zh-CN" sz="2600" b="1">
                    <a:latin typeface="Times New Roman" panose="02020603050405020304" pitchFamily="18" charset="0"/>
                    <a:cs typeface="Times New Roman" panose="02020603050405020304" pitchFamily="18" charset="0"/>
                  </a:rPr>
                  <a:t>重庆模拟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解放碑是重庆的地标性建筑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众多游客来此打卡拍照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现某中学数学兴趣小组对解放碑的高度进行测量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并绘制出测量方案示意图</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为解放碑的最顶端</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为基座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的正下方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在步行街上</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在同一水平面内</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选取</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测得</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的长为</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小组成员利用测角仪已测得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则根据下列各组中的测量数据</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能</a:t>
                </a:r>
                <a:r>
                  <a:rPr lang="zh-CN" altLang="zh-CN" sz="2600" b="1">
                    <a:latin typeface="Times New Roman" panose="02020603050405020304" pitchFamily="18" charset="0"/>
                    <a:cs typeface="Times New Roman" panose="02020603050405020304" pitchFamily="18" charset="0"/>
                  </a:rPr>
                  <a:t>计算出解放碑高度</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298317" cy="3890680"/>
              </a:xfrm>
              <a:prstGeom prst="rect">
                <a:avLst/>
              </a:prstGeom>
              <a:blipFill rotWithShape="0">
                <a:blip r:embed="rId3"/>
                <a:stretch>
                  <a:fillRect l="-971" r="-324" b="-1254"/>
                </a:stretch>
              </a:blipFill>
            </p:spPr>
            <p:txBody>
              <a:bodyPr/>
              <a:lstStyle/>
              <a:p>
                <a:r>
                  <a:rPr lang="zh-CN" altLang="en-US">
                    <a:noFill/>
                  </a:rPr>
                  <a:t> </a:t>
                </a:r>
              </a:p>
            </p:txBody>
          </p:sp>
        </mc:Fallback>
      </mc:AlternateContent>
      <p:sp>
        <p:nvSpPr>
          <p:cNvPr id="10" name="矩形 9"/>
          <p:cNvSpPr/>
          <p:nvPr>
            <p:custDataLst>
              <p:tags r:id="rId1"/>
            </p:custDataLst>
          </p:nvPr>
        </p:nvSpPr>
        <p:spPr>
          <a:xfrm>
            <a:off x="5023094" y="3776975"/>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ABD</a:t>
            </a:r>
            <a:endParaRPr lang="zh-CN" altLang="en-US" sz="3000" b="1" dirty="0">
              <a:solidFill>
                <a:srgbClr val="C00000"/>
              </a:solidFill>
            </a:endParaRPr>
          </a:p>
        </p:txBody>
      </p:sp>
      <p:pic>
        <p:nvPicPr>
          <p:cNvPr id="5" name="image74.jpeg"/>
          <p:cNvPicPr/>
          <p:nvPr/>
        </p:nvPicPr>
        <p:blipFill>
          <a:blip r:embed="rId4">
            <a:clrChange>
              <a:clrFrom>
                <a:srgbClr val="FFFFFF"/>
              </a:clrFrom>
              <a:clrTo>
                <a:srgbClr val="FFFFFF">
                  <a:alpha val="0"/>
                </a:srgbClr>
              </a:clrTo>
            </a:clrChange>
          </a:blip>
          <a:stretch>
            <a:fillRect/>
          </a:stretch>
        </p:blipFill>
        <p:spPr>
          <a:xfrm>
            <a:off x="8255476" y="3047822"/>
            <a:ext cx="3129318" cy="2906500"/>
          </a:xfrm>
          <a:prstGeom prst="rect">
            <a:avLst/>
          </a:prstGeom>
        </p:spPr>
      </p:pic>
      <p:sp>
        <p:nvSpPr>
          <p:cNvPr id="6" name="矩形 5"/>
          <p:cNvSpPr/>
          <p:nvPr/>
        </p:nvSpPr>
        <p:spPr>
          <a:xfrm>
            <a:off x="579259" y="4501072"/>
            <a:ext cx="11589417"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BDC</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2357"/>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1915"/>
                <a:ext cx="11298317" cy="5486502"/>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由正弦定理求得</a:t>
                </a:r>
                <a:r>
                  <a:rPr lang="en-US" altLang="zh-CN" sz="2600" b="1" i="1">
                    <a:latin typeface="Times New Roman" panose="02020603050405020304" pitchFamily="18" charset="0"/>
                    <a:cs typeface="Times New Roman" panose="02020603050405020304" pitchFamily="18" charset="0"/>
                  </a:rPr>
                  <a:t>CB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从而求得</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由正弦定理求得</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从而求得</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四个条件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无法通过解三角形求得</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借助直角三角形和余弦定理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表示出</a:t>
                </a:r>
                <a:r>
                  <a:rPr lang="en-US" altLang="zh-CN" sz="2600" b="1" i="1">
                    <a:latin typeface="Times New Roman" panose="02020603050405020304" pitchFamily="18" charset="0"/>
                    <a:cs typeface="Times New Roman" panose="02020603050405020304" pitchFamily="18" charset="0"/>
                  </a:rPr>
                  <a:t>CB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smtClean="0">
                    <a:latin typeface="宋体" panose="02010600030101010101" pitchFamily="2" charset="-122"/>
                    <a:cs typeface="Times New Roman" panose="02020603050405020304" pitchFamily="18" charset="0"/>
                  </a:rPr>
                  <a:t>,</a:t>
                </a:r>
              </a:p>
              <a:p>
                <a:pPr>
                  <a:lnSpc>
                    <a:spcPct val="135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然后结合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ADC</a:t>
                </a:r>
                <a:r>
                  <a:rPr lang="zh-CN" altLang="zh-CN" sz="2600" b="1">
                    <a:latin typeface="Times New Roman" panose="02020603050405020304" pitchFamily="18" charset="0"/>
                    <a:cs typeface="Times New Roman" panose="02020603050405020304" pitchFamily="18" charset="0"/>
                  </a:rPr>
                  <a:t>中利用余弦定理列方程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解方程求得</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1915"/>
                <a:ext cx="11298317" cy="5486502"/>
              </a:xfrm>
              <a:prstGeom prst="rect">
                <a:avLst/>
              </a:prstGeom>
              <a:blipFill rotWithShape="0">
                <a:blip r:embed="rId3"/>
                <a:stretch>
                  <a:fillRect l="-971" r="-324" b="-7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296745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9382" y="492501"/>
            <a:ext cx="7770067" cy="369331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武汉质检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中华人民共和国国歌有</a:t>
            </a:r>
            <a:r>
              <a:rPr lang="en-US" altLang="zh-CN" sz="2600" b="1">
                <a:latin typeface="Times New Roman" panose="02020603050405020304" pitchFamily="18" charset="0"/>
                <a:cs typeface="Times New Roman" panose="02020603050405020304" pitchFamily="18" charset="0"/>
              </a:rPr>
              <a:t>84</a:t>
            </a:r>
            <a:r>
              <a:rPr lang="zh-CN" altLang="zh-CN" sz="2600" b="1">
                <a:latin typeface="Times New Roman" panose="02020603050405020304" pitchFamily="18" charset="0"/>
                <a:cs typeface="Times New Roman" panose="02020603050405020304" pitchFamily="18" charset="0"/>
              </a:rPr>
              <a:t>个字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37</a:t>
            </a:r>
            <a:r>
              <a:rPr lang="zh-CN" altLang="zh-CN" sz="2600" b="1">
                <a:latin typeface="Times New Roman" panose="02020603050405020304" pitchFamily="18" charset="0"/>
                <a:cs typeface="Times New Roman" panose="02020603050405020304" pitchFamily="18" charset="0"/>
              </a:rPr>
              <a:t>小节</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奏唱大约需要</a:t>
            </a:r>
            <a:r>
              <a:rPr lang="en-US" altLang="zh-CN" sz="2600" b="1">
                <a:latin typeface="Times New Roman" panose="02020603050405020304" pitchFamily="18" charset="0"/>
                <a:cs typeface="Times New Roman" panose="02020603050405020304" pitchFamily="18" charset="0"/>
              </a:rPr>
              <a:t>46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某校周一举行升旗仪式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旗杆正好处在坡度为</a:t>
            </a: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的看台的某一列的正前方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从这一列的第一排和最后一排测得旗杆顶部的仰角分别为</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第一排和最后一排的</a:t>
            </a:r>
            <a:r>
              <a:rPr lang="zh-CN" altLang="zh-CN" sz="2600" b="1" smtClean="0">
                <a:latin typeface="Times New Roman" panose="02020603050405020304" pitchFamily="18" charset="0"/>
                <a:cs typeface="Times New Roman" panose="02020603050405020304" pitchFamily="18" charset="0"/>
              </a:rPr>
              <a:t>距离</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矩形 8"/>
              <p:cNvSpPr/>
              <p:nvPr>
                <p:custDataLst>
                  <p:tags r:id="rId1"/>
                </p:custDataLst>
              </p:nvPr>
            </p:nvSpPr>
            <p:spPr>
              <a:xfrm>
                <a:off x="8691559" y="4662173"/>
                <a:ext cx="971292" cy="977319"/>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𝟓</m:t>
                        </m:r>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num>
                      <m:den>
                        <m:r>
                          <a:rPr lang="en-US" altLang="zh-CN" sz="2600" b="1" i="1">
                            <a:solidFill>
                              <a:srgbClr val="C00000"/>
                            </a:solidFill>
                            <a:latin typeface="Cambria Math" panose="02040503050406030204" pitchFamily="18" charset="0"/>
                            <a:cs typeface="Times New Roman" panose="02020603050405020304" pitchFamily="18" charset="0"/>
                          </a:rPr>
                          <m:t>𝟐𝟑</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3"/>
                </p:custDataLst>
              </p:nvPr>
            </p:nvSpPr>
            <p:spPr>
              <a:xfrm>
                <a:off x="8691559" y="4662173"/>
                <a:ext cx="971292" cy="977319"/>
              </a:xfrm>
              <a:prstGeom prst="rect">
                <a:avLst/>
              </a:prstGeom>
              <a:blipFill rotWithShape="0">
                <a:blip r:embed="rId4"/>
                <a:stretch>
                  <a:fillRect/>
                </a:stretch>
              </a:blipFill>
            </p:spPr>
            <p:txBody>
              <a:bodyPr/>
              <a:lstStyle/>
              <a:p>
                <a:r>
                  <a:rPr lang="zh-CN" altLang="en-US">
                    <a:noFill/>
                  </a:rPr>
                  <a:t> </a:t>
                </a:r>
              </a:p>
            </p:txBody>
          </p:sp>
        </mc:Fallback>
      </mc:AlternateContent>
      <p:pic>
        <p:nvPicPr>
          <p:cNvPr id="5" name="image75.jpeg"/>
          <p:cNvPicPr/>
          <p:nvPr/>
        </p:nvPicPr>
        <p:blipFill>
          <a:blip r:embed="rId5">
            <a:clrChange>
              <a:clrFrom>
                <a:srgbClr val="FFFFFF"/>
              </a:clrFrom>
              <a:clrTo>
                <a:srgbClr val="FFFFFF">
                  <a:alpha val="0"/>
                </a:srgbClr>
              </a:clrTo>
            </a:clrChange>
          </a:blip>
          <a:stretch>
            <a:fillRect/>
          </a:stretch>
        </p:blipFill>
        <p:spPr>
          <a:xfrm>
            <a:off x="8039449" y="1009380"/>
            <a:ext cx="3862738" cy="225926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362005" y="4096627"/>
                <a:ext cx="10570675" cy="1652184"/>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旗杆底部与第一排在同一个水平面上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要使国歌结束时国旗刚好升到旗杆顶部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升旗手升旗的速度约</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_________m/s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362005" y="4096627"/>
                <a:ext cx="10570675" cy="1652184"/>
              </a:xfrm>
              <a:prstGeom prst="rect">
                <a:avLst/>
              </a:prstGeom>
              <a:blipFill rotWithShape="0">
                <a:blip r:embed="rId6"/>
                <a:stretch>
                  <a:fillRect b="-84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010472" cy="565456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AEC</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ACE</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15°=105°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EAC</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105°=30°.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AEC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由正弦定理知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𝑪𝑬</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𝑬𝑨𝑪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𝑨𝑪</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𝑨𝑬𝑪</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𝟑𝟎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45°=20(m)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因为国旗奏唱大约需要</a:t>
                </a:r>
                <a:r>
                  <a:rPr lang="en-US" altLang="zh-CN" sz="2600" b="1">
                    <a:latin typeface="Times New Roman" panose="02020603050405020304" pitchFamily="18" charset="0"/>
                    <a:cs typeface="Times New Roman" panose="02020603050405020304" pitchFamily="18" charset="0"/>
                  </a:rPr>
                  <a:t>46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所以升旗手升旗的速度约为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m/s.</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010472" cy="5654561"/>
              </a:xfrm>
              <a:prstGeom prst="rect">
                <a:avLst/>
              </a:prstGeom>
              <a:blipFill rotWithShape="0">
                <a:blip r:embed="rId3"/>
                <a:stretch>
                  <a:fillRect l="-9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29896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46450" y="263531"/>
                <a:ext cx="11589417" cy="3749809"/>
              </a:xfrm>
              <a:prstGeom prst="rect">
                <a:avLst/>
              </a:prstGeom>
            </p:spPr>
            <p:txBody>
              <a:bodyPr wrap="square">
                <a:spAutoFit/>
              </a:bodyPr>
              <a:lstStyle/>
              <a:p>
                <a:pPr marL="355600" indent="-355600">
                  <a:lnSpc>
                    <a:spcPct val="150000"/>
                  </a:lnSpc>
                  <a:spcAft>
                    <a:spcPts val="0"/>
                  </a:spcAft>
                </a:pPr>
                <a:r>
                  <a:rPr lang="en-US" altLang="zh-CN" sz="2600" b="1">
                    <a:latin typeface="Times New Roman" panose="02020603050405020304" pitchFamily="18" charset="0"/>
                    <a:cs typeface="Times New Roman" panose="02020603050405020304" pitchFamily="18" charset="0"/>
                  </a:rPr>
                  <a:t>13.(2025·</a:t>
                </a:r>
                <a:r>
                  <a:rPr lang="zh-CN" altLang="zh-CN" sz="2600" b="1">
                    <a:latin typeface="Times New Roman" panose="02020603050405020304" pitchFamily="18" charset="0"/>
                    <a:cs typeface="Times New Roman" panose="02020603050405020304" pitchFamily="18" charset="0"/>
                  </a:rPr>
                  <a:t>湘豫名校诊断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一场大雨过后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某市上空出现了圆弧形状的彩虹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某研究小组欲测量人们在地面可观察到的该彩虹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最外环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的弧长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已知彩虹所在圆面垂直于水平面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示意图如图所示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彩虹最高点为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为彩虹所在圆面与水平面</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的交线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若在点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处测得点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的仰角为</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处测得点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的仰角为</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并测得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=600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则彩虹</a:t>
                </a:r>
                <a:r>
                  <a:rPr lang="en-US" altLang="zh-CN" sz="2600" b="1">
                    <a:latin typeface="Times New Roman" panose="02020603050405020304" pitchFamily="18" charset="0"/>
                    <a:cs typeface="Times New Roman" panose="02020603050405020304" pitchFamily="18" charset="0"/>
                  </a:rPr>
                  <a:t>(</a:t>
                </a:r>
                <a:r>
                  <a:rPr lang="en-US" altLang="zh-CN" sz="2600" b="1">
                    <a:solidFill>
                      <a:srgbClr val="FF0000"/>
                    </a:solidFill>
                    <a:latin typeface="Calibri" panose="020F0502020204030204" pitchFamily="34" charset="0"/>
                    <a:cs typeface="Times New Roman" panose="02020603050405020304" pitchFamily="18" charset="0"/>
                  </a:rPr>
                  <a:t>    </a:t>
                </a:r>
                <a:r>
                  <a:rPr lang="en-US" altLang="zh-CN" sz="2600" b="1" smtClean="0">
                    <a:solidFill>
                      <a:srgbClr val="FF0000"/>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所在圆的半径为</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彩虹</a:t>
                </a:r>
                <a:r>
                  <a:rPr lang="zh-CN" altLang="zh-CN" sz="2600" b="1">
                    <a:effectLst/>
                    <a:latin typeface="Calibri" panose="020F0502020204030204" pitchFamily="34" charset="0"/>
                    <a:ea typeface="Times New Roman" panose="02020603050405020304" pitchFamily="18" charset="0"/>
                    <a:cs typeface="Times New Roman" panose="02020603050405020304" pitchFamily="18" charset="0"/>
                  </a:rPr>
                  <a:t> </a:t>
                </a:r>
                <a:r>
                  <a:rPr lang="en-US" altLang="zh-CN" sz="2600" b="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b="1">
                    <a:solidFill>
                      <a:srgbClr val="FF0000"/>
                    </a:solidFill>
                    <a:latin typeface="Times New Roman" panose="02020603050405020304" pitchFamily="18" charset="0"/>
                    <a:cs typeface="Times New Roman" panose="02020603050405020304" pitchFamily="18" charset="0"/>
                  </a:rPr>
                  <a:t> </a:t>
                </a:r>
                <a:r>
                  <a:rPr lang="en-US" altLang="zh-CN" sz="2600" b="1" smtClean="0">
                    <a:solidFill>
                      <a:srgbClr val="FF0000"/>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的长度为</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46450" y="263531"/>
                <a:ext cx="11589417" cy="3749809"/>
              </a:xfrm>
              <a:prstGeom prst="rect">
                <a:avLst/>
              </a:prstGeom>
              <a:blipFill rotWithShape="0">
                <a:blip r:embed="rId5"/>
                <a:stretch>
                  <a:fillRect l="-947" r="-684" b="-1463"/>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1114803441"/>
              </p:ext>
            </p:extLst>
          </p:nvPr>
        </p:nvGraphicFramePr>
        <p:xfrm>
          <a:off x="1342612" y="3353598"/>
          <a:ext cx="864108" cy="567843"/>
        </p:xfrm>
        <a:graphic>
          <a:graphicData uri="http://schemas.openxmlformats.org/presentationml/2006/ole">
            <mc:AlternateContent xmlns:mc="http://schemas.openxmlformats.org/markup-compatibility/2006">
              <mc:Choice xmlns:v="urn:schemas-microsoft-com:vml" Requires="v">
                <p:oleObj spid="_x0000_s1047" name="Equation" r:id="rId6" imgW="342603" imgH="215713" progId="Equation.DSMT4">
                  <p:embed/>
                </p:oleObj>
              </mc:Choice>
              <mc:Fallback>
                <p:oleObj name="Equation" r:id="rId6" imgW="342603" imgH="215713"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2612" y="3353598"/>
                        <a:ext cx="864108" cy="567843"/>
                      </a:xfrm>
                      <a:prstGeom prst="rect">
                        <a:avLst/>
                      </a:prstGeom>
                      <a:noFill/>
                    </p:spPr>
                  </p:pic>
                </p:oleObj>
              </mc:Fallback>
            </mc:AlternateContent>
          </a:graphicData>
        </a:graphic>
      </p:graphicFrame>
      <p:sp>
        <p:nvSpPr>
          <p:cNvPr id="4" name="Rectangle 4"/>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2723484624"/>
              </p:ext>
            </p:extLst>
          </p:nvPr>
        </p:nvGraphicFramePr>
        <p:xfrm>
          <a:off x="7490224" y="3404797"/>
          <a:ext cx="708284" cy="465444"/>
        </p:xfrm>
        <a:graphic>
          <a:graphicData uri="http://schemas.openxmlformats.org/presentationml/2006/ole">
            <mc:AlternateContent xmlns:mc="http://schemas.openxmlformats.org/markup-compatibility/2006">
              <mc:Choice xmlns:v="urn:schemas-microsoft-com:vml" Requires="v">
                <p:oleObj spid="_x0000_s1048" name="Equation" r:id="rId8" imgW="342603" imgH="215713" progId="Equation.DSMT4">
                  <p:embed/>
                </p:oleObj>
              </mc:Choice>
              <mc:Fallback>
                <p:oleObj name="Equation" r:id="rId8" imgW="342603" imgH="215713"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0224" y="3404797"/>
                        <a:ext cx="708284" cy="465444"/>
                      </a:xfrm>
                      <a:prstGeom prst="rect">
                        <a:avLst/>
                      </a:prstGeom>
                      <a:noFill/>
                    </p:spPr>
                  </p:pic>
                </p:oleObj>
              </mc:Fallback>
            </mc:AlternateContent>
          </a:graphicData>
        </a:graphic>
      </p:graphicFrame>
      <p:pic>
        <p:nvPicPr>
          <p:cNvPr id="13" name="image76.jpeg"/>
          <p:cNvPicPr/>
          <p:nvPr/>
        </p:nvPicPr>
        <p:blipFill>
          <a:blip r:embed="rId9">
            <a:clrChange>
              <a:clrFrom>
                <a:srgbClr val="FFFFFF"/>
              </a:clrFrom>
              <a:clrTo>
                <a:srgbClr val="FFFFFF">
                  <a:alpha val="0"/>
                </a:srgbClr>
              </a:clrTo>
            </a:clrChange>
          </a:blip>
          <a:stretch>
            <a:fillRect/>
          </a:stretch>
        </p:blipFill>
        <p:spPr>
          <a:xfrm>
            <a:off x="4260993" y="4013340"/>
            <a:ext cx="3132837" cy="2087944"/>
          </a:xfrm>
          <a:prstGeom prst="rect">
            <a:avLst/>
          </a:prstGeom>
        </p:spPr>
      </p:pic>
      <p:sp>
        <p:nvSpPr>
          <p:cNvPr id="14" name="矩形 13"/>
          <p:cNvSpPr/>
          <p:nvPr>
            <p:custDataLst>
              <p:tags r:id="rId2"/>
            </p:custDataLst>
          </p:nvPr>
        </p:nvSpPr>
        <p:spPr>
          <a:xfrm>
            <a:off x="4958204" y="3237895"/>
            <a:ext cx="1019831"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a:t>
            </a:r>
            <a:r>
              <a:rPr lang="en-US" altLang="zh-CN" sz="2600" b="1">
                <a:solidFill>
                  <a:srgbClr val="C00000"/>
                </a:solidFill>
                <a:latin typeface="宋体" panose="02010600030101010101" pitchFamily="2" charset="-122"/>
                <a:cs typeface="Times New Roman" panose="02020603050405020304" pitchFamily="18" charset="0"/>
              </a:rPr>
              <a:t> </a:t>
            </a:r>
            <a:r>
              <a:rPr lang="en-US" altLang="zh-CN" sz="2600" b="1" smtClean="0">
                <a:solidFill>
                  <a:srgbClr val="C00000"/>
                </a:solidFill>
                <a:latin typeface="Times New Roman" panose="02020603050405020304" pitchFamily="18" charset="0"/>
                <a:cs typeface="Times New Roman" panose="02020603050405020304" pitchFamily="18" charset="0"/>
              </a:rPr>
              <a:t>200</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3"/>
            </p:custDataLst>
          </p:nvPr>
        </p:nvSpPr>
        <p:spPr>
          <a:xfrm>
            <a:off x="9934264" y="3238481"/>
            <a:ext cx="867545" cy="628314"/>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800π</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362477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方位角</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从</a:t>
            </a:r>
            <a:r>
              <a:rPr lang="zh-CN" altLang="zh-CN" sz="2600" b="1">
                <a:latin typeface="Times New Roman" panose="02020603050405020304" pitchFamily="18" charset="0"/>
                <a:cs typeface="Times New Roman" panose="02020603050405020304" pitchFamily="18" charset="0"/>
              </a:rPr>
              <a:t>正北方向起按顺时针转到目标方向线之间的水平夹角叫做方位角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点的方位角为</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方向角</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正北</a:t>
            </a:r>
            <a:r>
              <a:rPr lang="zh-CN" altLang="zh-CN" sz="2600" b="1">
                <a:latin typeface="Times New Roman" panose="02020603050405020304" pitchFamily="18" charset="0"/>
                <a:cs typeface="Times New Roman" panose="02020603050405020304" pitchFamily="18" charset="0"/>
              </a:rPr>
              <a:t>或正南方向线与目标方向线所成的锐角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如南偏东</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北偏西</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坡度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坡面与水平面所成的二面角的正切值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2"/>
            </p:custDataLst>
          </p:nvPr>
        </p:nvSpPr>
        <p:spPr>
          <a:xfrm>
            <a:off x="0" y="-45396"/>
            <a:ext cx="12190413" cy="62851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51561" y="362387"/>
                <a:ext cx="11589417" cy="4408643"/>
              </a:xfrm>
              <a:prstGeom prst="rect">
                <a:avLst/>
              </a:prstGeom>
            </p:spPr>
            <p:txBody>
              <a:bodyPr wrap="square">
                <a:spAutoFit/>
              </a:bodyPr>
              <a:lstStyle/>
              <a:p>
                <a:pPr>
                  <a:lnSpc>
                    <a:spcPct val="114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的距离即为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的长度</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r>
                  <a:rPr lang="en-US" altLang="zh-CN" sz="2600" b="1" i="1">
                    <a:latin typeface="Times New Roman" panose="02020603050405020304" pitchFamily="18" charset="0"/>
                    <a:cs typeface="Times New Roman" panose="02020603050405020304" pitchFamily="18" charset="0"/>
                  </a:rPr>
                  <a:t>BD</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BC·CD</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+600</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600</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整理得</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300</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180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300(</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=600.</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=600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设圆弧所在圆的半径为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4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600)</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51561" y="362387"/>
                <a:ext cx="11589417" cy="4408643"/>
              </a:xfrm>
              <a:prstGeom prst="rect">
                <a:avLst/>
              </a:prstGeom>
              <a:blipFill rotWithShape="0">
                <a:blip r:embed="rId4"/>
                <a:stretch>
                  <a:fillRect l="-947" t="-1105" b="-2486"/>
                </a:stretch>
              </a:blipFill>
            </p:spPr>
            <p:txBody>
              <a:bodyPr/>
              <a:lstStyle/>
              <a:p>
                <a:r>
                  <a:rPr lang="zh-CN" altLang="en-US">
                    <a:noFill/>
                  </a:rPr>
                  <a:t> </a:t>
                </a:r>
              </a:p>
            </p:txBody>
          </p:sp>
        </mc:Fallback>
      </mc:AlternateContent>
      <p:pic>
        <p:nvPicPr>
          <p:cNvPr id="4" name="image77.jpeg"/>
          <p:cNvPicPr/>
          <p:nvPr/>
        </p:nvPicPr>
        <p:blipFill>
          <a:blip r:embed="rId5">
            <a:clrChange>
              <a:clrFrom>
                <a:srgbClr val="FFFFFF"/>
              </a:clrFrom>
              <a:clrTo>
                <a:srgbClr val="FFFFFF">
                  <a:alpha val="0"/>
                </a:srgbClr>
              </a:clrTo>
            </a:clrChange>
          </a:blip>
          <a:stretch>
            <a:fillRect/>
          </a:stretch>
        </p:blipFill>
        <p:spPr>
          <a:xfrm>
            <a:off x="7823421" y="3861848"/>
            <a:ext cx="3068039" cy="2147627"/>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40118" y="4672354"/>
                <a:ext cx="11589417" cy="800284"/>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EOF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40118" y="4672354"/>
                <a:ext cx="11589417" cy="800284"/>
              </a:xfrm>
              <a:prstGeom prst="rect">
                <a:avLst/>
              </a:prstGeom>
              <a:blipFill rotWithShape="0">
                <a:blip r:embed="rId6"/>
                <a:stretch>
                  <a:fillRect l="-947" b="-6818"/>
                </a:stretch>
              </a:blipFill>
            </p:spPr>
            <p:txBody>
              <a:bodyPr/>
              <a:lstStyle/>
              <a:p>
                <a:r>
                  <a:rPr lang="zh-CN" altLang="en-US">
                    <a:noFill/>
                  </a:rPr>
                  <a:t> </a:t>
                </a:r>
              </a:p>
            </p:txBody>
          </p:sp>
        </mc:Fallback>
      </mc:AlternateContent>
      <p:sp>
        <p:nvSpPr>
          <p:cNvPr id="6"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429479461"/>
              </p:ext>
            </p:extLst>
          </p:nvPr>
        </p:nvGraphicFramePr>
        <p:xfrm>
          <a:off x="1702059" y="5627135"/>
          <a:ext cx="657474" cy="432054"/>
        </p:xfrm>
        <a:graphic>
          <a:graphicData uri="http://schemas.openxmlformats.org/presentationml/2006/ole">
            <mc:AlternateContent xmlns:mc="http://schemas.openxmlformats.org/markup-compatibility/2006">
              <mc:Choice xmlns:v="urn:schemas-microsoft-com:vml" Requires="v">
                <p:oleObj spid="_x0000_s2060" name="Equation" r:id="rId7" imgW="342603" imgH="215713" progId="Equation.DSMT4">
                  <p:embed/>
                </p:oleObj>
              </mc:Choice>
              <mc:Fallback>
                <p:oleObj name="Equation" r:id="rId7" imgW="342603" imgH="215713"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2059" y="5627135"/>
                        <a:ext cx="657474" cy="43205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矩形 7"/>
              <p:cNvSpPr/>
              <p:nvPr/>
            </p:nvSpPr>
            <p:spPr>
              <a:xfrm>
                <a:off x="440404" y="5374037"/>
                <a:ext cx="11589417" cy="800284"/>
              </a:xfrm>
              <a:prstGeom prst="rect">
                <a:avLst/>
              </a:prstGeom>
            </p:spPr>
            <p:txBody>
              <a:bodyPr wrap="square">
                <a:spAutoFit/>
              </a:bodyPr>
              <a:lstStyle/>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彩虹</a:t>
                </a:r>
                <a:r>
                  <a:rPr lang="en-US" altLang="zh-CN" sz="2600" b="1">
                    <a:latin typeface="Times New Roman" panose="02020603050405020304" pitchFamily="18" charset="0"/>
                    <a:cs typeface="Times New Roman" panose="02020603050405020304" pitchFamily="18" charset="0"/>
                  </a:rPr>
                  <a:t>(</a:t>
                </a:r>
                <a:r>
                  <a:rPr lang="en-US" altLang="zh-CN" sz="2600" b="1">
                    <a:solidFill>
                      <a:srgbClr val="FF0000"/>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的长度为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200=800π(m).</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40404" y="5374037"/>
                <a:ext cx="11589417" cy="800284"/>
              </a:xfrm>
              <a:prstGeom prst="rect">
                <a:avLst/>
              </a:prstGeom>
              <a:blipFill rotWithShape="0">
                <a:blip r:embed="rId9"/>
                <a:stretch>
                  <a:fillRect l="-947" b="-68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431594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linds(horizontal)">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blinds(horizontal)">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linds(horizontal)">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362913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某湖有一半径为</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的半圆形岸边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现决定在圆心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处设立一个水文监测中心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大小忽略不计</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在其正东方向相距</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处安装一套监测设备</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为了监测数据更加准确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在半圆弧上的点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以及湖中的点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处再分别安装一套监测设备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且满足</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=90°.</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OACB</a:t>
            </a:r>
            <a:r>
              <a:rPr lang="zh-CN" altLang="zh-CN" sz="2600" b="1">
                <a:latin typeface="Times New Roman" panose="02020603050405020304" pitchFamily="18" charset="0"/>
                <a:cs typeface="Times New Roman" panose="02020603050405020304" pitchFamily="18" charset="0"/>
              </a:rPr>
              <a:t>及其内部区域为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直接监测覆盖区域</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直接监测覆盖区域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面积的最大值为</a:t>
            </a:r>
            <a:r>
              <a:rPr lang="zh-CN" altLang="zh-CN" sz="2600" b="1" u="sng">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m</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1"/>
                </p:custDataLst>
              </p:nvPr>
            </p:nvSpPr>
            <p:spPr>
              <a:xfrm>
                <a:off x="1126585" y="3378425"/>
                <a:ext cx="2796920" cy="674736"/>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10</a:t>
                </a:r>
                <a:r>
                  <a:rPr lang="en-US" altLang="zh-CN" sz="2600" b="1" smtClean="0">
                    <a:solidFill>
                      <a:srgbClr val="C00000"/>
                    </a:solidFill>
                    <a:latin typeface="宋体" panose="02010600030101010101" pitchFamily="2" charset="-122"/>
                    <a:cs typeface="Times New Roman" panose="02020603050405020304" pitchFamily="18" charset="0"/>
                  </a:rPr>
                  <a:t> </a:t>
                </a:r>
                <a:r>
                  <a:rPr lang="en-US" altLang="zh-CN" sz="2600" b="1">
                    <a:solidFill>
                      <a:srgbClr val="C00000"/>
                    </a:solidFill>
                    <a:latin typeface="Times New Roman" panose="02020603050405020304" pitchFamily="18" charset="0"/>
                    <a:cs typeface="Times New Roman" panose="02020603050405020304" pitchFamily="18" charset="0"/>
                  </a:rPr>
                  <a:t>000</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𝟓</m:t>
                        </m:r>
                      </m:e>
                    </m:rad>
                  </m:oMath>
                </a14:m>
                <a:r>
                  <a:rPr lang="en-US" altLang="zh-CN" sz="2600" b="1">
                    <a:solidFill>
                      <a:srgbClr val="C00000"/>
                    </a:solidFill>
                    <a:latin typeface="Times New Roman" panose="02020603050405020304" pitchFamily="18" charset="0"/>
                    <a:cs typeface="Times New Roman" panose="02020603050405020304" pitchFamily="18" charset="0"/>
                  </a:rPr>
                  <a:t>+25</a:t>
                </a:r>
                <a:r>
                  <a:rPr lang="en-US" altLang="zh-CN" sz="2600" b="1">
                    <a:solidFill>
                      <a:srgbClr val="C00000"/>
                    </a:solidFill>
                    <a:latin typeface="宋体" panose="02010600030101010101" pitchFamily="2" charset="-122"/>
                    <a:cs typeface="Times New Roman" panose="02020603050405020304" pitchFamily="18" charset="0"/>
                  </a:rPr>
                  <a:t> </a:t>
                </a:r>
                <a:r>
                  <a:rPr lang="en-US" altLang="zh-CN" sz="2600" b="1">
                    <a:solidFill>
                      <a:srgbClr val="C00000"/>
                    </a:solidFill>
                    <a:latin typeface="Times New Roman" panose="02020603050405020304" pitchFamily="18" charset="0"/>
                    <a:cs typeface="Times New Roman" panose="02020603050405020304" pitchFamily="18" charset="0"/>
                  </a:rPr>
                  <a:t>000</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3"/>
                </p:custDataLst>
              </p:nvPr>
            </p:nvSpPr>
            <p:spPr>
              <a:xfrm>
                <a:off x="1126585" y="3378425"/>
                <a:ext cx="2796920" cy="674736"/>
              </a:xfrm>
              <a:prstGeom prst="rect">
                <a:avLst/>
              </a:prstGeom>
              <a:blipFill rotWithShape="0">
                <a:blip r:embed="rId4"/>
                <a:stretch>
                  <a:fillRect l="-3922" r="-2832" b="-21622"/>
                </a:stretch>
              </a:blipFill>
            </p:spPr>
            <p:txBody>
              <a:bodyPr/>
              <a:lstStyle/>
              <a:p>
                <a:r>
                  <a:rPr lang="zh-CN" altLang="en-US">
                    <a:noFill/>
                  </a:rPr>
                  <a:t> </a:t>
                </a:r>
              </a:p>
            </p:txBody>
          </p:sp>
        </mc:Fallback>
      </mc:AlternateContent>
      <p:pic>
        <p:nvPicPr>
          <p:cNvPr id="5" name="image78.jpeg"/>
          <p:cNvPicPr/>
          <p:nvPr/>
        </p:nvPicPr>
        <p:blipFill>
          <a:blip r:embed="rId5">
            <a:clrChange>
              <a:clrFrom>
                <a:srgbClr val="FFFFFF"/>
              </a:clrFrom>
              <a:clrTo>
                <a:srgbClr val="FFFFFF">
                  <a:alpha val="0"/>
                </a:srgbClr>
              </a:clrTo>
            </a:clrChange>
          </a:blip>
          <a:stretch>
            <a:fillRect/>
          </a:stretch>
        </p:blipFill>
        <p:spPr>
          <a:xfrm>
            <a:off x="3502882" y="3861848"/>
            <a:ext cx="4536567" cy="2211674"/>
          </a:xfrm>
          <a:prstGeom prst="rect">
            <a:avLst/>
          </a:prstGeom>
        </p:spPr>
      </p:pic>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579421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OB·OA·</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=100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𝐜𝐨𝐬</m:t>
                        </m:r>
                        <m:r>
                          <a:rPr lang="en-US" altLang="zh-CN" sz="2600" b="1" i="1">
                            <a:latin typeface="Cambria Math" panose="02040503050406030204" pitchFamily="18" charset="0"/>
                            <a:cs typeface="Times New Roman" panose="02020603050405020304" pitchFamily="18" charset="0"/>
                          </a:rPr>
                          <m:t>𝜽</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OACB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OAB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·OA·OB·</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OACB</a:t>
                </a:r>
                <a:r>
                  <a:rPr lang="en-US" altLang="zh-CN" sz="2600" b="1">
                    <a:latin typeface="Times New Roman" panose="02020603050405020304" pitchFamily="18" charset="0"/>
                    <a:cs typeface="Times New Roman" panose="02020603050405020304" pitchFamily="18" charset="0"/>
                  </a:rPr>
                  <a:t>=100</a:t>
                </a:r>
                <a:r>
                  <a:rPr lang="en-US" altLang="zh-CN" sz="2600" b="1" baseline="30000">
                    <a:latin typeface="Times New Roman" panose="02020603050405020304" pitchFamily="18" charset="0"/>
                    <a:cs typeface="Times New Roman" panose="02020603050405020304" pitchFamily="18" charset="0"/>
                  </a:rPr>
                  <a:t>2</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𝐬𝐢𝐧</m:t>
                        </m:r>
                        <m:r>
                          <a:rPr lang="en-US" altLang="zh-CN" sz="2600" b="1" i="1">
                            <a:latin typeface="Cambria Math" panose="02040503050406030204" pitchFamily="18" charset="0"/>
                            <a:cs typeface="Times New Roman" panose="02020603050405020304" pitchFamily="18" charset="0"/>
                          </a:rPr>
                          <m:t>𝜽</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𝟐𝐜𝐨𝐬</m:t>
                        </m:r>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=100</a:t>
                </a:r>
                <a:r>
                  <a:rPr lang="en-US" altLang="zh-CN" sz="2600" b="1" baseline="30000">
                    <a:latin typeface="Times New Roman" panose="02020603050405020304" pitchFamily="18" charset="0"/>
                    <a:cs typeface="Times New Roman" panose="02020603050405020304" pitchFamily="18" charset="0"/>
                  </a:rPr>
                  <a:t>2</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𝜽</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𝝋</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φ</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直接监测覆盖区域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面积的最大值为</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5794215"/>
              </a:xfrm>
              <a:prstGeom prst="rect">
                <a:avLst/>
              </a:prstGeom>
              <a:blipFill rotWithShape="0">
                <a:blip r:embed="rId3"/>
                <a:stretch>
                  <a:fillRect l="-947" b="-15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43494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矩形 12"/>
              <p:cNvSpPr/>
              <p:nvPr/>
            </p:nvSpPr>
            <p:spPr>
              <a:xfrm>
                <a:off x="269382" y="492501"/>
                <a:ext cx="11589417" cy="3322704"/>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15.(2025·</a:t>
                </a:r>
                <a:r>
                  <a:rPr lang="zh-CN" altLang="zh-CN" sz="2600" b="1">
                    <a:latin typeface="Times New Roman" panose="02020603050405020304" pitchFamily="18" charset="0"/>
                    <a:cs typeface="Times New Roman" panose="02020603050405020304" pitchFamily="18" charset="0"/>
                  </a:rPr>
                  <a:t>西安质检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分别是圆心在坐标原点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的圆上的动点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动点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从初始位置</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0</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e>
                    </m:d>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zh-CN" altLang="zh-CN" sz="2600" b="1">
                    <a:latin typeface="Times New Roman" panose="02020603050405020304" pitchFamily="18" charset="0"/>
                    <a:cs typeface="Times New Roman" panose="02020603050405020304" pitchFamily="18" charset="0"/>
                  </a:rPr>
                  <a:t>开始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按逆时针方向以角速度</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rad/s</a:t>
                </a:r>
                <a:r>
                  <a:rPr lang="zh-CN" altLang="zh-CN" sz="2600" b="1">
                    <a:latin typeface="Times New Roman" panose="02020603050405020304" pitchFamily="18" charset="0"/>
                    <a:cs typeface="Times New Roman" panose="02020603050405020304" pitchFamily="18" charset="0"/>
                  </a:rPr>
                  <a:t>做圆周运动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同时点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从初始位置</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开始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按顺时针方向以角速度</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rad/s</a:t>
                </a:r>
                <a:r>
                  <a:rPr lang="zh-CN" altLang="zh-CN" sz="2600" b="1">
                    <a:latin typeface="Times New Roman" panose="02020603050405020304" pitchFamily="18" charset="0"/>
                    <a:cs typeface="Times New Roman" panose="02020603050405020304" pitchFamily="18" charset="0"/>
                  </a:rPr>
                  <a:t>做圆周运动</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时刻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的纵坐标分别为</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269382" y="492501"/>
                <a:ext cx="11589417" cy="3322704"/>
              </a:xfrm>
              <a:prstGeom prst="rect">
                <a:avLst/>
              </a:prstGeom>
              <a:blipFill rotWithShape="0">
                <a:blip r:embed="rId2"/>
                <a:stretch>
                  <a:fillRect l="-947" b="-36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682174" y="3837134"/>
                <a:ext cx="11589417" cy="82086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两点间的距离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82174" y="3837134"/>
                <a:ext cx="11589417" cy="820866"/>
              </a:xfrm>
              <a:prstGeom prst="rect">
                <a:avLst/>
              </a:prstGeom>
              <a:blipFill rotWithShape="0">
                <a:blip r:embed="rId3"/>
                <a:stretch>
                  <a:fillRect l="-947" b="-7407"/>
                </a:stretch>
              </a:blipFill>
            </p:spPr>
            <p:txBody>
              <a:bodyPr/>
              <a:lstStyle/>
              <a:p>
                <a:r>
                  <a:rPr lang="zh-CN" altLang="en-US">
                    <a:noFill/>
                  </a:rPr>
                  <a:t> </a:t>
                </a:r>
              </a:p>
            </p:txBody>
          </p:sp>
        </mc:Fallback>
      </mc:AlternateContent>
      <p:pic>
        <p:nvPicPr>
          <p:cNvPr id="5" name="image79.jpeg"/>
          <p:cNvPicPr/>
          <p:nvPr/>
        </p:nvPicPr>
        <p:blipFill>
          <a:blip r:embed="rId4">
            <a:clrChange>
              <a:clrFrom>
                <a:srgbClr val="FFFFFF"/>
              </a:clrFrom>
              <a:clrTo>
                <a:srgbClr val="FFFFFF">
                  <a:alpha val="0"/>
                </a:srgbClr>
              </a:clrTo>
            </a:clrChange>
          </a:blip>
          <a:stretch>
            <a:fillRect/>
          </a:stretch>
        </p:blipFill>
        <p:spPr>
          <a:xfrm>
            <a:off x="8039449" y="3285281"/>
            <a:ext cx="2934144" cy="2745437"/>
          </a:xfrm>
          <a:prstGeom prst="rect">
            <a:avLst/>
          </a:prstGeom>
        </p:spPr>
      </p:pic>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678258"/>
                <a:ext cx="11589417" cy="447975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2cos</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两点间的距离为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78258"/>
                <a:ext cx="11589417" cy="4479752"/>
              </a:xfrm>
              <a:prstGeom prst="rect">
                <a:avLst/>
              </a:prstGeom>
              <a:blipFill rotWithShape="0">
                <a:blip r:embed="rId3"/>
                <a:stretch>
                  <a:fillRect l="-947" b="-24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515430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472408"/>
            <a:ext cx="12190413" cy="478561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91576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关于时间</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的函数关系式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并求当</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915764"/>
              </a:xfrm>
              <a:prstGeom prst="rect">
                <a:avLst/>
              </a:prstGeom>
              <a:blipFill rotWithShape="0">
                <a:blip r:embed="rId3"/>
                <a:stretch>
                  <a:fillRect l="-947" b="-5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409425" y="1460837"/>
                <a:ext cx="11589417" cy="481785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2sin</a:t>
                </a: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t</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即函数关系式为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e>
                    </m:d>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09425" y="1460837"/>
                <a:ext cx="11589417" cy="4817857"/>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9382" y="492501"/>
            <a:ext cx="11589417" cy="242444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经过村庄</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有两条夹角为</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的公路</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根据规划拟在两条公路之间的区域建一工厂</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分别在两条公路边上建两个仓库</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异于村庄</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要求</a:t>
            </a:r>
            <a:r>
              <a:rPr lang="en-US" altLang="zh-CN" sz="2600" b="1" i="1">
                <a:latin typeface="Times New Roman" panose="02020603050405020304" pitchFamily="18" charset="0"/>
                <a:cs typeface="Times New Roman" panose="02020603050405020304" pitchFamily="18" charset="0"/>
              </a:rPr>
              <a:t>PM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千米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如何设计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使得工厂产生的噪声对居民的影响最小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即工厂与村庄的距离最远</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80.jpeg"/>
          <p:cNvPicPr/>
          <p:nvPr/>
        </p:nvPicPr>
        <p:blipFill>
          <a:blip r:embed="rId2">
            <a:clrChange>
              <a:clrFrom>
                <a:srgbClr val="FFFFFF"/>
              </a:clrFrom>
              <a:clrTo>
                <a:srgbClr val="FFFFFF">
                  <a:alpha val="0"/>
                </a:srgbClr>
              </a:clrTo>
            </a:clrChange>
          </a:blip>
          <a:stretch>
            <a:fillRect/>
          </a:stretch>
        </p:blipFill>
        <p:spPr>
          <a:xfrm>
            <a:off x="4150963" y="3213767"/>
            <a:ext cx="2808351" cy="2420580"/>
          </a:xfrm>
          <a:prstGeom prst="rect">
            <a:avLst/>
          </a:prstGeom>
        </p:spPr>
      </p:pic>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504858"/>
                <a:ext cx="11589417" cy="5440400"/>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AMN</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𝑴𝑵</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𝟔𝟎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𝑨𝑴</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sin(120°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APM</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AMP</a:t>
                </a:r>
                <a:r>
                  <a:rPr lang="en-US" altLang="zh-CN" sz="2600" b="1">
                    <a:latin typeface="Times New Roman" panose="02020603050405020304" pitchFamily="18" charset="0"/>
                    <a:cs typeface="Times New Roman" panose="02020603050405020304" pitchFamily="18" charset="0"/>
                  </a:rPr>
                  <a:t>=cos(60°+</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AP</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MP</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AM·MP·</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AMP</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sin(120°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cos(60°+</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+60°)cos(</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+60°)+4</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cos(2</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sin(2</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+120°)+</a:t>
                </a:r>
                <a:r>
                  <a:rPr lang="en-US" altLang="zh-CN" sz="2600" b="1" smtClean="0">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504858"/>
                <a:ext cx="11589417" cy="5440400"/>
              </a:xfrm>
              <a:prstGeom prst="rect">
                <a:avLst/>
              </a:prstGeom>
              <a:blipFill rotWithShape="0">
                <a:blip r:embed="rId3"/>
                <a:stretch>
                  <a:fillRect l="-947" b="-2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4283288"/>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sin(2</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+120°)+cos(2</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+120°)]+</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sin(2</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+150°)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&lt;120°.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+150°=270°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取得最大值</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取得最大值</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所以设计</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AMN</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工厂产生的噪声对居民的影响最小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4283288"/>
              </a:xfrm>
              <a:prstGeom prst="rect">
                <a:avLst/>
              </a:prstGeom>
              <a:blipFill rotWithShape="0">
                <a:blip r:embed="rId3"/>
                <a:stretch>
                  <a:fillRect l="-947" b="-9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989130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2134417"/>
            <a:ext cx="11589417" cy="18242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不要搞错各种角的含义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不要把这些角和三角形内角之间的关系弄混</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解决与平面几何有关的计算问题关键是找清各量之间的关系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从而应用正、余弦定理求解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46451" y="5044190"/>
            <a:ext cx="12190413" cy="115303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6" name="矩形 5"/>
              <p:cNvSpPr/>
              <p:nvPr/>
            </p:nvSpPr>
            <p:spPr>
              <a:xfrm>
                <a:off x="227818" y="942893"/>
                <a:ext cx="11589417" cy="5164427"/>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东北方向就是北偏东</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的方向</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处望</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处的仰角为</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处望</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处的俯角为</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的关系为</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=180°.(</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俯角是铅垂线与视线所成的角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其范围为</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方位角与方向角其实质是一样的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均是用来确定观察点与目标点之间的位置关系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俯角是视线与水平线所构成的角</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27818" y="942893"/>
                <a:ext cx="11589417" cy="5164427"/>
              </a:xfrm>
              <a:prstGeom prst="rect">
                <a:avLst/>
              </a:prstGeom>
              <a:blipFill rotWithShape="0">
                <a:blip r:embed="rId3"/>
                <a:stretch>
                  <a:fillRect l="-946" b="-2007"/>
                </a:stretch>
              </a:blipFill>
            </p:spPr>
            <p:txBody>
              <a:bodyPr/>
              <a:lstStyle/>
              <a:p>
                <a:r>
                  <a:rPr lang="zh-CN" altLang="en-US">
                    <a:noFill/>
                  </a:rPr>
                  <a:t> </a:t>
                </a:r>
              </a:p>
            </p:txBody>
          </p:sp>
        </mc:Fallback>
      </mc:AlternateContent>
      <p:sp>
        <p:nvSpPr>
          <p:cNvPr id="7" name="矩形 6"/>
          <p:cNvSpPr/>
          <p:nvPr/>
        </p:nvSpPr>
        <p:spPr>
          <a:xfrm>
            <a:off x="5994928" y="1520275"/>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2457472" y="260041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7871067" y="333719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1" name="矩形 10"/>
          <p:cNvSpPr/>
          <p:nvPr/>
        </p:nvSpPr>
        <p:spPr>
          <a:xfrm>
            <a:off x="1963001" y="4485741"/>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9" grpId="0" autoUpdateAnimBg="0"/>
      <p:bldP spid="10" grpId="0" autoUpdateAnimBg="0"/>
      <p:bldP spid="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70393"/>
            <a:ext cx="12190413" cy="2599343"/>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7753973" y="1911409"/>
            <a:ext cx="461986" cy="553998"/>
          </a:xfrm>
          <a:prstGeom prst="rect">
            <a:avLst/>
          </a:prstGeom>
        </p:spPr>
        <p:txBody>
          <a:bodyPr wrap="none">
            <a:spAutoFit/>
          </a:bodyPr>
          <a:lstStyle/>
          <a:p>
            <a:r>
              <a:rPr lang="en-US" altLang="zh-CN" sz="30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3" y="621443"/>
            <a:ext cx="8418148"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必修二</a:t>
            </a:r>
            <a:r>
              <a:rPr lang="en-US" altLang="zh-CN" sz="2600" b="1">
                <a:latin typeface="Times New Roman" panose="02020603050405020304" pitchFamily="18" charset="0"/>
                <a:cs typeface="Times New Roman" panose="02020603050405020304" pitchFamily="18" charset="0"/>
              </a:rPr>
              <a:t>P51T3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两座灯塔</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与海岸观察站</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灯塔</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在观察站南偏西</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灯塔</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在观察站南偏东</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则灯塔</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在灯塔</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50.jpeg"/>
          <p:cNvPicPr/>
          <p:nvPr/>
        </p:nvPicPr>
        <p:blipFill>
          <a:blip r:embed="rId3">
            <a:clrChange>
              <a:clrFrom>
                <a:srgbClr val="FFFFFF"/>
              </a:clrFrom>
              <a:clrTo>
                <a:srgbClr val="FFFFFF">
                  <a:alpha val="0"/>
                </a:srgbClr>
              </a:clrTo>
            </a:clrChange>
          </a:blip>
          <a:stretch>
            <a:fillRect/>
          </a:stretch>
        </p:blipFill>
        <p:spPr>
          <a:xfrm>
            <a:off x="9080649" y="901217"/>
            <a:ext cx="2534409" cy="1605622"/>
          </a:xfrm>
          <a:prstGeom prst="rect">
            <a:avLst/>
          </a:prstGeom>
        </p:spPr>
      </p:pic>
      <p:sp>
        <p:nvSpPr>
          <p:cNvPr id="7" name="矩形 6"/>
          <p:cNvSpPr/>
          <p:nvPr/>
        </p:nvSpPr>
        <p:spPr>
          <a:xfrm>
            <a:off x="689861" y="2444853"/>
            <a:ext cx="8418148"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北偏东</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方向</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北偏西</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方向</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南偏东</a:t>
            </a:r>
            <a:r>
              <a:rPr lang="en-US" altLang="zh-CN" sz="2600" b="1">
                <a:latin typeface="Times New Roman" panose="02020603050405020304" pitchFamily="18" charset="0"/>
                <a:cs typeface="Times New Roman" panose="02020603050405020304" pitchFamily="18" charset="0"/>
              </a:rPr>
              <a:t>80°</a:t>
            </a:r>
            <a:r>
              <a:rPr lang="zh-CN" altLang="zh-CN" sz="2600" b="1">
                <a:latin typeface="Times New Roman" panose="02020603050405020304" pitchFamily="18" charset="0"/>
                <a:cs typeface="Times New Roman" panose="02020603050405020304" pitchFamily="18" charset="0"/>
              </a:rPr>
              <a:t>方向</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南偏西</a:t>
            </a:r>
            <a:r>
              <a:rPr lang="en-US" altLang="zh-CN" sz="2600" b="1">
                <a:latin typeface="Times New Roman" panose="02020603050405020304" pitchFamily="18" charset="0"/>
                <a:cs typeface="Times New Roman" panose="02020603050405020304" pitchFamily="18" charset="0"/>
              </a:rPr>
              <a:t>80°</a:t>
            </a:r>
            <a:r>
              <a:rPr lang="zh-CN" altLang="zh-CN" sz="2600" b="1">
                <a:latin typeface="Times New Roman" panose="02020603050405020304" pitchFamily="18" charset="0"/>
                <a:cs typeface="Times New Roman" panose="02020603050405020304" pitchFamily="18" charset="0"/>
              </a:rPr>
              <a:t>方向</a:t>
            </a:r>
            <a:endParaRPr lang="zh-CN" altLang="zh-CN" sz="1150">
              <a:latin typeface="Calibri" panose="020F0502020204030204" pitchFamily="34" charset="0"/>
              <a:cs typeface="Times New Roman" panose="02020603050405020304" pitchFamily="18" charset="0"/>
            </a:endParaRPr>
          </a:p>
        </p:txBody>
      </p:sp>
      <p:sp>
        <p:nvSpPr>
          <p:cNvPr id="8" name="矩形 7"/>
          <p:cNvSpPr/>
          <p:nvPr/>
        </p:nvSpPr>
        <p:spPr>
          <a:xfrm>
            <a:off x="701436" y="3576372"/>
            <a:ext cx="8418148" cy="24244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由题可知</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CAB</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CBA</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CBD</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DBA</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因此灯塔</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在灯塔</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南偏西</a:t>
            </a:r>
            <a:r>
              <a:rPr lang="en-US" altLang="zh-CN" sz="2600" b="1">
                <a:latin typeface="Times New Roman" panose="02020603050405020304" pitchFamily="18" charset="0"/>
                <a:cs typeface="Times New Roman" panose="02020603050405020304" pitchFamily="18" charset="0"/>
              </a:rPr>
              <a:t>80°</a:t>
            </a:r>
            <a:r>
              <a:rPr lang="zh-CN" altLang="zh-CN" sz="2600" b="1">
                <a:latin typeface="Times New Roman" panose="02020603050405020304" pitchFamily="18" charset="0"/>
                <a:cs typeface="Times New Roman" panose="02020603050405020304" pitchFamily="18" charset="0"/>
              </a:rPr>
              <a:t>方向</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2536</Words>
  <Application>Microsoft Office PowerPoint</Application>
  <PresentationFormat>自定义</PresentationFormat>
  <Paragraphs>365</Paragraphs>
  <Slides>69</Slides>
  <Notes>3</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69</vt:i4>
      </vt:variant>
    </vt:vector>
  </HeadingPairs>
  <TitlesOfParts>
    <vt:vector size="84"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49</cp:revision>
  <dcterms:created xsi:type="dcterms:W3CDTF">2024-01-05T07:50:57Z</dcterms:created>
  <dcterms:modified xsi:type="dcterms:W3CDTF">2025-02-15T01:47:23Z</dcterms:modified>
</cp:coreProperties>
</file>