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70" r:id="rId5"/>
    <p:sldId id="352" r:id="rId6"/>
    <p:sldId id="271" r:id="rId7"/>
    <p:sldId id="353" r:id="rId8"/>
    <p:sldId id="272" r:id="rId9"/>
    <p:sldId id="273" r:id="rId10"/>
    <p:sldId id="342" r:id="rId11"/>
    <p:sldId id="354" r:id="rId12"/>
    <p:sldId id="275" r:id="rId13"/>
    <p:sldId id="276" r:id="rId14"/>
    <p:sldId id="355" r:id="rId15"/>
    <p:sldId id="356" r:id="rId16"/>
    <p:sldId id="277" r:id="rId17"/>
    <p:sldId id="278" r:id="rId18"/>
    <p:sldId id="366" r:id="rId19"/>
    <p:sldId id="280" r:id="rId20"/>
    <p:sldId id="281" r:id="rId21"/>
    <p:sldId id="357" r:id="rId22"/>
    <p:sldId id="282" r:id="rId23"/>
    <p:sldId id="358" r:id="rId24"/>
    <p:sldId id="359" r:id="rId25"/>
    <p:sldId id="295" r:id="rId26"/>
    <p:sldId id="296" r:id="rId27"/>
    <p:sldId id="360" r:id="rId28"/>
    <p:sldId id="297" r:id="rId29"/>
    <p:sldId id="362" r:id="rId30"/>
    <p:sldId id="361" r:id="rId31"/>
    <p:sldId id="298" r:id="rId32"/>
    <p:sldId id="363" r:id="rId33"/>
    <p:sldId id="299" r:id="rId34"/>
    <p:sldId id="364" r:id="rId35"/>
    <p:sldId id="365" r:id="rId36"/>
    <p:sldId id="351" r:id="rId37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>
        <p:scale>
          <a:sx n="75" d="100"/>
          <a:sy n="75" d="100"/>
        </p:scale>
        <p:origin x="828" y="44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1.xml"/><Relationship Id="rId3" Type="http://schemas.openxmlformats.org/officeDocument/2006/relationships/tags" Target="../tags/tag41.xml"/><Relationship Id="rId7" Type="http://schemas.openxmlformats.org/officeDocument/2006/relationships/slide" Target="../slides/slide28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../slides/slide26.xml"/><Relationship Id="rId5" Type="http://schemas.openxmlformats.org/officeDocument/2006/relationships/slideMaster" Target="../slideMasters/slideMaster1.xml"/><Relationship Id="rId10" Type="http://schemas.openxmlformats.org/officeDocument/2006/relationships/slide" Target="../slides/slide3.xml"/><Relationship Id="rId4" Type="http://schemas.openxmlformats.org/officeDocument/2006/relationships/tags" Target="../tags/tag42.xml"/><Relationship Id="rId9" Type="http://schemas.openxmlformats.org/officeDocument/2006/relationships/slide" Target="../slides/slide3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题型分析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8.png"/><Relationship Id="rId5" Type="http://schemas.openxmlformats.org/officeDocument/2006/relationships/image" Target="../media/image7.T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Relationship Id="rId6" Type="http://schemas.openxmlformats.org/officeDocument/2006/relationships/image" Target="../media/image22.png"/><Relationship Id="rId5" Type="http://schemas.openxmlformats.org/officeDocument/2006/relationships/image" Target="../media/image8.TI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0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2.xml"/><Relationship Id="rId5" Type="http://schemas.openxmlformats.org/officeDocument/2006/relationships/image" Target="../media/image42.png"/><Relationship Id="rId4" Type="http://schemas.openxmlformats.org/officeDocument/2006/relationships/image" Target="../media/image23.T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3.xml"/><Relationship Id="rId4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7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5.TI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5" Type="http://schemas.openxmlformats.org/officeDocument/2006/relationships/image" Target="../media/image13.png"/><Relationship Id="rId4" Type="http://schemas.openxmlformats.org/officeDocument/2006/relationships/image" Target="../media/image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0" y="5158030"/>
            <a:ext cx="11730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解三角形的综合应用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352945"/>
            <a:ext cx="12190413" cy="497884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5606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𝑪𝑫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𝑫𝑨𝑪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·CE·CD·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606471"/>
              </a:xfrm>
              <a:prstGeom prst="rect">
                <a:avLst/>
              </a:prstGeom>
              <a:blipFill rotWithShape="0">
                <a:blip r:embed="rId3"/>
                <a:stretch>
                  <a:fillRect l="-947" b="-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1742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490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06600"/>
              </a:xfrm>
              <a:prstGeom prst="rect">
                <a:avLst/>
              </a:prstGeom>
              <a:blipFill rotWithShape="0">
                <a:blip r:embed="rId3"/>
                <a:stretch>
                  <a:fillRect l="-947" b="-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512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413650"/>
            <a:ext cx="12190413" cy="38202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三角形中的最值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范围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586718"/>
                <a:ext cx="11589417" cy="1211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长沙联考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6718"/>
                <a:ext cx="11589417" cy="121187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42.jpe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9584" y="767619"/>
            <a:ext cx="2160270" cy="15579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8245" y="1701578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60645" y="2419108"/>
                <a:ext cx="11589417" cy="3772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两边平方得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45" y="2419108"/>
                <a:ext cx="11589417" cy="3772892"/>
              </a:xfrm>
              <a:prstGeom prst="rect">
                <a:avLst/>
              </a:prstGeom>
              <a:blipFill rotWithShape="0">
                <a:blip r:embed="rId6"/>
                <a:stretch>
                  <a:fillRect l="-946" b="-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813485"/>
            <a:ext cx="12190413" cy="44903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57807" y="405416"/>
                <a:ext cx="11589417" cy="1421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绕点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顺时针旋转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的延长线交于点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长度的取值范围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07" y="405416"/>
                <a:ext cx="11589417" cy="1421479"/>
              </a:xfrm>
              <a:prstGeom prst="rect">
                <a:avLst/>
              </a:prstGeom>
              <a:blipFill rotWithShape="0">
                <a:blip r:embed="rId3"/>
                <a:stretch>
                  <a:fillRect l="-947" b="-9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74052" y="1771027"/>
                <a:ext cx="11589417" cy="887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52" y="1771027"/>
                <a:ext cx="11589417" cy="887038"/>
              </a:xfrm>
              <a:prstGeom prst="rect">
                <a:avLst/>
              </a:prstGeom>
              <a:blipFill rotWithShape="0">
                <a:blip r:embed="rId4"/>
                <a:stretch>
                  <a:fillRect l="-947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43.jpe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1503" y="1835018"/>
            <a:ext cx="1944243" cy="2864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56507" y="2637188"/>
                <a:ext cx="11589417" cy="3645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BD·BC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a·a·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07" y="2637188"/>
                <a:ext cx="11589417" cy="3645100"/>
              </a:xfrm>
              <a:prstGeom prst="rect">
                <a:avLst/>
              </a:prstGeom>
              <a:blipFill rotWithShape="0">
                <a:blip r:embed="rId6"/>
                <a:stretch>
                  <a:fillRect l="-947" b="-1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2612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𝑨𝑪𝑩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𝑨𝑪𝑩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612382"/>
              </a:xfrm>
              <a:prstGeom prst="rect">
                <a:avLst/>
              </a:prstGeom>
              <a:blipFill rotWithShape="0">
                <a:blip r:embed="rId3"/>
                <a:stretch>
                  <a:fillRect l="-947" b="-4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10207" y="2723838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𝑨𝑪𝑩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𝑨𝑪𝑩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𝑨𝑪𝑩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07" y="2723838"/>
                <a:ext cx="11589417" cy="200843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62607" y="4782572"/>
                <a:ext cx="11589417" cy="823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7" y="4782572"/>
                <a:ext cx="11589417" cy="823431"/>
              </a:xfrm>
              <a:prstGeom prst="rect">
                <a:avLst/>
              </a:prstGeom>
              <a:blipFill rotWithShape="0">
                <a:blip r:embed="rId5"/>
                <a:stretch>
                  <a:fillRect l="-947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764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42665"/>
            <a:ext cx="12190413" cy="65369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62607" y="623102"/>
                <a:ext cx="11589417" cy="3545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长度的取值范围是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7" y="623102"/>
                <a:ext cx="11589417" cy="3545266"/>
              </a:xfrm>
              <a:prstGeom prst="rect">
                <a:avLst/>
              </a:prstGeom>
              <a:blipFill rotWithShape="0">
                <a:blip r:embed="rId3"/>
                <a:stretch>
                  <a:fillRect l="-947" b="-1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026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三角形中的最值、范围问题的解题策略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定基本量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根据题意画出图形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找出三角形中的边、角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利用正弦、余弦定理求出相关的边、角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并选择边、角作为基本量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确定基本量的范围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构建函数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根据正弦、余弦定理或三角恒等变换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将所求范围的变量表示成函数形式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利用基本不等式或函数的单调性等求函数的最值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880346"/>
            <a:ext cx="12190413" cy="425220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69382" y="561586"/>
                <a:ext cx="11589417" cy="4466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正弦定理可得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61586"/>
                <a:ext cx="11589417" cy="446680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269525"/>
            <a:ext cx="12190413" cy="49909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9123" y="554899"/>
            <a:ext cx="4658648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zh-CN" altLang="zh-CN" sz="2400" b="1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面积的最大值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56423" y="1329561"/>
                <a:ext cx="10491377" cy="3439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余弦定理</a:t>
                </a:r>
                <a:r>
                  <a:rPr lang="en-US" altLang="zh-CN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4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36=</a:t>
                </a:r>
                <a:r>
                  <a:rPr lang="en-US" altLang="zh-CN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4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4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4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4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时等号成立</a:t>
                </a:r>
                <a:r>
                  <a:rPr lang="en-US" altLang="zh-CN" sz="24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4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4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4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4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面积的最大值为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23" y="1329561"/>
                <a:ext cx="10491377" cy="3439339"/>
              </a:xfrm>
              <a:prstGeom prst="rect">
                <a:avLst/>
              </a:prstGeom>
              <a:blipFill rotWithShape="0">
                <a:blip r:embed="rId3"/>
                <a:stretch>
                  <a:fillRect l="-872" b="-3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5734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590846"/>
            <a:ext cx="12190413" cy="365515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三角形中的证明问题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5436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(2022·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全国乙卷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43616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高考中解三角形的综合应用问题主要涉及的题型有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利用正弦定理、余弦定理求解平面多边形中的边、角、面积问题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结合基本不等式、三角形恒等变换求解三角形中的最值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利用正弦、余弦定理和三角恒等变换证明三角形中的恒等式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366018"/>
            <a:ext cx="12190413" cy="49295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75222"/>
                <a:ext cx="11589417" cy="5218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结合正弦定理可得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由余弦定理的推论得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将上述三式代入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式并整理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75222"/>
                <a:ext cx="11589417" cy="5218352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3846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382" y="752072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)sin</a:t>
            </a:r>
            <a:r>
              <a:rPr lang="en-US" altLang="zh-CN" sz="2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同理有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+sin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故由正弦定理可得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03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对于解三角形中的证明问题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要仔细观察条件与结论之间的联系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发现二者的差异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利用正弦定理、余弦定理及三角恒等变换把条件转换为结论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即为证明过程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634001"/>
            <a:ext cx="12190413" cy="46438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90892"/>
                <a:ext cx="11589417" cy="5320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合肥质检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请用正弦定理证明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spc="-12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 spc="-12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 spc="-12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 spc="-12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 spc="-12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 spc="-12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 spc="-12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 spc="-12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 spc="-12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pc="-12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90892"/>
                <a:ext cx="11589417" cy="5320111"/>
              </a:xfrm>
              <a:prstGeom prst="rect">
                <a:avLst/>
              </a:prstGeom>
              <a:blipFill rotWithShape="0">
                <a:blip r:embed="rId3"/>
                <a:stretch>
                  <a:fillRect l="-947" t="-1145" b="-1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655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355696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621443"/>
                <a:ext cx="11589417" cy="5250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请用余弦定理证明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50092"/>
              </a:xfrm>
              <a:prstGeom prst="rect">
                <a:avLst/>
              </a:prstGeom>
              <a:blipFill rotWithShape="0">
                <a:blip r:embed="rId3"/>
                <a:stretch>
                  <a:fillRect l="-947" b="-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9429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182745"/>
            <a:ext cx="12190413" cy="396217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157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由已知得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5743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485551"/>
            <a:ext cx="12190413" cy="480875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418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是直角三角形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由正弦定理及已知条件可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是直角三角形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18150"/>
              </a:xfrm>
              <a:prstGeom prst="rect">
                <a:avLst/>
              </a:prstGeom>
              <a:blipFill rotWithShape="0">
                <a:blip r:embed="rId3"/>
                <a:stretch>
                  <a:fillRect l="-947" b="-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8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791284"/>
            <a:ext cx="12190413" cy="344694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504076"/>
                <a:ext cx="11589417" cy="5662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2025·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北京海淀区模拟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从条件</a:t>
                </a:r>
                <a:r>
                  <a:rPr lang="zh-CN" altLang="zh-CN" sz="2600" b="1" spc="-12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 spc="-12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 spc="-12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1);</a:t>
                </a:r>
                <a:r>
                  <a:rPr lang="zh-CN" altLang="zh-CN" sz="2600" b="1" spc="-12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)·cos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 spc="-12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 spc="-12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altLang="zh-CN" sz="2600" b="1" i="1" spc="-12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 spc="-12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pc="-12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中任选一个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补充在下面横线中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并加以解答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076"/>
                <a:ext cx="11589417" cy="566251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2648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80926"/>
                <a:ext cx="11589417" cy="5610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0926"/>
                <a:ext cx="11589417" cy="561051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04056" y="3055614"/>
            <a:ext cx="3040374" cy="913327"/>
            <a:chOff x="5712912" y="4110924"/>
            <a:chExt cx="3040374" cy="913327"/>
          </a:xfrm>
        </p:grpSpPr>
        <p:sp>
          <p:nvSpPr>
            <p:cNvPr id="10" name="TextBox 9">
              <a:hlinkClick r:id="rId3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5712912" y="4110924"/>
              <a:ext cx="184731" cy="9133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485550"/>
            <a:ext cx="12190413" cy="475267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750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时取等号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的最大值为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5093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993540"/>
            <a:ext cx="12190413" cy="42479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92501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在平面四边形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45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3449" y="739570"/>
            <a:ext cx="1943989" cy="22684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6670" y="1234800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的面积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71100" y="2135203"/>
                <a:ext cx="11589417" cy="3408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𝑩𝑨𝑫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·AB·AC·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00" y="2135203"/>
                <a:ext cx="11589417" cy="340856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477" y="428566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191330"/>
            <a:ext cx="12190413" cy="51167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1727" y="1228235"/>
                <a:ext cx="11589417" cy="4577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𝑨𝑩𝑫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𝑩𝑫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𝑩𝑨𝑫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𝑩𝑫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+7sin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由图易知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27" y="1228235"/>
                <a:ext cx="11589417" cy="4577856"/>
              </a:xfrm>
              <a:prstGeom prst="rect">
                <a:avLst/>
              </a:prstGeom>
              <a:blipFill rotWithShape="0">
                <a:blip r:embed="rId3"/>
                <a:stretch>
                  <a:fillRect l="-947" b="-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0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509622"/>
            <a:ext cx="12190413" cy="374823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1351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在平面四边形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&lt;180°.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351139"/>
              </a:xfrm>
              <a:prstGeom prst="rect">
                <a:avLst/>
              </a:prstGeom>
              <a:blipFill rotWithShape="0">
                <a:blip r:embed="rId3"/>
                <a:stretch>
                  <a:fillRect l="-947" b="-45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66120" y="1828899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=120°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46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7530" y="545231"/>
            <a:ext cx="2989123" cy="1832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77695" y="2559045"/>
                <a:ext cx="11589417" cy="3532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=45°.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95" y="2559045"/>
                <a:ext cx="11589417" cy="3532121"/>
              </a:xfrm>
              <a:prstGeom prst="rect">
                <a:avLst/>
              </a:prstGeom>
              <a:blipFill rotWithShape="0">
                <a:blip r:embed="rId5"/>
                <a:stretch>
                  <a:fillRect l="-947" b="-3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1485552"/>
            <a:ext cx="12190413" cy="47723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67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面积的最大值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670120"/>
              </a:xfrm>
              <a:prstGeom prst="rect">
                <a:avLst/>
              </a:prstGeom>
              <a:blipFill rotWithShape="0">
                <a:blip r:embed="rId3"/>
                <a:stretch>
                  <a:fillRect l="-947" b="-2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21782" y="1504149"/>
                <a:ext cx="11589417" cy="4258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AB·BC·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504149"/>
                <a:ext cx="11589417" cy="4258089"/>
              </a:xfrm>
              <a:prstGeom prst="rect">
                <a:avLst/>
              </a:prstGeom>
              <a:blipFill rotWithShape="0">
                <a:blip r:embed="rId4"/>
                <a:stretch>
                  <a:fillRect l="-947" b="-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2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26551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1782" y="837470"/>
                <a:ext cx="11589417" cy="4130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AC·CD·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60°&lt;120°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=150°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面积的最大值为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837470"/>
                <a:ext cx="11589417" cy="4130490"/>
              </a:xfrm>
              <a:prstGeom prst="rect">
                <a:avLst/>
              </a:prstGeom>
              <a:blipFill rotWithShape="0">
                <a:blip r:embed="rId3"/>
                <a:stretch>
                  <a:fillRect l="-947" b="-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14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875356"/>
            <a:ext cx="12190413" cy="344128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多边形中的解三角形问题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1351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如图所示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的内接四边形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1351139"/>
              </a:xfrm>
              <a:prstGeom prst="rect">
                <a:avLst/>
              </a:prstGeom>
              <a:blipFill rotWithShape="0">
                <a:blip r:embed="rId5"/>
                <a:stretch>
                  <a:fillRect l="-947" b="-4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40.jpe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7530" y="621443"/>
            <a:ext cx="2554033" cy="22943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4545" y="209890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78784" y="2770138"/>
                <a:ext cx="11589417" cy="3072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为圆内接四边形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AB·BC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=2+9+2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=11+6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84" y="2770138"/>
                <a:ext cx="11589417" cy="3072251"/>
              </a:xfrm>
              <a:prstGeom prst="rect">
                <a:avLst/>
              </a:prstGeom>
              <a:blipFill rotWithShape="0">
                <a:blip r:embed="rId7"/>
                <a:stretch>
                  <a:fillRect l="-947" b="-3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2084"/>
            <a:ext cx="12190413" cy="62071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4521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AD·DC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=1+8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11+6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521366"/>
              </a:xfrm>
              <a:prstGeom prst="rect">
                <a:avLst/>
              </a:prstGeom>
              <a:blipFill rotWithShape="0">
                <a:blip r:embed="rId3"/>
                <a:stretch>
                  <a:fillRect l="-947" b="-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5681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39042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06929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求四边形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的面积及圆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的半径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269524"/>
                <a:ext cx="11589417" cy="4826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AB·BC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AD·DC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269524"/>
                <a:ext cx="11589417" cy="482619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-38213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825895"/>
                <a:ext cx="11589417" cy="5229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=11+6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=11+6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外接圆的半径为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外接圆的半径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825895"/>
                <a:ext cx="11589417" cy="522957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5875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平面几何中解三角形问题的求解思路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把所提供的平面图形拆分成若干个三角形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然后在各个三角形内利用正弦、余弦定理求解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寻找各个三角形之间的联系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交叉使用公共条件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求出结果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746882"/>
            <a:ext cx="12190413" cy="345445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8573079" cy="1407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在平面四边形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8573079" cy="1407629"/>
              </a:xfrm>
              <a:prstGeom prst="rect">
                <a:avLst/>
              </a:prstGeom>
              <a:blipFill rotWithShape="0">
                <a:blip r:embed="rId3"/>
                <a:stretch>
                  <a:fillRect l="-1279" r="-426" b="-3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41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8293" y="779848"/>
            <a:ext cx="2747588" cy="18935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9654" y="1975480"/>
            <a:ext cx="8573079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·sin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DAC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54545" y="2576974"/>
                <a:ext cx="11589417" cy="3343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·AC·AD·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·AC·BE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·AC·AD·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AC·BE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·BE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576974"/>
                <a:ext cx="11589417" cy="3343223"/>
              </a:xfrm>
              <a:prstGeom prst="rect">
                <a:avLst/>
              </a:prstGeom>
              <a:blipFill rotWithShape="0">
                <a:blip r:embed="rId5"/>
                <a:stretch>
                  <a:fillRect l="-947" b="-1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824</Words>
  <Application>Microsoft Office PowerPoint</Application>
  <PresentationFormat>自定义</PresentationFormat>
  <Paragraphs>213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46</cp:revision>
  <dcterms:created xsi:type="dcterms:W3CDTF">2024-01-05T07:50:57Z</dcterms:created>
  <dcterms:modified xsi:type="dcterms:W3CDTF">2025-02-15T01:46:46Z</dcterms:modified>
</cp:coreProperties>
</file>