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336" r:id="rId8"/>
    <p:sldId id="337" r:id="rId9"/>
    <p:sldId id="352" r:id="rId10"/>
    <p:sldId id="264" r:id="rId11"/>
    <p:sldId id="353" r:id="rId12"/>
    <p:sldId id="265" r:id="rId13"/>
    <p:sldId id="268" r:id="rId14"/>
    <p:sldId id="338" r:id="rId15"/>
    <p:sldId id="339" r:id="rId16"/>
    <p:sldId id="269" r:id="rId17"/>
    <p:sldId id="270" r:id="rId18"/>
    <p:sldId id="271" r:id="rId19"/>
    <p:sldId id="314" r:id="rId20"/>
    <p:sldId id="315" r:id="rId21"/>
    <p:sldId id="356" r:id="rId22"/>
    <p:sldId id="272" r:id="rId23"/>
    <p:sldId id="273" r:id="rId24"/>
    <p:sldId id="342" r:id="rId25"/>
    <p:sldId id="357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360" r:id="rId34"/>
    <p:sldId id="361" r:id="rId35"/>
    <p:sldId id="282" r:id="rId36"/>
    <p:sldId id="283" r:id="rId37"/>
    <p:sldId id="358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62" r:id="rId46"/>
    <p:sldId id="302" r:id="rId47"/>
    <p:sldId id="363" r:id="rId48"/>
    <p:sldId id="303" r:id="rId49"/>
    <p:sldId id="364" r:id="rId50"/>
    <p:sldId id="365" r:id="rId51"/>
    <p:sldId id="304" r:id="rId52"/>
    <p:sldId id="366" r:id="rId53"/>
    <p:sldId id="305" r:id="rId54"/>
    <p:sldId id="306" r:id="rId55"/>
    <p:sldId id="367" r:id="rId56"/>
    <p:sldId id="307" r:id="rId57"/>
    <p:sldId id="308" r:id="rId58"/>
    <p:sldId id="309" r:id="rId59"/>
    <p:sldId id="351" r:id="rId60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14" autoAdjust="0"/>
  </p:normalViewPr>
  <p:slideViewPr>
    <p:cSldViewPr>
      <p:cViewPr varScale="1">
        <p:scale>
          <a:sx n="92" d="100"/>
          <a:sy n="92" d="100"/>
        </p:scale>
        <p:origin x="192" y="8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070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4166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881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1.xml"/><Relationship Id="rId13" Type="http://schemas.openxmlformats.org/officeDocument/2006/relationships/slide" Target="../slides/slide48.xml"/><Relationship Id="rId18" Type="http://schemas.openxmlformats.org/officeDocument/2006/relationships/slide" Target="../slides/slide57.xml"/><Relationship Id="rId3" Type="http://schemas.openxmlformats.org/officeDocument/2006/relationships/tags" Target="../tags/tag41.xml"/><Relationship Id="rId7" Type="http://schemas.openxmlformats.org/officeDocument/2006/relationships/slide" Target="../slides/slide40.xml"/><Relationship Id="rId12" Type="http://schemas.openxmlformats.org/officeDocument/2006/relationships/slide" Target="../slides/slide46.xml"/><Relationship Id="rId17" Type="http://schemas.openxmlformats.org/officeDocument/2006/relationships/slide" Target="../slides/slide56.xml"/><Relationship Id="rId2" Type="http://schemas.openxmlformats.org/officeDocument/2006/relationships/tags" Target="../tags/tag40.xml"/><Relationship Id="rId16" Type="http://schemas.openxmlformats.org/officeDocument/2006/relationships/slide" Target="../slides/slide54.xml"/><Relationship Id="rId20" Type="http://schemas.openxmlformats.org/officeDocument/2006/relationships/slide" Target="../slides/slide3.xml"/><Relationship Id="rId1" Type="http://schemas.openxmlformats.org/officeDocument/2006/relationships/tags" Target="../tags/tag39.xml"/><Relationship Id="rId6" Type="http://schemas.openxmlformats.org/officeDocument/2006/relationships/slide" Target="../slides/slide39.xml"/><Relationship Id="rId11" Type="http://schemas.openxmlformats.org/officeDocument/2006/relationships/slide" Target="../slides/slide44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53.xml"/><Relationship Id="rId10" Type="http://schemas.openxmlformats.org/officeDocument/2006/relationships/slide" Target="../slides/slide43.xml"/><Relationship Id="rId19" Type="http://schemas.openxmlformats.org/officeDocument/2006/relationships/slide" Target="../slides/slide58.xml"/><Relationship Id="rId4" Type="http://schemas.openxmlformats.org/officeDocument/2006/relationships/tags" Target="../tags/tag42.xml"/><Relationship Id="rId9" Type="http://schemas.openxmlformats.org/officeDocument/2006/relationships/slide" Target="../slides/slide42.xml"/><Relationship Id="rId14" Type="http://schemas.openxmlformats.org/officeDocument/2006/relationships/slide" Target="../slides/slide5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670"/>
            <a:ext cx="12213590" cy="688467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a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1845" cy="51841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Relationship Id="rId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18.TIF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5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0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33.png"/><Relationship Id="rId5" Type="http://schemas.openxmlformats.org/officeDocument/2006/relationships/tags" Target="../tags/tag78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8.xml"/><Relationship Id="rId4" Type="http://schemas.openxmlformats.org/officeDocument/2006/relationships/slide" Target="slide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7.xml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9.xml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0.xml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1.xml"/><Relationship Id="rId6" Type="http://schemas.openxmlformats.org/officeDocument/2006/relationships/image" Target="../media/image56.png"/><Relationship Id="rId5" Type="http://schemas.openxmlformats.org/officeDocument/2006/relationships/image" Target="../media/image52.TIF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image" Target="../media/image7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9.TIF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72.png"/><Relationship Id="rId5" Type="http://schemas.openxmlformats.org/officeDocument/2006/relationships/tags" Target="../tags/tag136.xml"/><Relationship Id="rId4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三角函数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解三角形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0" y="5158030"/>
            <a:ext cx="117300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任意角、弧度制和三角函数的概念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1416379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1498947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1517367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p:sp>
        <p:nvSpPr>
          <p:cNvPr id="7" name="矩形 6"/>
          <p:cNvSpPr/>
          <p:nvPr/>
        </p:nvSpPr>
        <p:spPr>
          <a:xfrm>
            <a:off x="269382" y="2134417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三角函数值在各象限的符号规律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一全正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二正弦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三正切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四余弦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象限角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097" name="image2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54" y="3061767"/>
            <a:ext cx="7025303" cy="27999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837470"/>
            <a:ext cx="12190413" cy="545683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9382" y="1256824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轴线角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145" name="image3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51" y="1780462"/>
            <a:ext cx="6571310" cy="2619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50495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21782" y="4495957"/>
                <a:ext cx="11589417" cy="915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4495957"/>
                <a:ext cx="11589417" cy="915764"/>
              </a:xfrm>
              <a:prstGeom prst="rect">
                <a:avLst/>
              </a:prstGeom>
              <a:blipFill rotWithShape="0">
                <a:blip r:embed="rId4"/>
                <a:stretch>
                  <a:fillRect l="-947" b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5637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4047352"/>
            <a:ext cx="12190413" cy="2125614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52690" y="1650778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27818" y="931318"/>
                <a:ext cx="11589417" cy="4523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思考辨析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在括号内打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√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“×”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小于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90°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的角是锐角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锐角是第一象限角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第一象限角也都是锐角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的三角函数值与其终边上点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的位置无关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为第一象限角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锐角的取值范围是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第一象限角不一定是锐角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8" y="931318"/>
                <a:ext cx="11589417" cy="4523033"/>
              </a:xfrm>
              <a:prstGeom prst="rect">
                <a:avLst/>
              </a:prstGeom>
              <a:blipFill rotWithShape="0">
                <a:blip r:embed="rId3"/>
                <a:stretch>
                  <a:fillRect l="-946" b="-2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7410238" y="2248059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884" y="2870613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51060" y="3456210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  <p:bldP spid="9" grpId="0" autoUpdateAnimBg="0"/>
      <p:bldP spid="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660913"/>
            <a:ext cx="12190413" cy="3498340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00230" y="83419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D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4413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苏教必修一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P170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是第一象限角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那么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第一象限角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第二象限角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第一或二象限角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第一或三象限角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是第一或第三象限角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413581"/>
              </a:xfrm>
              <a:prstGeom prst="rect">
                <a:avLst/>
              </a:prstGeom>
              <a:blipFill rotWithShape="0">
                <a:blip r:embed="rId3"/>
                <a:stretch>
                  <a:fillRect l="-947" b="-5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-21051" y="2261422"/>
            <a:ext cx="12190413" cy="3931664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024985" y="1180624"/>
                <a:ext cx="644728" cy="884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85" y="1180624"/>
                <a:ext cx="644728" cy="884345"/>
              </a:xfrm>
              <a:prstGeom prst="rect">
                <a:avLst/>
              </a:prstGeom>
              <a:blipFill rotWithShape="0">
                <a:blip r:embed="rId3"/>
                <a:stretch>
                  <a:fillRect l="-16981" b="-41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69382" y="621443"/>
            <a:ext cx="1158941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必修一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P180T3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的终边经过点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altLang="zh-CN" sz="2600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2197132"/>
                <a:ext cx="11589417" cy="1096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由三角函数的定义可得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197132"/>
                <a:ext cx="11589417" cy="109664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234609"/>
            <a:ext cx="12190413" cy="4010691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61358" y="1285457"/>
                <a:ext cx="713657" cy="670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R</a:t>
                </a:r>
                <a:endParaRPr lang="zh-CN" altLang="en-US" sz="2600" dirty="0">
                  <a:solidFill>
                    <a:srgbClr val="C00000"/>
                  </a:solidFill>
                  <a:latin typeface="Times New Roman" panose="02020603050405020304"/>
                  <a:ea typeface="宋体" panose="02010600030101010101" pitchFamily="2" charset="-122"/>
                  <a:sym typeface="Times New Roman" panose="02020603050405020304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58" y="1285457"/>
                <a:ext cx="713657" cy="670248"/>
              </a:xfrm>
              <a:prstGeom prst="rect">
                <a:avLst/>
              </a:prstGeom>
              <a:blipFill rotWithShape="0">
                <a:blip r:embed="rId3"/>
                <a:stretch>
                  <a:fillRect r="-14530" b="-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338518" y="494189"/>
            <a:ext cx="11589417" cy="157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北师大必修二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P12B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在半径为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的圆中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120°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的圆心角所对的弧长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面积为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的扇形的圆心角等于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弧度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03617" y="1488657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54545" y="2133632"/>
                <a:ext cx="11589417" cy="3030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由弧长公式可得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由扇形面积公式得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133632"/>
                <a:ext cx="11589417" cy="3030766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>
            <p:custDataLst>
              <p:tags r:id="rId2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象限角及终边相同的角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3385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下列命题正确的是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终边落在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轴的非负半轴的角的集合为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终边落在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轴上的角的集合为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Z}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第三象限角的集合为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m:rPr>
                            <m:nor/>
                          </m:rPr>
                          <a:rPr lang="en-US" altLang="zh-CN" sz="2600" b="1">
                            <a:latin typeface="宋体" panose="02010600030101010101" pitchFamily="2" charset="-122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m:rPr>
                            <m:nor/>
                          </m:rPr>
                          <a:rPr lang="en-US" altLang="zh-CN" sz="2600" b="1">
                            <a:latin typeface="宋体" panose="02010600030101010101" pitchFamily="2" charset="-122"/>
                            <a:cs typeface="Times New Roman" panose="020206030504050203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𝐙</m:t>
                        </m:r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720°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0°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范围内所有与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角终边相同的角为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675°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3385863"/>
              </a:xfrm>
              <a:prstGeom prst="rect">
                <a:avLst/>
              </a:prstGeom>
              <a:blipFill rotWithShape="0">
                <a:blip r:embed="rId5"/>
                <a:stretch>
                  <a:fillRect l="-947" b="-1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5025447" y="868053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-17671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301521"/>
                <a:ext cx="11589417" cy="5745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项显然正确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终边落在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轴上的角的集合为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𝐙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角度与弧度不能混用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第三象限角的集合为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𝐙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所有与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角终边相同的角可表示为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360°&lt;0°(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675°;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315°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01521"/>
                <a:ext cx="11589417" cy="5745997"/>
              </a:xfrm>
              <a:prstGeom prst="rect">
                <a:avLst/>
              </a:prstGeom>
              <a:blipFill rotWithShape="0">
                <a:blip r:embed="rId3"/>
                <a:stretch>
                  <a:fillRect l="-947" r="-210" b="-5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3485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是第二象限角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是第一象限角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是第三象限角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是第二象限角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是第三或第四象限角或终边在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轴非正半轴上的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485891"/>
              </a:xfrm>
              <a:prstGeom prst="rect">
                <a:avLst/>
              </a:prstGeom>
              <a:blipFill rotWithShape="0">
                <a:blip r:embed="rId3"/>
                <a:stretch>
                  <a:fillRect l="-947" b="-33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3934936" y="7282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了解任意角的概念和弧度制的概念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能进行弧度与角度的互化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理解任意角的三角函数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正弦、余弦、正切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的定义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5614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是第二象限角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的终边在第三象限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是第三象限角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为偶数时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的终边在第一象限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为奇数时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的终边在第三象限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是第一或第三象限角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1)π&lt;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614101"/>
              </a:xfrm>
              <a:prstGeom prst="rect">
                <a:avLst/>
              </a:prstGeom>
              <a:blipFill rotWithShape="0">
                <a:blip r:embed="rId3"/>
                <a:stretch>
                  <a:fillRect l="-947" r="-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842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3020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的终边在第一象限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是第一象限角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是第三或第四象限角或终边在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轴非正半轴上的角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020827"/>
              </a:xfrm>
              <a:prstGeom prst="rect">
                <a:avLst/>
              </a:prstGeom>
              <a:blipFill rotWithShape="0">
                <a:blip r:embed="rId3"/>
                <a:stretch>
                  <a:fillRect l="-947" b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6394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1421730"/>
            <a:ext cx="12190413" cy="481714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608743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691311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709731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6682" y="1422830"/>
                <a:ext cx="11589417" cy="4322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利用终边相同的角的集合可以求适合某些条件的角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方法是先写出与这个角的终边相同的所有角的集合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然后通过集合中的参数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赋值来求得所需的角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确定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的终边位置的方法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先写出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kα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den>
                    </m:f>
                  </m:oMath>
                </a14:m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的范围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然后根据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的可能取值确定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kα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den>
                    </m:f>
                  </m:oMath>
                </a14:m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的终边所在的位置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终边所在位置可以采用如下方法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分别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</a:t>
                </a:r>
                <a:endParaRPr lang="en-US" altLang="zh-CN" sz="2600" b="1" smtClean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第一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、二、三、四象限角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的终边分别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落</a:t>
                </a:r>
                <a:endParaRPr lang="en-US" altLang="zh-CN" sz="2600" b="1" smtClean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区域一、二、三、四内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如图所示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82" y="1422830"/>
                <a:ext cx="11589417" cy="4322337"/>
              </a:xfrm>
              <a:prstGeom prst="rect">
                <a:avLst/>
              </a:prstGeom>
              <a:blipFill rotWithShape="0">
                <a:blip r:embed="rId6"/>
                <a:stretch>
                  <a:fillRect l="-947" t="-141" r="-736" b="-2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6.jpe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0661" y="3874767"/>
            <a:ext cx="2575709" cy="23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923258" y="162537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1516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集合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zh-CN" sz="2600" b="1">
                            <a:latin typeface="宋体" panose="02010600030101010101" pitchFamily="2" charset="-122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m:rPr>
                            <m:nor/>
                          </m:rPr>
                          <a:rPr lang="en-US" altLang="zh-CN" sz="2600" b="1">
                            <a:latin typeface="宋体" panose="02010600030101010101" pitchFamily="2" charset="-122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𝐙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中的角所表示的范围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阴影部分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516825"/>
              </a:xfrm>
              <a:prstGeom prst="rect">
                <a:avLst/>
              </a:prstGeom>
              <a:blipFill rotWithShape="0">
                <a:blip r:embed="rId3"/>
                <a:stretch>
                  <a:fillRect l="-947" r="-684" b="-88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69" name="image7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66" y="2385207"/>
            <a:ext cx="8839408" cy="2340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18110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3491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取偶数时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比如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角的终边在第一象限或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轴正半轴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取奇数时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比如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故角的终边在第三象限或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轴的负半轴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角的终边在第一象限或第三象限或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轴上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491982"/>
              </a:xfrm>
              <a:prstGeom prst="rect">
                <a:avLst/>
              </a:prstGeom>
              <a:blipFill rotWithShape="0">
                <a:blip r:embed="rId3"/>
                <a:stretch>
                  <a:fillRect l="-947" b="-3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057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2388265"/>
            <a:ext cx="12190413" cy="381586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38518" y="405416"/>
                <a:ext cx="11589417" cy="1949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终边在直线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内的角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的集合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en-US" altLang="zh-CN" sz="2600" b="1" u="sng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　　　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8" y="405416"/>
                <a:ext cx="11589417" cy="1949316"/>
              </a:xfrm>
              <a:prstGeom prst="rect">
                <a:avLst/>
              </a:prstGeom>
              <a:blipFill rotWithShape="0">
                <a:blip r:embed="rId4"/>
                <a:stretch>
                  <a:fillRect l="-947"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>
                <p:custDataLst>
                  <p:tags r:id="rId2"/>
                </p:custDataLst>
              </p:nvPr>
            </p:nvSpPr>
            <p:spPr>
              <a:xfrm>
                <a:off x="297632" y="1002697"/>
                <a:ext cx="3751604" cy="11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32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  <m:r>
                      <a:rPr lang="en-US" altLang="zh-CN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zh-CN" sz="14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97632" y="1002697"/>
                <a:ext cx="3751604" cy="11912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51091" y="2336959"/>
                <a:ext cx="11589417" cy="3523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在坐标系中画出直线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可以发现它与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轴的夹角为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𝛑</m:t>
                    </m:r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终边在直线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上的角有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和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altLang="zh-CN" sz="26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𝛑</m:t>
                    </m:r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内满足条件的角有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altLang="zh-CN" sz="26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𝛑</m:t>
                    </m:r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altLang="zh-CN" sz="26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𝛑</m:t>
                    </m:r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故满足条件的角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构成的集合为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91" y="2336959"/>
                <a:ext cx="11589417" cy="3523722"/>
              </a:xfrm>
              <a:prstGeom prst="rect">
                <a:avLst/>
              </a:prstGeom>
              <a:blipFill rotWithShape="0">
                <a:blip r:embed="rId7"/>
                <a:stretch>
                  <a:fillRect l="-947" r="-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5286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100130"/>
            <a:ext cx="12190413" cy="420228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弧度制及其应用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3584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已知一扇形的圆心角为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半径为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弧长为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已知扇形的周长为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面积是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求扇形的圆心角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𝑹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故扇形的圆心角为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3584956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994665"/>
            <a:ext cx="12190413" cy="424798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81100"/>
                <a:ext cx="10794445" cy="3957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若扇形的周长为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当扇形的圆心角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为多少弧度时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这个扇形的面积最大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取得最大值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0794445" cy="3957237"/>
              </a:xfrm>
              <a:prstGeom prst="rect">
                <a:avLst/>
              </a:prstGeom>
              <a:blipFill rotWithShape="0">
                <a:blip r:embed="rId3"/>
                <a:stretch>
                  <a:fillRect l="-1016" b="-1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81729"/>
            <a:ext cx="11411052" cy="242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应用弧度制解决问题时应注意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利用扇形的弧长和面积公式解题时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要注意角的单位必须是弧度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求扇形面积最大值的问题时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常转化为二次函数的最值问题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在解决弧长问题和扇形面积问题时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要合理地利用圆心角所在的三角形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9382" y="621443"/>
            <a:ext cx="11589417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训练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沈阳调研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成都大运会官方体育图标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十八墨宝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以大熊猫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奇一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为原型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将中国体育与中国书画、中国国宝的融合做到了极致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射箭的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水墨熊猫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以真实的射箭运动为原型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生动形象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在如图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所示的弓形中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弧中点到弦中点的距离为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弦长为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则弓形的面积约为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参考数据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74°≈0.96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π≈3.14)(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5663152" y="312992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5" name="image8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0587" y="3026085"/>
            <a:ext cx="4626229" cy="29724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7245" y="3633121"/>
            <a:ext cx="115894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A.8.2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B.9.1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C.11.1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D.4.1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43567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21443"/>
                <a:ext cx="11589417" cy="1917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设弦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̑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圆弧所在圆的圆心为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设圆的半径为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 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0°&lt;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&lt;90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917192"/>
              </a:xfrm>
              <a:prstGeom prst="rect">
                <a:avLst/>
              </a:prstGeom>
              <a:blipFill rotWithShape="0">
                <a:blip r:embed="rId3"/>
                <a:stretch>
                  <a:fillRect l="-947" b="-35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193" name="image9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44" y="1144253"/>
            <a:ext cx="1877610" cy="27175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32882" y="2463959"/>
                <a:ext cx="11589417" cy="3697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宋体" panose="02010600030101010101" pitchFamily="2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90°&lt;2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&lt;180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=0.96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74°≈1.85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因此扇形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1.85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≈23.1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宋体" panose="02010600030101010101" pitchFamily="2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3=12(cm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弓形的面积为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≈11.1(cm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82" y="2463959"/>
                <a:ext cx="11589417" cy="3697935"/>
              </a:xfrm>
              <a:prstGeom prst="rect">
                <a:avLst/>
              </a:prstGeom>
              <a:blipFill rotWithShape="0">
                <a:blip r:embed="rId5"/>
                <a:stretch>
                  <a:fillRect l="-947" r="-894" b="-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504271"/>
            <a:ext cx="12190413" cy="269774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75089"/>
            <a:ext cx="1165311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三角函数的定义及应用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56682" y="777472"/>
                <a:ext cx="11589417" cy="5301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三角函数的定义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河南五市联考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以坐标原点为顶点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轴非负半轴为始边的角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其终边落在直线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B.cos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的终边在第一象限时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在其终边上任取一点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的终边在第三象限时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在其终边上任取一点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82" y="777472"/>
                <a:ext cx="11589417" cy="5301131"/>
              </a:xfrm>
              <a:prstGeom prst="rect">
                <a:avLst/>
              </a:prstGeom>
              <a:blipFill rotWithShape="0">
                <a:blip r:embed="rId5"/>
                <a:stretch>
                  <a:fillRect l="-947" t="-690" r="-368" b="-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4235331" y="177026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521373"/>
            <a:ext cx="12190413" cy="364592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4530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	    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	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zh-CN" sz="2600" b="1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53098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0085419" y="90615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4496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三角函数值符号的判定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华东师大附中模拟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是第三象限角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49642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8191849" y="135842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58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29394"/>
            <a:ext cx="12190413" cy="623302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34143"/>
                <a:ext cx="11589417" cy="5360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是第三象限角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是第二或第四象限角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故排除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2π&lt;2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的终边在第一、第二象限或在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轴的非负半轴上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轴的非负半轴上时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无意义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故排除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4143"/>
                <a:ext cx="11589417" cy="5360506"/>
              </a:xfrm>
              <a:prstGeom prst="rect">
                <a:avLst/>
              </a:prstGeom>
              <a:blipFill rotWithShape="0">
                <a:blip r:embed="rId3"/>
                <a:stretch>
                  <a:fillRect l="-947" b="-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99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1370930"/>
            <a:ext cx="12190413" cy="486794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557943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640511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658931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1399511"/>
            <a:ext cx="11615487" cy="4825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三角函数定义的应用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直接利用三角函数的定义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找到给定角的终边上一个点的坐标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及这点到原点的距离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确定这个角的三角函数值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已知角的某一个三角函数值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可以通过三角函数的定义列出含参数的方程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求参数的值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要判定三角函数值的符号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关键是要搞清三角函数中的角是第几象限角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再根据正、余弦函数值在各象限的符号确定值的符号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如果不能确定角所在象限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那就要进行分类讨论求解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803592"/>
            <a:ext cx="12190413" cy="33810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4889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湖北部分学校联考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的顶点在坐标原点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始边为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轴的非负半轴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的终边可能在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第一象限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第二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象限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第三象限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第四象限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的终边在第一象限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的终边在第三象限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889672"/>
              </a:xfrm>
              <a:prstGeom prst="rect">
                <a:avLst/>
              </a:prstGeom>
              <a:blipFill rotWithShape="0">
                <a:blip r:embed="rId4"/>
                <a:stretch>
                  <a:fillRect l="-947" r="-789" b="-7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7846498" y="1510361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102906"/>
            <a:ext cx="12190413" cy="31536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729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乌鲁木齐模拟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&lt;2π)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的顶点在坐标原点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始边为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轴的非负半轴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终边上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点坐标为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	       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点坐标为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是第一象限角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729004"/>
              </a:xfrm>
              <a:prstGeom prst="rect">
                <a:avLst/>
              </a:prstGeom>
              <a:blipFill rotWithShape="0">
                <a:blip r:embed="rId4"/>
                <a:stretch>
                  <a:fillRect l="-947" r="-6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6950222" y="1536351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461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10197"/>
            <a:ext cx="12190413" cy="254539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757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下列与角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的终边相同的角的表达式中正确的是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·360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·360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315°(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的终边相同的角可以写成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45°(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角度制与弧度制不能混用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排除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757841"/>
              </a:xfrm>
              <a:prstGeom prst="rect">
                <a:avLst/>
              </a:prstGeom>
              <a:blipFill rotWithShape="0">
                <a:blip r:embed="rId4"/>
                <a:stretch>
                  <a:fillRect l="-947" b="-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747095" y="13890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483073"/>
            <a:ext cx="12190413" cy="374237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3316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重庆诊断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终边上一点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zh-CN" sz="2600" b="1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31693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9754965" y="8171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356487"/>
            <a:ext cx="12190413" cy="390559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917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的终边在直线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的终边位于第一象限时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上位于第一象限的一个点的坐标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的终边位于第三象限时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取直线上一个点的坐标为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91700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6578060" y="7917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565685"/>
            <a:ext cx="12190413" cy="37286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4165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第一象限角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第二象限角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第三象限角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第四象限角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为第四象限角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165949"/>
              </a:xfrm>
              <a:prstGeom prst="rect">
                <a:avLst/>
              </a:prstGeom>
              <a:blipFill rotWithShape="0">
                <a:blip r:embed="rId4"/>
                <a:stretch>
                  <a:fillRect l="-947" b="-2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561425" y="8044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598816"/>
            <a:ext cx="12190413" cy="262662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9383" y="492501"/>
            <a:ext cx="7986094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的终边落在如图所示的阴影部分内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2250593" y="1193762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9217" name="image11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303" y="675509"/>
            <a:ext cx="2666712" cy="25494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285875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54545" y="1647094"/>
                <a:ext cx="11589417" cy="1884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647094"/>
                <a:ext cx="11589417" cy="1884427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01436" y="3608109"/>
                <a:ext cx="7986094" cy="1778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阴影部分的两条边界分别是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角的终边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36" y="3608109"/>
                <a:ext cx="7986094" cy="1778628"/>
              </a:xfrm>
              <a:prstGeom prst="rect">
                <a:avLst/>
              </a:prstGeom>
              <a:blipFill rotWithShape="0">
                <a:blip r:embed="rId6"/>
                <a:stretch>
                  <a:fillRect l="-1374" b="-20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37550"/>
                <a:ext cx="11589417" cy="5333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《九章算术》是我国古代内容极为丰富的数学名著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卷一《方田》中有如下两个问题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[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今有宛田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下周三十步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径十六步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问为田几何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[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三四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又有宛田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下周九十九步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径五十一步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问为田几何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翻译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:[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现有扇形田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弧长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直径长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问这块田面积是多少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[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三四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又有一扇形田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弧长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直径长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问这块田面积是多少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下列说法正确的是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问题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中扇形的面积为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方步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问题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三四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中扇形的面积为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𝟎𝟒𝟗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平方步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问题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中扇形的面积为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平方步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问题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三四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中扇形的面积为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𝟎𝟒𝟗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平方步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7550"/>
                <a:ext cx="11589417" cy="5333768"/>
              </a:xfrm>
              <a:prstGeom prst="rect">
                <a:avLst/>
              </a:prstGeom>
              <a:blipFill rotWithShape="0">
                <a:blip r:embed="rId3"/>
                <a:stretch>
                  <a:fillRect l="-947" t="-1257" r="-736" b="-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3900444" y="3251277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637550"/>
                <a:ext cx="11589417" cy="3029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中扇形的面积为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=120(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平方步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问题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三四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中扇形的面积为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𝟎𝟒𝟗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平方步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7550"/>
                <a:ext cx="11589417" cy="302967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0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492501"/>
            <a:ext cx="11589417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7.(2024·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西安二模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扇面是中国书画作品的一种重要表现形式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为其结构简化图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设扇面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间的圆弧长为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间的弦长为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圆弧所对的圆心角为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所满足的关系为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4501044" y="178757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41" name="image12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45" y="2219838"/>
            <a:ext cx="6217720" cy="23000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757872" y="2336959"/>
                <a:ext cx="11589417" cy="2335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72" y="2336959"/>
                <a:ext cx="11589417" cy="2335511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382" y="405416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连接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的中点为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连接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265" name="image13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918" y="685311"/>
            <a:ext cx="2791711" cy="17787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09082" y="1066197"/>
                <a:ext cx="11589417" cy="3934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Rt</a:t>
                </a:r>
                <a:r>
                  <a:rPr lang="en-US" altLang="zh-CN" sz="2600" b="1">
                    <a:latin typeface="宋体" panose="02010600030101010101" pitchFamily="2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82" y="1066197"/>
                <a:ext cx="11589417" cy="393421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45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492501"/>
                <a:ext cx="11589417" cy="2218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杭州调研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是在单位圆上运动的两个质点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初始时刻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质点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处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质点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在第一象限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质点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rad/s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的角速度按顺时针方向运动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质点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同时以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rad/s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的角速度按逆时针方向运动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218556"/>
              </a:xfrm>
              <a:prstGeom prst="rect">
                <a:avLst/>
              </a:prstGeom>
              <a:blipFill rotWithShape="0">
                <a:blip r:embed="rId4"/>
                <a:stretch>
                  <a:fillRect l="-947" b="-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9602438" y="2126115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5" name="image14.jpe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7530" y="2875887"/>
            <a:ext cx="2700020" cy="25205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586882" y="2510830"/>
                <a:ext cx="11589417" cy="3761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后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扇形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后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劣弧</a:t>
                </a:r>
                <a14:m>
                  <m:oMath xmlns:m="http://schemas.openxmlformats.org/officeDocument/2006/math">
                    <m:acc>
                      <m:accPr>
                        <m:chr m:val="̑"/>
                        <m:ctrlPr>
                          <a:rPr lang="zh-CN" altLang="zh-CN" sz="2800" i="1"/>
                        </m:ctrlPr>
                      </m:accPr>
                      <m:e>
                        <m:r>
                          <a:rPr lang="en-US" altLang="zh-CN" sz="2800" i="1"/>
                          <m:t>𝐴𝐵</m:t>
                        </m:r>
                      </m:e>
                    </m:acc>
                  </m:oMath>
                </a14:m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后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质点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的坐标为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后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质点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在单位圆上第一次相遇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82" y="2510830"/>
                <a:ext cx="11589417" cy="3761414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3927"/>
            <a:ext cx="12190413" cy="61837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4423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由题意可知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后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所以此时扇形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α·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后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所以此时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劣弧</a:t>
                </a:r>
                <a14:m>
                  <m:oMath xmlns:m="http://schemas.openxmlformats.org/officeDocument/2006/math">
                    <m:acc>
                      <m:accPr>
                        <m:chr m:val="̑"/>
                        <m:ctrlPr>
                          <a:rPr lang="zh-CN" altLang="zh-CN" sz="2800" i="1"/>
                        </m:ctrlPr>
                      </m:accPr>
                      <m:e>
                        <m:r>
                          <a:rPr lang="en-US" altLang="zh-CN" sz="2800" i="1"/>
                          <m:t>𝐴𝐵</m:t>
                        </m:r>
                      </m:e>
                    </m:acc>
                  </m:oMath>
                </a14:m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αr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后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质点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转过的角度为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42345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4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1041457"/>
            <a:ext cx="115894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角的概念的推广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定义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角可以看成一条射线绕着它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旋转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所形成的图形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79193" y="1701578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端点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65645" y="1676178"/>
                <a:ext cx="11589417" cy="3491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分类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eqArr>
                                <m:eqArrPr>
                                  <m:ctrlPr>
                                    <a:rPr lang="zh-CN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zh-CN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按旋转方向不同分为</m:t>
                                  </m:r>
                                  <m:r>
                                    <a:rPr lang="en-US" altLang="zh-CN" sz="2600" b="1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  <m:t>__________</m:t>
                                  </m:r>
                                  <m:r>
                                    <a:rPr lang="zh-CN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、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  <m:t>__________</m:t>
                                  </m:r>
                                  <m:r>
                                    <a:rPr lang="zh-CN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、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  <m:t>__________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.</m:t>
                                  </m:r>
                                </m:e>
                                <m:e>
                                  <m:r>
                                    <a:rPr lang="en-US" altLang="zh-CN" sz="26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</m:mr>
                          <m:mr>
                            <m:e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按终边位置不同</m:t>
                              </m:r>
                              <m:r>
                                <a:rPr lang="zh-CN" altLang="zh-CN" sz="2600" b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分为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______________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和轴线角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终边相同的角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所有与角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终边相同的角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连同角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在内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可构成一个集合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·360°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Z}.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45" y="1676178"/>
                <a:ext cx="11589417" cy="3491790"/>
              </a:xfrm>
              <a:prstGeom prst="rect">
                <a:avLst/>
              </a:prstGeom>
              <a:blipFill rotWithShape="0">
                <a:blip r:embed="rId3"/>
                <a:stretch>
                  <a:fillRect l="-946" b="-3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4837271" y="2416397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正角</a:t>
            </a:r>
            <a:endParaRPr lang="zh-CN" altLang="en-US" sz="26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4753" y="2438559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负角</a:t>
            </a:r>
            <a:endParaRPr lang="zh-CN" altLang="en-US" sz="26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14049" y="2441797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零角</a:t>
            </a:r>
            <a:endParaRPr lang="zh-CN" altLang="en-US" sz="26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64144" y="3191478"/>
            <a:ext cx="11897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smtClean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象限角</a:t>
            </a:r>
            <a:endParaRPr lang="zh-CN" altLang="en-US" sz="26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" grpId="0" autoUpdateAnimBg="0"/>
      <p:bldP spid="7" grpId="0" autoUpdateAnimBg="0"/>
      <p:bldP spid="8" grpId="0" autoUpdateAnimBg="0"/>
      <p:bldP spid="10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4120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此时质点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的终边与单位圆的交点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所以质点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的坐标为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第一次相遇时所用的时间是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即经过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后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质点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在单位圆上第一次相遇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120167"/>
              </a:xfrm>
              <a:prstGeom prst="rect">
                <a:avLst/>
              </a:prstGeom>
              <a:blipFill rotWithShape="0">
                <a:blip r:embed="rId3"/>
                <a:stretch>
                  <a:fillRect l="-947" b="-1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94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3276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的终边经过点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轴对称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为钝角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在第四象限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27641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9716738" y="1218724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185214"/>
            <a:ext cx="12190413" cy="637114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21782" y="405416"/>
                <a:ext cx="11589417" cy="5399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的终边经过点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轴对称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的终边经过点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为第二象限角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但不一定为钝角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在第四象限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405416"/>
                <a:ext cx="11589417" cy="5399555"/>
              </a:xfrm>
              <a:prstGeom prst="rect">
                <a:avLst/>
              </a:prstGeom>
              <a:blipFill rotWithShape="0">
                <a:blip r:embed="rId3"/>
                <a:stretch>
                  <a:fillRect l="-947" b="-19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5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061168"/>
            <a:ext cx="12190413" cy="414037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451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在第三象限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可能位于的区间是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在第三象限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所在的一个区间是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所在的一个区间是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45168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408459" y="606872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781713"/>
            <a:ext cx="12190413" cy="35125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38518" y="621443"/>
                <a:ext cx="11589417" cy="5373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北京昌平区质检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是第二象限角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则下列不等式一定成立的是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	        C.sin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	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的终边在第一象限左上部分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不含边界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8" y="621443"/>
                <a:ext cx="11589417" cy="537384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97858" y="1325380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50102"/>
            <a:ext cx="12190413" cy="624892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38518" y="621443"/>
                <a:ext cx="11589417" cy="405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的终边在第三象限右下部分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不含边界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的终边在第一象限左上部分或第三象限右下部分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不含边界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符号不确定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大小关系不确定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8" y="621443"/>
                <a:ext cx="11589417" cy="4054315"/>
              </a:xfrm>
              <a:prstGeom prst="rect">
                <a:avLst/>
              </a:prstGeom>
              <a:blipFill rotWithShape="0">
                <a:blip r:embed="rId3"/>
                <a:stretch>
                  <a:fillRect r="-631" b="-1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54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926572"/>
            <a:ext cx="12190413" cy="43333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492501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三、填空题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560°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终边相同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360°&lt;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&lt;360°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8890857" y="1002697"/>
            <a:ext cx="2358338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120°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240°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4545" y="1976949"/>
            <a:ext cx="11589417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560°=4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360°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120°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所以与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终边相同的角为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360°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120°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令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可得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240°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=120°.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39272"/>
            <a:ext cx="12190413" cy="43333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577027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已知扇形的圆心角是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半径为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弧长为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若扇形的周长是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当扇形的圆心角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弧度时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这个扇形的面积最大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2143220" y="1221835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endParaRPr lang="zh-CN" altLang="en-US" sz="2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54545" y="2057432"/>
                <a:ext cx="11589417" cy="3288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由已知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=10(cm)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=20(cm)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057432"/>
                <a:ext cx="11589417" cy="3288529"/>
              </a:xfrm>
              <a:prstGeom prst="rect">
                <a:avLst/>
              </a:prstGeom>
              <a:blipFill rotWithShape="0">
                <a:blip r:embed="rId4"/>
                <a:stretch>
                  <a:fillRect l="-947" b="-3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608334"/>
            <a:ext cx="12190413" cy="361711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3" y="492501"/>
                <a:ext cx="8418148" cy="2093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Rt</a:t>
                </a:r>
                <a:r>
                  <a:rPr lang="en-US" altLang="zh-CN" sz="2600" b="1">
                    <a:latin typeface="宋体" panose="02010600030101010101" pitchFamily="2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PBO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为圆心、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为半径作圆弧交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若圆弧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等分</a:t>
                </a:r>
                <a:r>
                  <a:rPr lang="en-US" altLang="zh-CN" sz="2600" b="1">
                    <a:latin typeface="宋体" panose="02010600030101010101" pitchFamily="2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3" y="492501"/>
                <a:ext cx="8418148" cy="2093073"/>
              </a:xfrm>
              <a:prstGeom prst="rect">
                <a:avLst/>
              </a:prstGeom>
              <a:blipFill rotWithShape="0">
                <a:blip r:embed="rId4"/>
                <a:stretch>
                  <a:fillRect l="-1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3769709" y="1393243"/>
                <a:ext cx="413896" cy="956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769709" y="1393243"/>
                <a:ext cx="413896" cy="9564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15.jpe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0857" y="510766"/>
            <a:ext cx="1908111" cy="2601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81831" y="2478925"/>
                <a:ext cx="8418148" cy="3212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设扇形的半径为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则扇形的面积为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αr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Rt</a:t>
                </a:r>
                <a:r>
                  <a:rPr lang="en-US" altLang="zh-CN" sz="2600" b="1">
                    <a:latin typeface="宋体" panose="02010600030101010101" pitchFamily="2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宋体" panose="02010600030101010101" pitchFamily="2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r·r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αr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31" y="2478925"/>
                <a:ext cx="8418148" cy="3212739"/>
              </a:xfrm>
              <a:prstGeom prst="rect">
                <a:avLst/>
              </a:prstGeom>
              <a:blipFill rotWithShape="0">
                <a:blip r:embed="rId8"/>
                <a:stretch>
                  <a:fillRect l="-1303" b="-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583343"/>
            <a:ext cx="1158941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弧度制的定义和公式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定义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长度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圆弧所对的圆心角叫做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弧度的角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记作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rad.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2600" b="1" smtClean="0">
                <a:latin typeface="Times New Roman" panose="02020603050405020304" pitchFamily="18" charset="0"/>
              </a:rPr>
              <a:t>   (2</a:t>
            </a:r>
            <a:r>
              <a:rPr lang="en-US" altLang="zh-CN" sz="2600" b="1">
                <a:latin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公式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34328" y="1272635"/>
            <a:ext cx="11897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半径长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9809521"/>
                  </p:ext>
                </p:extLst>
              </p:nvPr>
            </p:nvGraphicFramePr>
            <p:xfrm>
              <a:off x="478504" y="2311559"/>
              <a:ext cx="10153269" cy="392658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94779"/>
                    <a:gridCol w="6458490"/>
                  </a:tblGrid>
                  <a:tr h="9022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角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的弧度数公式</a:t>
                          </a:r>
                          <a:endParaRPr lang="zh-CN" sz="10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333" marR="13333" marT="13333" marB="1333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|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|=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400" b="1" i="1" u="none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u="none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𝐥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b="1" i="1" u="none">
                                      <a:effectLst/>
                                      <a:latin typeface="Times New Roman" panose="020206030504050203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r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弧长用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表示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sz="10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333" marR="13333" marT="13333" marB="1333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480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角度与弧度的换算</a:t>
                          </a:r>
                          <a:endParaRPr lang="zh-CN" sz="10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333" marR="13333" marT="13333" marB="1333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endParaRPr lang="en-US" sz="2400" b="1" smtClean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°=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4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𝟏𝟖𝟎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rad;1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rad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kumimoji="0" lang="en-US" sz="2600" b="1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_________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13333" marR="13333" marT="13333" marB="1333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741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弧长公式</a:t>
                          </a:r>
                          <a:endParaRPr lang="zh-CN" sz="10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333" marR="13333" marT="13333" marB="1333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弧长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kumimoji="0" lang="en-US" sz="2600" b="1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13333" marR="13333" marT="13333" marB="1333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457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扇形面积公式</a:t>
                          </a:r>
                          <a:endParaRPr lang="zh-CN" sz="10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333" marR="13333" marT="13333" marB="1333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kumimoji="0" lang="en-US" sz="2600" b="1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_______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kumimoji="0" lang="en-US" sz="2600" b="1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13333" marR="13333" marT="13333" marB="1333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9809521"/>
                  </p:ext>
                </p:extLst>
              </p:nvPr>
            </p:nvGraphicFramePr>
            <p:xfrm>
              <a:off x="478504" y="2311559"/>
              <a:ext cx="10153269" cy="392658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694779"/>
                    <a:gridCol w="6458490"/>
                  </a:tblGrid>
                  <a:tr h="9022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角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的弧度数公式</a:t>
                          </a:r>
                          <a:endParaRPr lang="zh-CN" sz="10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333" marR="13333" marT="13333" marB="1333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333" marR="13333" marT="13333" marB="1333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7358" t="-676" r="-189" b="-337162"/>
                          </a:stretch>
                        </a:blipFill>
                      </a:tcPr>
                    </a:tc>
                  </a:tr>
                  <a:tr h="1304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角度与弧度的换算</a:t>
                          </a:r>
                          <a:endParaRPr lang="zh-CN" sz="10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333" marR="13333" marT="13333" marB="1333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333" marR="13333" marT="13333" marB="1333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7358" t="-69626" r="-189" b="-133178"/>
                          </a:stretch>
                        </a:blipFill>
                      </a:tcPr>
                    </a:tc>
                  </a:tr>
                  <a:tr h="7741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弧长公式</a:t>
                          </a:r>
                          <a:endParaRPr lang="zh-CN" sz="10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333" marR="13333" marT="13333" marB="1333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弧长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kumimoji="0" lang="en-US" sz="2600" b="1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13333" marR="13333" marT="13333" marB="1333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457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扇形面积公式</a:t>
                          </a:r>
                          <a:endParaRPr lang="zh-CN" sz="10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3333" marR="13333" marT="13333" marB="1333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kumimoji="0" lang="en-US" sz="2600" b="1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_______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kumimoji="0" lang="en-US" sz="2600" b="1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marL="13333" marR="13333" marT="13333" marB="13333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166449" y="3626194"/>
                <a:ext cx="1284198" cy="691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𝟏𝟖𝟎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°</a:t>
                </a:r>
                <a:endParaRPr lang="zh-CN" altLang="en-US" sz="2600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449" y="3626194"/>
                <a:ext cx="1284198" cy="691151"/>
              </a:xfrm>
              <a:prstGeom prst="rect">
                <a:avLst/>
              </a:prstGeom>
              <a:blipFill rotWithShape="0">
                <a:blip r:embed="rId4"/>
                <a:stretch>
                  <a:fillRect r="-8095" b="-44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7469445" y="4610149"/>
            <a:ext cx="6463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|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|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r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748984" y="5317337"/>
                <a:ext cx="553357" cy="668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lr</a:t>
                </a:r>
                <a:endParaRPr lang="zh-CN" altLang="en-US" sz="2600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984" y="5317337"/>
                <a:ext cx="553357" cy="668388"/>
              </a:xfrm>
              <a:prstGeom prst="rect">
                <a:avLst/>
              </a:prstGeom>
              <a:blipFill rotWithShape="0">
                <a:blip r:embed="rId5"/>
                <a:stretch>
                  <a:fillRect r="-18681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848822" y="5319646"/>
                <a:ext cx="902811" cy="668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|</a:t>
                </a:r>
                <a:r>
                  <a:rPr lang="en-US" altLang="zh-CN" sz="26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α</a:t>
                </a:r>
                <a:r>
                  <a:rPr lang="en-US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|</a:t>
                </a:r>
                <a:r>
                  <a:rPr lang="en-US" altLang="zh-CN" sz="26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r</a:t>
                </a:r>
                <a:r>
                  <a:rPr lang="en-US" altLang="zh-CN" sz="2600" b="1" baseline="30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2</a:t>
                </a:r>
                <a:endParaRPr lang="zh-CN" altLang="en-US" sz="2600" dirty="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822" y="5319646"/>
                <a:ext cx="902811" cy="668388"/>
              </a:xfrm>
              <a:prstGeom prst="rect">
                <a:avLst/>
              </a:prstGeom>
              <a:blipFill rotWithShape="0">
                <a:blip r:embed="rId6"/>
                <a:stretch>
                  <a:fillRect r="-4054" b="-9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621443"/>
            <a:ext cx="1158941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任意角的三角函数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2600" b="1" smtClean="0">
                <a:latin typeface="Times New Roman" panose="02020603050405020304" pitchFamily="18" charset="0"/>
              </a:rPr>
              <a:t>   (</a:t>
            </a:r>
            <a:r>
              <a:rPr lang="en-US" altLang="zh-CN" sz="2600" b="1">
                <a:latin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定义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37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5709677" y="2379042"/>
            <a:ext cx="2606970" cy="1604833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652742"/>
              </p:ext>
            </p:extLst>
          </p:nvPr>
        </p:nvGraphicFramePr>
        <p:xfrm>
          <a:off x="707230" y="1917604"/>
          <a:ext cx="8412354" cy="2376298"/>
        </p:xfrm>
        <a:graphic>
          <a:graphicData uri="http://schemas.openxmlformats.org/drawingml/2006/table">
            <a:tbl>
              <a:tblPr firstRow="1" firstCol="1" bandRow="1"/>
              <a:tblGrid>
                <a:gridCol w="864109"/>
                <a:gridCol w="2808351"/>
                <a:gridCol w="4739894"/>
              </a:tblGrid>
              <a:tr h="2376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前提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如图</a:t>
                      </a:r>
                      <a:r>
                        <a:rPr lang="en-US" sz="24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设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是一个任意角</a:t>
                      </a:r>
                      <a:r>
                        <a:rPr lang="en-US" sz="24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它的终边</a:t>
                      </a:r>
                      <a:r>
                        <a:rPr lang="zh-CN" sz="2400" b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kumimoji="0" lang="en-US" altLang="zh-CN" sz="2600" b="1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</a:t>
                      </a:r>
                      <a:r>
                        <a:rPr lang="zh-CN" sz="2400" b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交</a:t>
                      </a: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于点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679993" y="3162967"/>
            <a:ext cx="11897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单位圆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02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6197375"/>
                  </p:ext>
                </p:extLst>
              </p:nvPr>
            </p:nvGraphicFramePr>
            <p:xfrm>
              <a:off x="465804" y="621443"/>
              <a:ext cx="10801351" cy="453656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64109"/>
                    <a:gridCol w="1512188"/>
                    <a:gridCol w="8425054"/>
                  </a:tblGrid>
                  <a:tr h="721658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定义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正弦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b="1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r>
                            <a:rPr lang="zh-CN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叫做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的正弦函数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记作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即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kumimoji="0" lang="en-US" sz="2600" b="1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1658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余弦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b="1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r>
                            <a:rPr lang="zh-CN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叫做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的余弦函数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记作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cos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即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cos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kumimoji="0" lang="en-US" sz="2600" b="1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753028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正切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b="1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_______</a:t>
                          </a:r>
                          <a:r>
                            <a:rPr lang="zh-CN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叫做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的正切函数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记作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tan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2400" b="1" smtClean="0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即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tan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zh-CN" sz="2600" b="1" i="0" u="none" baseline="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_______</m:t>
                              </m:r>
                              <m:r>
                                <a:rPr lang="zh-CN" sz="2600" b="1" i="1" u="none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≠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0)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340222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三角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函数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正弦、余弦、正切都是以角为自变量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以单位圆上的点的坐标或坐标的比值为函数值的函数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将它们统称为三角函数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6197375"/>
                  </p:ext>
                </p:extLst>
              </p:nvPr>
            </p:nvGraphicFramePr>
            <p:xfrm>
              <a:off x="465804" y="621443"/>
              <a:ext cx="10801351" cy="453656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64109"/>
                    <a:gridCol w="1512188"/>
                    <a:gridCol w="8425054"/>
                  </a:tblGrid>
                  <a:tr h="721658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定义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正弦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b="1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r>
                            <a:rPr lang="zh-CN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叫做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的正弦函数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记作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即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kumimoji="0" lang="en-US" sz="2600" b="1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1658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余弦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en-US" altLang="zh-CN" sz="2600" b="1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r>
                            <a:rPr lang="zh-CN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叫做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的余弦函数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记作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cos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即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cos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2400" b="1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kumimoji="0" lang="en-US" sz="2600" b="1" i="0" u="none" baseline="0" smtClean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a:t>____</a:t>
                          </a:r>
                          <a:endParaRPr kumimoji="0" lang="zh-CN" sz="2600" i="0" u="none" baseline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  <a:sym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753028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正切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8272" t="-82353" r="-145" b="-76817"/>
                          </a:stretch>
                        </a:blipFill>
                      </a:tcPr>
                    </a:tc>
                  </a:tr>
                  <a:tr h="1340222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三角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函数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正弦、余弦、正切都是以角为自变量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以单位圆上的点的坐标或坐标的比值为函数值的函数</a:t>
                          </a:r>
                          <a:r>
                            <a:rPr lang="en-US" sz="24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4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将它们统称为三角函数</a:t>
                          </a:r>
                          <a:endParaRPr lang="zh-CN" sz="24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矩形 2"/>
          <p:cNvSpPr/>
          <p:nvPr/>
        </p:nvSpPr>
        <p:spPr>
          <a:xfrm>
            <a:off x="3132640" y="727788"/>
            <a:ext cx="3321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y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03557" y="710343"/>
            <a:ext cx="3321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y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00704" y="1437862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58833" y="1472851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252115" y="2354084"/>
                <a:ext cx="466794" cy="783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115" y="2354084"/>
                <a:ext cx="466794" cy="7833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516898" y="2337086"/>
                <a:ext cx="466794" cy="783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898" y="2337086"/>
                <a:ext cx="466794" cy="7833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2283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6" grpId="0" autoUpdateAnimBg="0"/>
      <p:bldP spid="7" grpId="0" autoUpdateAnimBg="0"/>
      <p:bldP spid="8" grpId="0" autoUpdateAnimBg="0"/>
      <p:bldP spid="2" grpId="0" autoUpdateAnimBg="0"/>
      <p:bldP spid="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53104" y="701340"/>
                <a:ext cx="10535834" cy="2759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定义的推广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终边上异于原点的任一点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它到原点的距离为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那么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6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Times New Roman" panose="02020603050405020304" pitchFamily="18" charset="0"/>
                      </a:rPr>
                      <m:t>________</m:t>
                    </m:r>
                    <m:r>
                      <a:rPr lang="zh-CN" altLang="zh-CN" sz="26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4" y="701340"/>
                <a:ext cx="10535834" cy="2759986"/>
              </a:xfrm>
              <a:prstGeom prst="rect">
                <a:avLst/>
              </a:prstGeom>
              <a:blipFill rotWithShape="0">
                <a:blip r:embed="rId3"/>
                <a:stretch>
                  <a:fillRect l="-1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790853" y="2369413"/>
                <a:ext cx="466794" cy="780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853" y="2369413"/>
                <a:ext cx="466794" cy="7807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23485" y="2349659"/>
                <a:ext cx="466794" cy="783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485" y="2349659"/>
                <a:ext cx="466794" cy="78335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4541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1655</Words>
  <Application>Microsoft Office PowerPoint</Application>
  <PresentationFormat>自定义</PresentationFormat>
  <Paragraphs>363</Paragraphs>
  <Slides>59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3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JBY</cp:lastModifiedBy>
  <cp:revision>47</cp:revision>
  <dcterms:created xsi:type="dcterms:W3CDTF">2024-01-05T07:50:57Z</dcterms:created>
  <dcterms:modified xsi:type="dcterms:W3CDTF">2025-02-27T08:30:26Z</dcterms:modified>
</cp:coreProperties>
</file>