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342" r:id="rId9"/>
    <p:sldId id="352" r:id="rId10"/>
    <p:sldId id="353" r:id="rId11"/>
    <p:sldId id="354" r:id="rId12"/>
    <p:sldId id="358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59" r:id="rId33"/>
    <p:sldId id="305" r:id="rId34"/>
    <p:sldId id="306" r:id="rId35"/>
    <p:sldId id="360" r:id="rId36"/>
    <p:sldId id="307" r:id="rId37"/>
    <p:sldId id="308" r:id="rId38"/>
    <p:sldId id="309" r:id="rId39"/>
    <p:sldId id="351" r:id="rId40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>
      <p:cViewPr varScale="1">
        <p:scale>
          <a:sx n="92" d="100"/>
          <a:sy n="92" d="100"/>
        </p:scale>
        <p:origin x="192" y="8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5.xml"/><Relationship Id="rId13" Type="http://schemas.openxmlformats.org/officeDocument/2006/relationships/slide" Target="../slides/slide30.xml"/><Relationship Id="rId18" Type="http://schemas.openxmlformats.org/officeDocument/2006/relationships/slide" Target="../slides/slide37.xml"/><Relationship Id="rId3" Type="http://schemas.openxmlformats.org/officeDocument/2006/relationships/tags" Target="../tags/tag41.xml"/><Relationship Id="rId7" Type="http://schemas.openxmlformats.org/officeDocument/2006/relationships/slide" Target="../slides/slide24.xml"/><Relationship Id="rId12" Type="http://schemas.openxmlformats.org/officeDocument/2006/relationships/slide" Target="../slides/slide29.xml"/><Relationship Id="rId17" Type="http://schemas.openxmlformats.org/officeDocument/2006/relationships/slide" Target="../slides/slide36.xml"/><Relationship Id="rId2" Type="http://schemas.openxmlformats.org/officeDocument/2006/relationships/tags" Target="../tags/tag40.xml"/><Relationship Id="rId16" Type="http://schemas.openxmlformats.org/officeDocument/2006/relationships/slide" Target="../slides/slide34.xml"/><Relationship Id="rId20" Type="http://schemas.openxmlformats.org/officeDocument/2006/relationships/slide" Target="../slides/slide3.xml"/><Relationship Id="rId1" Type="http://schemas.openxmlformats.org/officeDocument/2006/relationships/tags" Target="../tags/tag39.xml"/><Relationship Id="rId6" Type="http://schemas.openxmlformats.org/officeDocument/2006/relationships/slide" Target="../slides/slide23.xml"/><Relationship Id="rId11" Type="http://schemas.openxmlformats.org/officeDocument/2006/relationships/slide" Target="../slides/slide28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33.xml"/><Relationship Id="rId10" Type="http://schemas.openxmlformats.org/officeDocument/2006/relationships/slide" Target="../slides/slide27.xml"/><Relationship Id="rId19" Type="http://schemas.openxmlformats.org/officeDocument/2006/relationships/slide" Target="../slides/slide38.xml"/><Relationship Id="rId4" Type="http://schemas.openxmlformats.org/officeDocument/2006/relationships/tags" Target="../tags/tag42.xml"/><Relationship Id="rId9" Type="http://schemas.openxmlformats.org/officeDocument/2006/relationships/slide" Target="../slides/slide26.xml"/><Relationship Id="rId14" Type="http://schemas.openxmlformats.org/officeDocument/2006/relationships/slide" Target="../slides/slide3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6461-grasses-morning-nature-sunset-sky-1920x10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20" y="0"/>
            <a:ext cx="1222502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34556" y="250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6461-grasses-morning-nature-sunset-sky-1920x108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502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第二章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函数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1774667" y="5158030"/>
            <a:ext cx="995543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指、对、幂的大小比较方法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1782" y="847861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对数型糖水不等式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+1);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上式的倒数形式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68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923671"/>
            <a:ext cx="12190413" cy="423942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34143"/>
                <a:ext cx="11589417" cy="5435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典例</a:t>
                </a:r>
                <a:r>
                  <a:rPr lang="zh-CN" altLang="zh-CN" sz="2600" b="1">
                    <a:solidFill>
                      <a:srgbClr val="0000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4143"/>
                <a:ext cx="11589417" cy="5435975"/>
              </a:xfrm>
              <a:prstGeom prst="rect">
                <a:avLst/>
              </a:prstGeom>
              <a:blipFill rotWithShape="0">
                <a:blip r:embed="rId4"/>
                <a:stretch>
                  <a:fillRect l="-947" b="-1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9437338" y="7536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823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68598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2809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利用对数型糖水不等式得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809359"/>
              </a:xfrm>
              <a:prstGeom prst="rect">
                <a:avLst/>
              </a:prstGeom>
              <a:blipFill rotWithShape="0">
                <a:blip r:embed="rId3"/>
                <a:stretch>
                  <a:fillRect l="-947" b="-1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7297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97739"/>
            <a:ext cx="12190413" cy="32965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利用特殊值作中间变量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8585803" y="1237392"/>
            <a:ext cx="457775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5424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424177"/>
              </a:xfrm>
              <a:prstGeom prst="rect">
                <a:avLst/>
              </a:prstGeom>
              <a:blipFill rotWithShape="0">
                <a:blip r:embed="rId5"/>
                <a:stretch>
                  <a:fillRect l="-947" b="-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2552985"/>
            <a:ext cx="12190413" cy="37286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5354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5479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8233684" y="74092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2181729"/>
                <a:ext cx="11411052" cy="3288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利用特殊值作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中间量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在指数、对数中通常可优先选择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对所比较的数进行划分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然后再进行比较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有时可以简化比较的步骤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也有一些题目需要选择特殊的常数对所比较的数的值进行估计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进而可估计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是一个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之间的小数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从而便于比较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2181729"/>
                <a:ext cx="11411052" cy="3288529"/>
              </a:xfrm>
              <a:prstGeom prst="rect">
                <a:avLst/>
              </a:prstGeom>
              <a:blipFill rotWithShape="0">
                <a:blip r:embed="rId6"/>
                <a:stretch>
                  <a:fillRect l="-962" b="-3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51348"/>
            <a:ext cx="12190413" cy="340061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777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南昌模拟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777333"/>
              </a:xfrm>
              <a:prstGeom prst="rect">
                <a:avLst/>
              </a:prstGeom>
              <a:blipFill rotWithShape="0">
                <a:blip r:embed="rId4"/>
                <a:stretch>
                  <a:fillRect l="-947" b="-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484203" y="91885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095032"/>
            <a:ext cx="12190413" cy="307372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21443"/>
                <a:ext cx="11589417" cy="5532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天津二模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sub>
                    </m:sSub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sub>
                    </m:sSub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53254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8255349" y="119332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607816"/>
            <a:ext cx="12190413" cy="361896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构造函数比较大小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52072"/>
                <a:ext cx="11589417" cy="5391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青岛模拟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已知正数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=e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=e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)=e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(1)=e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391989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1622139" y="14906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37933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88572"/>
                <a:ext cx="11589417" cy="5545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&lt;ln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88572"/>
                <a:ext cx="11589417" cy="554581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指数与对数是高中一个重要的知识点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也是高考必考考点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其中指数、对数及幂的大小比较是近几年的高考热点和难点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主要考查指数、对数的互化、运算性质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以及指数函数、对数函数和幂函数的性质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61548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如果要比较大小的数或式子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或题目中所给的条件具有相同的结构特征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则可根据这种结构特征构造函数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然后利用该函数的单调性或其它性质比较大小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489808"/>
            <a:ext cx="12190413" cy="368814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的大小关系为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	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不能确定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上都为增函数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上为增函数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8840057" y="7282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kumimoji="1" lang="en-US" altLang="zh-CN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390070"/>
            <a:ext cx="12190413" cy="289316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843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金华调研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&gt;π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84363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319659" y="145019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534899"/>
            <a:ext cx="12190413" cy="376398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541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兰州质检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𝟖𝟏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𝟖𝟏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4151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9996392" y="100428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565685"/>
            <a:ext cx="12190413" cy="37286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140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为增函数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为增函数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4019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7628263" y="105349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521642"/>
            <a:ext cx="12190413" cy="37659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277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临沂二模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&lt;2sin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77086"/>
              </a:xfrm>
              <a:prstGeom prst="rect">
                <a:avLst/>
              </a:prstGeom>
              <a:blipFill rotWithShape="0">
                <a:blip r:embed="rId4"/>
                <a:stretch>
                  <a:fillRect l="-947" b="-1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9119584" y="7155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330531"/>
            <a:ext cx="12190413" cy="386180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4580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西安调研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580036"/>
              </a:xfrm>
              <a:prstGeom prst="rect">
                <a:avLst/>
              </a:prstGeom>
              <a:blipFill rotWithShape="0">
                <a:blip r:embed="rId4"/>
                <a:stretch>
                  <a:fillRect l="-947" b="-9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10678041" y="61379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362359"/>
            <a:ext cx="12190413" cy="38841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492501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且满足不等式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+2)&gt;log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则下列关系式一定成立的是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&gt;1		C.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单调递增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+2&gt;4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移项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整理得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构造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单调递减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880201" y="123142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1926572"/>
            <a:ext cx="12190413" cy="43333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517901"/>
                <a:ext cx="11589417" cy="5736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8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+ln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8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B.2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	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8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+ln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8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8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ln(2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8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上均为增函数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其它选项无法判断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7901"/>
                <a:ext cx="11589417" cy="5736699"/>
              </a:xfrm>
              <a:prstGeom prst="rect">
                <a:avLst/>
              </a:prstGeom>
              <a:blipFill rotWithShape="0">
                <a:blip r:embed="rId4"/>
                <a:stretch>
                  <a:fillRect l="-947" b="-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5671320" y="7155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 bwMode="auto">
          <a:xfrm>
            <a:off x="5688552" y="3143376"/>
            <a:ext cx="2233304" cy="5024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65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2665" b="1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797419"/>
            <a:ext cx="12190413" cy="446467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492501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A.ln(2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)&lt;0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B.ln(2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	C.ln|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|&gt;0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D.ln|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|&lt;0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+1=2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上均为增函数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上为增函数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+1&gt;1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ln(2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+1)&gt;ln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无法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确定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的大小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ln|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的大小无法确定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4621117" y="601099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862943"/>
            <a:ext cx="12190413" cy="33755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5837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重庆模拟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B.log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&gt;log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幂函数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&lt;log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&lt;log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0&gt;log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&gt;log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37688"/>
              </a:xfrm>
              <a:prstGeom prst="rect">
                <a:avLst/>
              </a:prstGeom>
              <a:blipFill rotWithShape="0">
                <a:blip r:embed="rId4"/>
                <a:stretch>
                  <a:fillRect l="-947" r="-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8378027" y="1198380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3847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382" y="492501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幂函数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上单调递减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由选项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0&gt;log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024225"/>
            <a:ext cx="12190413" cy="429046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624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武汉模拟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则下列关系正确的是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C.ln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D.2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altLang="zh-CN" sz="2600" b="1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为增函数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在定义域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无意义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2448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8622817" y="598790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120931"/>
            <a:ext cx="12190413" cy="416067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268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则下列结论正确的是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A.lg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p>
                    </m:s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&gt;4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根据对数函数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68109"/>
              </a:xfrm>
              <a:prstGeom prst="rect">
                <a:avLst/>
              </a:prstGeom>
              <a:blipFill rotWithShape="0">
                <a:blip r:embed="rId4"/>
                <a:stretch>
                  <a:fillRect l="-947" b="-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6005025" y="606872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396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根据指数函数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时等号成立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而显然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96734"/>
              </a:xfrm>
              <a:prstGeom prst="rect">
                <a:avLst/>
              </a:prstGeom>
              <a:blipFill rotWithShape="0">
                <a:blip r:embed="rId3"/>
                <a:stretch>
                  <a:fillRect b="-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777474"/>
            <a:ext cx="12190413" cy="342180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2250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北京通州区模拟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则三者大小关系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　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按从小到大顺序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250360"/>
              </a:xfrm>
              <a:prstGeom prst="rect">
                <a:avLst/>
              </a:prstGeom>
              <a:blipFill rotWithShape="0">
                <a:blip r:embed="rId4"/>
                <a:stretch>
                  <a:fillRect l="-947" b="-5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075912" y="2031905"/>
            <a:ext cx="1047082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657363"/>
                <a:ext cx="11589417" cy="3008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baseline="30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657363"/>
                <a:ext cx="11589417" cy="3008901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17605"/>
            <a:ext cx="12190413" cy="43767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577027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石家庄调研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的大小关系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连接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974058" y="1073264"/>
            <a:ext cx="1047082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97982" y="1774045"/>
                <a:ext cx="11589417" cy="4286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𝐥𝐧𝟑𝐥𝐧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𝐥𝐧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𝐥𝐧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82" y="1774045"/>
                <a:ext cx="11589417" cy="4286173"/>
              </a:xfrm>
              <a:prstGeom prst="rect">
                <a:avLst/>
              </a:prstGeom>
              <a:blipFill rotWithShape="0">
                <a:blip r:embed="rId4"/>
                <a:stretch>
                  <a:fillRect l="-947"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17605"/>
            <a:ext cx="12190413" cy="43767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1173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则三个数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173526"/>
              </a:xfrm>
              <a:prstGeom prst="rect">
                <a:avLst/>
              </a:prstGeom>
              <a:blipFill rotWithShape="0">
                <a:blip r:embed="rId4"/>
                <a:stretch>
                  <a:fillRect l="-947" b="-3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228112" y="881343"/>
            <a:ext cx="1047082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16445" y="1688878"/>
                <a:ext cx="11589417" cy="3505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2lg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4&gt;lg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3+lg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5&gt;2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4&gt;lg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3lg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45" y="1688878"/>
                <a:ext cx="11589417" cy="3505768"/>
              </a:xfrm>
              <a:prstGeom prst="rect">
                <a:avLst/>
              </a:prstGeom>
              <a:blipFill rotWithShape="0">
                <a:blip r:embed="rId5"/>
                <a:stretch>
                  <a:fillRect l="-947" b="-3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565686"/>
            <a:ext cx="12190413" cy="372862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求同存异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752072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=0.6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=0.3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=0.3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的大小关系为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因为指数函数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=0.3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上为单调递减函数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&gt;0.3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幂函数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上为增函数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&gt;0.3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8709553" y="87959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507430"/>
            <a:ext cx="12190413" cy="38035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3755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滁州三模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9=2&lt;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3755965"/>
              </a:xfrm>
              <a:prstGeom prst="rect">
                <a:avLst/>
              </a:prstGeom>
              <a:blipFill rotWithShape="0">
                <a:blip r:embed="rId4"/>
                <a:stretch>
                  <a:fillRect l="-947" b="-1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7956321" y="75709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求同存异法比较大小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如果两个指数或对数的底数相同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则可通过真数的大小与指数、对数函数的单调性判断出指数或对数的大小关系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要熟练运用指数、对数公式、性质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尽量将比较的对象转化为某一部分相同的形式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898614"/>
            <a:ext cx="12190413" cy="326281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931340" y="177487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00661"/>
                <a:ext cx="11589417" cy="4688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广州模拟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8&lt;log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0661"/>
                <a:ext cx="11589417" cy="4688580"/>
              </a:xfrm>
              <a:prstGeom prst="rect">
                <a:avLst/>
              </a:prstGeom>
              <a:blipFill rotWithShape="0">
                <a:blip r:embed="rId4"/>
                <a:stretch>
                  <a:fillRect l="-947" b="-10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713246"/>
            <a:ext cx="12190413" cy="346896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4911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北京延庆模拟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&lt;2&lt;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71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911922"/>
              </a:xfrm>
              <a:prstGeom prst="rect">
                <a:avLst/>
              </a:prstGeom>
              <a:blipFill rotWithShape="0">
                <a:blip r:embed="rId4"/>
                <a:stretch>
                  <a:fillRect l="-947" b="-1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650200" y="9102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教考衔接</a:t>
            </a:r>
            <a:r>
              <a:rPr lang="zh-CN" altLang="en-US" sz="28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b="1" kern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b="1" smtClean="0">
                <a:solidFill>
                  <a:srgbClr val="19191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糖水</a:t>
            </a:r>
            <a:r>
              <a:rPr lang="zh-CN" altLang="zh-CN" sz="2800" b="1">
                <a:solidFill>
                  <a:srgbClr val="19191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不等式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382" y="642225"/>
            <a:ext cx="11589417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教材母题</a:t>
            </a:r>
            <a:r>
              <a:rPr lang="zh-CN" altLang="zh-CN" sz="2600" b="1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必修一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P43T10)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克糖水中含有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克糖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再添加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克糖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&gt;0)(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假设全部溶解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糖水变甜了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请将这一事实表示为一个不等式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并证明这个不等式成立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13587" y="2461776"/>
                <a:ext cx="8109551" cy="23578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本题得到的不等式称为糖水不等式</a:t>
                </a:r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2600" b="1">
                  <a:solidFill>
                    <a:srgbClr val="000000"/>
                  </a:solidFill>
                  <a:effectLst/>
                  <a:latin typeface="NEU-BZ"/>
                  <a:ea typeface="方正书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00"/>
                    </a:solidFill>
                    <a:latin typeface="NEU-BZ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600" b="1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600" b="1">
                  <a:solidFill>
                    <a:srgbClr val="000000"/>
                  </a:solidFill>
                  <a:effectLst/>
                  <a:latin typeface="NEU-BZ"/>
                  <a:ea typeface="方正书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00"/>
                    </a:solidFill>
                    <a:latin typeface="NEU-BZ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糖水不等式的倒数形式</a:t>
                </a:r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600" b="1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600" b="1">
                  <a:solidFill>
                    <a:srgbClr val="000000"/>
                  </a:solidFill>
                  <a:effectLst/>
                  <a:latin typeface="NEU-BZ"/>
                  <a:ea typeface="方正书宋_GBK" panose="03000509000000000000" pitchFamily="65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87" y="2461776"/>
                <a:ext cx="8109551" cy="2357825"/>
              </a:xfrm>
              <a:prstGeom prst="rect">
                <a:avLst/>
              </a:prstGeom>
              <a:blipFill rotWithShape="0">
                <a:blip r:embed="rId2"/>
                <a:stretch>
                  <a:fillRect l="-1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5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795</Words>
  <Application>Microsoft Office PowerPoint</Application>
  <PresentationFormat>自定义</PresentationFormat>
  <Paragraphs>245</Paragraphs>
  <Slides>39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3" baseType="lpstr">
      <vt:lpstr>NEU-BZ</vt:lpstr>
      <vt:lpstr>方正书宋_GBK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JBY</cp:lastModifiedBy>
  <cp:revision>41</cp:revision>
  <dcterms:created xsi:type="dcterms:W3CDTF">2024-01-05T07:50:57Z</dcterms:created>
  <dcterms:modified xsi:type="dcterms:W3CDTF">2025-02-27T07:05:41Z</dcterms:modified>
</cp:coreProperties>
</file>