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337" r:id="rId9"/>
    <p:sldId id="352" r:id="rId10"/>
    <p:sldId id="264" r:id="rId11"/>
    <p:sldId id="265" r:id="rId12"/>
    <p:sldId id="268" r:id="rId13"/>
    <p:sldId id="338" r:id="rId14"/>
    <p:sldId id="339" r:id="rId15"/>
    <p:sldId id="269" r:id="rId16"/>
    <p:sldId id="270" r:id="rId17"/>
    <p:sldId id="271" r:id="rId18"/>
    <p:sldId id="272" r:id="rId19"/>
    <p:sldId id="273" r:id="rId20"/>
    <p:sldId id="342" r:id="rId21"/>
    <p:sldId id="275" r:id="rId22"/>
    <p:sldId id="276" r:id="rId23"/>
    <p:sldId id="353" r:id="rId24"/>
    <p:sldId id="277" r:id="rId25"/>
    <p:sldId id="278" r:id="rId26"/>
    <p:sldId id="279" r:id="rId27"/>
    <p:sldId id="280" r:id="rId28"/>
    <p:sldId id="281" r:id="rId29"/>
    <p:sldId id="354" r:id="rId30"/>
    <p:sldId id="355" r:id="rId31"/>
    <p:sldId id="356" r:id="rId32"/>
    <p:sldId id="282" r:id="rId33"/>
    <p:sldId id="283" r:id="rId34"/>
    <p:sldId id="357" r:id="rId35"/>
    <p:sldId id="360" r:id="rId36"/>
    <p:sldId id="295" r:id="rId37"/>
    <p:sldId id="296" r:id="rId38"/>
    <p:sldId id="297" r:id="rId39"/>
    <p:sldId id="298" r:id="rId40"/>
    <p:sldId id="299" r:id="rId41"/>
    <p:sldId id="361" r:id="rId42"/>
    <p:sldId id="300" r:id="rId43"/>
    <p:sldId id="301" r:id="rId44"/>
    <p:sldId id="362" r:id="rId45"/>
    <p:sldId id="302" r:id="rId46"/>
    <p:sldId id="303" r:id="rId47"/>
    <p:sldId id="304" r:id="rId48"/>
    <p:sldId id="363" r:id="rId49"/>
    <p:sldId id="305" r:id="rId50"/>
    <p:sldId id="364" r:id="rId51"/>
    <p:sldId id="306" r:id="rId52"/>
    <p:sldId id="365" r:id="rId53"/>
    <p:sldId id="307" r:id="rId54"/>
    <p:sldId id="308" r:id="rId55"/>
    <p:sldId id="309" r:id="rId56"/>
    <p:sldId id="366" r:id="rId57"/>
    <p:sldId id="310" r:id="rId58"/>
    <p:sldId id="343" r:id="rId59"/>
    <p:sldId id="367" r:id="rId60"/>
    <p:sldId id="311" r:id="rId61"/>
    <p:sldId id="335" r:id="rId62"/>
    <p:sldId id="351" r:id="rId63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14" autoAdjust="0"/>
  </p:normalViewPr>
  <p:slideViewPr>
    <p:cSldViewPr>
      <p:cViewPr varScale="1">
        <p:scale>
          <a:sx n="92" d="100"/>
          <a:sy n="92" d="100"/>
        </p:scale>
        <p:origin x="192" y="84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41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9.xml"/><Relationship Id="rId13" Type="http://schemas.openxmlformats.org/officeDocument/2006/relationships/slide" Target="../slides/slide46.xml"/><Relationship Id="rId18" Type="http://schemas.openxmlformats.org/officeDocument/2006/relationships/slide" Target="../slides/slide54.xml"/><Relationship Id="rId3" Type="http://schemas.openxmlformats.org/officeDocument/2006/relationships/tags" Target="../tags/tag41.xml"/><Relationship Id="rId21" Type="http://schemas.openxmlformats.org/officeDocument/2006/relationships/slide" Target="../slides/slide60.xml"/><Relationship Id="rId7" Type="http://schemas.openxmlformats.org/officeDocument/2006/relationships/slide" Target="../slides/slide38.xml"/><Relationship Id="rId12" Type="http://schemas.openxmlformats.org/officeDocument/2006/relationships/slide" Target="../slides/slide45.xml"/><Relationship Id="rId17" Type="http://schemas.openxmlformats.org/officeDocument/2006/relationships/slide" Target="../slides/slide53.xml"/><Relationship Id="rId2" Type="http://schemas.openxmlformats.org/officeDocument/2006/relationships/tags" Target="../tags/tag40.xml"/><Relationship Id="rId16" Type="http://schemas.openxmlformats.org/officeDocument/2006/relationships/slide" Target="../slides/slide51.xml"/><Relationship Id="rId20" Type="http://schemas.openxmlformats.org/officeDocument/2006/relationships/slide" Target="../slides/slide57.xml"/><Relationship Id="rId1" Type="http://schemas.openxmlformats.org/officeDocument/2006/relationships/tags" Target="../tags/tag39.xml"/><Relationship Id="rId6" Type="http://schemas.openxmlformats.org/officeDocument/2006/relationships/slide" Target="../slides/slide37.xml"/><Relationship Id="rId11" Type="http://schemas.openxmlformats.org/officeDocument/2006/relationships/slide" Target="../slides/slide43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49.xml"/><Relationship Id="rId10" Type="http://schemas.openxmlformats.org/officeDocument/2006/relationships/slide" Target="../slides/slide42.xml"/><Relationship Id="rId19" Type="http://schemas.openxmlformats.org/officeDocument/2006/relationships/slide" Target="../slides/slide55.xml"/><Relationship Id="rId4" Type="http://schemas.openxmlformats.org/officeDocument/2006/relationships/tags" Target="../tags/tag42.xml"/><Relationship Id="rId9" Type="http://schemas.openxmlformats.org/officeDocument/2006/relationships/slide" Target="../slides/slide40.xml"/><Relationship Id="rId14" Type="http://schemas.openxmlformats.org/officeDocument/2006/relationships/slide" Target="../slides/slide47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6461-grasses-morning-nature-sunset-sky-1920x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34556" y="2502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46461-grasses-morning-nature-sunset-sky-1920x108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7.TIF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tags" Target="../tags/tag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image" Target="../media/image9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26.png"/><Relationship Id="rId5" Type="http://schemas.openxmlformats.org/officeDocument/2006/relationships/image" Target="../media/image10.TIF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28.png"/><Relationship Id="rId4" Type="http://schemas.openxmlformats.org/officeDocument/2006/relationships/image" Target="../media/image11.T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30.png"/><Relationship Id="rId5" Type="http://schemas.openxmlformats.org/officeDocument/2006/relationships/tags" Target="../tags/tag89.xml"/><Relationship Id="rId10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openxmlformats.org/officeDocument/2006/relationships/image" Target="../media/image12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27.png"/><Relationship Id="rId5" Type="http://schemas.openxmlformats.org/officeDocument/2006/relationships/tags" Target="../tags/tag94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6.xml"/><Relationship Id="rId4" Type="http://schemas.openxmlformats.org/officeDocument/2006/relationships/slide" Target="slide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image" Target="../media/image2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6.xml"/><Relationship Id="rId4" Type="http://schemas.openxmlformats.org/officeDocument/2006/relationships/image" Target="../media/image13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5" Type="http://schemas.openxmlformats.org/officeDocument/2006/relationships/image" Target="../media/image14.TIF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5" Type="http://schemas.openxmlformats.org/officeDocument/2006/relationships/image" Target="../media/image15.TIF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6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55.png"/><Relationship Id="rId5" Type="http://schemas.openxmlformats.org/officeDocument/2006/relationships/tags" Target="../tags/tag138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9.xml"/><Relationship Id="rId6" Type="http://schemas.openxmlformats.org/officeDocument/2006/relationships/image" Target="../media/image16.TIF"/><Relationship Id="rId5" Type="http://schemas.openxmlformats.org/officeDocument/2006/relationships/image" Target="../media/image58.png"/><Relationship Id="rId4" Type="http://schemas.openxmlformats.org/officeDocument/2006/relationships/tags" Target="../tags/tag13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3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第二章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函数</a:t>
            </a:r>
            <a:endParaRPr lang="zh-CN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2855223" y="5158030"/>
            <a:ext cx="8874875" cy="8301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对数与对数函数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1257472"/>
            <a:ext cx="12190413" cy="4865063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53721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61978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63820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57350" y="1345082"/>
                <a:ext cx="11589417" cy="4607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换底公式的两个重要结论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𝐠</m:t>
                        </m:r>
                      </m:e>
                      <m: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的图象恒过点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对数函数的图象与底数大小的比较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则该直线与四个函数图象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交点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横坐标为相应的底数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即在第一象限内从左到右底数逐渐增大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50" y="1345082"/>
                <a:ext cx="11589417" cy="4607095"/>
              </a:xfrm>
              <a:prstGeom prst="rect">
                <a:avLst/>
              </a:prstGeom>
              <a:blipFill rotWithShape="0">
                <a:blip r:embed="rId6"/>
                <a:stretch>
                  <a:fillRect l="-947" t="-795" b="-15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17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3422" y="4264253"/>
            <a:ext cx="2230784" cy="169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4690407"/>
            <a:ext cx="12190413" cy="1491885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95002" y="1629387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27818" y="931318"/>
                <a:ext cx="11589417" cy="49863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思考辨析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在括号内打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“×”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是对数函数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=ln(1+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的定义域相同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𝐠</m:t>
                        </m:r>
                      </m:e>
                      <m:sub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b>
                    </m:sSub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的图象重合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形如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为对数函数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18" y="931318"/>
                <a:ext cx="11589417" cy="4986365"/>
              </a:xfrm>
              <a:prstGeom prst="rect">
                <a:avLst/>
              </a:prstGeom>
              <a:blipFill rotWithShape="0">
                <a:blip r:embed="rId3"/>
                <a:stretch>
                  <a:fillRect l="-946" b="-7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7943740" y="2433881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65590" y="3117514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31302" y="4029747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9" grpId="0" autoUpdateAnimBg="0"/>
      <p:bldP spid="1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-34963" y="1690978"/>
            <a:ext cx="12190413" cy="4571685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46988" y="846894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0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89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北师大必修一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P105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计算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895117"/>
              </a:xfrm>
              <a:prstGeom prst="rect">
                <a:avLst/>
              </a:prstGeom>
              <a:blipFill rotWithShape="0">
                <a:blip r:embed="rId3"/>
                <a:stretch>
                  <a:fillRect l="-947" b="-6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1713610"/>
                <a:ext cx="11589417" cy="1791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原式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713610"/>
                <a:ext cx="11589417" cy="1791516"/>
              </a:xfrm>
              <a:prstGeom prst="rect">
                <a:avLst/>
              </a:prstGeom>
              <a:blipFill rotWithShape="0">
                <a:blip r:embed="rId4"/>
                <a:stretch>
                  <a:fillRect l="-947" b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893541"/>
            <a:ext cx="12190413" cy="4300003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31990" y="1101689"/>
            <a:ext cx="1266693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1337" y="579879"/>
            <a:ext cx="11589417" cy="1530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必修二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P27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0.7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0.7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zh-CN" sz="2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2513" y="1941669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0.7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的定义域为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且是减函数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073233"/>
            <a:ext cx="12190413" cy="4173541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31783" y="1113112"/>
            <a:ext cx="1047082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0467" y="569488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必修一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P141T13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0.3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的大小关系为</a:t>
            </a:r>
            <a:r>
              <a:rPr lang="zh-CN" altLang="zh-CN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2790" y="2169728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作出函数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0.3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19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3422" y="3214996"/>
            <a:ext cx="3330554" cy="1890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06313" y="2769681"/>
                <a:ext cx="11589417" cy="3368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6&gt;log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6&gt;log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易知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0&gt;log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0.4&gt;log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0.3&gt;log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6&lt;log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6&lt;log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13" y="2769681"/>
                <a:ext cx="11589417" cy="3368486"/>
              </a:xfrm>
              <a:prstGeom prst="rect">
                <a:avLst/>
              </a:prstGeom>
              <a:blipFill rotWithShape="0">
                <a:blip r:embed="rId4"/>
                <a:stretch>
                  <a:fillRect l="-947" b="-36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2357155"/>
            <a:ext cx="12190413" cy="390559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对数的运算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752072"/>
                <a:ext cx="11589417" cy="52740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丹东模拟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D.1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5274073"/>
              </a:xfrm>
              <a:prstGeom prst="rect">
                <a:avLst/>
              </a:prstGeom>
              <a:blipFill rotWithShape="0">
                <a:blip r:embed="rId6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8351731" y="883426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751409"/>
            <a:ext cx="12190413" cy="454289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06929"/>
                <a:ext cx="11589417" cy="10399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计算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06929"/>
                <a:ext cx="11589417" cy="1039900"/>
              </a:xfrm>
              <a:prstGeom prst="rect">
                <a:avLst/>
              </a:prstGeom>
              <a:blipFill rotWithShape="0">
                <a:blip r:embed="rId4"/>
                <a:stretch>
                  <a:fillRect l="-947" b="-5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5095747" y="932948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</a:rPr>
              <a:t>1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1713610"/>
                <a:ext cx="11589417" cy="3035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原式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713610"/>
                <a:ext cx="11589417" cy="3035511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2179648"/>
            <a:ext cx="11589417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在对数运算中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先利用幂的运算把底数或真数进行变形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化成分数指数幂的形式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使幂的底数最简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然后用对数运算法则化简合并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先将对数式化为同底数对数的和、差、倍数运算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然后逆用对数的运算法则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转化为同底对数真数的积、商、幂再运算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=log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是解决有关指数、对数问题的有效方法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在运算中应注意互化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766278"/>
            <a:ext cx="12190413" cy="453223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7343242" y="885367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</a:rPr>
              <a:t>2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1053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计算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35+2lo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𝐠</m:t>
                        </m:r>
                      </m:e>
                      <m:sub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b>
                    </m:sSub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1053558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54545" y="1677514"/>
                <a:ext cx="11589417" cy="2641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原式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14+lo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𝐠</m:t>
                        </m:r>
                      </m:e>
                      <m:sub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𝟓𝟎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𝐠</m:t>
                        </m:r>
                      </m:e>
                      <m:sub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1677514"/>
                <a:ext cx="11589417" cy="2641813"/>
              </a:xfrm>
              <a:prstGeom prst="rect">
                <a:avLst/>
              </a:prstGeom>
              <a:blipFill rotWithShape="0">
                <a:blip r:embed="rId5"/>
                <a:stretch>
                  <a:fillRect l="-947" b="-48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理解对数的概念及运算性质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能用换底公式将一般对数转化成自然对数或常用对数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通过实例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了解对数函数的概念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会画对数函数的图象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理解对数函数的单调性与特殊点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了解指数函数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与对数函数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=log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互为反函数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667010"/>
            <a:ext cx="12190413" cy="455235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873630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表示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15=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>
                <p:custDataLst>
                  <p:tags r:id="rId2"/>
                </p:custDataLst>
              </p:nvPr>
            </p:nvSpPr>
            <p:spPr>
              <a:xfrm>
                <a:off x="6391181" y="231731"/>
                <a:ext cx="1660968" cy="12424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altLang="zh-CN" sz="26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  <m:r>
                            <a:rPr lang="en-US" altLang="zh-CN" sz="26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6391181" y="231731"/>
                <a:ext cx="1660968" cy="12424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42513" y="1725706"/>
                <a:ext cx="11589417" cy="1919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𝟐𝐥𝐠</m:t>
                        </m:r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𝟐𝐥𝐠</m:t>
                        </m:r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13" y="1725706"/>
                <a:ext cx="11589417" cy="1919115"/>
              </a:xfrm>
              <a:prstGeom prst="rect">
                <a:avLst/>
              </a:prstGeom>
              <a:blipFill rotWithShape="0">
                <a:blip r:embed="rId6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0570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对数函数的图象及应用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802272" y="1495411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781100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多选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青岛调研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=log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的图象可能是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21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8639" y="2565686"/>
            <a:ext cx="7776972" cy="22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366880"/>
                <a:ext cx="11589417" cy="58592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指数函数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且过点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且过点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轴对称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且过点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符合题意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同理可得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指数函数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且过点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且过点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符合题意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366880"/>
                <a:ext cx="11589417" cy="5859233"/>
              </a:xfrm>
              <a:prstGeom prst="rect">
                <a:avLst/>
              </a:prstGeom>
              <a:blipFill rotWithShape="0">
                <a:blip r:embed="rId3"/>
                <a:stretch>
                  <a:fillRect l="-947" b="-5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565685"/>
            <a:ext cx="12190413" cy="372862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2551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A.[2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C.[5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画出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2551468"/>
              </a:xfrm>
              <a:prstGeom prst="rect">
                <a:avLst/>
              </a:prstGeom>
              <a:blipFill rotWithShape="0">
                <a:blip r:embed="rId4"/>
                <a:stretch>
                  <a:fillRect l="-947" b="-23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9671411" y="74121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22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5150" y="2742241"/>
            <a:ext cx="3225453" cy="2023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21782" y="3117511"/>
                <a:ext cx="11589417" cy="30921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由对勾函数的性质可知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3117511"/>
                <a:ext cx="11589417" cy="3092129"/>
              </a:xfrm>
              <a:prstGeom prst="rect">
                <a:avLst/>
              </a:prstGeom>
              <a:blipFill rotWithShape="0">
                <a:blip r:embed="rId6"/>
                <a:stretch>
                  <a:fillRect l="-947" t="-984" b="-3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699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对数函数图象的识别及应用方法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在识别函数图象时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要善于利用已知函数的性质、函数图象上的特殊点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与坐标轴的交点、最高点、最低点等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排除不符合要求的选项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一些对数型方程、不等式问题常转化为相应的函数图象问题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利用数形结合法求解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085753"/>
            <a:ext cx="12190413" cy="320855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3" y="609411"/>
            <a:ext cx="798609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满足的关系是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A.0&lt;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B.0&lt;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C.0&lt;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30000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D.0&lt;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30000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5591504" y="131765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2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4860" y="609411"/>
            <a:ext cx="2410450" cy="2109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810263" y="3085753"/>
                <a:ext cx="7986094" cy="2708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由函数图象可知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函数图象与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轴的交点坐标为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由函数图象可知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63" y="3085753"/>
                <a:ext cx="7986094" cy="2708306"/>
              </a:xfrm>
              <a:prstGeom prst="rect">
                <a:avLst/>
              </a:prstGeom>
              <a:blipFill rotWithShape="0">
                <a:blip r:embed="rId5"/>
                <a:stretch>
                  <a:fillRect l="-1374" b="-4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736100"/>
            <a:ext cx="12190413" cy="450727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669571"/>
                <a:ext cx="11589417" cy="915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若方程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上有解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69571"/>
                <a:ext cx="11589417" cy="915764"/>
              </a:xfrm>
              <a:prstGeom prst="rect">
                <a:avLst/>
              </a:prstGeom>
              <a:blipFill rotWithShape="0">
                <a:blip r:embed="rId4"/>
                <a:stretch>
                  <a:fillRect l="-947" b="-5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2"/>
                </p:custDataLst>
              </p:nvPr>
            </p:nvSpPr>
            <p:spPr>
              <a:xfrm>
                <a:off x="8255405" y="21490"/>
                <a:ext cx="1320297" cy="1440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endChr m:val="]"/>
                          <m:ctrlPr>
                            <a:rPr lang="zh-CN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zh-CN" sz="26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8255405" y="21490"/>
                <a:ext cx="1320297" cy="144090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1701578"/>
                <a:ext cx="11589417" cy="915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若方程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上有解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701578"/>
                <a:ext cx="11589417" cy="915764"/>
              </a:xfrm>
              <a:prstGeom prst="rect">
                <a:avLst/>
              </a:prstGeom>
              <a:blipFill rotWithShape="0">
                <a:blip r:embed="rId7"/>
                <a:stretch>
                  <a:fillRect l="-947"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53104" y="3143261"/>
                <a:ext cx="11589417" cy="1651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𝐥𝐨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𝐠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04" y="3143261"/>
                <a:ext cx="11589417" cy="1651158"/>
              </a:xfrm>
              <a:prstGeom prst="rect">
                <a:avLst/>
              </a:prstGeom>
              <a:blipFill rotWithShape="0">
                <a:blip r:embed="rId8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24.jpeg"/>
          <p:cNvPicPr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9449" y="2651864"/>
            <a:ext cx="3240405" cy="27221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28708" y="2565686"/>
                <a:ext cx="11589417" cy="915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的图象在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上有交点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08" y="2565686"/>
                <a:ext cx="11589417" cy="915764"/>
              </a:xfrm>
              <a:prstGeom prst="rect">
                <a:avLst/>
              </a:prstGeom>
              <a:blipFill rotWithShape="0">
                <a:blip r:embed="rId10"/>
                <a:stretch>
                  <a:fillRect l="-947" b="-5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675121"/>
            <a:ext cx="12190413" cy="355514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对数函数的性质及应用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57350" y="764104"/>
                <a:ext cx="11589417" cy="5212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比较大小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南京、盐城模拟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	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3+log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时等号成立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=1+2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50" y="764104"/>
                <a:ext cx="11589417" cy="5212581"/>
              </a:xfrm>
              <a:prstGeom prst="rect">
                <a:avLst/>
              </a:prstGeom>
              <a:blipFill rotWithShape="0">
                <a:blip r:embed="rId5"/>
                <a:stretch>
                  <a:fillRect l="-947" b="-18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9743601" y="1413359"/>
            <a:ext cx="10166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348106"/>
            <a:ext cx="12190413" cy="291116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345256"/>
                <a:ext cx="11589417" cy="31191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解对数方程或不等式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不等式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((log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3)&lt;4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解集为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endParaRPr lang="en-US" altLang="zh-CN" sz="2600" b="1" u="sng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45256"/>
                <a:ext cx="11589417" cy="3119124"/>
              </a:xfrm>
              <a:prstGeom prst="rect">
                <a:avLst/>
              </a:prstGeom>
              <a:blipFill rotWithShape="0">
                <a:blip r:embed="rId4"/>
                <a:stretch>
                  <a:fillRect l="-947" b="-17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792972" y="1963666"/>
                <a:ext cx="1220206" cy="1440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zh-CN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altLang="zh-CN" sz="26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</m:d>
                    </m:oMath>
                  </m:oMathPara>
                </a14:m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92972" y="1963666"/>
                <a:ext cx="1220206" cy="144090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69910" y="3264939"/>
                <a:ext cx="11589417" cy="2980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)=8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于是原不等式可化为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3&lt;2log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+1)(log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&lt;8.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10" y="3264939"/>
                <a:ext cx="11589417" cy="2980175"/>
              </a:xfrm>
              <a:prstGeom prst="rect">
                <a:avLst/>
              </a:prstGeom>
              <a:blipFill rotWithShape="0">
                <a:blip r:embed="rId7"/>
                <a:stretch>
                  <a:fillRect l="-947" b="-14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45876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对数函数性质的综合应用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泉州模拟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∃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(log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587603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9063352" y="1507062"/>
            <a:ext cx="10166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860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3846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由题可得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)=lg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取得最小值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因为当且仅当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取得最小值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𝐥𝐠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CN" sz="2600" b="1" i="1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384616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47059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69553"/>
                <a:ext cx="11589417" cy="558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的图象关于直线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(log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在定义域上是增函数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0.18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69553"/>
                <a:ext cx="11589417" cy="5581593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95654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2181729"/>
            <a:ext cx="1161548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利用对数函数的性质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求与对数函数有关的函数值域和复合函数的单调性问题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必须弄清三方面的问题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一是定义域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所有问题都必须在定义域内讨论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二是底数与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的大小关系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三是复合函数的构成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即它是由哪些基本初等函数复合而成的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另外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解题时要注意数形结合、分类讨论、转化与化归思想的应用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767531"/>
            <a:ext cx="12190413" cy="343462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3020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衡阳质检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1.8=log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020827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8829415" y="88212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69382" y="621443"/>
            <a:ext cx="1158941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银川调研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)=ln(e+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ln(e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e)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e)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e)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e)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递减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8694669" y="71552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557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-107388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300602"/>
                <a:ext cx="11589417" cy="5533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)=ln(e+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ln(e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有意义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𝐞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𝐞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)=ln(e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ln(e+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[ln(e+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ln(e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)=ln(e+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ln(e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𝐞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𝟐𝐞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𝟐𝐞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𝐞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&lt;e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𝟐𝐞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𝐞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在定义域上是增函数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00602"/>
                <a:ext cx="11589417" cy="5533118"/>
              </a:xfrm>
              <a:prstGeom prst="rect">
                <a:avLst/>
              </a:prstGeom>
              <a:blipFill rotWithShape="0">
                <a:blip r:embed="rId3"/>
                <a:stretch>
                  <a:fillRect l="-947" b="-18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3890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349659"/>
            <a:ext cx="12190413" cy="394465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4766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一、单选题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杭州质检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A.2log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C.2log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D.4log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𝒂𝒚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𝟐𝐥𝐧𝟒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𝐥𝐧𝟑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4=4log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766626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8206048" y="120936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2362195"/>
            <a:ext cx="12190413" cy="383963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9382" y="4925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重庆诊断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)=lg(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则使得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成立的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	B.(2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	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	D.(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1|&gt;|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1|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+1|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+1+2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237798" y="119700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395308"/>
            <a:ext cx="12190413" cy="382863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43965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CN" sz="2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𝐥𝐨</m:t>
                    </m:r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𝐠</m:t>
                        </m:r>
                      </m:e>
                      <m: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0.8&lt;</a:t>
                </a:r>
                <a14:m>
                  <m:oMath xmlns:m="http://schemas.openxmlformats.org/officeDocument/2006/math">
                    <m:r>
                      <a:rPr lang="en-US" altLang="zh-CN" sz="2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𝐥𝐨</m:t>
                    </m:r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𝐠</m:t>
                        </m:r>
                      </m:e>
                      <m: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0.8&lt;0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的关系正确的是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A.0&lt;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B.0&lt;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C.1&lt;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D.1&lt;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r>
                      <a:rPr lang="en-US" altLang="zh-CN" sz="2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𝐥𝐨</m:t>
                    </m:r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𝐠</m:t>
                        </m:r>
                      </m:e>
                      <m: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0.8&lt;</a:t>
                </a:r>
                <a14:m>
                  <m:oMath xmlns:m="http://schemas.openxmlformats.org/officeDocument/2006/math">
                    <m:r>
                      <a:rPr lang="en-US" altLang="zh-CN" sz="2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𝐥𝐨</m:t>
                    </m:r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𝐠</m:t>
                        </m:r>
                      </m:e>
                      <m: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0.8&lt;0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0.8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0.8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0.8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0.8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396588"/>
              </a:xfrm>
              <a:prstGeom prst="rect">
                <a:avLst/>
              </a:prstGeom>
              <a:blipFill rotWithShape="0">
                <a:blip r:embed="rId4"/>
                <a:stretch>
                  <a:fillRect l="-947" b="-9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7781133" y="66609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492501"/>
                <a:ext cx="11589417" cy="14909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在同一平面直角坐标系中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的图象可能是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1490921"/>
              </a:xfrm>
              <a:prstGeom prst="rect">
                <a:avLst/>
              </a:prstGeom>
              <a:blipFill rotWithShape="0">
                <a:blip r:embed="rId3"/>
                <a:stretch>
                  <a:fillRect l="-947" b="-94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934928" y="148555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26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0555" y="2565686"/>
            <a:ext cx="8149301" cy="237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574088"/>
                <a:ext cx="11589417" cy="3287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的图象恒过定点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74088"/>
                <a:ext cx="11589417" cy="3287760"/>
              </a:xfrm>
              <a:prstGeom prst="rect">
                <a:avLst/>
              </a:prstGeom>
              <a:blipFill rotWithShape="0">
                <a:blip r:embed="rId3"/>
                <a:stretch>
                  <a:fillRect l="-947" r="-947" b="-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186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336534"/>
            <a:ext cx="12190413" cy="387803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92501"/>
                <a:ext cx="11589417" cy="48270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通化模拟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B.2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&lt;4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D.2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0.1+log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827091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6477832" y="62144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908706"/>
            <a:ext cx="12190413" cy="332116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55890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常州质测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𝐠</m:t>
                        </m:r>
                      </m:e>
                      <m:sub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b>
                    </m:sSub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	B.[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	D.[1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𝐠</m:t>
                        </m:r>
                      </m:e>
                      <m:sub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b>
                    </m:sSub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复合函数的单调性可得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589031"/>
              </a:xfrm>
              <a:prstGeom prst="rect">
                <a:avLst/>
              </a:prstGeom>
              <a:blipFill rotWithShape="0">
                <a:blip r:embed="rId4"/>
                <a:stretch>
                  <a:fillRect l="-947" r="-105" b="-4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1923690" y="166450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11602"/>
            <a:ext cx="12190413" cy="624561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4093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满足题意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093813"/>
              </a:xfrm>
              <a:prstGeom prst="rect">
                <a:avLst/>
              </a:prstGeom>
              <a:blipFill rotWithShape="0">
                <a:blip r:embed="rId3"/>
                <a:stretch>
                  <a:fillRect b="-11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657401"/>
            <a:ext cx="12190413" cy="349057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156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深圳二模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的图象一定经过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第一、二象限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第一、三象限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第二、四象限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第三、四象限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函数图象经过第二、三、四象限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函数图象经过第一、三、四象限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的图象一定经过第三、四象限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156476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884871" y="78966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207170"/>
            <a:ext cx="12190413" cy="40383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80144"/>
                <a:ext cx="11589417" cy="4466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若不等式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内恒成立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	B.(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无解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80144"/>
                <a:ext cx="11589417" cy="4466159"/>
              </a:xfrm>
              <a:prstGeom prst="rect">
                <a:avLst/>
              </a:prstGeom>
              <a:blipFill rotWithShape="0">
                <a:blip r:embed="rId4"/>
                <a:stretch>
                  <a:fillRect l="-947" b="-13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922915" y="1110509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27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1760" y="3213767"/>
            <a:ext cx="3008094" cy="23471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30059" y="4861882"/>
            <a:ext cx="7372319" cy="12241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若不等式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&lt;log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内恒成立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2&gt;1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69382" y="492501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二、多选题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1|(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上是减函数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上单调递增且无最大值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上单调递减且无最小值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在定义域内是偶函数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的图象关于直线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对称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8650116" y="1195382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9382" y="4925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上是减函数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上为减函数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是减函数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上单调递增且无最大值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1|=log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1|=log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1|=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的图象关于直线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0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213767"/>
            <a:ext cx="12190413" cy="308054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80144"/>
                <a:ext cx="11589417" cy="3739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𝐥𝐨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𝐠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则下列结论正确的是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		C.1&lt;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𝐥𝐨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𝐠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80144"/>
                <a:ext cx="11589417" cy="3739678"/>
              </a:xfrm>
              <a:prstGeom prst="rect">
                <a:avLst/>
              </a:prstGeom>
              <a:blipFill rotWithShape="0">
                <a:blip r:embed="rId4"/>
                <a:stretch>
                  <a:fillRect l="-947" r="-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3129972" y="1919230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28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0678" y="3655362"/>
            <a:ext cx="4006370" cy="227826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53402" y="4040804"/>
            <a:ext cx="676391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&lt;4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个交点横坐标分别为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1041457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对数的概念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叫做以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为底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的对数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记作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其中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叫做对数的底数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叫做真数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659259" y="1703535"/>
            <a:ext cx="9621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log</a:t>
            </a:r>
            <a:r>
              <a:rPr lang="en-US" altLang="zh-CN" sz="2600" b="1" i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80144"/>
                <a:ext cx="11589417" cy="5459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的图象关于直线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由图象可知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由图象可知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由图象可知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80144"/>
                <a:ext cx="11589417" cy="5459187"/>
              </a:xfrm>
              <a:prstGeom prst="rect">
                <a:avLst/>
              </a:prstGeom>
              <a:blipFill rotWithShape="0">
                <a:blip r:embed="rId3"/>
                <a:stretch>
                  <a:fillRect l="-947" b="-17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732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349659"/>
            <a:ext cx="12190413" cy="394465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35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河南名校联考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已知正数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=15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B.5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&lt;9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&lt;15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D.9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&lt;16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=15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xyz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𝒛</m:t>
                            </m:r>
                          </m:den>
                        </m:f>
                      </m:e>
                    </m:d>
                  </m:oMath>
                </a14:m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9+2log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351593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8411343" y="610368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42665"/>
            <a:ext cx="12190413" cy="65369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5494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𝐠</m:t>
                        </m:r>
                      </m:e>
                      <m: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𝐠</m:t>
                        </m:r>
                      </m:e>
                      <m: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&lt;9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𝒛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𝒛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𝐠</m:t>
                        </m:r>
                      </m:e>
                      <m: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𝐠</m:t>
                        </m:r>
                      </m:e>
                      <m: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&lt;9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由选项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𝒛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𝒙𝒚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94966"/>
              </a:xfrm>
              <a:prstGeom prst="rect">
                <a:avLst/>
              </a:prstGeom>
              <a:blipFill rotWithShape="0">
                <a:blip r:embed="rId3"/>
                <a:stretch>
                  <a:fillRect l="-947" b="-17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281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361045"/>
            <a:ext cx="12190413" cy="387803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92501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12.(2025·1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月八省联考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4)=8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491952" y="1738649"/>
            <a:ext cx="3321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</a:rPr>
              <a:t>e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2188" y="245726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2+ln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=8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=e.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621579"/>
            <a:ext cx="12190413" cy="459996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577027"/>
                <a:ext cx="11589417" cy="7016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·log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77027"/>
                <a:ext cx="11589417" cy="701602"/>
              </a:xfrm>
              <a:prstGeom prst="rect">
                <a:avLst/>
              </a:prstGeom>
              <a:blipFill rotWithShape="0">
                <a:blip r:embed="rId4"/>
                <a:stretch>
                  <a:fillRect l="-947" b="-156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2"/>
                </p:custDataLst>
              </p:nvPr>
            </p:nvSpPr>
            <p:spPr>
              <a:xfrm>
                <a:off x="6373018" y="237014"/>
                <a:ext cx="498855" cy="884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6373018" y="237014"/>
                <a:ext cx="498855" cy="884409"/>
              </a:xfrm>
              <a:prstGeom prst="rect">
                <a:avLst/>
              </a:prstGeom>
              <a:blipFill rotWithShape="0">
                <a:blip r:embed="rId6"/>
                <a:stretch>
                  <a:fillRect l="-21951" b="-41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1689221"/>
                <a:ext cx="11589417" cy="2880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(2+2log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𝐥𝐨</m:t>
                            </m:r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𝐠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时等号成立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689221"/>
                <a:ext cx="11589417" cy="2880469"/>
              </a:xfrm>
              <a:prstGeom prst="rect">
                <a:avLst/>
              </a:prstGeom>
              <a:blipFill rotWithShape="0">
                <a:blip r:embed="rId7"/>
                <a:stretch>
                  <a:fillRect l="-947" b="-14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380702"/>
                <a:ext cx="8202121" cy="42512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2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曲靖质测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在第一象限内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矩形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的三个顶点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分别在函数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且矩形的边分别与两坐标轴平行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点的纵坐标是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点的坐标是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80702"/>
                <a:ext cx="8202121" cy="4251292"/>
              </a:xfrm>
              <a:prstGeom prst="rect">
                <a:avLst/>
              </a:prstGeom>
              <a:blipFill rotWithShape="0">
                <a:blip r:embed="rId3"/>
                <a:stretch>
                  <a:fillRect l="-1337" r="-297" b="-2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>
                <p:custDataLst>
                  <p:tags r:id="rId1"/>
                </p:custDataLst>
              </p:nvPr>
            </p:nvSpPr>
            <p:spPr>
              <a:xfrm>
                <a:off x="4009078" y="3581808"/>
                <a:ext cx="1464312" cy="915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𝟖𝟏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4009078" y="3581808"/>
                <a:ext cx="1464312" cy="91576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29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7170" y="637575"/>
            <a:ext cx="3672078" cy="234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1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21782" y="775685"/>
                <a:ext cx="11074099" cy="4901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点在函数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的图象上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2=log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点坐标为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的图象上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的图象上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sup>
                    </m:sSup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点坐标为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点的坐标是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775685"/>
                <a:ext cx="11074099" cy="4901791"/>
              </a:xfrm>
              <a:prstGeom prst="rect">
                <a:avLst/>
              </a:prstGeom>
              <a:blipFill rotWithShape="0">
                <a:blip r:embed="rId3"/>
                <a:stretch>
                  <a:fillRect l="-9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155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413635"/>
            <a:ext cx="12190413" cy="37797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69382" y="492501"/>
                <a:ext cx="11589417" cy="3494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四、解答题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494546"/>
              </a:xfrm>
              <a:prstGeom prst="rect">
                <a:avLst/>
              </a:prstGeom>
              <a:blipFill rotWithShape="0">
                <a:blip r:embed="rId3"/>
                <a:stretch>
                  <a:fillRect l="-947" b="-3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174650"/>
            <a:ext cx="12190413" cy="503878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9382" y="492501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判断函数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的奇偶性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并说明理由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是奇函数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理由如下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的定义域是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所以其定义域关于原点对称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)]=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是奇函数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194311"/>
            <a:ext cx="12190413" cy="512578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9382" y="492501"/>
                <a:ext cx="11589417" cy="2159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求使得不等式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成立的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159630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10291" y="2059490"/>
                <a:ext cx="8920506" cy="29331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zh-CN" altLang="zh-CN" sz="2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解得</m:t>
                    </m:r>
                    <m:f>
                      <m:fPr>
                        <m:ctrlPr>
                          <a:rPr lang="zh-CN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所以使得不等式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成立的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91" y="2059490"/>
                <a:ext cx="8920506" cy="2933175"/>
              </a:xfrm>
              <a:prstGeom prst="rect">
                <a:avLst/>
              </a:prstGeom>
              <a:blipFill rotWithShape="0">
                <a:blip r:embed="rId4"/>
                <a:stretch>
                  <a:fillRect l="-1230" b="-8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79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652616"/>
                <a:ext cx="11589417" cy="54387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对数的性质、运算性质与换底公式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对数的性质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𝐥𝐨</m:t>
                            </m:r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𝐠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sub>
                            </m:sSub>
                          </m:sup>
                        </m:sSup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sup>
                    </m:sSup>
                  </m:oMath>
                </a14:m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对数的运算性质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如果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那么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______________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den>
                    </m:f>
                  </m:oMath>
                </a14:m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____________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③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________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换底公式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𝐥𝐨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52616"/>
                <a:ext cx="11589417" cy="5438797"/>
              </a:xfrm>
              <a:prstGeom prst="rect">
                <a:avLst/>
              </a:prstGeom>
              <a:blipFill rotWithShape="0">
                <a:blip r:embed="rId3"/>
                <a:stretch>
                  <a:fillRect l="-947" t="-1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2234440" y="1782522"/>
            <a:ext cx="42511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68221" y="3359241"/>
            <a:ext cx="198644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log</a:t>
            </a:r>
            <a:r>
              <a:rPr lang="en-US" altLang="zh-CN" sz="2600" b="1" i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+log</a:t>
            </a:r>
            <a:r>
              <a:rPr lang="en-US" altLang="zh-CN" sz="2600" b="1" i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89535" y="4017486"/>
            <a:ext cx="196399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log</a:t>
            </a:r>
            <a:r>
              <a:rPr lang="en-US" altLang="zh-CN" sz="2600" b="1" i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-log</a:t>
            </a:r>
            <a:r>
              <a:rPr lang="en-US" altLang="zh-CN" sz="2600" b="1" i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77924" y="4603221"/>
            <a:ext cx="12041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log</a:t>
            </a:r>
            <a:r>
              <a:rPr lang="en-US" altLang="zh-CN" sz="2600" b="1" i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  <p:bldP spid="6" grpId="0" autoUpdateAnimBg="0"/>
      <p:bldP spid="7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1759182"/>
            <a:ext cx="12190413" cy="450223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9382" y="49250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)+1]·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的值域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2(log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的值域为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130563"/>
            <a:ext cx="12190413" cy="508668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9382" y="517215"/>
                <a:ext cx="11589417" cy="5447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如果对任意的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不等式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恒成立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k·g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k·t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对一切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恒成立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恒成立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时取等号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17215"/>
                <a:ext cx="11589417" cy="5447582"/>
              </a:xfrm>
              <a:prstGeom prst="rect">
                <a:avLst/>
              </a:prstGeom>
              <a:blipFill rotWithShape="0">
                <a:blip r:embed="rId3"/>
                <a:stretch>
                  <a:fillRect l="-947" b="-19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对数函数及其性质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概念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=log</a:t>
            </a:r>
            <a:r>
              <a:rPr lang="en-US" altLang="zh-CN" sz="26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叫做对数函数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其中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是自变量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定义域是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/>
            <a:r>
              <a:rPr lang="en-US" altLang="zh-CN" sz="2600" b="1" smtClean="0">
                <a:latin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对数函数的图象与性质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111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9555" y="3904014"/>
            <a:ext cx="2100496" cy="1699814"/>
          </a:xfrm>
          <a:prstGeom prst="rect">
            <a:avLst/>
          </a:prstGeom>
        </p:spPr>
      </p:pic>
      <p:pic>
        <p:nvPicPr>
          <p:cNvPr id="7" name="image11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0429" y="3876216"/>
            <a:ext cx="2079136" cy="1836614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950346"/>
              </p:ext>
            </p:extLst>
          </p:nvPr>
        </p:nvGraphicFramePr>
        <p:xfrm>
          <a:off x="1075658" y="3135047"/>
          <a:ext cx="9505187" cy="2671044"/>
        </p:xfrm>
        <a:graphic>
          <a:graphicData uri="http://schemas.openxmlformats.org/drawingml/2006/table">
            <a:tbl>
              <a:tblPr firstRow="1" firstCol="1" bandRow="1"/>
              <a:tblGrid>
                <a:gridCol w="1080135"/>
                <a:gridCol w="4155440"/>
                <a:gridCol w="4269612"/>
              </a:tblGrid>
              <a:tr h="4074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258" marR="11258" marT="11258" marB="112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&gt;1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258" marR="11258" marT="11258" marB="112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0&lt;</a:t>
                      </a: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&lt;1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258" marR="11258" marT="11258" marB="112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41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图象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258" marR="11258" marT="11258" marB="112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258" marR="11258" marT="11258" marB="112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258" marR="11258" marT="11258" marB="112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214648"/>
              </p:ext>
            </p:extLst>
          </p:nvPr>
        </p:nvGraphicFramePr>
        <p:xfrm>
          <a:off x="730626" y="1101624"/>
          <a:ext cx="9505187" cy="4320541"/>
        </p:xfrm>
        <a:graphic>
          <a:graphicData uri="http://schemas.openxmlformats.org/drawingml/2006/table">
            <a:tbl>
              <a:tblPr firstRow="1" firstCol="1" bandRow="1"/>
              <a:tblGrid>
                <a:gridCol w="1080135"/>
                <a:gridCol w="4068418"/>
                <a:gridCol w="4356634"/>
              </a:tblGrid>
              <a:tr h="685301">
                <a:tc row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性质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258" marR="11258" marT="11258" marB="112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定义域</a:t>
                      </a:r>
                      <a:r>
                        <a:rPr lang="en-US" sz="26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kumimoji="0" lang="en-US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</a:t>
                      </a:r>
                      <a:endParaRPr kumimoji="0" lang="zh-CN" sz="2600" i="0" u="none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1258" marR="11258" marT="11258" marB="112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68530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值域</a:t>
                      </a:r>
                      <a:r>
                        <a:rPr lang="en-US" sz="26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kumimoji="0" lang="en-US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</a:t>
                      </a:r>
                      <a:endParaRPr kumimoji="0" lang="zh-CN" sz="2600" i="0" u="none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1258" marR="11258" marT="11258" marB="112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6800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=1</a:t>
                      </a: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=0</a:t>
                      </a: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即过</a:t>
                      </a:r>
                      <a:r>
                        <a:rPr lang="zh-CN" sz="26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定点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</a:t>
                      </a:r>
                      <a:endParaRPr kumimoji="0" lang="zh-CN" sz="2600" i="0" u="none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1258" marR="11258" marT="11258" marB="112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50396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&gt;1</a:t>
                      </a: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&gt;0;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0&lt;</a:t>
                      </a: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&lt;1</a:t>
                      </a: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&lt;0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0558" marR="20558" marT="11258" marB="112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&gt;1</a:t>
                      </a: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&lt;0;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0&lt;</a:t>
                      </a: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&lt;1</a:t>
                      </a: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&gt;0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0558" marR="20558" marT="11258" marB="112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9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(0</a:t>
                      </a: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∞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上</a:t>
                      </a:r>
                      <a:r>
                        <a:rPr lang="zh-CN" sz="26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是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</a:t>
                      </a:r>
                      <a:endParaRPr kumimoji="0" lang="zh-CN" sz="2600" i="0" u="none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20558" marR="20558" marT="11258" marB="112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(0</a:t>
                      </a: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∞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上</a:t>
                      </a:r>
                      <a:r>
                        <a:rPr lang="zh-CN" sz="26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是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</a:t>
                      </a:r>
                      <a:endParaRPr kumimoji="0" lang="zh-CN" sz="2600" i="0" u="none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20558" marR="20558" marT="11258" marB="112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5911459" y="1209135"/>
            <a:ext cx="10839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(0,+∞)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79428" y="1905343"/>
            <a:ext cx="42511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04756" y="2577489"/>
            <a:ext cx="82266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(1,0)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57126" y="4774083"/>
            <a:ext cx="11897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增函数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65931" y="4785571"/>
            <a:ext cx="11897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减函数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28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  <p:bldP spid="6" grpId="0" autoUpdateAnimBg="0"/>
      <p:bldP spid="7" grpId="0" autoUpdateAnimBg="0"/>
      <p:bldP spid="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9382" y="621443"/>
            <a:ext cx="11589417" cy="2158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反函数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指数函数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对数函数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 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互为反函数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它们的图象关于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它们的定义域和值域正好互换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44681" y="1269524"/>
            <a:ext cx="12266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=log</a:t>
            </a:r>
            <a:r>
              <a:rPr lang="en-US" altLang="zh-CN" sz="2600" b="1" i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06906" y="1842458"/>
            <a:ext cx="68961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=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77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3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BE9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BE9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1481</Words>
  <Application>Microsoft Office PowerPoint</Application>
  <PresentationFormat>自定义</PresentationFormat>
  <Paragraphs>395</Paragraphs>
  <Slides>62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76" baseType="lpstr"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JBY</cp:lastModifiedBy>
  <cp:revision>44</cp:revision>
  <dcterms:created xsi:type="dcterms:W3CDTF">2024-01-05T07:50:57Z</dcterms:created>
  <dcterms:modified xsi:type="dcterms:W3CDTF">2025-02-15T01:16:49Z</dcterms:modified>
</cp:coreProperties>
</file>